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EBA-D689-4A99-8D4C-E758703325EA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9F87-1D44-4172-BF89-F968052C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EBA-D689-4A99-8D4C-E758703325EA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9F87-1D44-4172-BF89-F968052C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EBA-D689-4A99-8D4C-E758703325EA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9F87-1D44-4172-BF89-F968052C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EBA-D689-4A99-8D4C-E758703325EA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9F87-1D44-4172-BF89-F968052C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EBA-D689-4A99-8D4C-E758703325EA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9F87-1D44-4172-BF89-F968052C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3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EBA-D689-4A99-8D4C-E758703325EA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9F87-1D44-4172-BF89-F968052C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7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EBA-D689-4A99-8D4C-E758703325EA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9F87-1D44-4172-BF89-F968052C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6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EBA-D689-4A99-8D4C-E758703325EA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9F87-1D44-4172-BF89-F968052C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6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EBA-D689-4A99-8D4C-E758703325EA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9F87-1D44-4172-BF89-F968052C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EBA-D689-4A99-8D4C-E758703325EA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9F87-1D44-4172-BF89-F968052C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EBA-D689-4A99-8D4C-E758703325EA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9F87-1D44-4172-BF89-F968052C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4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EEBA-D689-4A99-8D4C-E758703325EA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9F87-1D44-4172-BF89-F968052C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3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196943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DAP Project/Record Sample Used for this Audit</a:t>
            </a:r>
          </a:p>
          <a:p>
            <a:endParaRPr lang="en-US" dirty="0" smtClean="0"/>
          </a:p>
          <a:p>
            <a:r>
              <a:rPr lang="en-US" sz="1600" dirty="0" smtClean="0"/>
              <a:t>DAP projects/records are reviewed during the following audit activities. CARs/SRs listed below are for January 1 2015 to March 4 2016.</a:t>
            </a:r>
          </a:p>
          <a:p>
            <a:endParaRPr lang="en-US" sz="1600" dirty="0" smtClean="0"/>
          </a:p>
          <a:p>
            <a:r>
              <a:rPr lang="en-US" sz="1600" u="sng" dirty="0" smtClean="0"/>
              <a:t>Corporate IQA -</a:t>
            </a:r>
          </a:p>
          <a:p>
            <a:r>
              <a:rPr lang="en-US" sz="1600" dirty="0" smtClean="0"/>
              <a:t>	</a:t>
            </a:r>
            <a:r>
              <a:rPr lang="en-US" sz="1600" u="sng" dirty="0" smtClean="0"/>
              <a:t>OSHA SNAP Audits </a:t>
            </a:r>
            <a:r>
              <a:rPr lang="en-US" sz="1600" dirty="0" smtClean="0"/>
              <a:t>– For each SNAP Site, one project for every DAP program 	(WTDP, CTDP, TPTDP, TCP, PPP, CB Scheme) is reviewed every six months.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(34 Issues written (11 CARs, 18 SRs), 80 projects reviewed)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u="sng" dirty="0" smtClean="0"/>
              <a:t>IQA - Audits of Engineering </a:t>
            </a:r>
            <a:r>
              <a:rPr lang="en-US" sz="1600" dirty="0" smtClean="0"/>
              <a:t>– For SNAP Sites, see above. For NRTL, the project 	sample reviewed as part of the audit includes a sample of DAP projects. (57 CARs)</a:t>
            </a:r>
          </a:p>
          <a:p>
            <a:endParaRPr lang="en-US" sz="1600" dirty="0"/>
          </a:p>
          <a:p>
            <a:r>
              <a:rPr lang="en-US" sz="1600" u="sng" dirty="0" smtClean="0"/>
              <a:t>ANSI Audits </a:t>
            </a:r>
            <a:r>
              <a:rPr lang="en-US" sz="1600" dirty="0" smtClean="0"/>
              <a:t>– 16 CARs</a:t>
            </a:r>
          </a:p>
          <a:p>
            <a:endParaRPr lang="en-US" sz="1600" dirty="0" smtClean="0"/>
          </a:p>
          <a:p>
            <a:r>
              <a:rPr lang="en-US" sz="1600" u="sng" dirty="0" smtClean="0"/>
              <a:t>Internal Technical Audits</a:t>
            </a:r>
            <a:r>
              <a:rPr lang="en-US" sz="1600" dirty="0" smtClean="0"/>
              <a:t> –  Technical Assessments of 172 projects involving DAP (since Jan 2015). 15 projects were found to have non-conformances. (8.7%)</a:t>
            </a:r>
          </a:p>
          <a:p>
            <a:endParaRPr lang="en-US" sz="1600" u="sng" dirty="0" smtClean="0"/>
          </a:p>
          <a:p>
            <a:r>
              <a:rPr lang="en-US" sz="1600" u="sng" dirty="0" smtClean="0"/>
              <a:t>DAP Annual Assessments</a:t>
            </a:r>
            <a:r>
              <a:rPr lang="en-US" sz="1600" dirty="0" smtClean="0"/>
              <a:t> – Approximately 865 Annual assessments since Jan 2015. 3 datasheets are reviewed per assessment. (50 CARs written as “DAP Internal Only” CARs) – 50 CARs (4 Findings, 46 Observations)</a:t>
            </a:r>
          </a:p>
          <a:p>
            <a:endParaRPr lang="en-US" sz="1600" u="sng" dirty="0"/>
          </a:p>
          <a:p>
            <a:r>
              <a:rPr lang="en-US" sz="1600" u="sng" dirty="0" smtClean="0"/>
              <a:t>DAP/MTL Flag Missing in </a:t>
            </a:r>
            <a:r>
              <a:rPr lang="en-US" sz="1600" u="sng" dirty="0" err="1" smtClean="0"/>
              <a:t>ePro</a:t>
            </a:r>
            <a:r>
              <a:rPr lang="en-US" sz="1600" dirty="0" smtClean="0"/>
              <a:t> – Note that sample size may not be fully accurate due to </a:t>
            </a:r>
            <a:r>
              <a:rPr lang="en-US" sz="1600" dirty="0" err="1" smtClean="0"/>
              <a:t>ePro</a:t>
            </a:r>
            <a:r>
              <a:rPr lang="en-US" sz="1600" dirty="0" smtClean="0"/>
              <a:t> projects where the DAP/MTL flag was not checked either as an oversight or due to past/known system issues.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17830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143" y="3810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OSHA SNAP Audit Results</a:t>
            </a:r>
            <a:br>
              <a:rPr lang="en-US" b="1" dirty="0" smtClean="0"/>
            </a:br>
            <a:r>
              <a:rPr lang="en-US" b="1" dirty="0" smtClean="0"/>
              <a:t>Overview 2015 DAP 1 (Jan-June) and 2 (July December) – Completed</a:t>
            </a:r>
          </a:p>
          <a:p>
            <a:pPr algn="ctr"/>
            <a:r>
              <a:rPr lang="en-US" b="1" dirty="0" smtClean="0"/>
              <a:t>2016 DAP 1 - In Process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475793"/>
              </p:ext>
            </p:extLst>
          </p:nvPr>
        </p:nvGraphicFramePr>
        <p:xfrm>
          <a:off x="1524000" y="1524000"/>
          <a:ext cx="5715220" cy="4602522"/>
        </p:xfrm>
        <a:graphic>
          <a:graphicData uri="http://schemas.openxmlformats.org/drawingml/2006/table">
            <a:tbl>
              <a:tblPr/>
              <a:tblGrid>
                <a:gridCol w="2014300"/>
                <a:gridCol w="616820"/>
                <a:gridCol w="616820"/>
                <a:gridCol w="616820"/>
                <a:gridCol w="616820"/>
                <a:gridCol w="616820"/>
                <a:gridCol w="616820"/>
              </a:tblGrid>
              <a:tr h="35056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DAP 1 / DAP 2 Audit Number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Projects Reviewed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Issues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CARs 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SRs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327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2015-46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TPTDP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CTDP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WTDP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 Scheme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PPP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327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2015-129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TPTDP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CTDP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WTDP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 Scheme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PPP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327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2016-36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TPTDP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CTDP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WTDP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 Scheme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PPP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327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04" marR="9504" marT="9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0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143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OSHA SNAP Audit Results – Issues by Type, DAP Program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19190"/>
              </p:ext>
            </p:extLst>
          </p:nvPr>
        </p:nvGraphicFramePr>
        <p:xfrm>
          <a:off x="914400" y="990600"/>
          <a:ext cx="6807200" cy="2821305"/>
        </p:xfrm>
        <a:graphic>
          <a:graphicData uri="http://schemas.openxmlformats.org/drawingml/2006/table">
            <a:tbl>
              <a:tblPr/>
              <a:tblGrid>
                <a:gridCol w="2688560"/>
                <a:gridCol w="686440"/>
                <a:gridCol w="686440"/>
                <a:gridCol w="686440"/>
                <a:gridCol w="686440"/>
                <a:gridCol w="686440"/>
                <a:gridCol w="68644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TPTDP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CTDP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WTDP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Datasheet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Related (equipment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ID/Range,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Cal dates, data reporting and recording)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Cal Certs Missing or </a:t>
                      </a:r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Inaccurate (DMS)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 Letter Missing or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Incorrect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DAP </a:t>
                      </a:r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Scope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and Edition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Mismatch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Mismatch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Report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Agreement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Handler/Reviewer Same 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Minor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Typo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(fixed via SR - investigating)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52553"/>
              </p:ext>
            </p:extLst>
          </p:nvPr>
        </p:nvGraphicFramePr>
        <p:xfrm>
          <a:off x="914400" y="3962400"/>
          <a:ext cx="1968500" cy="1714500"/>
        </p:xfrm>
        <a:graphic>
          <a:graphicData uri="http://schemas.openxmlformats.org/drawingml/2006/table">
            <a:tbl>
              <a:tblPr/>
              <a:tblGrid>
                <a:gridCol w="13589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Issues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Lighting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Appliances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Consumer Electronics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HVAC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8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143" y="3810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“DAP Internal Only” CARs</a:t>
            </a:r>
            <a:br>
              <a:rPr lang="en-US" dirty="0" smtClean="0"/>
            </a:br>
            <a:r>
              <a:rPr lang="en-US" dirty="0" smtClean="0"/>
              <a:t>Datasheets reviewed during Annual DAP Assessments</a:t>
            </a:r>
          </a:p>
          <a:p>
            <a:pPr algn="ctr"/>
            <a:r>
              <a:rPr lang="en-US" dirty="0" smtClean="0"/>
              <a:t>Approximately 2600 DS reviewed since Jan 2015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83006"/>
              </p:ext>
            </p:extLst>
          </p:nvPr>
        </p:nvGraphicFramePr>
        <p:xfrm>
          <a:off x="838200" y="1295400"/>
          <a:ext cx="2895600" cy="952500"/>
        </p:xfrm>
        <a:graphic>
          <a:graphicData uri="http://schemas.openxmlformats.org/drawingml/2006/table">
            <a:tbl>
              <a:tblPr/>
              <a:tblGrid>
                <a:gridCol w="1608667"/>
                <a:gridCol w="128693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 Unit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C&amp;I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CPO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(IECEE CB Scheme)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3673"/>
              </p:ext>
            </p:extLst>
          </p:nvPr>
        </p:nvGraphicFramePr>
        <p:xfrm>
          <a:off x="838200" y="2438400"/>
          <a:ext cx="2895600" cy="571500"/>
        </p:xfrm>
        <a:graphic>
          <a:graphicData uri="http://schemas.openxmlformats.org/drawingml/2006/table">
            <a:tbl>
              <a:tblPr/>
              <a:tblGrid>
                <a:gridCol w="1600200"/>
                <a:gridCol w="1295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Classification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77471"/>
              </p:ext>
            </p:extLst>
          </p:nvPr>
        </p:nvGraphicFramePr>
        <p:xfrm>
          <a:off x="838200" y="3200400"/>
          <a:ext cx="2895600" cy="1714500"/>
        </p:xfrm>
        <a:graphic>
          <a:graphicData uri="http://schemas.openxmlformats.org/drawingml/2006/table">
            <a:tbl>
              <a:tblPr/>
              <a:tblGrid>
                <a:gridCol w="2231471"/>
                <a:gridCol w="66412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Appliances, HVAC, and Lighting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CTECH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Energy and Power Technologies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 Materials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Wire and Cable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Sciences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 Issue / Multiple Divisions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Building and Life Safety Technologies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53487"/>
              </p:ext>
            </p:extLst>
          </p:nvPr>
        </p:nvGraphicFramePr>
        <p:xfrm>
          <a:off x="3962400" y="1323380"/>
          <a:ext cx="3111500" cy="3388995"/>
        </p:xfrm>
        <a:graphic>
          <a:graphicData uri="http://schemas.openxmlformats.org/drawingml/2006/table">
            <a:tbl>
              <a:tblPr/>
              <a:tblGrid>
                <a:gridCol w="2397853"/>
                <a:gridCol w="71364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 America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(AHL - 14, EPT - 8)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Central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East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West (Consumer/CTECH - 2)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Taiwan (Consumer/CTECH - All)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Hong Kong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Central Europe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Southern Europe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Northern Europe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Mexico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Corporate / CPO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86493" y="4953000"/>
            <a:ext cx="7848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- 49 of 50 CARs included Data Acceptance and Data Reporting and Recording related issues.</a:t>
            </a:r>
          </a:p>
          <a:p>
            <a:endParaRPr lang="en-US" sz="1400" dirty="0" smtClean="0"/>
          </a:p>
          <a:p>
            <a:r>
              <a:rPr lang="en-US" sz="1400" dirty="0" smtClean="0"/>
              <a:t>Other prevalent issues include:</a:t>
            </a:r>
            <a:br>
              <a:rPr lang="en-US" sz="1400" dirty="0" smtClean="0"/>
            </a:br>
            <a:r>
              <a:rPr lang="en-US" sz="1400" dirty="0" smtClean="0"/>
              <a:t>- Signatory Missing/Incorrect</a:t>
            </a:r>
            <a:br>
              <a:rPr lang="en-US" sz="1400" dirty="0" smtClean="0"/>
            </a:br>
            <a:r>
              <a:rPr lang="en-US" sz="1400" dirty="0" smtClean="0"/>
              <a:t>- Rationale for deviation from Test Method missing</a:t>
            </a:r>
            <a:br>
              <a:rPr lang="en-US" sz="1400" dirty="0" smtClean="0"/>
            </a:br>
            <a:r>
              <a:rPr lang="en-US" sz="1400" dirty="0" smtClean="0"/>
              <a:t>- Equipment not included</a:t>
            </a:r>
            <a:br>
              <a:rPr lang="en-US" sz="1400" dirty="0" smtClean="0"/>
            </a:br>
            <a:r>
              <a:rPr lang="en-US" sz="1400" dirty="0" smtClean="0"/>
              <a:t>- DAP Scope</a:t>
            </a:r>
          </a:p>
        </p:txBody>
      </p:sp>
    </p:spTree>
    <p:extLst>
      <p:ext uri="{BB962C8B-B14F-4D97-AF65-F5344CB8AC3E}">
        <p14:creationId xmlns:p14="http://schemas.microsoft.com/office/powerpoint/2010/main" val="10902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143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ANSI Audits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80685"/>
              </p:ext>
            </p:extLst>
          </p:nvPr>
        </p:nvGraphicFramePr>
        <p:xfrm>
          <a:off x="662668" y="2667000"/>
          <a:ext cx="1892300" cy="571500"/>
        </p:xfrm>
        <a:graphic>
          <a:graphicData uri="http://schemas.openxmlformats.org/drawingml/2006/table">
            <a:tbl>
              <a:tblPr/>
              <a:tblGrid>
                <a:gridCol w="12827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Classification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98909"/>
              </p:ext>
            </p:extLst>
          </p:nvPr>
        </p:nvGraphicFramePr>
        <p:xfrm>
          <a:off x="653143" y="740807"/>
          <a:ext cx="6896100" cy="1714500"/>
        </p:xfrm>
        <a:graphic>
          <a:graphicData uri="http://schemas.openxmlformats.org/drawingml/2006/table">
            <a:tbl>
              <a:tblPr/>
              <a:tblGrid>
                <a:gridCol w="1281520"/>
                <a:gridCol w="609039"/>
                <a:gridCol w="1817601"/>
                <a:gridCol w="3187940"/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DAP Program / Issue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Areas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Issues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CTDP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AHL 4, EPT 1, PM 1, W&amp;C 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Datasheet, Test Record, Signatory, DAP Scope, Data Reporting and Recording, Standard/Edition Mismatch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WTDP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Fire 2, AHL 1, EPT 1, Lighting 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Equipment issues in DS, no DS in eComm for "Closed with Letter" project, Model Number Discrepancy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 Fulfillment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 1, AHL 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 Report (Date not entered), inadequate follow up on past NCR (CTDP)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DAP Policy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Policy Owner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Clarify "reassessment everyone 12 months" vs annually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9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143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Internal Technical Audits – 15 Non-conformances in 172 projects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95743"/>
              </p:ext>
            </p:extLst>
          </p:nvPr>
        </p:nvGraphicFramePr>
        <p:xfrm>
          <a:off x="990600" y="914400"/>
          <a:ext cx="2667000" cy="1510665"/>
        </p:xfrm>
        <a:graphic>
          <a:graphicData uri="http://schemas.openxmlformats.org/drawingml/2006/table">
            <a:tbl>
              <a:tblPr/>
              <a:tblGrid>
                <a:gridCol w="1905000"/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Appliance / HVAC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AHL (Lighting)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CTECH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Consumer (Small Appliances)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E&amp;PT (PD)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Fire (Suppression)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 &amp; Signaling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42573"/>
              </p:ext>
            </p:extLst>
          </p:nvPr>
        </p:nvGraphicFramePr>
        <p:xfrm>
          <a:off x="990600" y="2590800"/>
          <a:ext cx="2057400" cy="762000"/>
        </p:xfrm>
        <a:graphic>
          <a:graphicData uri="http://schemas.openxmlformats.org/drawingml/2006/table">
            <a:tbl>
              <a:tblPr/>
              <a:tblGrid>
                <a:gridCol w="1213338"/>
                <a:gridCol w="84406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DAP Program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WTDP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TPTDP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CTDP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11367"/>
              </p:ext>
            </p:extLst>
          </p:nvPr>
        </p:nvGraphicFramePr>
        <p:xfrm>
          <a:off x="3886200" y="914400"/>
          <a:ext cx="3048000" cy="1333500"/>
        </p:xfrm>
        <a:graphic>
          <a:graphicData uri="http://schemas.openxmlformats.org/drawingml/2006/table">
            <a:tbl>
              <a:tblPr/>
              <a:tblGrid>
                <a:gridCol w="2579077"/>
                <a:gridCol w="46892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Issue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 Certs Missing / Incorrect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DAP MTL Issues - Not Updated, Incorrect, no DAP MTL Association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Datasheet - Equipment Issues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Datasheet - wrong DAP Program listed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project not flagged as DAP in ePro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143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Non-Conformances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34093" y="1066800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1: </a:t>
            </a:r>
            <a:r>
              <a:rPr lang="en-US" sz="1600" b="1" dirty="0" smtClean="0"/>
              <a:t>Observation (Owner TBD)</a:t>
            </a:r>
            <a:endParaRPr lang="en-US" sz="1600" b="1" dirty="0"/>
          </a:p>
          <a:p>
            <a:r>
              <a:rPr lang="en-US" sz="1600" dirty="0"/>
              <a:t>DTO AVD Dates do not match Oracle </a:t>
            </a:r>
            <a:r>
              <a:rPr lang="en-US" sz="1600" dirty="0" err="1"/>
              <a:t>eBusiness</a:t>
            </a:r>
            <a:r>
              <a:rPr lang="en-US" sz="1600" dirty="0"/>
              <a:t>, Service Contract AVD Dates</a:t>
            </a:r>
          </a:p>
          <a:p>
            <a:endParaRPr lang="en-US" sz="1600" b="1" dirty="0"/>
          </a:p>
          <a:p>
            <a:r>
              <a:rPr lang="en-US" sz="1600" b="1" dirty="0"/>
              <a:t>2: </a:t>
            </a:r>
            <a:r>
              <a:rPr lang="en-US" sz="1600" b="1" dirty="0" smtClean="0"/>
              <a:t>Finding (Owner TBD)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dirty="0"/>
              <a:t>CTF Participant requested to be inactivated, OD-2019 was not updated. No correspondence from CEC to NCB Manager of inactivation. No process for notifying the NCB Manager.</a:t>
            </a:r>
          </a:p>
          <a:p>
            <a:endParaRPr lang="en-US" sz="1600" b="1" dirty="0"/>
          </a:p>
          <a:p>
            <a:r>
              <a:rPr lang="en-US" sz="1600" b="1" dirty="0"/>
              <a:t>3: </a:t>
            </a:r>
            <a:r>
              <a:rPr lang="en-US" sz="1600" b="1" dirty="0" smtClean="0"/>
              <a:t>Observation (Dan Arnold)</a:t>
            </a:r>
            <a:endParaRPr lang="en-US" sz="1600" b="1" dirty="0"/>
          </a:p>
          <a:p>
            <a:r>
              <a:rPr lang="en-US" sz="1600" dirty="0"/>
              <a:t>Legacy TPTDP/CAP Participants have an L-38 agreement (which does not cover TPTDP), but not a TPTDP by Invitation agreement.</a:t>
            </a:r>
          </a:p>
          <a:p>
            <a:endParaRPr lang="en-US" sz="1600" b="1" dirty="0"/>
          </a:p>
          <a:p>
            <a:r>
              <a:rPr lang="en-US" sz="1600" b="1" dirty="0"/>
              <a:t>4: </a:t>
            </a:r>
            <a:r>
              <a:rPr lang="en-US" sz="1600" b="1" dirty="0" smtClean="0"/>
              <a:t>Observation (Jola Wroblewska</a:t>
            </a:r>
            <a:r>
              <a:rPr lang="en-US" sz="1600" b="1" dirty="0" smtClean="0"/>
              <a:t>) – </a:t>
            </a:r>
            <a:r>
              <a:rPr lang="en-US" sz="1600" b="1" dirty="0" smtClean="0">
                <a:solidFill>
                  <a:srgbClr val="FF0000"/>
                </a:solidFill>
              </a:rPr>
              <a:t>not written as a CAR, see audit report attachments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Scope of Siemens Healthcare GMBH (DA 217, 405, 406, 552, 701, 897) in DAP/MTL and most recent Assessment Report does not match OD-2019 – 60601-2-29 and 2-37 are missing from OD-2019.</a:t>
            </a:r>
          </a:p>
          <a:p>
            <a:endParaRPr lang="en-US" sz="1600" b="1" dirty="0"/>
          </a:p>
          <a:p>
            <a:r>
              <a:rPr lang="en-US" sz="1600" b="1" dirty="0"/>
              <a:t>5: </a:t>
            </a:r>
            <a:r>
              <a:rPr lang="en-US" sz="1600" b="1" dirty="0" smtClean="0"/>
              <a:t>Observation (Jim Feth)</a:t>
            </a:r>
            <a:endParaRPr lang="en-US" sz="1600" b="1" dirty="0"/>
          </a:p>
          <a:p>
            <a:r>
              <a:rPr lang="en-US" sz="1600" dirty="0"/>
              <a:t>Operational documents 00-OP-S0854, </a:t>
            </a:r>
            <a:r>
              <a:rPr lang="en-US" sz="1600" dirty="0" smtClean="0"/>
              <a:t>00-OP-S0084 (description of DAP programs – DAP policy is in this SOP), </a:t>
            </a:r>
            <a:r>
              <a:rPr lang="en-US" sz="1600" dirty="0"/>
              <a:t>00-OP-C0025, 32, 34, 35, 36, 37, 38, 45, 401 are owned by the Policy Manager (CPO), and not by organizationally accurate staff. Approvers do not represent all business units who operate the US/Canada Safety Scheme and DAP Program.</a:t>
            </a:r>
          </a:p>
        </p:txBody>
      </p:sp>
    </p:spTree>
    <p:extLst>
      <p:ext uri="{BB962C8B-B14F-4D97-AF65-F5344CB8AC3E}">
        <p14:creationId xmlns:p14="http://schemas.microsoft.com/office/powerpoint/2010/main" val="13329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143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Opportunities for Improvement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093" y="1066800"/>
            <a:ext cx="7848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CPO / Jim Feth / UL LLC Certification Body Top Management / Top Management Team</a:t>
            </a:r>
          </a:p>
          <a:p>
            <a:r>
              <a:rPr lang="en-US" sz="1600" dirty="0" smtClean="0"/>
              <a:t>1 - Suggest a “mechanism” for communication between the Policy Owner/CPO and Operations for the DAP Policy requirements. Those involved in this mechanism should have the authority to enact changes, improvements.</a:t>
            </a:r>
            <a:endParaRPr lang="en-US" sz="1600" b="1" dirty="0"/>
          </a:p>
          <a:p>
            <a:endParaRPr lang="en-US" sz="1600" b="1" dirty="0" smtClean="0"/>
          </a:p>
          <a:p>
            <a:r>
              <a:rPr lang="en-US" sz="1600" dirty="0" smtClean="0"/>
              <a:t>See CAR 2016-15-05</a:t>
            </a:r>
            <a:r>
              <a:rPr lang="en-US" sz="1600" b="1" dirty="0" smtClean="0"/>
              <a:t> </a:t>
            </a:r>
            <a:r>
              <a:rPr lang="en-US" sz="1600" dirty="0" smtClean="0"/>
              <a:t>related to document ownership of 00-OP-S and 00-OP-C documents. Currently no mechanism exists for the Operations function and Policy Owner/CPO function to interact and ensure that DAP Policy is communicated to DAP participants, operations staff, as well as a mechanism to ensure DAP related policy/procedure questions are answered/interpreted by appropriate staff.</a:t>
            </a:r>
          </a:p>
          <a:p>
            <a:endParaRPr lang="en-US" sz="1600" dirty="0"/>
          </a:p>
          <a:p>
            <a:r>
              <a:rPr lang="en-US" sz="1600" dirty="0" smtClean="0"/>
              <a:t>2 – Suggest the development and use </a:t>
            </a:r>
            <a:r>
              <a:rPr lang="en-US" sz="1600" dirty="0"/>
              <a:t>of </a:t>
            </a:r>
            <a:r>
              <a:rPr lang="en-US" sz="1600" dirty="0" smtClean="0"/>
              <a:t>metrics/data to </a:t>
            </a:r>
            <a:r>
              <a:rPr lang="en-US" sz="1600" dirty="0"/>
              <a:t>identify and address potential systemic issues (</a:t>
            </a:r>
            <a:r>
              <a:rPr lang="en-US" sz="1600" dirty="0" smtClean="0"/>
              <a:t>Key Process Indicators, Process Performance Indicators), where the policy </a:t>
            </a:r>
            <a:r>
              <a:rPr lang="en-US" sz="1600" dirty="0"/>
              <a:t>owner </a:t>
            </a:r>
            <a:r>
              <a:rPr lang="en-US" sz="1600" dirty="0" smtClean="0"/>
              <a:t>and certification body can </a:t>
            </a:r>
            <a:r>
              <a:rPr lang="en-US" sz="1600" dirty="0"/>
              <a:t>discuss improvements, issues, and necessary corrective and </a:t>
            </a:r>
            <a:r>
              <a:rPr lang="en-US" sz="1600" dirty="0" smtClean="0"/>
              <a:t>preventive actions to effectively manage and oversee the DAP Program and certification body operations.</a:t>
            </a:r>
          </a:p>
          <a:p>
            <a:endParaRPr lang="en-US" sz="1600" dirty="0"/>
          </a:p>
          <a:p>
            <a:r>
              <a:rPr lang="en-US" sz="1600" dirty="0" smtClean="0"/>
              <a:t>3 – Suggestion to ensure document references and responsibilities are accurate in 00-IC-P0026, 00-OP-S0854, 00-OP-S0084, other 00-OP-S documents, and all 00-OP-C documents. (list of suggestions provided to Jim Feth as current Document Owner)</a:t>
            </a:r>
          </a:p>
          <a:p>
            <a:endParaRPr lang="en-US" sz="1600" dirty="0" smtClean="0"/>
          </a:p>
          <a:p>
            <a:r>
              <a:rPr lang="en-US" sz="1600" b="1" dirty="0" smtClean="0"/>
              <a:t>00-IC-S0862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4 - Suggestion to ensure document references and approvers are accurate (Jola Wroblewska)</a:t>
            </a:r>
          </a:p>
        </p:txBody>
      </p:sp>
    </p:spTree>
    <p:extLst>
      <p:ext uri="{BB962C8B-B14F-4D97-AF65-F5344CB8AC3E}">
        <p14:creationId xmlns:p14="http://schemas.microsoft.com/office/powerpoint/2010/main" val="40985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143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Opportunities for Improvement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093" y="1066800"/>
            <a:ext cx="7848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00-IC-S0860</a:t>
            </a:r>
            <a:endParaRPr lang="en-US" sz="1600" dirty="0"/>
          </a:p>
          <a:p>
            <a:r>
              <a:rPr lang="en-US" sz="1600" dirty="0" smtClean="0"/>
              <a:t>5 - Suggestion </a:t>
            </a:r>
            <a:r>
              <a:rPr lang="en-US" sz="1600" dirty="0"/>
              <a:t>to ensure document references and approvers are accurate </a:t>
            </a:r>
            <a:r>
              <a:rPr lang="en-US" sz="1600" dirty="0" smtClean="0"/>
              <a:t>(Gunsimar Paintal)</a:t>
            </a:r>
          </a:p>
          <a:p>
            <a:endParaRPr lang="en-US" sz="1600" dirty="0"/>
          </a:p>
          <a:p>
            <a:r>
              <a:rPr lang="en-US" sz="1600" b="1" dirty="0" smtClean="0"/>
              <a:t>00-GC-P0857</a:t>
            </a:r>
          </a:p>
          <a:p>
            <a:r>
              <a:rPr lang="en-US" sz="1600" dirty="0" smtClean="0"/>
              <a:t>6 - Suggestion to updated references to TMP, SMT, WMT to CTF Stage 1-2-3-4 (Rod Morton)</a:t>
            </a:r>
          </a:p>
          <a:p>
            <a:endParaRPr lang="en-US" sz="1600" dirty="0"/>
          </a:p>
          <a:p>
            <a:r>
              <a:rPr lang="en-US" sz="1600" b="1" dirty="0" smtClean="0"/>
              <a:t>00-OP-S0056</a:t>
            </a:r>
          </a:p>
          <a:p>
            <a:r>
              <a:rPr lang="en-US" sz="1600" dirty="0" smtClean="0"/>
              <a:t>7 – Description of Review/Final Review in SOP (get details from John’s </a:t>
            </a:r>
            <a:r>
              <a:rPr lang="en-US" sz="1600" dirty="0" err="1" smtClean="0"/>
              <a:t>Pathnotes</a:t>
            </a:r>
            <a:r>
              <a:rPr lang="en-US" sz="1600" dirty="0"/>
              <a:t> </a:t>
            </a:r>
            <a:r>
              <a:rPr lang="en-US" sz="1600" dirty="0" smtClean="0"/>
              <a:t>for report)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dirty="0"/>
          </a:p>
          <a:p>
            <a:r>
              <a:rPr lang="en-US" sz="1600" b="1" dirty="0" smtClean="0"/>
              <a:t>Note – </a:t>
            </a:r>
            <a:r>
              <a:rPr lang="en-US" sz="1600" dirty="0" smtClean="0"/>
              <a:t>OFI 4, 5, and 6 will be communicated to the document owner after the closing meeting.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167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6798</TotalTime>
  <Words>944</Words>
  <Application>Microsoft Office PowerPoint</Application>
  <PresentationFormat>On-screen Show (4:3)</PresentationFormat>
  <Paragraphs>459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Nicastro, Christopher J.</dc:creator>
  <cp:lastModifiedBy>Nicastro, Christopher J.</cp:lastModifiedBy>
  <cp:revision>34</cp:revision>
  <dcterms:created xsi:type="dcterms:W3CDTF">2016-03-03T22:11:03Z</dcterms:created>
  <dcterms:modified xsi:type="dcterms:W3CDTF">2016-03-18T18:27:50Z</dcterms:modified>
</cp:coreProperties>
</file>