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/>
        </p:nvPicPr>
        <p:blipFill>
          <a:blip r:embed="rId2" cstate="print"/>
          <a:srcRect l="16753" r="-3294"/>
          <a:stretch>
            <a:fillRect/>
          </a:stretch>
        </p:blipFill>
        <p:spPr>
          <a:xfrm>
            <a:off x="0" y="337080"/>
            <a:ext cx="2935822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369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FFFFFF"/>
                </a:solidFill>
              </a:rPr>
              <a:t>UL and the UL logo are trademarks of UL LLC © 2013</a:t>
            </a:r>
          </a:p>
        </p:txBody>
      </p:sp>
    </p:spTree>
    <p:extLst>
      <p:ext uri="{BB962C8B-B14F-4D97-AF65-F5344CB8AC3E}">
        <p14:creationId xmlns:p14="http://schemas.microsoft.com/office/powerpoint/2010/main" val="35975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9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4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</p:spTree>
    <p:extLst>
      <p:ext uri="{BB962C8B-B14F-4D97-AF65-F5344CB8AC3E}">
        <p14:creationId xmlns:p14="http://schemas.microsoft.com/office/powerpoint/2010/main" val="41760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97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8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</p:spTree>
    <p:extLst>
      <p:ext uri="{BB962C8B-B14F-4D97-AF65-F5344CB8AC3E}">
        <p14:creationId xmlns:p14="http://schemas.microsoft.com/office/powerpoint/2010/main" val="331565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650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86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/>
        </p:nvPicPr>
        <p:blipFill>
          <a:blip r:embed="rId2" cstate="print"/>
          <a:srcRect r="16423"/>
          <a:stretch>
            <a:fillRect/>
          </a:stretch>
        </p:blipFill>
        <p:spPr>
          <a:xfrm>
            <a:off x="6308725" y="328613"/>
            <a:ext cx="2835275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FFFFFF"/>
                </a:solidFill>
              </a:rPr>
              <a:t>UL and the UL logo are trademarks of UL LLC © 2013</a:t>
            </a:r>
          </a:p>
        </p:txBody>
      </p:sp>
    </p:spTree>
    <p:extLst>
      <p:ext uri="{BB962C8B-B14F-4D97-AF65-F5344CB8AC3E}">
        <p14:creationId xmlns:p14="http://schemas.microsoft.com/office/powerpoint/2010/main" val="1626448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</p:spTree>
    <p:extLst>
      <p:ext uri="{BB962C8B-B14F-4D97-AF65-F5344CB8AC3E}">
        <p14:creationId xmlns:p14="http://schemas.microsoft.com/office/powerpoint/2010/main" val="2720374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681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Disclaimer goes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4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L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2984" y="482600"/>
            <a:ext cx="813816" cy="81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9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5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4323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r>
              <a:rPr sz="700" dirty="0">
                <a:solidFill>
                  <a:srgbClr val="000000"/>
                </a:solidFill>
              </a:rPr>
              <a:t>Disclaimer goes here</a:t>
            </a:r>
          </a:p>
        </p:txBody>
      </p:sp>
    </p:spTree>
    <p:extLst>
      <p:ext uri="{BB962C8B-B14F-4D97-AF65-F5344CB8AC3E}">
        <p14:creationId xmlns:p14="http://schemas.microsoft.com/office/powerpoint/2010/main" val="802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857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pic>
        <p:nvPicPr>
          <p:cNvPr id="8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38227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r>
              <a:rPr sz="700" dirty="0">
                <a:solidFill>
                  <a:srgbClr val="000000"/>
                </a:solidFill>
              </a:rPr>
              <a:t>Disclaimer goes here</a:t>
            </a:r>
          </a:p>
        </p:txBody>
      </p:sp>
    </p:spTree>
    <p:extLst>
      <p:ext uri="{BB962C8B-B14F-4D97-AF65-F5344CB8AC3E}">
        <p14:creationId xmlns:p14="http://schemas.microsoft.com/office/powerpoint/2010/main" val="37331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15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7046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9AE1710-2F3D-43E1-ACB6-CE0806FF52C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7391400" cy="381000"/>
          </a:xfrm>
        </p:spPr>
        <p:txBody>
          <a:bodyPr/>
          <a:lstStyle/>
          <a:p>
            <a:r>
              <a:rPr lang="en-US" sz="2000" dirty="0" smtClean="0"/>
              <a:t>Service Delivery - Industry Specialization</a:t>
            </a:r>
            <a:endParaRPr lang="en-US" sz="2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56866"/>
              </p:ext>
            </p:extLst>
          </p:nvPr>
        </p:nvGraphicFramePr>
        <p:xfrm>
          <a:off x="304800" y="533400"/>
          <a:ext cx="8305800" cy="5779207"/>
        </p:xfrm>
        <a:graphic>
          <a:graphicData uri="http://schemas.openxmlformats.org/drawingml/2006/table">
            <a:tbl>
              <a:tblPr firstRow="1" firstCol="1" bandCol="1">
                <a:tableStyleId>{E8B1032C-EA38-4F05-BA0D-38AFFFC7BED3}</a:tableStyleId>
              </a:tblPr>
              <a:tblGrid>
                <a:gridCol w="1523999"/>
                <a:gridCol w="1219201"/>
                <a:gridCol w="1295401"/>
                <a:gridCol w="1523999"/>
                <a:gridCol w="1371600"/>
                <a:gridCol w="1371600"/>
              </a:tblGrid>
              <a:tr h="30480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Building Materials</a:t>
                      </a:r>
                      <a:endParaRPr lang="en-US" sz="1100" dirty="0"/>
                    </a:p>
                  </a:txBody>
                  <a:tcPr marL="95879" marR="9587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Furniture</a:t>
                      </a:r>
                      <a:endParaRPr lang="en-US" sz="1100" dirty="0"/>
                    </a:p>
                  </a:txBody>
                  <a:tcPr marL="95879" marR="9587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Electronics</a:t>
                      </a:r>
                    </a:p>
                    <a:p>
                      <a:pPr algn="ctr"/>
                      <a:r>
                        <a:rPr lang="en-US" sz="900" dirty="0" smtClean="0"/>
                        <a:t>(Electricity</a:t>
                      </a:r>
                      <a:r>
                        <a:rPr lang="en-US" sz="900" baseline="0" dirty="0" smtClean="0"/>
                        <a:t>)</a:t>
                      </a:r>
                      <a:endParaRPr lang="en-US" sz="900" dirty="0"/>
                    </a:p>
                  </a:txBody>
                  <a:tcPr marL="95879" marR="9587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ZWTL</a:t>
                      </a:r>
                      <a:endParaRPr lang="en-US" sz="1100" dirty="0"/>
                    </a:p>
                  </a:txBody>
                  <a:tcPr marL="95879" marR="9587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Jan/San</a:t>
                      </a:r>
                      <a:endParaRPr lang="en-US" sz="1100" dirty="0"/>
                    </a:p>
                  </a:txBody>
                  <a:tcPr marL="95879" marR="95879" anchor="b"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Pam – CO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EPEAT</a:t>
                      </a:r>
                    </a:p>
                    <a:p>
                      <a:pPr algn="ctr"/>
                      <a:r>
                        <a:rPr lang="en-US" sz="1050" dirty="0" smtClean="0"/>
                        <a:t>SPC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3810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Cara –</a:t>
                      </a:r>
                      <a:r>
                        <a:rPr lang="en-US" sz="1100" baseline="0" dirty="0" smtClean="0"/>
                        <a:t> CO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ECV/SPC</a:t>
                      </a:r>
                    </a:p>
                    <a:p>
                      <a:pPr algn="ctr"/>
                      <a:r>
                        <a:rPr lang="en-US" sz="1050" dirty="0" err="1" smtClean="0"/>
                        <a:t>Ecologo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ECV/SPC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Ecologo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2743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 – CO 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EPEAT</a:t>
                      </a:r>
                    </a:p>
                    <a:p>
                      <a:pPr algn="ctr"/>
                      <a:r>
                        <a:rPr lang="en-US" sz="1050" dirty="0" smtClean="0"/>
                        <a:t>SPC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54864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Tony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EPEAT</a:t>
                      </a:r>
                    </a:p>
                    <a:p>
                      <a:pPr algn="ctr"/>
                      <a:r>
                        <a:rPr lang="en-US" sz="1050" dirty="0" smtClean="0"/>
                        <a:t>SPC – UL 110</a:t>
                      </a:r>
                    </a:p>
                    <a:p>
                      <a:pPr algn="ctr"/>
                      <a:r>
                        <a:rPr lang="en-US" sz="1050" dirty="0" err="1" smtClean="0"/>
                        <a:t>Ecologo</a:t>
                      </a:r>
                      <a:endParaRPr lang="en-US" sz="1050" dirty="0" smtClean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Ecologo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58674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Jake – CO for </a:t>
                      </a:r>
                      <a:r>
                        <a:rPr lang="en-US" sz="1100" dirty="0" err="1" smtClean="0"/>
                        <a:t>Ecologo</a:t>
                      </a:r>
                      <a:r>
                        <a:rPr lang="en-US" sz="1100" baseline="0" dirty="0" smtClean="0"/>
                        <a:t> Electricity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ECV/SPC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 – ECVP</a:t>
                      </a:r>
                      <a:r>
                        <a:rPr lang="en-US" sz="1050" baseline="0" dirty="0" smtClean="0"/>
                        <a:t> 108</a:t>
                      </a:r>
                    </a:p>
                    <a:p>
                      <a:pPr algn="ctr"/>
                      <a:r>
                        <a:rPr lang="en-US" sz="1050" baseline="0" dirty="0" smtClean="0"/>
                        <a:t>SPC Appliances</a:t>
                      </a:r>
                      <a:endParaRPr lang="en-US" sz="1050" dirty="0" smtClean="0"/>
                    </a:p>
                    <a:p>
                      <a:pPr algn="ctr"/>
                      <a:r>
                        <a:rPr lang="en-US" sz="1000" dirty="0" err="1" smtClean="0"/>
                        <a:t>Ecologo</a:t>
                      </a:r>
                      <a:r>
                        <a:rPr lang="en-US" sz="1000" dirty="0" smtClean="0"/>
                        <a:t> Electricity</a:t>
                      </a:r>
                      <a:endParaRPr lang="en-US" sz="10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Britt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ECV/SPC</a:t>
                      </a:r>
                    </a:p>
                    <a:p>
                      <a:pPr algn="ctr"/>
                      <a:r>
                        <a:rPr lang="en-US" sz="1050" dirty="0" smtClean="0"/>
                        <a:t>EPD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ECV/SPC</a:t>
                      </a:r>
                    </a:p>
                    <a:p>
                      <a:pPr algn="ctr"/>
                      <a:r>
                        <a:rPr lang="en-US" sz="1050" dirty="0" smtClean="0"/>
                        <a:t>EPD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ECV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Wade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EPD</a:t>
                      </a:r>
                    </a:p>
                    <a:p>
                      <a:pPr algn="ctr"/>
                      <a:r>
                        <a:rPr lang="en-US" sz="1050" dirty="0" smtClean="0"/>
                        <a:t>ECV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EPD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EPD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EPD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Melany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GG / IAQ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GG / IAQ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</a:t>
                      </a:r>
                      <a:endParaRPr lang="en-US" sz="1100" b="1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GG / IAQ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Ben</a:t>
                      </a:r>
                      <a:endParaRPr lang="en-US" sz="1100" b="1" dirty="0"/>
                    </a:p>
                  </a:txBody>
                  <a:tcPr marL="95879" marR="95879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IAQ</a:t>
                      </a:r>
                      <a:r>
                        <a:rPr lang="en-US" sz="1050" baseline="0" dirty="0" smtClean="0"/>
                        <a:t> / </a:t>
                      </a:r>
                      <a:r>
                        <a:rPr lang="en-US" sz="1050" dirty="0" smtClean="0"/>
                        <a:t>PE</a:t>
                      </a:r>
                      <a:r>
                        <a:rPr lang="en-US" sz="1050" baseline="0" dirty="0" smtClean="0"/>
                        <a:t> Testing, GG BMS</a:t>
                      </a:r>
                      <a:endParaRPr lang="en-US" sz="105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Leon – CO </a:t>
                      </a:r>
                      <a:endParaRPr lang="en-US" sz="1100" b="1" dirty="0"/>
                    </a:p>
                  </a:txBody>
                  <a:tcPr marL="95879" marR="95879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Mainland China and Taiwan – mainly Electronics for ECV/SPC and IAQ…goal to add EPEAT specialization with new HC</a:t>
                      </a:r>
                      <a:endParaRPr lang="en-US" sz="105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  <a:tr h="3160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Echo</a:t>
                      </a:r>
                      <a:endParaRPr lang="en-US" sz="1100" b="1" dirty="0"/>
                    </a:p>
                  </a:txBody>
                  <a:tcPr marL="95879" marR="95879"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Mainland China and </a:t>
                      </a:r>
                      <a:r>
                        <a:rPr lang="en-US" sz="1050" baseline="0" smtClean="0"/>
                        <a:t>Taiwan -  </a:t>
                      </a:r>
                      <a:r>
                        <a:rPr lang="en-US" sz="1050" baseline="0" dirty="0" smtClean="0"/>
                        <a:t>mainly Electronics for ECV/SPC</a:t>
                      </a:r>
                      <a:endParaRPr lang="en-US" sz="1050" dirty="0" smtClean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</a:p>
                  </a:txBody>
                  <a:tcPr marL="95879" marR="95879"/>
                </a:tc>
              </a:tr>
              <a:tr h="316042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Kelly</a:t>
                      </a:r>
                      <a:endParaRPr lang="en-US" sz="1100" b="1" dirty="0"/>
                    </a:p>
                  </a:txBody>
                  <a:tcPr marL="95879" marR="95879"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GG/IAQ </a:t>
                      </a:r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95879" marR="95879"/>
                </a:tc>
              </a:tr>
              <a:tr h="3160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Jessica</a:t>
                      </a:r>
                      <a:endParaRPr lang="en-US" sz="1100" b="1" dirty="0"/>
                    </a:p>
                  </a:txBody>
                  <a:tcPr marL="95879" marR="95879"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Korea and Japan – mainly Electronics for ECV/SPC</a:t>
                      </a:r>
                      <a:endParaRPr lang="en-US" sz="1050" dirty="0" smtClean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---</a:t>
                      </a:r>
                      <a:endParaRPr lang="en-US" sz="1050" dirty="0"/>
                    </a:p>
                  </a:txBody>
                  <a:tcPr marL="95879" marR="958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ustom 3">
      <a:dk1>
        <a:srgbClr val="464749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740DA80BA084ABD32BDFCACF68426" ma:contentTypeVersion="1" ma:contentTypeDescription="Create a new document." ma:contentTypeScope="" ma:versionID="4186e92132e840b9ce4241f2fa21ac4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ab8227420bbcde84fbf94b55ef4da77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7B84C-D3AC-47F7-974C-9A4AE3C1C1C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D6FA53-174F-4D93-9CD6-C3C063420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3BF143-358F-467D-9DBC-B3EE732AB6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158</Words>
  <Application>Microsoft Office PowerPoint</Application>
  <PresentationFormat>On-screen Show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Theme2</vt:lpstr>
      <vt:lpstr>Service Delivery - Industry Specialization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Delivery - Industry Specialization</dc:title>
  <dc:creator>Seaver, Pamela</dc:creator>
  <cp:lastModifiedBy>Carlisle, Jim L.</cp:lastModifiedBy>
  <cp:revision>1</cp:revision>
  <dcterms:created xsi:type="dcterms:W3CDTF">2015-03-27T17:45:51Z</dcterms:created>
  <dcterms:modified xsi:type="dcterms:W3CDTF">2015-04-28T20:49:09Z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0x0101003E2740DA80BA084ABD32BDFCACF68426</vt:lpwstr>
  </property>
</Properties>
</file>