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77" r:id="rId2"/>
    <p:sldId id="286" r:id="rId3"/>
    <p:sldId id="278" r:id="rId4"/>
    <p:sldId id="290" r:id="rId5"/>
    <p:sldId id="279" r:id="rId6"/>
    <p:sldId id="287" r:id="rId7"/>
    <p:sldId id="291" r:id="rId8"/>
    <p:sldId id="280" r:id="rId9"/>
    <p:sldId id="288" r:id="rId10"/>
    <p:sldId id="281" r:id="rId11"/>
    <p:sldId id="282" r:id="rId12"/>
    <p:sldId id="293" r:id="rId13"/>
    <p:sldId id="283" r:id="rId14"/>
    <p:sldId id="298" r:id="rId15"/>
    <p:sldId id="284" r:id="rId16"/>
    <p:sldId id="294" r:id="rId17"/>
    <p:sldId id="297" r:id="rId18"/>
    <p:sldId id="296" r:id="rId19"/>
    <p:sldId id="264" r:id="rId20"/>
  </p:sldIdLst>
  <p:sldSz cx="12192000" cy="6858000"/>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s, Tara" initials="DT"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036"/>
    <a:srgbClr val="6EC1BC"/>
    <a:srgbClr val="96C547"/>
    <a:srgbClr val="F18307"/>
    <a:srgbClr val="459D2D"/>
    <a:srgbClr val="1B808E"/>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46"/>
    <p:restoredTop sz="99661" autoAdjust="0"/>
  </p:normalViewPr>
  <p:slideViewPr>
    <p:cSldViewPr snapToGrid="0" snapToObjects="1">
      <p:cViewPr>
        <p:scale>
          <a:sx n="99" d="100"/>
          <a:sy n="99" d="100"/>
        </p:scale>
        <p:origin x="-264" y="-600"/>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1" tIns="48325" rIns="96651" bIns="48325"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1" tIns="48325" rIns="96651" bIns="48325" rtlCol="0"/>
          <a:lstStyle>
            <a:lvl1pPr algn="r">
              <a:defRPr sz="1200"/>
            </a:lvl1pPr>
          </a:lstStyle>
          <a:p>
            <a:fld id="{63C49A1E-BA82-4E64-A092-500574E038A6}" type="datetimeFigureOut">
              <a:rPr lang="en-US" smtClean="0"/>
              <a:t>7/25/16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1" tIns="48325" rIns="96651" bIns="48325"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1" tIns="48325" rIns="96651" bIns="48325" rtlCol="0" anchor="b"/>
          <a:lstStyle>
            <a:lvl1pPr algn="r">
              <a:defRPr sz="1200"/>
            </a:lvl1pPr>
          </a:lstStyle>
          <a:p>
            <a:fld id="{5339D908-1C2C-47CE-8D80-6F2C3BEB00DB}" type="slidenum">
              <a:rPr lang="en-US" smtClean="0"/>
              <a:t>‹#›</a:t>
            </a:fld>
            <a:endParaRPr lang="en-US"/>
          </a:p>
        </p:txBody>
      </p:sp>
    </p:spTree>
    <p:extLst>
      <p:ext uri="{BB962C8B-B14F-4D97-AF65-F5344CB8AC3E}">
        <p14:creationId xmlns:p14="http://schemas.microsoft.com/office/powerpoint/2010/main" val="1371940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wrap="square" lIns="96651" tIns="48325" rIns="96651" bIns="48325" numCol="1" anchor="t" anchorCtr="0" compatLnSpc="1">
            <a:prstTxWarp prst="textNoShape">
              <a:avLst/>
            </a:prstTxWarp>
          </a:bodyPr>
          <a:lstStyle>
            <a:lvl1pPr>
              <a:defRPr sz="1200">
                <a:ea typeface="Geneva" charset="-128"/>
                <a:cs typeface="Geneva" charset="-128"/>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wrap="square" lIns="96651" tIns="48325" rIns="96651" bIns="48325" numCol="1" anchor="t" anchorCtr="0" compatLnSpc="1">
            <a:prstTxWarp prst="textNoShape">
              <a:avLst/>
            </a:prstTxWarp>
          </a:bodyPr>
          <a:lstStyle>
            <a:lvl1pPr algn="r">
              <a:defRPr sz="1200">
                <a:ea typeface="Geneva" charset="-128"/>
                <a:cs typeface="Geneva" charset="-128"/>
              </a:defRPr>
            </a:lvl1pPr>
          </a:lstStyle>
          <a:p>
            <a:pPr>
              <a:defRPr/>
            </a:pPr>
            <a:fld id="{5388C844-FFDD-8E46-8307-B524E744D016}" type="datetime1">
              <a:rPr lang="en-US"/>
              <a:pPr>
                <a:defRPr/>
              </a:pPr>
              <a:t>7/25/16</a:t>
            </a:fld>
            <a:endParaRPr lang="en-US"/>
          </a:p>
        </p:txBody>
      </p:sp>
      <p:sp>
        <p:nvSpPr>
          <p:cNvPr id="4" name="Slide Image Placeholder 3"/>
          <p:cNvSpPr>
            <a:spLocks noGrp="1" noRot="1" noChangeAspect="1"/>
          </p:cNvSpPr>
          <p:nvPr>
            <p:ph type="sldImg" idx="2"/>
          </p:nvPr>
        </p:nvSpPr>
        <p:spPr>
          <a:xfrm>
            <a:off x="460375" y="720725"/>
            <a:ext cx="6396038" cy="3598863"/>
          </a:xfrm>
          <a:prstGeom prst="rect">
            <a:avLst/>
          </a:prstGeom>
          <a:noFill/>
          <a:ln w="12700">
            <a:solidFill>
              <a:prstClr val="black"/>
            </a:solidFill>
          </a:ln>
        </p:spPr>
        <p:txBody>
          <a:bodyPr vert="horz" wrap="square" lIns="96651" tIns="48325" rIns="96651" bIns="48325"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651" tIns="48325" rIns="96651" bIns="48325"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wrap="square" lIns="96651" tIns="48325" rIns="96651" bIns="48325" numCol="1" anchor="b" anchorCtr="0" compatLnSpc="1">
            <a:prstTxWarp prst="textNoShape">
              <a:avLst/>
            </a:prstTxWarp>
          </a:bodyPr>
          <a:lstStyle>
            <a:lvl1pPr>
              <a:defRPr sz="1200">
                <a:ea typeface="Geneva" charset="-128"/>
                <a:cs typeface="Geneva" charset="-128"/>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wrap="square" lIns="96651" tIns="48325" rIns="96651" bIns="48325" numCol="1" anchor="b" anchorCtr="0" compatLnSpc="1">
            <a:prstTxWarp prst="textNoShape">
              <a:avLst/>
            </a:prstTxWarp>
          </a:bodyPr>
          <a:lstStyle>
            <a:lvl1pPr algn="r">
              <a:defRPr sz="1200">
                <a:ea typeface="Geneva" charset="-128"/>
                <a:cs typeface="Geneva" charset="-128"/>
              </a:defRPr>
            </a:lvl1pPr>
          </a:lstStyle>
          <a:p>
            <a:pPr>
              <a:defRPr/>
            </a:pPr>
            <a:fld id="{733D29D0-8797-7647-B384-1FF612B05431}" type="slidenum">
              <a:rPr lang="en-US"/>
              <a:pPr>
                <a:defRPr/>
              </a:pPr>
              <a:t>‹#›</a:t>
            </a:fld>
            <a:endParaRPr lang="en-US"/>
          </a:p>
        </p:txBody>
      </p:sp>
    </p:spTree>
    <p:extLst>
      <p:ext uri="{BB962C8B-B14F-4D97-AF65-F5344CB8AC3E}">
        <p14:creationId xmlns:p14="http://schemas.microsoft.com/office/powerpoint/2010/main" val="3743985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srcRect r="16216"/>
          <a:stretch>
            <a:fillRect/>
          </a:stretch>
        </p:blipFill>
        <p:spPr bwMode="invGray">
          <a:xfrm>
            <a:off x="9356271" y="328613"/>
            <a:ext cx="2835730" cy="3384550"/>
          </a:xfrm>
          <a:prstGeom prst="rect">
            <a:avLst/>
          </a:prstGeom>
          <a:noFill/>
          <a:ln w="9525">
            <a:noFill/>
            <a:miter lim="800000"/>
            <a:headEnd/>
            <a:tailEnd/>
          </a:ln>
        </p:spPr>
      </p:pic>
      <p:sp>
        <p:nvSpPr>
          <p:cNvPr id="5" name="TextBox 4"/>
          <p:cNvSpPr txBox="1"/>
          <p:nvPr userDrawn="1"/>
        </p:nvSpPr>
        <p:spPr>
          <a:xfrm>
            <a:off x="609600" y="6423026"/>
            <a:ext cx="3231975" cy="246221"/>
          </a:xfrm>
          <a:prstGeom prst="rect">
            <a:avLst/>
          </a:prstGeom>
          <a:noFill/>
        </p:spPr>
        <p:txBody>
          <a:bodyPr wrap="none">
            <a:prstTxWarp prst="textNoShape">
              <a:avLst/>
            </a:prstTxWarp>
            <a:spAutoFit/>
          </a:bodyPr>
          <a:lstStyle/>
          <a:p>
            <a:pPr>
              <a:defRPr/>
            </a:pPr>
            <a:r>
              <a:rPr lang="en-US" sz="1000" baseline="0" dirty="0">
                <a:solidFill>
                  <a:schemeClr val="bg1"/>
                </a:solidFill>
              </a:rPr>
              <a:t>UL and the UL logo are trademarks of UL LLC © </a:t>
            </a:r>
            <a:r>
              <a:rPr lang="en-US" sz="1000" baseline="0" dirty="0" smtClean="0">
                <a:solidFill>
                  <a:schemeClr val="bg1"/>
                </a:solidFill>
              </a:rPr>
              <a:t>2016</a:t>
            </a:r>
            <a:endParaRPr lang="en-US" sz="1000" baseline="0" dirty="0">
              <a:solidFill>
                <a:schemeClr val="bg1"/>
              </a:solidFill>
            </a:endParaRPr>
          </a:p>
        </p:txBody>
      </p:sp>
      <p:sp>
        <p:nvSpPr>
          <p:cNvPr id="2" name="Title 1"/>
          <p:cNvSpPr>
            <a:spLocks noGrp="1"/>
          </p:cNvSpPr>
          <p:nvPr>
            <p:ph type="ctrTitle"/>
          </p:nvPr>
        </p:nvSpPr>
        <p:spPr>
          <a:xfrm>
            <a:off x="609600" y="2534248"/>
            <a:ext cx="7398105"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3961120"/>
            <a:ext cx="7398105"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srcRect/>
          <a:stretch>
            <a:fillRect/>
          </a:stretch>
        </p:blipFill>
        <p:spPr bwMode="auto">
          <a:xfrm>
            <a:off x="10717306" y="482600"/>
            <a:ext cx="865094" cy="806450"/>
          </a:xfrm>
          <a:prstGeom prst="rect">
            <a:avLst/>
          </a:prstGeom>
          <a:noFill/>
          <a:ln w="9525">
            <a:noFill/>
            <a:miter lim="800000"/>
            <a:headEnd/>
            <a:tailEnd/>
          </a:ln>
        </p:spPr>
      </p:pic>
      <p:sp>
        <p:nvSpPr>
          <p:cNvPr id="2" name="Title 1"/>
          <p:cNvSpPr>
            <a:spLocks noGrp="1"/>
          </p:cNvSpPr>
          <p:nvPr>
            <p:ph type="title"/>
          </p:nvPr>
        </p:nvSpPr>
        <p:spPr>
          <a:xfrm>
            <a:off x="609600" y="488366"/>
            <a:ext cx="73152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sp>
        <p:nvSpPr>
          <p:cNvPr id="5" name="TextBox 4"/>
          <p:cNvSpPr txBox="1"/>
          <p:nvPr userDrawn="1"/>
        </p:nvSpPr>
        <p:spPr>
          <a:xfrm>
            <a:off x="609600" y="6423026"/>
            <a:ext cx="3231975" cy="246221"/>
          </a:xfrm>
          <a:prstGeom prst="rect">
            <a:avLst/>
          </a:prstGeom>
          <a:noFill/>
        </p:spPr>
        <p:txBody>
          <a:bodyPr wrap="none">
            <a:prstTxWarp prst="textNoShape">
              <a:avLst/>
            </a:prstTxWarp>
            <a:spAutoFit/>
          </a:bodyPr>
          <a:lstStyle/>
          <a:p>
            <a:pPr>
              <a:defRPr/>
            </a:pPr>
            <a:r>
              <a:rPr lang="en-US" sz="1000" baseline="0" dirty="0">
                <a:solidFill>
                  <a:schemeClr val="tx1">
                    <a:lumMod val="50000"/>
                    <a:lumOff val="50000"/>
                  </a:schemeClr>
                </a:solidFill>
              </a:rPr>
              <a:t>UL and the UL logo are trademarks of UL LLC © </a:t>
            </a:r>
            <a:r>
              <a:rPr lang="en-US" sz="1000" baseline="0" dirty="0" smtClean="0">
                <a:solidFill>
                  <a:schemeClr val="tx1">
                    <a:lumMod val="50000"/>
                    <a:lumOff val="50000"/>
                  </a:schemeClr>
                </a:solidFill>
              </a:rPr>
              <a:t>2016</a:t>
            </a:r>
            <a:endParaRPr lang="en-US" sz="1000" baseline="0" dirty="0">
              <a:solidFill>
                <a:schemeClr val="tx1">
                  <a:lumMod val="50000"/>
                  <a:lumOff val="50000"/>
                </a:schemeClr>
              </a:solidFill>
            </a:endParaRPr>
          </a:p>
        </p:txBody>
      </p:sp>
      <p:sp>
        <p:nvSpPr>
          <p:cNvPr id="2" name="Title 1"/>
          <p:cNvSpPr>
            <a:spLocks noGrp="1"/>
          </p:cNvSpPr>
          <p:nvPr>
            <p:ph type="ctrTitle"/>
          </p:nvPr>
        </p:nvSpPr>
        <p:spPr>
          <a:xfrm>
            <a:off x="609599" y="2532888"/>
            <a:ext cx="7427367"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599" y="3959352"/>
            <a:ext cx="7427367"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6" name="Picture 6" descr="UL_Enterprise_red_rgb.gif"/>
          <p:cNvPicPr>
            <a:picLocks noChangeAspect="1"/>
          </p:cNvPicPr>
          <p:nvPr userDrawn="1"/>
        </p:nvPicPr>
        <p:blipFill rotWithShape="1">
          <a:blip r:embed="rId2"/>
          <a:srcRect l="-2" r="13931"/>
          <a:stretch/>
        </p:blipFill>
        <p:spPr bwMode="auto">
          <a:xfrm>
            <a:off x="9274049" y="299429"/>
            <a:ext cx="2917951" cy="339082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609601" y="6259513"/>
            <a:ext cx="395176" cy="393700"/>
          </a:xfrm>
          <a:prstGeom prst="rect">
            <a:avLst/>
          </a:prstGeom>
          <a:noFill/>
          <a:ln w="9525">
            <a:noFill/>
            <a:miter lim="800000"/>
            <a:headEnd/>
            <a:tailEnd/>
          </a:ln>
        </p:spPr>
      </p:pic>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2700068"/>
            <a:ext cx="109728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2CF9B393-1D32-C94A-A8DE-302BBD9B7DD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373AE26D-2D88-344F-945E-F2B96DB8666E}" type="slidenum">
              <a:rPr lang="en-US"/>
              <a:pPr>
                <a:defRPr/>
              </a:pPr>
              <a:t>‹#›</a:t>
            </a:fld>
            <a:endParaRPr lang="en-US"/>
          </a:p>
        </p:txBody>
      </p:sp>
      <p:pic>
        <p:nvPicPr>
          <p:cNvPr id="6" name="Picture 6" descr="UL_Enterprise_red_rgb.gif"/>
          <p:cNvPicPr>
            <a:picLocks noChangeAspect="1"/>
          </p:cNvPicPr>
          <p:nvPr userDrawn="1"/>
        </p:nvPicPr>
        <p:blipFill>
          <a:blip r:embed="rId2"/>
          <a:srcRect/>
          <a:stretch>
            <a:fillRect/>
          </a:stretch>
        </p:blipFill>
        <p:spPr bwMode="auto">
          <a:xfrm>
            <a:off x="609601" y="6259513"/>
            <a:ext cx="395176" cy="3937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609600" y="561246"/>
            <a:ext cx="79248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609600" y="2743201"/>
            <a:ext cx="109728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74A5C745-0183-F448-8441-08D771CBE5D4}" type="slidenum">
              <a:rPr lang="en-US"/>
              <a:pPr>
                <a:defRPr/>
              </a:pPr>
              <a:t>‹#›</a:t>
            </a:fld>
            <a:endParaRPr lang="en-US"/>
          </a:p>
        </p:txBody>
      </p:sp>
      <p:pic>
        <p:nvPicPr>
          <p:cNvPr id="7" name="Picture 6" descr="UL_Enterprise_red_rgb.gif"/>
          <p:cNvPicPr>
            <a:picLocks noChangeAspect="1"/>
          </p:cNvPicPr>
          <p:nvPr userDrawn="1"/>
        </p:nvPicPr>
        <p:blipFill>
          <a:blip r:embed="rId2"/>
          <a:srcRect/>
          <a:stretch>
            <a:fillRect/>
          </a:stretch>
        </p:blipFill>
        <p:spPr bwMode="auto">
          <a:xfrm>
            <a:off x="609601" y="6259513"/>
            <a:ext cx="395176" cy="393700"/>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sp>
        <p:nvSpPr>
          <p:cNvPr id="2" name="Title 1"/>
          <p:cNvSpPr>
            <a:spLocks noGrp="1"/>
          </p:cNvSpPr>
          <p:nvPr>
            <p:ph type="title"/>
          </p:nvPr>
        </p:nvSpPr>
        <p:spPr>
          <a:xfrm>
            <a:off x="609599" y="2532888"/>
            <a:ext cx="10645871"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pic>
        <p:nvPicPr>
          <p:cNvPr id="8" name="Picture 6" descr="UL_Enterprise_red_rgb.gif"/>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0" r="99605">
                        <a14:foregroundMark x1="26482" y1="29644" x2="26482" y2="29644"/>
                        <a14:foregroundMark x1="28854" y1="40316" x2="28854" y2="40316"/>
                        <a14:foregroundMark x1="60079" y1="48221" x2="60079" y2="48221"/>
                        <a14:backgroundMark x1="69170" y1="28854" x2="76285" y2="52569"/>
                        <a14:backgroundMark x1="17787" y1="54941" x2="37154" y2="73518"/>
                      </a14:backgroundRemoval>
                    </a14:imgEffect>
                    <a14:imgEffect>
                      <a14:saturation sat="400000"/>
                    </a14:imgEffect>
                  </a14:imgLayer>
                </a14:imgProps>
              </a:ext>
            </a:extLst>
          </a:blip>
          <a:srcRect/>
          <a:stretch>
            <a:fillRect/>
          </a:stretch>
        </p:blipFill>
        <p:spPr bwMode="auto">
          <a:xfrm>
            <a:off x="0" y="0"/>
            <a:ext cx="395176" cy="3937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E406EE98-D513-E24E-B547-6122FB860ED9}" type="slidenum">
              <a:rPr lang="en-US"/>
              <a:pPr>
                <a:defRPr/>
              </a:pPr>
              <a:t>‹#›</a:t>
            </a:fld>
            <a:endParaRPr lang="en-US"/>
          </a:p>
        </p:txBody>
      </p:sp>
      <p:pic>
        <p:nvPicPr>
          <p:cNvPr id="7" name="Picture 6" descr="UL_Enterprise_red_rgb.gif"/>
          <p:cNvPicPr>
            <a:picLocks noChangeAspect="1"/>
          </p:cNvPicPr>
          <p:nvPr userDrawn="1"/>
        </p:nvPicPr>
        <p:blipFill>
          <a:blip r:embed="rId2"/>
          <a:srcRect/>
          <a:stretch>
            <a:fillRect/>
          </a:stretch>
        </p:blipFill>
        <p:spPr bwMode="auto">
          <a:xfrm>
            <a:off x="609601" y="6259513"/>
            <a:ext cx="395176" cy="393700"/>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DEF2EA39-9159-434A-ACB4-B5AFF46E5A08}" type="slidenum">
              <a:rPr lang="en-US"/>
              <a:pPr>
                <a:defRPr/>
              </a:pPr>
              <a:t>‹#›</a:t>
            </a:fld>
            <a:endParaRPr lang="en-US"/>
          </a:p>
        </p:txBody>
      </p:sp>
      <p:pic>
        <p:nvPicPr>
          <p:cNvPr id="5" name="Picture 6" descr="UL_Enterprise_red_rgb.gif"/>
          <p:cNvPicPr>
            <a:picLocks noChangeAspect="1"/>
          </p:cNvPicPr>
          <p:nvPr userDrawn="1"/>
        </p:nvPicPr>
        <p:blipFill>
          <a:blip r:embed="rId2"/>
          <a:srcRect/>
          <a:stretch>
            <a:fillRect/>
          </a:stretch>
        </p:blipFill>
        <p:spPr bwMode="auto">
          <a:xfrm>
            <a:off x="609601" y="6259513"/>
            <a:ext cx="395176" cy="39370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pPr>
              <a:defRPr/>
            </a:pPr>
            <a:fld id="{01F99FC8-1AD9-A248-9538-C702B6A6DC5F}" type="slidenum">
              <a:rPr lang="en-US"/>
              <a:pPr>
                <a:defRPr/>
              </a:pPr>
              <a:t>‹#›</a:t>
            </a:fld>
            <a:endParaRPr lang="en-US"/>
          </a:p>
        </p:txBody>
      </p:sp>
      <p:pic>
        <p:nvPicPr>
          <p:cNvPr id="4" name="Picture 6" descr="UL_Enterprise_red_rgb.gif"/>
          <p:cNvPicPr>
            <a:picLocks noChangeAspect="1"/>
          </p:cNvPicPr>
          <p:nvPr userDrawn="1"/>
        </p:nvPicPr>
        <p:blipFill>
          <a:blip r:embed="rId2"/>
          <a:srcRect/>
          <a:stretch>
            <a:fillRect/>
          </a:stretch>
        </p:blipFill>
        <p:spPr bwMode="auto">
          <a:xfrm>
            <a:off x="609601" y="6259513"/>
            <a:ext cx="395176" cy="39370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10727267" y="6276976"/>
            <a:ext cx="855133" cy="365125"/>
          </a:xfrm>
          <a:prstGeom prst="rect">
            <a:avLst/>
          </a:prstGeom>
        </p:spPr>
        <p:txBody>
          <a:bodyPr vert="horz" wrap="square" lIns="91440" tIns="45720" rIns="91440" bIns="45720" numCol="1" anchor="ctr" anchorCtr="0" compatLnSpc="1">
            <a:prstTxWarp prst="textNoShape">
              <a:avLst/>
            </a:prstTxWarp>
          </a:bodyPr>
          <a:lstStyle>
            <a:lvl1pPr algn="r">
              <a:defRPr sz="1000">
                <a:ea typeface="Geneva" charset="-128"/>
                <a:cs typeface="Geneva" charset="-128"/>
              </a:defRPr>
            </a:lvl1pPr>
          </a:lstStyle>
          <a:p>
            <a:pPr>
              <a:defRPr/>
            </a:pPr>
            <a:fld id="{65805DA5-B412-2E47-AB31-67239A2C93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Lst>
  <p:hf hdr="0" ft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make.wordpress.org/core/handbook/coding-standards/php" TargetMode="External"/><Relationship Id="rId4" Type="http://schemas.openxmlformats.org/officeDocument/2006/relationships/hyperlink" Target="http://framework.zend.com/manual/1.12/en/coding-standard.overview.html" TargetMode="External"/><Relationship Id="rId1" Type="http://schemas.openxmlformats.org/officeDocument/2006/relationships/slideLayout" Target="../slideLayouts/slideLayout4.xml"/><Relationship Id="rId2" Type="http://schemas.openxmlformats.org/officeDocument/2006/relationships/hyperlink" Target="http://codex.wordpress.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cs.google.com/spreadsheets/d/1jju-NP0dPQVFJnJHjt5zSjt05E7ytwB1Ns-ZVXx4RP8/edit%23gid=210996175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cs.google.com/spreadsheets/d/1jju-NP0dPQVFJnJHjt5zSjt05E7ytwB1Ns-ZVXx4RP8/edit%23gid=21099617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ul.com/global/documents/corporate/aboutul/standardsofbusinessconduct/UL-SOC.pdf" TargetMode="External"/><Relationship Id="rId3" Type="http://schemas.openxmlformats.org/officeDocument/2006/relationships/hyperlink" Target="http://www.ul.com/"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slide" Target="slide13.xml"/><Relationship Id="rId5" Type="http://schemas.openxmlformats.org/officeDocument/2006/relationships/slide" Target="slide9.xml"/><Relationship Id="rId6" Type="http://schemas.openxmlformats.org/officeDocument/2006/relationships/slide" Target="slide10.xml"/><Relationship Id="rId7" Type="http://schemas.openxmlformats.org/officeDocument/2006/relationships/slide" Target="slide14.xml"/><Relationship Id="rId8" Type="http://schemas.openxmlformats.org/officeDocument/2006/relationships/slide" Target="slide6.xml"/><Relationship Id="rId9" Type="http://schemas.openxmlformats.org/officeDocument/2006/relationships/slide" Target="slide11.xml"/><Relationship Id="rId10" Type="http://schemas.openxmlformats.org/officeDocument/2006/relationships/slide" Target="slide15.xml"/><Relationship Id="rId1" Type="http://schemas.openxmlformats.org/officeDocument/2006/relationships/slideLayout" Target="../slideLayouts/slideLayout4.xml"/><Relationship Id="rId2" Type="http://schemas.openxmlformats.org/officeDocument/2006/relationships/slide" Target="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cs.google.com/spreadsheets/d/1jju-NP0dPQVFJnJHjt5zSjt05E7ytwB1Ns-ZVXx4RP8/edit%23gid=916685753" TargetMode="External"/><Relationship Id="rId3" Type="http://schemas.openxmlformats.org/officeDocument/2006/relationships/hyperlink" Target="https://docs.google.com/spreadsheets/d/1jju-NP0dPQVFJnJHjt5zSjt05E7ytwB1Ns-ZVXx4RP8/edit%23gid=210996175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UL.com governance</a:t>
            </a:r>
            <a:br>
              <a:rPr lang="en-US" dirty="0" smtClean="0"/>
            </a:br>
            <a:r>
              <a:rPr lang="en-US" dirty="0"/>
              <a:t/>
            </a:r>
            <a:br>
              <a:rPr lang="en-US" dirty="0"/>
            </a:br>
            <a:r>
              <a:rPr lang="en-US" sz="2000" dirty="0"/>
              <a:t>For internal use only</a:t>
            </a:r>
            <a:endParaRPr lang="en-US" dirty="0"/>
          </a:p>
        </p:txBody>
      </p:sp>
      <p:sp>
        <p:nvSpPr>
          <p:cNvPr id="3" name="Subtitle 2"/>
          <p:cNvSpPr>
            <a:spLocks noGrp="1"/>
          </p:cNvSpPr>
          <p:nvPr>
            <p:ph type="subTitle" idx="1"/>
          </p:nvPr>
        </p:nvSpPr>
        <p:spPr/>
        <p:txBody>
          <a:bodyPr/>
          <a:lstStyle/>
          <a:p>
            <a:r>
              <a:rPr lang="en-US" dirty="0" smtClean="0"/>
              <a:t>V. 07/20/2016</a:t>
            </a:r>
            <a:endParaRPr lang="en-US" dirty="0"/>
          </a:p>
        </p:txBody>
      </p:sp>
    </p:spTree>
    <p:extLst>
      <p:ext uri="{BB962C8B-B14F-4D97-AF65-F5344CB8AC3E}">
        <p14:creationId xmlns:p14="http://schemas.microsoft.com/office/powerpoint/2010/main" val="132232405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Technical</a:t>
            </a:r>
            <a:endParaRPr lang="en-US" dirty="0"/>
          </a:p>
        </p:txBody>
      </p:sp>
      <p:sp>
        <p:nvSpPr>
          <p:cNvPr id="3" name="Content Placeholder 2"/>
          <p:cNvSpPr>
            <a:spLocks noGrp="1"/>
          </p:cNvSpPr>
          <p:nvPr>
            <p:ph idx="1"/>
          </p:nvPr>
        </p:nvSpPr>
        <p:spPr>
          <a:xfrm>
            <a:off x="2001264" y="1600201"/>
            <a:ext cx="9581135" cy="4525963"/>
          </a:xfrm>
        </p:spPr>
        <p:txBody>
          <a:bodyPr>
            <a:noAutofit/>
          </a:bodyPr>
          <a:lstStyle/>
          <a:p>
            <a:r>
              <a:rPr lang="en-US" sz="1100" b="1" dirty="0"/>
              <a:t>Infrastructure/</a:t>
            </a:r>
            <a:r>
              <a:rPr lang="en-US" sz="1100" b="1" dirty="0" smtClean="0"/>
              <a:t>hosting</a:t>
            </a:r>
            <a:endParaRPr lang="en-US" sz="1100" dirty="0" smtClean="0"/>
          </a:p>
          <a:p>
            <a:pPr>
              <a:buFont typeface="Arial"/>
              <a:buChar char="•"/>
            </a:pPr>
            <a:r>
              <a:rPr lang="en-US" sz="1100" dirty="0" smtClean="0"/>
              <a:t>The </a:t>
            </a:r>
            <a:r>
              <a:rPr lang="en-US" sz="1100" dirty="0"/>
              <a:t>UL.com server environment runs on Rackspace’s managed cloud </a:t>
            </a:r>
            <a:r>
              <a:rPr lang="en-US" sz="1100" dirty="0" smtClean="0"/>
              <a:t>environment</a:t>
            </a:r>
          </a:p>
          <a:p>
            <a:pPr>
              <a:buFont typeface="Arial"/>
              <a:buChar char="•"/>
            </a:pPr>
            <a:r>
              <a:rPr lang="en-US" sz="1100" dirty="0" smtClean="0"/>
              <a:t>There </a:t>
            </a:r>
            <a:r>
              <a:rPr lang="en-US" sz="1100" dirty="0"/>
              <a:t>is a cloud load balancer behind the cloud firewall. The load is equally distributed between 2 cloud servers running </a:t>
            </a:r>
            <a:r>
              <a:rPr lang="en-US" sz="1100" dirty="0" err="1"/>
              <a:t>WordPress</a:t>
            </a:r>
            <a:r>
              <a:rPr lang="en-US" sz="1100" dirty="0"/>
              <a:t>. The servers replicate (WP1 -&gt; WP2</a:t>
            </a:r>
            <a:r>
              <a:rPr lang="en-US" sz="1100" dirty="0" smtClean="0"/>
              <a:t>)</a:t>
            </a:r>
          </a:p>
          <a:p>
            <a:pPr>
              <a:buFont typeface="Arial"/>
              <a:buChar char="•"/>
            </a:pPr>
            <a:r>
              <a:rPr lang="en-US" sz="1100" dirty="0" smtClean="0"/>
              <a:t>Both </a:t>
            </a:r>
            <a:r>
              <a:rPr lang="en-US" sz="1100" dirty="0"/>
              <a:t>servers connect to DB1 running MySQL. MySQL is running in master/slave mode (DB2 is slave</a:t>
            </a:r>
            <a:r>
              <a:rPr lang="en-US" sz="1100" dirty="0" smtClean="0"/>
              <a:t>)</a:t>
            </a:r>
          </a:p>
          <a:p>
            <a:pPr>
              <a:buFont typeface="Arial"/>
              <a:buChar char="•"/>
            </a:pPr>
            <a:r>
              <a:rPr lang="en-US" sz="1100" dirty="0" smtClean="0"/>
              <a:t>The </a:t>
            </a:r>
            <a:r>
              <a:rPr lang="en-US" sz="1100" dirty="0"/>
              <a:t>web servers are running Apache and </a:t>
            </a:r>
            <a:r>
              <a:rPr lang="en-US" sz="1100" dirty="0" err="1"/>
              <a:t>Wordpress</a:t>
            </a:r>
            <a:r>
              <a:rPr lang="en-US" sz="1100" dirty="0"/>
              <a:t> in a multi-site configuration. </a:t>
            </a:r>
            <a:r>
              <a:rPr lang="en-US" sz="1100" dirty="0" err="1"/>
              <a:t>Wordpress</a:t>
            </a:r>
            <a:r>
              <a:rPr lang="en-US" sz="1100" dirty="0"/>
              <a:t> is backed up and monitored through </a:t>
            </a:r>
            <a:r>
              <a:rPr lang="en-US" sz="1100" dirty="0" err="1"/>
              <a:t>VaultPress</a:t>
            </a:r>
            <a:endParaRPr lang="en-US" sz="1100" dirty="0"/>
          </a:p>
          <a:p>
            <a:r>
              <a:rPr lang="en-US" sz="1100" dirty="0"/>
              <a:t/>
            </a:r>
            <a:br>
              <a:rPr lang="en-US" sz="1100" dirty="0"/>
            </a:br>
            <a:endParaRPr lang="en-US" sz="1100" dirty="0" smtClean="0"/>
          </a:p>
          <a:p>
            <a:r>
              <a:rPr lang="en-US" sz="1100" b="1" dirty="0" smtClean="0"/>
              <a:t>Hardware specifics</a:t>
            </a:r>
            <a:endParaRPr lang="en-US" sz="1100" dirty="0" smtClean="0"/>
          </a:p>
          <a:p>
            <a:pPr>
              <a:buFont typeface="Arial"/>
              <a:buChar char="•"/>
            </a:pPr>
            <a:r>
              <a:rPr lang="en-US" sz="1100" dirty="0" smtClean="0"/>
              <a:t>Firewall </a:t>
            </a:r>
            <a:r>
              <a:rPr lang="en-US" sz="1100" dirty="0"/>
              <a:t>– Rackspace Cloud Firewall</a:t>
            </a:r>
          </a:p>
          <a:p>
            <a:pPr>
              <a:buFont typeface="Arial"/>
              <a:buChar char="•"/>
            </a:pPr>
            <a:r>
              <a:rPr lang="en-US" sz="1100" dirty="0" err="1"/>
              <a:t>Loadbalancer</a:t>
            </a:r>
            <a:r>
              <a:rPr lang="en-US" sz="1100" dirty="0"/>
              <a:t> – Rackspace Cloud </a:t>
            </a:r>
            <a:r>
              <a:rPr lang="en-US" sz="1100" dirty="0" err="1"/>
              <a:t>Loadbalancer</a:t>
            </a:r>
            <a:endParaRPr lang="en-US" sz="1100" dirty="0"/>
          </a:p>
          <a:p>
            <a:pPr>
              <a:buFont typeface="Arial"/>
              <a:buChar char="•"/>
            </a:pPr>
            <a:r>
              <a:rPr lang="en-US" sz="1100" dirty="0"/>
              <a:t>Server – 2 x 8GB </a:t>
            </a:r>
            <a:r>
              <a:rPr lang="en-US" sz="1100" dirty="0" err="1"/>
              <a:t>CentOS</a:t>
            </a:r>
            <a:r>
              <a:rPr lang="en-US" sz="1100" dirty="0"/>
              <a:t> 6.4; mirrored and load balanced</a:t>
            </a:r>
          </a:p>
          <a:p>
            <a:pPr>
              <a:buFont typeface="Arial"/>
              <a:buChar char="•"/>
            </a:pPr>
            <a:r>
              <a:rPr lang="en-US" sz="1100" dirty="0"/>
              <a:t>Database server – Master: 4GB </a:t>
            </a:r>
            <a:r>
              <a:rPr lang="en-US" sz="1100" dirty="0" err="1"/>
              <a:t>CentOS</a:t>
            </a:r>
            <a:r>
              <a:rPr lang="en-US" sz="1100" dirty="0"/>
              <a:t> 6.4 Cloud Server. Slave: 4GB </a:t>
            </a:r>
            <a:r>
              <a:rPr lang="en-US" sz="1100" dirty="0" err="1"/>
              <a:t>CentOS</a:t>
            </a:r>
            <a:r>
              <a:rPr lang="en-US" sz="1100" dirty="0"/>
              <a:t> 6.4 Cloud Server. Both running MySQL in master/slave configuration</a:t>
            </a:r>
          </a:p>
          <a:p>
            <a:pPr lvl="1"/>
            <a:endParaRPr lang="en-US" sz="1000" dirty="0"/>
          </a:p>
          <a:p>
            <a:endParaRPr lang="en-US" sz="1000" dirty="0"/>
          </a:p>
          <a:p>
            <a:pPr marL="0" indent="0"/>
            <a:endParaRPr lang="en-US" sz="1000" dirty="0"/>
          </a:p>
          <a:p>
            <a:pPr marL="0" indent="0"/>
            <a:endParaRPr lang="en-US" sz="1000" b="1" dirty="0"/>
          </a:p>
          <a:p>
            <a:pPr marL="0" indent="0"/>
            <a:endParaRPr lang="en-US" sz="1000" b="1" dirty="0"/>
          </a:p>
          <a:p>
            <a:pPr marL="0" indent="0"/>
            <a:endParaRPr lang="en-US" sz="1000" b="1" dirty="0"/>
          </a:p>
          <a:p>
            <a:pPr marL="0" indent="0"/>
            <a:endParaRPr lang="en-US" sz="1000" b="1" dirty="0"/>
          </a:p>
          <a:p>
            <a:pPr marL="0" indent="0"/>
            <a:endParaRPr lang="en-US" sz="1000" b="1" dirty="0"/>
          </a:p>
          <a:p>
            <a:pPr marL="0" indent="0"/>
            <a:endParaRPr lang="en-US" sz="1000" b="1" dirty="0"/>
          </a:p>
          <a:p>
            <a:pPr marL="0" indent="0"/>
            <a:endParaRPr lang="en-US" sz="1000" b="1" dirty="0"/>
          </a:p>
          <a:p>
            <a:pPr marL="0" indent="0"/>
            <a:endParaRPr lang="en-US" sz="1000" b="1" dirty="0"/>
          </a:p>
          <a:p>
            <a:pPr marL="0" indent="0"/>
            <a:endParaRPr lang="en-US" sz="1000" b="1" dirty="0"/>
          </a:p>
          <a:p>
            <a:pPr marL="0" indent="0"/>
            <a:endParaRPr lang="en-US" sz="1000" b="1" dirty="0"/>
          </a:p>
          <a:p>
            <a:pPr marL="0" indent="0"/>
            <a:endParaRPr lang="en-US" sz="1000" b="1" dirty="0"/>
          </a:p>
          <a:p>
            <a:pPr marL="0" indent="0"/>
            <a:endParaRPr lang="en-US" sz="1000" b="1" dirty="0"/>
          </a:p>
          <a:p>
            <a:pPr marL="0" indent="0"/>
            <a:endParaRPr lang="en-US" sz="1000" b="1" dirty="0"/>
          </a:p>
          <a:p>
            <a:pPr marL="0" indent="0"/>
            <a:endParaRPr lang="en-US" sz="1000" b="1" dirty="0"/>
          </a:p>
          <a:p>
            <a:pPr marL="0" indent="0"/>
            <a:endParaRPr lang="en-US" sz="1000" b="1"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10</a:t>
            </a:fld>
            <a:endParaRPr lang="en-US"/>
          </a:p>
        </p:txBody>
      </p:sp>
    </p:spTree>
    <p:extLst>
      <p:ext uri="{BB962C8B-B14F-4D97-AF65-F5344CB8AC3E}">
        <p14:creationId xmlns:p14="http://schemas.microsoft.com/office/powerpoint/2010/main" val="8541962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Technical</a:t>
            </a:r>
            <a:endParaRPr lang="en-US" dirty="0"/>
          </a:p>
        </p:txBody>
      </p:sp>
      <p:sp>
        <p:nvSpPr>
          <p:cNvPr id="3" name="Content Placeholder 2"/>
          <p:cNvSpPr>
            <a:spLocks noGrp="1"/>
          </p:cNvSpPr>
          <p:nvPr>
            <p:ph idx="1"/>
          </p:nvPr>
        </p:nvSpPr>
        <p:spPr/>
        <p:txBody>
          <a:bodyPr>
            <a:noAutofit/>
          </a:bodyPr>
          <a:lstStyle/>
          <a:p>
            <a:pPr marL="0" indent="0"/>
            <a:r>
              <a:rPr lang="en-US" sz="1100" b="1" dirty="0">
                <a:solidFill>
                  <a:srgbClr val="C00000"/>
                </a:solidFill>
              </a:rPr>
              <a:t>Development methodologies</a:t>
            </a:r>
          </a:p>
          <a:p>
            <a:pPr marL="171450" indent="-171450">
              <a:buFont typeface="Arial" panose="020B0604020202020204" pitchFamily="34" charset="0"/>
              <a:buChar char="•"/>
            </a:pPr>
            <a:r>
              <a:rPr lang="en-US" sz="1100" dirty="0"/>
              <a:t>Development methodologies include a combination of Agile and Waterfall</a:t>
            </a:r>
          </a:p>
          <a:p>
            <a:pPr marL="171450" indent="-171450">
              <a:buFont typeface="Arial" panose="020B0604020202020204" pitchFamily="34" charset="0"/>
              <a:buChar char="•"/>
            </a:pPr>
            <a:r>
              <a:rPr lang="en-US" sz="1100" dirty="0"/>
              <a:t>Most of the site is powered by WordPress. Each section, e.g., Industries &amp; Solutions, has its own custom WordPress theme running on a dedicated WordPress instance. Custom WordPress coding is based on the WordPress Codex (</a:t>
            </a:r>
            <a:r>
              <a:rPr lang="en-US" sz="1100" dirty="0">
                <a:hlinkClick r:id="rId2"/>
              </a:rPr>
              <a:t>http://codex.wordpress.org</a:t>
            </a:r>
            <a:r>
              <a:rPr lang="en-US" sz="1100" dirty="0"/>
              <a:t>). Where necessary, additional custom code has been implemented, e.g., Standards import routines using PHP/ MySQL</a:t>
            </a:r>
          </a:p>
          <a:p>
            <a:pPr marL="171450" indent="-171450">
              <a:buFont typeface="Arial" panose="020B0604020202020204" pitchFamily="34" charset="0"/>
              <a:buChar char="•"/>
            </a:pPr>
            <a:r>
              <a:rPr lang="en-US" sz="1100" dirty="0"/>
              <a:t>The Marks Hub is a custom PHP/Java application running on a separate server</a:t>
            </a:r>
          </a:p>
          <a:p>
            <a:pPr marL="171450" indent="-171450">
              <a:buFont typeface="Arial" panose="020B0604020202020204" pitchFamily="34" charset="0"/>
              <a:buChar char="•"/>
            </a:pPr>
            <a:endParaRPr lang="en-US" sz="1100" dirty="0"/>
          </a:p>
          <a:p>
            <a:pPr marL="0" indent="0"/>
            <a:r>
              <a:rPr lang="en-US" sz="1100" b="1" dirty="0" smtClean="0">
                <a:solidFill>
                  <a:srgbClr val="C00000"/>
                </a:solidFill>
              </a:rPr>
              <a:t>Coding </a:t>
            </a:r>
            <a:r>
              <a:rPr lang="en-US" sz="1100" b="1" dirty="0">
                <a:solidFill>
                  <a:srgbClr val="C00000"/>
                </a:solidFill>
              </a:rPr>
              <a:t>standards</a:t>
            </a:r>
          </a:p>
          <a:p>
            <a:pPr marL="171450" indent="-171450">
              <a:buFont typeface="Arial" panose="020B0604020202020204" pitchFamily="34" charset="0"/>
              <a:buChar char="•"/>
            </a:pPr>
            <a:r>
              <a:rPr lang="en-US" sz="1100" dirty="0"/>
              <a:t>Commonly recognized coding standards are used on UL.com</a:t>
            </a:r>
          </a:p>
          <a:p>
            <a:pPr marL="171450" indent="-171450">
              <a:buFont typeface="Arial" panose="020B0604020202020204" pitchFamily="34" charset="0"/>
              <a:buChar char="•"/>
            </a:pPr>
            <a:r>
              <a:rPr lang="en-US" sz="1100" dirty="0"/>
              <a:t>Coding that requires plug-ins to view content is to be avoided as is use of coding that limits users ability to view UL.com content across platforms, e.g., Flash</a:t>
            </a:r>
          </a:p>
          <a:p>
            <a:pPr marL="171450" indent="-171450">
              <a:buFont typeface="Arial" panose="020B0604020202020204" pitchFamily="34" charset="0"/>
              <a:buChar char="•"/>
            </a:pPr>
            <a:r>
              <a:rPr lang="en-US" sz="1100" dirty="0"/>
              <a:t>Standards are based on best practice coding standards such as PHP Coding Standards by WordPress or </a:t>
            </a:r>
            <a:r>
              <a:rPr lang="en-US" sz="1100" dirty="0" err="1"/>
              <a:t>Zend</a:t>
            </a:r>
            <a:endParaRPr lang="en-US" sz="1100" dirty="0"/>
          </a:p>
          <a:p>
            <a:pPr marL="171450" indent="-171450">
              <a:buFont typeface="Arial" panose="020B0604020202020204" pitchFamily="34" charset="0"/>
              <a:buChar char="•"/>
            </a:pPr>
            <a:r>
              <a:rPr lang="en-US" sz="1100" dirty="0"/>
              <a:t>See </a:t>
            </a:r>
            <a:r>
              <a:rPr lang="en-US" sz="1100" dirty="0">
                <a:hlinkClick r:id="rId3"/>
              </a:rPr>
              <a:t>http://make.wordpress.org/core/handbook/coding-standards/php</a:t>
            </a:r>
            <a:r>
              <a:rPr lang="en-US" sz="1100" dirty="0"/>
              <a:t> and </a:t>
            </a:r>
            <a:r>
              <a:rPr lang="en-US" sz="1100" dirty="0">
                <a:hlinkClick r:id="rId4"/>
              </a:rPr>
              <a:t>http://framework.zend.com/manual/1.12/en/coding-standard.overview.html</a:t>
            </a:r>
            <a:r>
              <a:rPr lang="en-US" sz="1100" dirty="0"/>
              <a:t> for more information</a:t>
            </a:r>
          </a:p>
          <a:p>
            <a:pPr marL="0" indent="0"/>
            <a:endParaRPr lang="en-US" sz="1100" b="1" dirty="0"/>
          </a:p>
          <a:p>
            <a:pPr marL="0" indent="0"/>
            <a:endParaRPr lang="en-US" sz="1000" b="1" dirty="0"/>
          </a:p>
          <a:p>
            <a:pPr marL="0" indent="0"/>
            <a:endParaRPr lang="en-US" sz="1000" b="1" dirty="0"/>
          </a:p>
        </p:txBody>
      </p:sp>
      <p:sp>
        <p:nvSpPr>
          <p:cNvPr id="5" name="Slide Number Placeholder 4"/>
          <p:cNvSpPr>
            <a:spLocks noGrp="1"/>
          </p:cNvSpPr>
          <p:nvPr>
            <p:ph type="sldNum" sz="quarter" idx="10"/>
          </p:nvPr>
        </p:nvSpPr>
        <p:spPr/>
        <p:txBody>
          <a:bodyPr/>
          <a:lstStyle/>
          <a:p>
            <a:pPr>
              <a:defRPr/>
            </a:pPr>
            <a:fld id="{373AE26D-2D88-344F-945E-F2B96DB8666E}" type="slidenum">
              <a:rPr lang="en-US" smtClean="0"/>
              <a:pPr>
                <a:defRPr/>
              </a:pPr>
              <a:t>11</a:t>
            </a:fld>
            <a:endParaRPr lang="en-US"/>
          </a:p>
        </p:txBody>
      </p:sp>
    </p:spTree>
    <p:extLst>
      <p:ext uri="{BB962C8B-B14F-4D97-AF65-F5344CB8AC3E}">
        <p14:creationId xmlns:p14="http://schemas.microsoft.com/office/powerpoint/2010/main" val="22178614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4"/>
          <p:cNvSpPr>
            <a:spLocks noGrp="1"/>
          </p:cNvSpPr>
          <p:nvPr>
            <p:ph idx="1"/>
          </p:nvPr>
        </p:nvSpPr>
        <p:spPr>
          <a:xfrm>
            <a:off x="1981200" y="2700339"/>
            <a:ext cx="8229600" cy="3425825"/>
          </a:xfrm>
        </p:spPr>
        <p:txBody>
          <a:bodyPr/>
          <a:lstStyle/>
          <a:p>
            <a:pPr marL="0" indent="0"/>
            <a:r>
              <a:rPr lang="en-US" dirty="0" smtClean="0">
                <a:solidFill>
                  <a:srgbClr val="7F7F7F"/>
                </a:solidFill>
                <a:latin typeface="Arial" charset="0"/>
                <a:ea typeface="Arial" charset="0"/>
                <a:cs typeface="Arial" charset="0"/>
              </a:rPr>
              <a:t>User experience</a:t>
            </a:r>
          </a:p>
          <a:p>
            <a:pPr marL="0" indent="0"/>
            <a:r>
              <a:rPr lang="en-US" dirty="0" smtClean="0">
                <a:solidFill>
                  <a:srgbClr val="7F7F7F"/>
                </a:solidFill>
                <a:latin typeface="Arial" charset="0"/>
                <a:ea typeface="Arial" charset="0"/>
                <a:cs typeface="Arial" charset="0"/>
              </a:rPr>
              <a:t>Technical</a:t>
            </a:r>
          </a:p>
          <a:p>
            <a:pPr marL="0" indent="0"/>
            <a:r>
              <a:rPr lang="en-US" dirty="0" smtClean="0">
                <a:solidFill>
                  <a:schemeClr val="accent1"/>
                </a:solidFill>
                <a:latin typeface="Arial" charset="0"/>
                <a:ea typeface="Arial" charset="0"/>
                <a:cs typeface="Arial" charset="0"/>
              </a:rPr>
              <a:t>Business process</a:t>
            </a:r>
          </a:p>
          <a:p>
            <a:pPr marL="0" indent="0"/>
            <a:r>
              <a:rPr lang="en-US" dirty="0">
                <a:solidFill>
                  <a:srgbClr val="7F7F7F"/>
                </a:solidFill>
                <a:latin typeface="Arial" charset="0"/>
                <a:ea typeface="Arial" charset="0"/>
                <a:cs typeface="Arial" charset="0"/>
              </a:rPr>
              <a:t>Appendix </a:t>
            </a:r>
            <a:r>
              <a:rPr lang="en-US" dirty="0" smtClean="0">
                <a:solidFill>
                  <a:srgbClr val="7F7F7F"/>
                </a:solidFill>
                <a:latin typeface="Arial" charset="0"/>
                <a:ea typeface="Arial" charset="0"/>
                <a:cs typeface="Arial" charset="0"/>
              </a:rPr>
              <a:t>1</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EB74211-F537-6447-9643-9ABACC3E0CED}" type="slidenum">
              <a:rPr lang="en-US">
                <a:ea typeface="Geneva" charset="0"/>
                <a:cs typeface="Geneva" charset="0"/>
              </a:rPr>
              <a:pPr/>
              <a:t>12</a:t>
            </a:fld>
            <a:endParaRPr lang="en-US">
              <a:ea typeface="Geneva" charset="0"/>
              <a:cs typeface="Geneva" charset="0"/>
            </a:endParaRPr>
          </a:p>
        </p:txBody>
      </p:sp>
    </p:spTree>
    <p:extLst>
      <p:ext uri="{BB962C8B-B14F-4D97-AF65-F5344CB8AC3E}">
        <p14:creationId xmlns:p14="http://schemas.microsoft.com/office/powerpoint/2010/main" val="17402775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a:t>
            </a:r>
            <a:endParaRPr lang="en-US" dirty="0"/>
          </a:p>
        </p:txBody>
      </p:sp>
      <p:sp>
        <p:nvSpPr>
          <p:cNvPr id="3" name="Content Placeholder 2"/>
          <p:cNvSpPr>
            <a:spLocks noGrp="1"/>
          </p:cNvSpPr>
          <p:nvPr>
            <p:ph idx="1"/>
          </p:nvPr>
        </p:nvSpPr>
        <p:spPr>
          <a:xfrm>
            <a:off x="1981200" y="1417639"/>
            <a:ext cx="8229600" cy="4708525"/>
          </a:xfrm>
        </p:spPr>
        <p:txBody>
          <a:bodyPr>
            <a:noAutofit/>
          </a:bodyPr>
          <a:lstStyle/>
          <a:p>
            <a:pPr marL="0" indent="0"/>
            <a:r>
              <a:rPr lang="en-US" sz="1100" b="1" dirty="0">
                <a:solidFill>
                  <a:srgbClr val="C00000"/>
                </a:solidFill>
              </a:rPr>
              <a:t>Content development/maintenance</a:t>
            </a:r>
          </a:p>
          <a:p>
            <a:pPr marL="171450" indent="-171450">
              <a:buFont typeface="Arial" panose="020B0604020202020204" pitchFamily="34" charset="0"/>
              <a:buChar char="•"/>
            </a:pPr>
            <a:r>
              <a:rPr lang="en-US" sz="1100" dirty="0"/>
              <a:t>Content is created and managed by designated content managers</a:t>
            </a:r>
          </a:p>
          <a:p>
            <a:pPr marL="171450" indent="-171450">
              <a:buFont typeface="Arial" panose="020B0604020202020204" pitchFamily="34" charset="0"/>
              <a:buChar char="•"/>
            </a:pPr>
            <a:r>
              <a:rPr lang="en-US" sz="1100" dirty="0"/>
              <a:t>Content managers are responsible for using brand-compliant images or video or other visual assets</a:t>
            </a:r>
          </a:p>
          <a:p>
            <a:pPr marL="171450" indent="-171450">
              <a:buFont typeface="Arial" panose="020B0604020202020204" pitchFamily="34" charset="0"/>
              <a:buChar char="•"/>
            </a:pPr>
            <a:r>
              <a:rPr lang="en-US" sz="1100" dirty="0"/>
              <a:t>Content managers are responsible for obtaining legal review of text/images to be published on UL.com</a:t>
            </a:r>
          </a:p>
          <a:p>
            <a:pPr marL="171450" indent="-171450">
              <a:buFont typeface="Arial" panose="020B0604020202020204" pitchFamily="34" charset="0"/>
              <a:buChar char="•"/>
            </a:pPr>
            <a:r>
              <a:rPr lang="en-US" sz="1100" dirty="0"/>
              <a:t>Content whose distribution is limited in any fashion, e.g., limited by contract/agreement, etc., is unsuitable for distribution via UL.com. Content owners are encouraged to seek other channels for making that information available externally</a:t>
            </a:r>
          </a:p>
          <a:p>
            <a:pPr marL="171450" indent="-171450">
              <a:buFont typeface="Arial" panose="020B0604020202020204" pitchFamily="34" charset="0"/>
              <a:buChar char="•"/>
            </a:pPr>
            <a:r>
              <a:rPr lang="en-US" sz="1100" dirty="0"/>
              <a:t>Content managers are responsible for keeping any documents made available through UL.com up-to-date and accurate. Corporate Marketing distributes a report on aging content for content managers to review. The expectation is that any documents published on UL.com are appropriate for external distribution, are accurate and complete, and have been reviewed appropriately prior to their publication. Any documents made available for download are to be in PDF format and carry the standard UL copyright statement along with month/year of publication or other appropriate statement to determine the version of the </a:t>
            </a:r>
            <a:r>
              <a:rPr lang="en-US" sz="1100" dirty="0" smtClean="0"/>
              <a:t>document. </a:t>
            </a:r>
            <a:endParaRPr lang="en-US" sz="1100" dirty="0"/>
          </a:p>
          <a:p>
            <a:pPr marL="171450" indent="-171450">
              <a:buFont typeface="Arial" panose="020B0604020202020204" pitchFamily="34" charset="0"/>
              <a:buChar char="•"/>
            </a:pPr>
            <a:r>
              <a:rPr lang="en-US" sz="1100" dirty="0"/>
              <a:t>Any changes to content requested by someone other than the content owner are either directed to the content owner (for industries/solutions) for resolution or are to approved by content owners (other parts of UL.com) before being </a:t>
            </a:r>
            <a:r>
              <a:rPr lang="en-US" sz="1100" dirty="0" smtClean="0"/>
              <a:t>implemented. For requests made by members of the content owner’s team, the content owner is included in all communications via the Brand Hub Help Desk</a:t>
            </a:r>
            <a:endParaRPr lang="en-US" sz="1100" dirty="0"/>
          </a:p>
          <a:p>
            <a:pPr marL="171450" indent="-171450">
              <a:buFont typeface="Arial" panose="020B0604020202020204" pitchFamily="34" charset="0"/>
              <a:buChar char="•"/>
            </a:pPr>
            <a:r>
              <a:rPr lang="en-US" sz="1100" dirty="0"/>
              <a:t>Owners of specific content areas are accountable for knowing and understanding what content in their content-managed areas is required to be shared publicly for accreditation and other purposes, and for engaging internal subject matter experts before modifying that content</a:t>
            </a:r>
          </a:p>
          <a:p>
            <a:pPr marL="171450" indent="-171450">
              <a:buFont typeface="Arial" panose="020B0604020202020204" pitchFamily="34" charset="0"/>
              <a:buChar char="•"/>
            </a:pPr>
            <a:r>
              <a:rPr lang="en-US" sz="1100" dirty="0"/>
              <a:t>All requests for content revisions by a content owner without access to WordPress or by someone other than the content owner are managed through the Brand Hub Help Desk</a:t>
            </a:r>
          </a:p>
          <a:p>
            <a:pPr marL="171450" indent="-171450">
              <a:buFont typeface="Arial" panose="020B0604020202020204" pitchFamily="34" charset="0"/>
              <a:buChar char="•"/>
            </a:pPr>
            <a:r>
              <a:rPr lang="en-US" sz="1100" dirty="0"/>
              <a:t>Services must be listed in the enterprise catalog of services for them to be published to UL.com pages</a:t>
            </a:r>
          </a:p>
          <a:p>
            <a:pPr marL="0" indent="0"/>
            <a:endParaRPr lang="en-US" sz="1100" dirty="0"/>
          </a:p>
          <a:p>
            <a:pPr marL="0" indent="0"/>
            <a:r>
              <a:rPr lang="en-US" sz="1100" b="1" dirty="0">
                <a:solidFill>
                  <a:srgbClr val="C00000"/>
                </a:solidFill>
              </a:rPr>
              <a:t>Legal standards/review</a:t>
            </a:r>
          </a:p>
          <a:p>
            <a:pPr marL="171450" indent="-171450">
              <a:buFont typeface="Arial" panose="020B0604020202020204" pitchFamily="34" charset="0"/>
              <a:buChar char="•"/>
            </a:pPr>
            <a:r>
              <a:rPr lang="en-US" sz="1100" dirty="0"/>
              <a:t>All content is required to undergo review by UL’s Legal department prior to its distribution via UL.com</a:t>
            </a:r>
          </a:p>
          <a:p>
            <a:pPr marL="171450" indent="-171450">
              <a:buFont typeface="Arial" panose="020B0604020202020204" pitchFamily="34" charset="0"/>
              <a:buChar char="•"/>
            </a:pPr>
            <a:r>
              <a:rPr lang="en-US" sz="1100" dirty="0"/>
              <a:t>Content managers are responsible for seeking review by UL’s Legal department and resolving any legal comments prior to publishing content on UL.com</a:t>
            </a:r>
          </a:p>
          <a:p>
            <a:pPr marL="171450" indent="-171450">
              <a:buFont typeface="Arial" panose="020B0604020202020204" pitchFamily="34" charset="0"/>
              <a:buChar char="•"/>
            </a:pPr>
            <a:r>
              <a:rPr lang="en-US" sz="1100" dirty="0"/>
              <a:t>Legal review requests can be sent directly </a:t>
            </a:r>
            <a:r>
              <a:rPr lang="en-US" sz="1100" dirty="0" smtClean="0"/>
              <a:t>to the </a:t>
            </a:r>
            <a:r>
              <a:rPr lang="en-US" sz="1100" dirty="0"/>
              <a:t>legal team through the Help Desk of the Brand Hub</a:t>
            </a:r>
          </a:p>
          <a:p>
            <a:pPr marL="0" indent="0"/>
            <a:endParaRPr lang="en-US" sz="1100" dirty="0">
              <a:solidFill>
                <a:srgbClr val="C00000"/>
              </a:solidFill>
            </a:endParaRPr>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13</a:t>
            </a:fld>
            <a:endParaRPr lang="en-US"/>
          </a:p>
        </p:txBody>
      </p:sp>
    </p:spTree>
    <p:extLst>
      <p:ext uri="{BB962C8B-B14F-4D97-AF65-F5344CB8AC3E}">
        <p14:creationId xmlns:p14="http://schemas.microsoft.com/office/powerpoint/2010/main" val="16564884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a:t>
            </a:r>
            <a:endParaRPr lang="en-US" dirty="0"/>
          </a:p>
        </p:txBody>
      </p:sp>
      <p:sp>
        <p:nvSpPr>
          <p:cNvPr id="3" name="Content Placeholder 2"/>
          <p:cNvSpPr>
            <a:spLocks noGrp="1"/>
          </p:cNvSpPr>
          <p:nvPr>
            <p:ph idx="1"/>
          </p:nvPr>
        </p:nvSpPr>
        <p:spPr>
          <a:xfrm>
            <a:off x="1981200" y="1417639"/>
            <a:ext cx="8229600" cy="4708525"/>
          </a:xfrm>
        </p:spPr>
        <p:txBody>
          <a:bodyPr>
            <a:noAutofit/>
          </a:bodyPr>
          <a:lstStyle/>
          <a:p>
            <a:pPr marL="0" indent="0"/>
            <a:r>
              <a:rPr lang="en-US" sz="1100" b="1" dirty="0">
                <a:solidFill>
                  <a:srgbClr val="C00000"/>
                </a:solidFill>
              </a:rPr>
              <a:t>Search (onsite/offsite)</a:t>
            </a:r>
          </a:p>
          <a:p>
            <a:pPr marL="0" indent="0"/>
            <a:r>
              <a:rPr lang="en-US" sz="1100" b="1" dirty="0"/>
              <a:t>Onsite search</a:t>
            </a:r>
          </a:p>
          <a:p>
            <a:pPr marL="171450" indent="-171450">
              <a:buFont typeface="Arial" panose="020B0604020202020204" pitchFamily="34" charset="0"/>
              <a:buChar char="•"/>
            </a:pPr>
            <a:r>
              <a:rPr lang="en-US" sz="1100" dirty="0"/>
              <a:t>Onsite search is managed by corporate marketing with input from BU </a:t>
            </a:r>
            <a:r>
              <a:rPr lang="en-US" sz="1100" dirty="0" smtClean="0"/>
              <a:t>marketers</a:t>
            </a:r>
            <a:endParaRPr lang="en-US" sz="1100" dirty="0"/>
          </a:p>
          <a:p>
            <a:pPr marL="0" indent="0"/>
            <a:endParaRPr lang="en-US" sz="1100" dirty="0"/>
          </a:p>
          <a:p>
            <a:pPr marL="0" indent="0"/>
            <a:r>
              <a:rPr lang="en-US" sz="1100" b="1" dirty="0"/>
              <a:t>Offsite search</a:t>
            </a:r>
          </a:p>
          <a:p>
            <a:pPr marL="171450" indent="-171450">
              <a:buFont typeface="Arial" panose="020B0604020202020204" pitchFamily="34" charset="0"/>
              <a:buChar char="•"/>
            </a:pPr>
            <a:r>
              <a:rPr lang="en-US" sz="1100" dirty="0"/>
              <a:t>Corporate marketing manages a shared list of search terms</a:t>
            </a:r>
          </a:p>
          <a:p>
            <a:pPr marL="171450" indent="-171450">
              <a:buFont typeface="Arial" panose="020B0604020202020204" pitchFamily="34" charset="0"/>
              <a:buChar char="•"/>
            </a:pPr>
            <a:r>
              <a:rPr lang="en-US" sz="1100" dirty="0"/>
              <a:t>Corporate marketing supports key terms for a paid search campaign with spend</a:t>
            </a:r>
          </a:p>
          <a:p>
            <a:pPr marL="171450" indent="-171450">
              <a:buFont typeface="Arial" panose="020B0604020202020204" pitchFamily="34" charset="0"/>
              <a:buChar char="•"/>
            </a:pPr>
            <a:r>
              <a:rPr lang="en-US" sz="1100" dirty="0"/>
              <a:t>BUs are responsible for managing their own search campaigns and programs, including determining the search engines where those terms are purchased</a:t>
            </a:r>
          </a:p>
          <a:p>
            <a:pPr marL="171450" indent="-171450">
              <a:buFont typeface="Arial" panose="020B0604020202020204" pitchFamily="34" charset="0"/>
              <a:buChar char="•"/>
            </a:pPr>
            <a:r>
              <a:rPr lang="en-US" sz="1100" dirty="0"/>
              <a:t>Corporate marketing and BU marketing are responsible for coordinating search term purchases to avoid competitive buying</a:t>
            </a:r>
          </a:p>
          <a:p>
            <a:pPr marL="171450" indent="-171450">
              <a:buFont typeface="Arial" panose="020B0604020202020204" pitchFamily="34" charset="0"/>
              <a:buChar char="•"/>
            </a:pPr>
            <a:endParaRPr lang="en-US" sz="1100" dirty="0"/>
          </a:p>
          <a:p>
            <a:endParaRPr lang="en-US" sz="1100" b="1"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14</a:t>
            </a:fld>
            <a:endParaRPr lang="en-US"/>
          </a:p>
        </p:txBody>
      </p:sp>
    </p:spTree>
    <p:extLst>
      <p:ext uri="{BB962C8B-B14F-4D97-AF65-F5344CB8AC3E}">
        <p14:creationId xmlns:p14="http://schemas.microsoft.com/office/powerpoint/2010/main" val="12153101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a:t>
            </a:r>
            <a:endParaRPr lang="en-US" dirty="0"/>
          </a:p>
        </p:txBody>
      </p:sp>
      <p:sp>
        <p:nvSpPr>
          <p:cNvPr id="3" name="Content Placeholder 2"/>
          <p:cNvSpPr>
            <a:spLocks noGrp="1"/>
          </p:cNvSpPr>
          <p:nvPr>
            <p:ph idx="1"/>
          </p:nvPr>
        </p:nvSpPr>
        <p:spPr/>
        <p:txBody>
          <a:bodyPr>
            <a:noAutofit/>
          </a:bodyPr>
          <a:lstStyle/>
          <a:p>
            <a:pPr marL="0" indent="0"/>
            <a:r>
              <a:rPr lang="en-US" sz="1100" b="1" dirty="0">
                <a:solidFill>
                  <a:srgbClr val="C00000"/>
                </a:solidFill>
              </a:rPr>
              <a:t>Email marketing</a:t>
            </a:r>
          </a:p>
          <a:p>
            <a:pPr marL="171450" indent="-171450">
              <a:buFont typeface="Arial" panose="020B0604020202020204" pitchFamily="34" charset="0"/>
              <a:buChar char="•"/>
            </a:pPr>
            <a:r>
              <a:rPr lang="en-US" sz="1100" dirty="0"/>
              <a:t>Email marketing is conducted by both corporate marketing and BU marketers</a:t>
            </a:r>
          </a:p>
          <a:p>
            <a:pPr marL="171450" indent="-171450">
              <a:buFont typeface="Arial" panose="020B0604020202020204" pitchFamily="34" charset="0"/>
              <a:buChar char="•"/>
            </a:pPr>
            <a:r>
              <a:rPr lang="en-US" sz="1100" dirty="0"/>
              <a:t>Email marketing is conducted in compliance with local and national spam laws</a:t>
            </a:r>
          </a:p>
          <a:p>
            <a:pPr marL="171450" indent="-171450">
              <a:buFont typeface="Arial" panose="020B0604020202020204" pitchFamily="34" charset="0"/>
              <a:buChar char="•"/>
            </a:pPr>
            <a:r>
              <a:rPr lang="en-US" sz="1100" dirty="0"/>
              <a:t>It’s the responsibility of each marketer to execute all email campaigns in compliance with local/national spam requirements</a:t>
            </a:r>
          </a:p>
          <a:p>
            <a:pPr marL="171450" indent="-171450">
              <a:buFont typeface="Arial" panose="020B0604020202020204" pitchFamily="34" charset="0"/>
              <a:buChar char="•"/>
            </a:pPr>
            <a:r>
              <a:rPr lang="en-US" sz="1100" dirty="0"/>
              <a:t>Outbound email marketing </a:t>
            </a:r>
            <a:r>
              <a:rPr lang="en-US" sz="1100" dirty="0" smtClean="0"/>
              <a:t>uses design </a:t>
            </a:r>
            <a:r>
              <a:rPr lang="en-US" sz="1100" dirty="0"/>
              <a:t>templates aligned with UL brand guidelines</a:t>
            </a:r>
          </a:p>
          <a:p>
            <a:pPr marL="171450" indent="-171450">
              <a:buFont typeface="Arial" panose="020B0604020202020204" pitchFamily="34" charset="0"/>
              <a:buChar char="•"/>
            </a:pPr>
            <a:r>
              <a:rPr lang="en-US" sz="1100" dirty="0"/>
              <a:t>Please see additional email marketing governance and guidelines on the Brand Hub under Digital Guidelines</a:t>
            </a:r>
          </a:p>
          <a:p>
            <a:pPr marL="0" indent="0"/>
            <a:endParaRPr lang="en-US" sz="1100" b="1" dirty="0">
              <a:solidFill>
                <a:srgbClr val="C00000"/>
              </a:solidFill>
            </a:endParaRPr>
          </a:p>
          <a:p>
            <a:pPr marL="0" indent="0"/>
            <a:r>
              <a:rPr lang="en-US" sz="1100" b="1" dirty="0">
                <a:solidFill>
                  <a:srgbClr val="C00000"/>
                </a:solidFill>
              </a:rPr>
              <a:t>Site measurement/reporting</a:t>
            </a:r>
          </a:p>
          <a:p>
            <a:pPr marL="171450" indent="-171450">
              <a:buFont typeface="Arial" panose="020B0604020202020204" pitchFamily="34" charset="0"/>
              <a:buChar char="•"/>
            </a:pPr>
            <a:r>
              <a:rPr lang="en-US" sz="1100" dirty="0"/>
              <a:t>Google Analytics has been selected to track traffic and user behavior on UL.com</a:t>
            </a:r>
          </a:p>
          <a:p>
            <a:pPr marL="171450" indent="-171450">
              <a:buFont typeface="Arial" panose="020B0604020202020204" pitchFamily="34" charset="0"/>
              <a:buChar char="•"/>
            </a:pPr>
            <a:r>
              <a:rPr lang="en-US" sz="1100" dirty="0"/>
              <a:t>Google Analytics access is managed by corporate marketing</a:t>
            </a:r>
          </a:p>
          <a:p>
            <a:pPr marL="171450" indent="-171450">
              <a:buFont typeface="Arial" panose="020B0604020202020204" pitchFamily="34" charset="0"/>
              <a:buChar char="•"/>
            </a:pPr>
            <a:r>
              <a:rPr lang="en-US" sz="1100" dirty="0"/>
              <a:t>Each industry and solution content owners has read-only access to Google Analytics</a:t>
            </a:r>
          </a:p>
          <a:p>
            <a:pPr marL="171450" indent="-171450">
              <a:buFont typeface="Arial" panose="020B0604020202020204" pitchFamily="34" charset="0"/>
              <a:buChar char="•"/>
            </a:pPr>
            <a:r>
              <a:rPr lang="en-US" sz="1100" dirty="0"/>
              <a:t>User behavior tracking is enabled using </a:t>
            </a:r>
            <a:r>
              <a:rPr lang="en-US" sz="1100" dirty="0" err="1"/>
              <a:t>Javascript</a:t>
            </a:r>
            <a:r>
              <a:rPr lang="en-US" sz="1100" dirty="0"/>
              <a:t> event trackers that Google Analytics automatically recognizes. Event trackers are controlled within the page code and within WordPress templates. Corporate marketing manages all event trackers because of their ability to impact KPI reporting for all industries/solutions</a:t>
            </a:r>
          </a:p>
          <a:p>
            <a:pPr marL="171450" indent="-171450">
              <a:buFont typeface="Arial" panose="020B0604020202020204" pitchFamily="34" charset="0"/>
              <a:buChar char="•"/>
            </a:pPr>
            <a:r>
              <a:rPr lang="en-US" sz="1100" dirty="0"/>
              <a:t>Because of the impact on analytics and site performance, only corporate marketing can change deployed trackers or deploy new ones</a:t>
            </a:r>
            <a:endParaRPr lang="en-US" sz="1100" b="1" dirty="0">
              <a:solidFill>
                <a:srgbClr val="C00000"/>
              </a:solidFill>
            </a:endParaRPr>
          </a:p>
          <a:p>
            <a:pPr marL="171450" indent="-171450">
              <a:buFont typeface="Arial" panose="020B0604020202020204" pitchFamily="34" charset="0"/>
              <a:buChar char="•"/>
            </a:pPr>
            <a:r>
              <a:rPr lang="en-US" sz="1100" dirty="0"/>
              <a:t>Dashboards have been set up that compile key performance metrics for all key UL.com sections</a:t>
            </a:r>
          </a:p>
          <a:p>
            <a:pPr marL="171450" indent="-171450">
              <a:buFont typeface="Arial" panose="020B0604020202020204" pitchFamily="34" charset="0"/>
              <a:buChar char="•"/>
            </a:pPr>
            <a:r>
              <a:rPr lang="en-US" sz="1100" dirty="0"/>
              <a:t>Monthly reports are automatically distributed by Google Analytics via email to content owners for key site sections</a:t>
            </a:r>
          </a:p>
          <a:p>
            <a:pPr lvl="1"/>
            <a:endParaRPr lang="en-US" sz="1100" dirty="0"/>
          </a:p>
          <a:p>
            <a:endParaRPr lang="en-US" sz="1100" b="1"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15</a:t>
            </a:fld>
            <a:endParaRPr lang="en-US"/>
          </a:p>
        </p:txBody>
      </p:sp>
    </p:spTree>
    <p:extLst>
      <p:ext uri="{BB962C8B-B14F-4D97-AF65-F5344CB8AC3E}">
        <p14:creationId xmlns:p14="http://schemas.microsoft.com/office/powerpoint/2010/main" val="5037258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4"/>
          <p:cNvSpPr>
            <a:spLocks noGrp="1"/>
          </p:cNvSpPr>
          <p:nvPr>
            <p:ph idx="1"/>
          </p:nvPr>
        </p:nvSpPr>
        <p:spPr>
          <a:xfrm>
            <a:off x="1981200" y="2700339"/>
            <a:ext cx="8229600" cy="3425825"/>
          </a:xfrm>
        </p:spPr>
        <p:txBody>
          <a:bodyPr/>
          <a:lstStyle/>
          <a:p>
            <a:pPr marL="0" indent="0"/>
            <a:r>
              <a:rPr lang="en-US" dirty="0" smtClean="0">
                <a:solidFill>
                  <a:srgbClr val="7F7F7F"/>
                </a:solidFill>
                <a:latin typeface="Arial" charset="0"/>
                <a:ea typeface="Arial" charset="0"/>
                <a:cs typeface="Arial" charset="0"/>
              </a:rPr>
              <a:t>User experience</a:t>
            </a:r>
          </a:p>
          <a:p>
            <a:pPr marL="0" indent="0"/>
            <a:r>
              <a:rPr lang="en-US" dirty="0" smtClean="0">
                <a:solidFill>
                  <a:srgbClr val="7F7F7F"/>
                </a:solidFill>
                <a:latin typeface="Arial" charset="0"/>
                <a:ea typeface="Arial" charset="0"/>
                <a:cs typeface="Arial" charset="0"/>
              </a:rPr>
              <a:t>Technical</a:t>
            </a:r>
          </a:p>
          <a:p>
            <a:pPr marL="0" indent="0"/>
            <a:r>
              <a:rPr lang="en-US" dirty="0" smtClean="0">
                <a:solidFill>
                  <a:srgbClr val="7F7F7F"/>
                </a:solidFill>
                <a:latin typeface="Arial" charset="0"/>
                <a:ea typeface="Arial" charset="0"/>
                <a:cs typeface="Arial" charset="0"/>
              </a:rPr>
              <a:t>Business process</a:t>
            </a:r>
            <a:endParaRPr lang="en-US" dirty="0" smtClean="0">
              <a:solidFill>
                <a:schemeClr val="accent1"/>
              </a:solidFill>
              <a:latin typeface="Arial" charset="0"/>
              <a:ea typeface="Arial" charset="0"/>
              <a:cs typeface="Arial" charset="0"/>
            </a:endParaRPr>
          </a:p>
          <a:p>
            <a:pPr marL="0" indent="0"/>
            <a:r>
              <a:rPr lang="en-US" dirty="0" smtClean="0">
                <a:solidFill>
                  <a:schemeClr val="accent1"/>
                </a:solidFill>
                <a:latin typeface="Arial" charset="0"/>
                <a:ea typeface="Arial" charset="0"/>
                <a:cs typeface="Arial" charset="0"/>
              </a:rPr>
              <a:t>Appendix 1</a:t>
            </a:r>
          </a:p>
        </p:txBody>
      </p:sp>
      <p:sp>
        <p:nvSpPr>
          <p:cNvPr id="15364" name="Slide Number Placeholder 6"/>
          <p:cNvSpPr>
            <a:spLocks noGrp="1"/>
          </p:cNvSpPr>
          <p:nvPr>
            <p:ph type="sldNum" sz="quarter" idx="10"/>
          </p:nvPr>
        </p:nvSpPr>
        <p:spPr bwMode="auto">
          <a:noFill/>
          <a:ln>
            <a:miter lim="800000"/>
            <a:headEnd/>
            <a:tailEnd/>
          </a:ln>
        </p:spPr>
        <p:txBody>
          <a:bodyPr/>
          <a:lstStyle/>
          <a:p>
            <a:fld id="{5EB74211-F537-6447-9643-9ABACC3E0CED}" type="slidenum">
              <a:rPr lang="en-US">
                <a:ea typeface="Geneva" charset="0"/>
                <a:cs typeface="Geneva" charset="0"/>
              </a:rPr>
              <a:pPr/>
              <a:t>16</a:t>
            </a:fld>
            <a:endParaRPr lang="en-US">
              <a:ea typeface="Geneva" charset="0"/>
              <a:cs typeface="Geneva" charset="0"/>
            </a:endParaRPr>
          </a:p>
        </p:txBody>
      </p:sp>
    </p:spTree>
    <p:extLst>
      <p:ext uri="{BB962C8B-B14F-4D97-AF65-F5344CB8AC3E}">
        <p14:creationId xmlns:p14="http://schemas.microsoft.com/office/powerpoint/2010/main" val="416152424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1 </a:t>
            </a:r>
            <a:br>
              <a:rPr lang="en-US" dirty="0"/>
            </a:br>
            <a:r>
              <a:rPr lang="en-US" dirty="0" smtClean="0"/>
              <a:t>Content responsibilities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96199865"/>
              </p:ext>
            </p:extLst>
          </p:nvPr>
        </p:nvGraphicFramePr>
        <p:xfrm>
          <a:off x="1981200" y="1473870"/>
          <a:ext cx="8229600" cy="4124730"/>
        </p:xfrm>
        <a:graphic>
          <a:graphicData uri="http://schemas.openxmlformats.org/drawingml/2006/table">
            <a:tbl>
              <a:tblPr firstRow="1" bandRow="1">
                <a:tableStyleId>{9D7B26C5-4107-4FEC-AEDC-1716B250A1EF}</a:tableStyleId>
              </a:tblPr>
              <a:tblGrid>
                <a:gridCol w="2057400"/>
                <a:gridCol w="2057400"/>
                <a:gridCol w="2057400"/>
                <a:gridCol w="2057400"/>
              </a:tblGrid>
              <a:tr h="460717">
                <a:tc>
                  <a:txBody>
                    <a:bodyPr/>
                    <a:lstStyle/>
                    <a:p>
                      <a:r>
                        <a:rPr lang="en-US" sz="1000" dirty="0" smtClean="0"/>
                        <a:t>Home page</a:t>
                      </a:r>
                    </a:p>
                    <a:p>
                      <a:r>
                        <a:rPr lang="en-US" sz="1000" b="0" dirty="0" smtClean="0"/>
                        <a:t>Corporate Marketing</a:t>
                      </a:r>
                    </a:p>
                  </a:txBody>
                  <a:tcPr>
                    <a:lnB w="12700" cmpd="sng">
                      <a:noFill/>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Ethics and Compliance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Legal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dirty="0" smtClean="0"/>
                    </a:p>
                  </a:txBody>
                  <a:tcPr>
                    <a:lnB w="12700" cmpd="sng">
                      <a:noFill/>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Legacy Marks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Tammi Burke, Rod Morton, Steve</a:t>
                      </a:r>
                      <a:r>
                        <a:rPr lang="en-US" sz="1000" b="0" baseline="0" dirty="0" smtClean="0"/>
                        <a:t> Morelli</a:t>
                      </a:r>
                      <a:endParaRPr lang="en-US" sz="1000" b="0" dirty="0" smtClean="0"/>
                    </a:p>
                  </a:txBody>
                  <a:tcPr>
                    <a:lnB w="12700" cmpd="sng">
                      <a:noFill/>
                    </a:lnB>
                  </a:tcPr>
                </a:tc>
                <a:tc>
                  <a:txBody>
                    <a:bodyPr/>
                    <a:lstStyle/>
                    <a:p>
                      <a:pPr>
                        <a:buFont typeface="+mj-lt"/>
                        <a:buNone/>
                      </a:pPr>
                      <a:r>
                        <a:rPr lang="en-US" sz="1000" b="1" dirty="0" smtClean="0"/>
                        <a:t>Worldwide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Corporate Marketing</a:t>
                      </a:r>
                    </a:p>
                    <a:p>
                      <a:endParaRPr lang="en-US" sz="1000" b="0" dirty="0" smtClean="0"/>
                    </a:p>
                  </a:txBody>
                  <a:tcPr>
                    <a:lnB w="12700" cmpd="sng">
                      <a:noFill/>
                    </a:lnB>
                  </a:tcPr>
                </a:tc>
              </a:tr>
              <a:tr h="5967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About UL</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txBody>
                  <a:tcPr>
                    <a:lnT w="12700" cmpd="sng">
                      <a:noFill/>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Global Brand Protection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Global</a:t>
                      </a:r>
                      <a:r>
                        <a:rPr lang="en-US" sz="1000" baseline="0" dirty="0" smtClean="0"/>
                        <a:t> Security &amp; Brand Protection</a:t>
                      </a:r>
                      <a:endParaRPr lang="en-US" sz="10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Warren </a:t>
                      </a:r>
                      <a:r>
                        <a:rPr lang="en-US" sz="1000" dirty="0" err="1" smtClean="0"/>
                        <a:t>MacInnes</a:t>
                      </a:r>
                      <a:r>
                        <a:rPr lang="en-US" sz="1000" dirty="0" smtClean="0"/>
                        <a:t>,</a:t>
                      </a:r>
                      <a:r>
                        <a:rPr lang="en-US" sz="1000" baseline="0" dirty="0" smtClean="0"/>
                        <a:t> </a:t>
                      </a:r>
                      <a:r>
                        <a:rPr lang="en-US" sz="1000" dirty="0" smtClean="0"/>
                        <a:t>Monica Mena</a:t>
                      </a:r>
                    </a:p>
                  </a:txBody>
                  <a:tcPr>
                    <a:lnT w="12700" cmpd="sng">
                      <a:noFill/>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Customer Resources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 + others</a:t>
                      </a:r>
                      <a:r>
                        <a:rPr lang="en-US" sz="1000" baseline="0" dirty="0" smtClean="0"/>
                        <a:t> </a:t>
                      </a:r>
                      <a:r>
                        <a:rPr lang="en-US" sz="1000" baseline="0" dirty="0" smtClean="0">
                          <a:hlinkClick r:id="rId2"/>
                        </a:rPr>
                        <a:t>See content owners list</a:t>
                      </a:r>
                      <a:endParaRPr lang="en-US" sz="1000" dirty="0" smtClean="0"/>
                    </a:p>
                    <a:p>
                      <a:endParaRPr lang="en-US" sz="1000" dirty="0"/>
                    </a:p>
                  </a:txBody>
                  <a:tcPr>
                    <a:lnT w="12700" cmpd="sng">
                      <a:noFill/>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Service</a:t>
                      </a:r>
                      <a:r>
                        <a:rPr lang="en-US" sz="1000" b="1" baseline="0" dirty="0" smtClean="0"/>
                        <a:t> Finder</a:t>
                      </a:r>
                      <a:endParaRPr lang="en-US" sz="1000"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txBody>
                  <a:tcPr>
                    <a:lnT w="12700" cmpd="sng">
                      <a:noFill/>
                    </a:lnT>
                  </a:tcPr>
                </a:tc>
              </a:tr>
              <a:tr h="5967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Business Unit pages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BU marketing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Various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Dashboard (overall)</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Marks Hub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Tammi</a:t>
                      </a:r>
                      <a:r>
                        <a:rPr lang="en-US" sz="1000" baseline="0" dirty="0" smtClean="0"/>
                        <a:t> Burke</a:t>
                      </a:r>
                      <a:endParaRPr lang="en-US" sz="10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Sitemap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txBody>
                  <a:tcPr/>
                </a:tc>
              </a:tr>
              <a:tr h="7238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Careers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Human</a:t>
                      </a:r>
                      <a:r>
                        <a:rPr lang="en-US" sz="1000" baseline="0" dirty="0" smtClean="0"/>
                        <a:t> Resources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Anna</a:t>
                      </a:r>
                      <a:r>
                        <a:rPr lang="en-US" sz="1000" kern="1200" baseline="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Matuszewska</a:t>
                      </a:r>
                      <a:endParaRPr lang="en-US" sz="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Global Market Access </a:t>
                      </a:r>
                      <a:endParaRPr lang="en-US" sz="1000"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GMA</a:t>
                      </a:r>
                      <a:r>
                        <a:rPr lang="en-US" sz="1000" baseline="0" dirty="0" smtClean="0"/>
                        <a:t> across all BUs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Helena Wolf</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Mission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Standards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UL</a:t>
                      </a:r>
                      <a:r>
                        <a:rPr lang="en-US" sz="1000" baseline="0" dirty="0" smtClean="0"/>
                        <a:t> Standards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Rich Olesen,</a:t>
                      </a:r>
                      <a:r>
                        <a:rPr lang="en-US" sz="1000" baseline="0" dirty="0" smtClean="0"/>
                        <a:t> </a:t>
                      </a:r>
                      <a:r>
                        <a:rPr lang="en-US" sz="1000" dirty="0" smtClean="0"/>
                        <a:t>Maryjo Lira,</a:t>
                      </a:r>
                      <a:r>
                        <a:rPr lang="en-US" sz="1000" baseline="0" dirty="0" smtClean="0"/>
                        <a:t> </a:t>
                      </a:r>
                      <a:r>
                        <a:rPr lang="en-US" sz="1000" dirty="0" smtClean="0"/>
                        <a:t>Randy Myers</a:t>
                      </a:r>
                    </a:p>
                  </a:txBody>
                  <a:tcPr/>
                </a:tc>
              </a:tr>
              <a:tr h="7637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Code Authorities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Regulatory</a:t>
                      </a:r>
                      <a:r>
                        <a:rPr lang="en-US" sz="1000" baseline="0" dirty="0" smtClean="0"/>
                        <a:t> Services + Market Surveillance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Howard Hopper, Bob Pollock</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History</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New Science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Standards Certification Customer Library </a:t>
                      </a:r>
                      <a:endParaRPr lang="en-US" sz="1000"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UL Standards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Rich Olesen,</a:t>
                      </a:r>
                      <a:r>
                        <a:rPr lang="en-US" sz="1000" baseline="0" dirty="0" smtClean="0"/>
                        <a:t> </a:t>
                      </a:r>
                      <a:r>
                        <a:rPr lang="en-US" sz="1000" dirty="0" smtClean="0"/>
                        <a:t>Maryjo Lira,</a:t>
                      </a:r>
                      <a:r>
                        <a:rPr lang="en-US" sz="1000" baseline="0" dirty="0" smtClean="0"/>
                        <a:t> </a:t>
                      </a:r>
                      <a:r>
                        <a:rPr lang="en-US" sz="1000" dirty="0" smtClean="0"/>
                        <a:t>Randy Myers</a:t>
                      </a:r>
                    </a:p>
                  </a:txBody>
                  <a:tcPr/>
                </a:tc>
              </a:tr>
              <a:tr h="5967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Consumers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Regina Oh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I</a:t>
                      </a:r>
                      <a:r>
                        <a:rPr lang="en-US" sz="1000" b="1" dirty="0" smtClean="0"/>
                        <a:t>ndustries/solutions</a:t>
                      </a:r>
                      <a:endParaRPr lang="en-US" sz="1000"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hlinkClick r:id="rId2"/>
                        </a:rPr>
                        <a:t>See list of content managers</a:t>
                      </a:r>
                      <a:endParaRPr lang="en-US" sz="1000" dirty="0" smtClean="0"/>
                    </a:p>
                  </a:txBody>
                  <a:tcPr/>
                </a:tc>
                <a:tc>
                  <a:txBody>
                    <a:bodyPr/>
                    <a:lstStyle/>
                    <a:p>
                      <a:r>
                        <a:rPr lang="en-US" sz="1000" b="1" dirty="0" smtClean="0"/>
                        <a:t>Enterprise blog</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Corporate Marketing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Michelle</a:t>
                      </a:r>
                      <a:r>
                        <a:rPr lang="en-US" sz="1000" b="0" baseline="0" dirty="0" smtClean="0"/>
                        <a:t> Press, Marilyn Mages</a:t>
                      </a:r>
                      <a:endParaRPr lang="en-US" sz="10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The Product Mindset</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Delza</a:t>
                      </a:r>
                      <a:r>
                        <a:rPr lang="en-US" sz="1000" baseline="0" dirty="0" smtClean="0"/>
                        <a:t> Laxamana</a:t>
                      </a:r>
                      <a:endParaRPr lang="en-US" sz="1000" dirty="0" smtClean="0"/>
                    </a:p>
                  </a:txBody>
                  <a:tcPr/>
                </a:tc>
              </a:tr>
            </a:tbl>
          </a:graphicData>
        </a:graphic>
      </p:graphicFrame>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17</a:t>
            </a:fld>
            <a:endParaRPr lang="en-US"/>
          </a:p>
        </p:txBody>
      </p:sp>
    </p:spTree>
    <p:extLst>
      <p:ext uri="{BB962C8B-B14F-4D97-AF65-F5344CB8AC3E}">
        <p14:creationId xmlns:p14="http://schemas.microsoft.com/office/powerpoint/2010/main" val="10002437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1 </a:t>
            </a:r>
            <a:br>
              <a:rPr lang="en-US" dirty="0"/>
            </a:br>
            <a:r>
              <a:rPr lang="en-US" dirty="0" smtClean="0"/>
              <a:t>Content responsibilities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99021779"/>
              </p:ext>
            </p:extLst>
          </p:nvPr>
        </p:nvGraphicFramePr>
        <p:xfrm>
          <a:off x="1981200" y="1473870"/>
          <a:ext cx="8229600" cy="2407920"/>
        </p:xfrm>
        <a:graphic>
          <a:graphicData uri="http://schemas.openxmlformats.org/drawingml/2006/table">
            <a:tbl>
              <a:tblPr firstRow="1" bandRow="1">
                <a:tableStyleId>{9D7B26C5-4107-4FEC-AEDC-1716B250A1EF}</a:tableStyleId>
              </a:tblPr>
              <a:tblGrid>
                <a:gridCol w="2057400"/>
                <a:gridCol w="2057400"/>
                <a:gridCol w="2057400"/>
                <a:gridCol w="2057400"/>
              </a:tblGrid>
              <a:tr h="7637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Contracts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Legal</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Jeff Parmly,</a:t>
                      </a:r>
                      <a:r>
                        <a:rPr lang="en-US" sz="1000" b="0" baseline="0" dirty="0" smtClean="0"/>
                        <a:t> </a:t>
                      </a:r>
                      <a:r>
                        <a:rPr lang="en-US" sz="1000" b="0" dirty="0" smtClean="0"/>
                        <a:t>Laurel Morris</a:t>
                      </a:r>
                    </a:p>
                    <a:p>
                      <a:endParaRPr lang="en-US" sz="1000" dirty="0"/>
                    </a:p>
                  </a:txBody>
                  <a:tcPr>
                    <a:lnB w="12700" cmpd="sng">
                      <a:noFill/>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Library</a:t>
                      </a:r>
                      <a:r>
                        <a:rPr lang="en-US" sz="100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Corporate Marketing</a:t>
                      </a:r>
                    </a:p>
                  </a:txBody>
                  <a:tcPr>
                    <a:lnB w="12700" cmpd="sng">
                      <a:noFill/>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Newsroom </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Corporate Marketing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Michelle</a:t>
                      </a:r>
                      <a:r>
                        <a:rPr lang="en-US" sz="1000" b="0" baseline="0" dirty="0" smtClean="0"/>
                        <a:t> Press, Brooke Higginbotham</a:t>
                      </a:r>
                      <a:endParaRPr lang="en-US" sz="1000" b="0" dirty="0" smtClean="0"/>
                    </a:p>
                  </a:txBody>
                  <a:tcPr>
                    <a:lnB w="12700" cmpd="sng">
                      <a:noFill/>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UL Collaborative Standards Development System</a:t>
                      </a:r>
                      <a:endParaRPr lang="en-US" sz="1000"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UL</a:t>
                      </a:r>
                      <a:r>
                        <a:rPr lang="en-US" sz="1000" b="0" baseline="0" dirty="0" smtClean="0"/>
                        <a:t> Standards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dirty="0" smtClean="0"/>
                        <a:t>Rich Olesen,</a:t>
                      </a:r>
                      <a:r>
                        <a:rPr lang="en-US" sz="1000" b="0" baseline="0" dirty="0" smtClean="0"/>
                        <a:t> </a:t>
                      </a:r>
                      <a:r>
                        <a:rPr lang="en-US" sz="1000" b="0" dirty="0" smtClean="0"/>
                        <a:t>Maryjo Lira,</a:t>
                      </a:r>
                      <a:r>
                        <a:rPr lang="en-US" sz="1000" b="0" baseline="0" dirty="0" smtClean="0"/>
                        <a:t> </a:t>
                      </a:r>
                      <a:r>
                        <a:rPr lang="en-US" sz="1000" b="0" dirty="0" smtClean="0"/>
                        <a:t>Randy Myers</a:t>
                      </a:r>
                    </a:p>
                  </a:txBody>
                  <a:tcPr>
                    <a:lnB w="12700" cmpd="sng">
                      <a:noFill/>
                    </a:lnB>
                  </a:tcPr>
                </a:tc>
              </a:tr>
              <a:tr h="5967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Corporate Social Responsibility</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CSR</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Jane Coen</a:t>
                      </a:r>
                    </a:p>
                    <a:p>
                      <a:endParaRPr lang="en-US" sz="1000" dirty="0"/>
                    </a:p>
                  </a:txBody>
                  <a:tcPr>
                    <a:lnT w="12700" cmpd="sng">
                      <a:noFill/>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Leadership</a:t>
                      </a:r>
                      <a:endParaRPr lang="en-US" sz="1000"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txBody>
                  <a:tcPr>
                    <a:lnT w="12700" cmpd="sng">
                      <a:noFill/>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Online Policies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p>
                      <a:endParaRPr lang="en-US" sz="1000" dirty="0"/>
                    </a:p>
                  </a:txBody>
                  <a:tcPr>
                    <a:lnT w="12700" cmpd="sng">
                      <a:noFill/>
                    </a:lnT>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What We Do</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p>
                      <a:endParaRPr lang="en-US" sz="1000" dirty="0"/>
                    </a:p>
                  </a:txBody>
                  <a:tcPr>
                    <a:lnT w="12700" cmpd="sng">
                      <a:noFill/>
                    </a:lnT>
                  </a:tcPr>
                </a:tc>
              </a:tr>
              <a:tr h="5967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Country pages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hlinkClick r:id="rId2"/>
                        </a:rPr>
                        <a:t>Country,</a:t>
                      </a:r>
                      <a:r>
                        <a:rPr lang="en-US" sz="1000" baseline="0" dirty="0" smtClean="0">
                          <a:hlinkClick r:id="rId2"/>
                        </a:rPr>
                        <a:t> </a:t>
                      </a:r>
                      <a:r>
                        <a:rPr lang="en-US" sz="1000" dirty="0" smtClean="0">
                          <a:hlinkClick r:id="rId2"/>
                        </a:rPr>
                        <a:t>regional marketers</a:t>
                      </a:r>
                      <a:endParaRPr lang="en-US" sz="10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Locations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Corporate Marketing</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Report a Concern</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Market Surveillance</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Bob Pollock,</a:t>
                      </a:r>
                      <a:r>
                        <a:rPr lang="en-US" sz="1000" baseline="0" dirty="0" smtClean="0"/>
                        <a:t> </a:t>
                      </a:r>
                      <a:r>
                        <a:rPr lang="en-US" sz="1000" dirty="0" smtClean="0"/>
                        <a:t>Lorene</a:t>
                      </a:r>
                      <a:r>
                        <a:rPr lang="en-US" sz="1000" baseline="0" dirty="0" smtClean="0"/>
                        <a:t> Seeger, Craig Witt</a:t>
                      </a:r>
                      <a:endParaRPr lang="en-US" sz="1000" dirty="0" smtClean="0"/>
                    </a:p>
                  </a:txBody>
                  <a:tcPr/>
                </a:tc>
                <a:tc>
                  <a:txBody>
                    <a:bodyPr/>
                    <a:lstStyle/>
                    <a:p>
                      <a:pPr>
                        <a:buFont typeface="+mj-lt"/>
                        <a:buNone/>
                      </a:pPr>
                      <a:endParaRPr lang="en-US" sz="1000" dirty="0" smtClean="0"/>
                    </a:p>
                  </a:txBody>
                  <a:tcPr/>
                </a:tc>
              </a:tr>
            </a:tbl>
          </a:graphicData>
        </a:graphic>
      </p:graphicFrame>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18</a:t>
            </a:fld>
            <a:endParaRPr lang="en-US"/>
          </a:p>
        </p:txBody>
      </p:sp>
    </p:spTree>
    <p:extLst>
      <p:ext uri="{BB962C8B-B14F-4D97-AF65-F5344CB8AC3E}">
        <p14:creationId xmlns:p14="http://schemas.microsoft.com/office/powerpoint/2010/main" val="148030185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idx="4294967295"/>
          </p:nvPr>
        </p:nvSpPr>
        <p:spPr>
          <a:xfrm>
            <a:off x="2573867" y="677863"/>
            <a:ext cx="4436533" cy="1600200"/>
          </a:xfrm>
        </p:spPr>
        <p:txBody>
          <a:bodyPr/>
          <a:lstStyle/>
          <a:p>
            <a:pPr eaLnBrk="1" hangingPunct="1"/>
            <a:r>
              <a:rPr lang="en-US" dirty="0">
                <a:latin typeface="Arial" charset="0"/>
                <a:ea typeface="Geneva" charset="0"/>
              </a:rPr>
              <a:t>THANK YOU.</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0" indent="0"/>
            <a:r>
              <a:rPr lang="en-US" sz="1800" dirty="0"/>
              <a:t>UL’s enterprise web site is an important business asset that must be actively and holistically managed to support our business objectives and to deliver a consistent user experience and message. Coordinating UL.com* activities helps customers and stakeholders engage with our offering anywhere and at any time.  </a:t>
            </a:r>
          </a:p>
          <a:p>
            <a:pPr marL="0" indent="0"/>
            <a:endParaRPr lang="en-US" sz="1800" dirty="0"/>
          </a:p>
          <a:p>
            <a:pPr marL="0" indent="0"/>
            <a:r>
              <a:rPr lang="en-US" sz="1800" dirty="0"/>
              <a:t>This document defines the governance framework and the roles, responsibilities and accountabilities of various functions related to all pages and sections of UL.com. It is intended to enable the effective management of UL.com as a resource that represents the enterprise. The management practices, business processes, content and policies of UL.com are executed in alignment with UL’s </a:t>
            </a:r>
            <a:r>
              <a:rPr lang="en-US" sz="1800" dirty="0">
                <a:hlinkClick r:id="rId2"/>
              </a:rPr>
              <a:t>Standards of Business Conduct</a:t>
            </a:r>
            <a:r>
              <a:rPr lang="en-US" sz="1800" dirty="0"/>
              <a:t>.</a:t>
            </a:r>
          </a:p>
          <a:p>
            <a:pPr marL="0" indent="0"/>
            <a:endParaRPr lang="en-US" sz="1800" dirty="0"/>
          </a:p>
          <a:p>
            <a:pPr marL="0" indent="0"/>
            <a:endParaRPr lang="en-US" sz="1800" dirty="0"/>
          </a:p>
          <a:p>
            <a:pPr marL="0" indent="0"/>
            <a:r>
              <a:rPr lang="en-US" sz="1100" dirty="0"/>
              <a:t>*UL.com means all assets sitting under </a:t>
            </a:r>
            <a:r>
              <a:rPr lang="en-US" sz="1100" dirty="0">
                <a:hlinkClick r:id="rId3"/>
              </a:rPr>
              <a:t>www.UL.com</a:t>
            </a:r>
            <a:r>
              <a:rPr lang="en-US" sz="1100" dirty="0"/>
              <a:t> or any subdomain managed as part of </a:t>
            </a:r>
            <a:r>
              <a:rPr lang="en-US" sz="1100" dirty="0">
                <a:hlinkClick r:id="rId3"/>
              </a:rPr>
              <a:t>www.UL.com</a:t>
            </a:r>
            <a:r>
              <a:rPr lang="en-US" sz="1100" dirty="0"/>
              <a:t>. Other resources available via UL.com, e.g., Online Certifications Directory, </a:t>
            </a:r>
            <a:r>
              <a:rPr lang="en-US" sz="1100" dirty="0" err="1"/>
              <a:t>MyHome</a:t>
            </a:r>
            <a:r>
              <a:rPr lang="en-US" sz="1100" dirty="0"/>
              <a:t>, etc., are outside the scope of this governance document. </a:t>
            </a:r>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2</a:t>
            </a:fld>
            <a:endParaRPr lang="en-US"/>
          </a:p>
        </p:txBody>
      </p:sp>
    </p:spTree>
    <p:extLst>
      <p:ext uri="{BB962C8B-B14F-4D97-AF65-F5344CB8AC3E}">
        <p14:creationId xmlns:p14="http://schemas.microsoft.com/office/powerpoint/2010/main" val="15883927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Responsible party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169607"/>
              </p:ext>
            </p:extLst>
          </p:nvPr>
        </p:nvGraphicFramePr>
        <p:xfrm>
          <a:off x="1981200" y="1600200"/>
          <a:ext cx="8229600" cy="3754120"/>
        </p:xfrm>
        <a:graphic>
          <a:graphicData uri="http://schemas.openxmlformats.org/drawingml/2006/table">
            <a:tbl>
              <a:tblPr firstRow="1" bandRow="1">
                <a:tableStyleId>{9D7B26C5-4107-4FEC-AEDC-1716B250A1EF}</a:tableStyleId>
              </a:tblPr>
              <a:tblGrid>
                <a:gridCol w="2743200"/>
                <a:gridCol w="2743200"/>
                <a:gridCol w="2743200"/>
              </a:tblGrid>
              <a:tr h="370840">
                <a:tc>
                  <a:txBody>
                    <a:bodyPr/>
                    <a:lstStyle/>
                    <a:p>
                      <a:r>
                        <a:rPr lang="en-US" sz="1200" dirty="0" smtClean="0"/>
                        <a:t>User Experience</a:t>
                      </a:r>
                      <a:endParaRPr lang="en-US" sz="1200" dirty="0"/>
                    </a:p>
                  </a:txBody>
                  <a:tcPr/>
                </a:tc>
                <a:tc>
                  <a:txBody>
                    <a:bodyPr/>
                    <a:lstStyle/>
                    <a:p>
                      <a:r>
                        <a:rPr lang="en-US" sz="1200" dirty="0" smtClean="0"/>
                        <a:t>Technical</a:t>
                      </a:r>
                      <a:endParaRPr lang="en-US" sz="1200" dirty="0"/>
                    </a:p>
                  </a:txBody>
                  <a:tcPr/>
                </a:tc>
                <a:tc>
                  <a:txBody>
                    <a:bodyPr/>
                    <a:lstStyle/>
                    <a:p>
                      <a:r>
                        <a:rPr lang="en-US" sz="1200" dirty="0" smtClean="0"/>
                        <a:t>Business Process</a:t>
                      </a:r>
                      <a:endParaRPr lang="en-US" sz="1200" dirty="0"/>
                    </a:p>
                  </a:txBody>
                  <a:tcPr/>
                </a:tc>
              </a:tr>
              <a:tr h="370840">
                <a:tc>
                  <a:txBody>
                    <a:bodyPr/>
                    <a:lstStyle/>
                    <a:p>
                      <a:r>
                        <a:rPr lang="en-US" sz="1200" u="none" dirty="0" smtClean="0">
                          <a:hlinkClick r:id="rId2" action="ppaction://hlinksldjump"/>
                        </a:rPr>
                        <a:t>Design/branding</a:t>
                      </a:r>
                      <a:endParaRPr lang="en-US" sz="1200" u="none" dirty="0" smtClean="0"/>
                    </a:p>
                    <a:p>
                      <a:r>
                        <a:rPr lang="en-US" sz="1200" dirty="0" smtClean="0"/>
                        <a:t>Responsible: Corporate</a:t>
                      </a:r>
                      <a:r>
                        <a:rPr lang="en-US" sz="1200" baseline="0" dirty="0" smtClean="0"/>
                        <a:t> marketing with input from BU marketing</a:t>
                      </a:r>
                      <a:endParaRPr lang="en-US" sz="1200" dirty="0"/>
                    </a:p>
                  </a:txBody>
                  <a:tcPr/>
                </a:tc>
                <a:tc>
                  <a:txBody>
                    <a:bodyPr/>
                    <a:lstStyle/>
                    <a:p>
                      <a:r>
                        <a:rPr lang="en-US" sz="1200" dirty="0" smtClean="0">
                          <a:hlinkClick r:id="rId3" action="ppaction://hlinksldjump"/>
                        </a:rPr>
                        <a:t>Technical platforms</a:t>
                      </a:r>
                      <a:endParaRPr lang="en-US" sz="1200" dirty="0" smtClean="0"/>
                    </a:p>
                    <a:p>
                      <a:r>
                        <a:rPr lang="en-US" sz="1200" dirty="0" smtClean="0"/>
                        <a:t>Responsible:</a:t>
                      </a:r>
                      <a:r>
                        <a:rPr lang="en-US" sz="1200" baseline="0" dirty="0" smtClean="0"/>
                        <a:t> Corporate marketing</a:t>
                      </a:r>
                      <a:endParaRPr lang="en-US" sz="1200" dirty="0"/>
                    </a:p>
                  </a:txBody>
                  <a:tcPr/>
                </a:tc>
                <a:tc>
                  <a:txBody>
                    <a:bodyPr/>
                    <a:lstStyle/>
                    <a:p>
                      <a:r>
                        <a:rPr lang="en-US" sz="1200" dirty="0" smtClean="0">
                          <a:hlinkClick r:id="rId4" action="ppaction://hlinksldjump"/>
                        </a:rPr>
                        <a:t>Content</a:t>
                      </a:r>
                      <a:r>
                        <a:rPr lang="en-US" sz="1200" baseline="0" dirty="0" smtClean="0">
                          <a:hlinkClick r:id="rId4" action="ppaction://hlinksldjump"/>
                        </a:rPr>
                        <a:t> development/maintenance</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Responsible: Corporate  marketing + BU marketing +</a:t>
                      </a:r>
                      <a:r>
                        <a:rPr lang="en-US" sz="1200" baseline="0" dirty="0" smtClean="0"/>
                        <a:t> other content owners</a:t>
                      </a:r>
                      <a:endParaRPr lang="en-US" sz="1200" dirty="0" smtClean="0"/>
                    </a:p>
                  </a:txBody>
                  <a:tcPr/>
                </a:tc>
              </a:tr>
              <a:tr h="370840">
                <a:tc>
                  <a:txBody>
                    <a:bodyPr/>
                    <a:lstStyle/>
                    <a:p>
                      <a:r>
                        <a:rPr lang="en-US" sz="1200" dirty="0" smtClean="0">
                          <a:hlinkClick r:id="rId2" action="ppaction://hlinksldjump"/>
                        </a:rPr>
                        <a:t>Navigation</a:t>
                      </a:r>
                      <a:endParaRPr lang="en-US" sz="1200" dirty="0" smtClean="0"/>
                    </a:p>
                    <a:p>
                      <a:r>
                        <a:rPr lang="en-US" sz="1200" dirty="0" smtClean="0"/>
                        <a:t>Responsible:</a:t>
                      </a:r>
                      <a:r>
                        <a:rPr lang="en-US" sz="1200" baseline="0" dirty="0" smtClean="0"/>
                        <a:t> Corporate marketing with input from BU marketing</a:t>
                      </a:r>
                      <a:endParaRPr lang="en-US" sz="1200" dirty="0"/>
                    </a:p>
                  </a:txBody>
                  <a:tcPr/>
                </a:tc>
                <a:tc>
                  <a:txBody>
                    <a:bodyPr/>
                    <a:lstStyle/>
                    <a:p>
                      <a:r>
                        <a:rPr lang="en-US" sz="1200" dirty="0" smtClean="0">
                          <a:hlinkClick r:id="rId5" action="ppaction://hlinksldjump"/>
                        </a:rPr>
                        <a:t>Security</a:t>
                      </a:r>
                      <a:endParaRPr lang="en-US" sz="1200" dirty="0" smtClean="0"/>
                    </a:p>
                    <a:p>
                      <a:r>
                        <a:rPr lang="en-US" sz="1200" dirty="0" smtClean="0"/>
                        <a:t>Responsible: Corporat</a:t>
                      </a:r>
                      <a:r>
                        <a:rPr lang="en-US" sz="1200" baseline="0" dirty="0" smtClean="0"/>
                        <a:t>e marketing consulting UL’s </a:t>
                      </a:r>
                      <a:r>
                        <a:rPr lang="en-US" sz="1200" dirty="0" smtClean="0"/>
                        <a:t>Global Security team</a:t>
                      </a:r>
                      <a:endParaRPr lang="en-US" sz="1200" baseline="0" dirty="0" smtClean="0"/>
                    </a:p>
                    <a:p>
                      <a:endParaRPr lang="en-US" sz="1200" dirty="0"/>
                    </a:p>
                  </a:txBody>
                  <a:tcPr/>
                </a:tc>
                <a:tc>
                  <a:txBody>
                    <a:bodyPr/>
                    <a:lstStyle/>
                    <a:p>
                      <a:r>
                        <a:rPr lang="en-US" sz="1200" dirty="0" smtClean="0">
                          <a:hlinkClick r:id="rId4" action="ppaction://hlinksldjump"/>
                        </a:rPr>
                        <a:t>Legal standards/review</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Responsible:</a:t>
                      </a:r>
                      <a:r>
                        <a:rPr lang="en-US" sz="1200" baseline="0" dirty="0" smtClean="0"/>
                        <a:t> </a:t>
                      </a:r>
                      <a:r>
                        <a:rPr lang="en-US" sz="1200" dirty="0" smtClean="0"/>
                        <a:t>Corporate  marketing + BU marketing +</a:t>
                      </a:r>
                      <a:r>
                        <a:rPr lang="en-US" sz="1200" baseline="0" dirty="0" smtClean="0"/>
                        <a:t> other content owners</a:t>
                      </a:r>
                      <a:endParaRPr lang="en-US" sz="1200" dirty="0" smtClean="0"/>
                    </a:p>
                  </a:txBody>
                  <a:tcPr/>
                </a:tc>
              </a:tr>
              <a:tr h="370840">
                <a:tc>
                  <a:txBody>
                    <a:bodyPr/>
                    <a:lstStyle/>
                    <a:p>
                      <a:r>
                        <a:rPr lang="en-US" sz="1200" dirty="0" smtClean="0">
                          <a:hlinkClick r:id="rId2" action="ppaction://hlinksldjump"/>
                        </a:rPr>
                        <a:t>Overal</a:t>
                      </a:r>
                      <a:r>
                        <a:rPr lang="en-US" sz="1200" baseline="0" dirty="0" smtClean="0">
                          <a:hlinkClick r:id="rId2" action="ppaction://hlinksldjump"/>
                        </a:rPr>
                        <a:t>l usability standards</a:t>
                      </a:r>
                      <a:endParaRPr lang="en-US" sz="1200" baseline="0" dirty="0" smtClean="0"/>
                    </a:p>
                    <a:p>
                      <a:r>
                        <a:rPr lang="en-US" sz="1200" baseline="0" dirty="0" smtClean="0"/>
                        <a:t>Responsible: Corporate marketing</a:t>
                      </a:r>
                      <a:endParaRPr lang="en-US" sz="1200" b="0" dirty="0"/>
                    </a:p>
                  </a:txBody>
                  <a:tcPr/>
                </a:tc>
                <a:tc>
                  <a:txBody>
                    <a:bodyPr/>
                    <a:lstStyle/>
                    <a:p>
                      <a:r>
                        <a:rPr lang="en-US" sz="1200" dirty="0" smtClean="0">
                          <a:hlinkClick r:id="rId6" action="ppaction://hlinksldjump"/>
                        </a:rPr>
                        <a:t>Infrastructure/hosting</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Responsible: Corporat</a:t>
                      </a:r>
                      <a:r>
                        <a:rPr lang="en-US" sz="1200" baseline="0" dirty="0" smtClean="0"/>
                        <a:t>e marketing</a:t>
                      </a:r>
                    </a:p>
                    <a:p>
                      <a:endParaRPr lang="en-US" sz="1200" dirty="0"/>
                    </a:p>
                  </a:txBody>
                  <a:tcPr/>
                </a:tc>
                <a:tc>
                  <a:txBody>
                    <a:bodyPr/>
                    <a:lstStyle/>
                    <a:p>
                      <a:r>
                        <a:rPr lang="en-US" sz="1200" dirty="0" smtClean="0">
                          <a:hlinkClick r:id="rId7" action="ppaction://hlinksldjump"/>
                        </a:rPr>
                        <a:t>Search</a:t>
                      </a:r>
                      <a:r>
                        <a:rPr lang="en-US" sz="1200" baseline="0" dirty="0" smtClean="0">
                          <a:hlinkClick r:id="rId7" action="ppaction://hlinksldjump"/>
                        </a:rPr>
                        <a:t> (onsite/offsite)</a:t>
                      </a:r>
                      <a:endParaRPr lang="en-US" sz="1200" baseline="0" dirty="0" smtClean="0"/>
                    </a:p>
                    <a:p>
                      <a:r>
                        <a:rPr lang="en-US" sz="1200" dirty="0" smtClean="0"/>
                        <a:t>Responsible: Corporate  marketing + BU marketing</a:t>
                      </a:r>
                    </a:p>
                  </a:txBody>
                  <a:tcPr/>
                </a:tc>
              </a:tr>
              <a:tr h="370840">
                <a:tc>
                  <a:txBody>
                    <a:bodyPr/>
                    <a:lstStyle/>
                    <a:p>
                      <a:r>
                        <a:rPr lang="en-US" sz="1200" dirty="0" smtClean="0">
                          <a:hlinkClick r:id="rId8" action="ppaction://hlinksldjump"/>
                        </a:rPr>
                        <a:t>Domain/URL standards</a:t>
                      </a:r>
                      <a:endParaRPr lang="en-US" sz="1200" dirty="0" smtClean="0"/>
                    </a:p>
                    <a:p>
                      <a:r>
                        <a:rPr lang="en-US" sz="1200" dirty="0" smtClean="0"/>
                        <a:t>Responsible</a:t>
                      </a:r>
                      <a:r>
                        <a:rPr lang="en-US" sz="1200" baseline="0" dirty="0" smtClean="0"/>
                        <a:t>: Corporate marketing</a:t>
                      </a:r>
                      <a:endParaRPr lang="en-US" sz="1200" dirty="0"/>
                    </a:p>
                  </a:txBody>
                  <a:tcPr/>
                </a:tc>
                <a:tc>
                  <a:txBody>
                    <a:bodyPr/>
                    <a:lstStyle/>
                    <a:p>
                      <a:r>
                        <a:rPr lang="en-US" sz="1200" dirty="0" smtClean="0">
                          <a:hlinkClick r:id="rId9" action="ppaction://hlinksldjump"/>
                        </a:rPr>
                        <a:t>Development methodologies</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Responsible: Corporat</a:t>
                      </a:r>
                      <a:r>
                        <a:rPr lang="en-US" sz="1200" baseline="0" dirty="0" smtClean="0"/>
                        <a:t>e marketing</a:t>
                      </a:r>
                    </a:p>
                    <a:p>
                      <a:endParaRPr lang="en-US" sz="1200" dirty="0"/>
                    </a:p>
                  </a:txBody>
                  <a:tcPr/>
                </a:tc>
                <a:tc>
                  <a:txBody>
                    <a:bodyPr/>
                    <a:lstStyle/>
                    <a:p>
                      <a:r>
                        <a:rPr lang="en-US" sz="1200" dirty="0" smtClean="0">
                          <a:hlinkClick r:id="rId10" action="ppaction://hlinksldjump"/>
                        </a:rPr>
                        <a:t>Email marketing</a:t>
                      </a:r>
                      <a:endParaRPr lang="en-US" sz="1200" dirty="0" smtClean="0"/>
                    </a:p>
                    <a:p>
                      <a:r>
                        <a:rPr lang="en-US" sz="1200" dirty="0" smtClean="0"/>
                        <a:t>Responsible:</a:t>
                      </a:r>
                      <a:r>
                        <a:rPr lang="en-US" sz="1200" baseline="0" dirty="0" smtClean="0"/>
                        <a:t> </a:t>
                      </a:r>
                      <a:r>
                        <a:rPr lang="en-US" sz="1200" dirty="0" smtClean="0"/>
                        <a:t>BU marketing + corporate</a:t>
                      </a:r>
                      <a:r>
                        <a:rPr lang="en-US" sz="1200" baseline="0" dirty="0" smtClean="0"/>
                        <a:t> marketing</a:t>
                      </a:r>
                      <a:endParaRPr lang="en-US" sz="1200" dirty="0"/>
                    </a:p>
                  </a:txBody>
                  <a:tcPr/>
                </a:tc>
              </a:tr>
              <a:tr h="370840">
                <a:tc>
                  <a:txBody>
                    <a:bodyPr/>
                    <a:lstStyle/>
                    <a:p>
                      <a:endParaRPr lang="en-US" sz="1200" dirty="0"/>
                    </a:p>
                  </a:txBody>
                  <a:tcPr/>
                </a:tc>
                <a:tc>
                  <a:txBody>
                    <a:bodyPr/>
                    <a:lstStyle/>
                    <a:p>
                      <a:r>
                        <a:rPr lang="en-US" sz="1200" dirty="0" smtClean="0">
                          <a:hlinkClick r:id="rId9" action="ppaction://hlinksldjump"/>
                        </a:rPr>
                        <a:t>Coding standards</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Responsible: Corporat</a:t>
                      </a:r>
                      <a:r>
                        <a:rPr lang="en-US" sz="1200" baseline="0" dirty="0" smtClean="0"/>
                        <a:t>e marketing</a:t>
                      </a:r>
                    </a:p>
                    <a:p>
                      <a:endParaRPr lang="en-US" sz="1200" dirty="0"/>
                    </a:p>
                  </a:txBody>
                  <a:tcPr/>
                </a:tc>
                <a:tc>
                  <a:txBody>
                    <a:bodyPr/>
                    <a:lstStyle/>
                    <a:p>
                      <a:r>
                        <a:rPr lang="en-US" sz="1200" dirty="0" smtClean="0">
                          <a:hlinkClick r:id="rId10" action="ppaction://hlinksldjump"/>
                        </a:rPr>
                        <a:t>Site measurement/reporting</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Responsible: Corporate  marketing + BU marketing</a:t>
                      </a:r>
                    </a:p>
                  </a:txBody>
                  <a:tcPr/>
                </a:tc>
              </a:tr>
            </a:tbl>
          </a:graphicData>
        </a:graphic>
      </p:graphicFrame>
      <p:sp>
        <p:nvSpPr>
          <p:cNvPr id="3" name="Slide Number Placeholder 2"/>
          <p:cNvSpPr>
            <a:spLocks noGrp="1"/>
          </p:cNvSpPr>
          <p:nvPr>
            <p:ph type="sldNum" sz="quarter" idx="10"/>
          </p:nvPr>
        </p:nvSpPr>
        <p:spPr/>
        <p:txBody>
          <a:bodyPr/>
          <a:lstStyle/>
          <a:p>
            <a:pPr>
              <a:defRPr/>
            </a:pPr>
            <a:fld id="{373AE26D-2D88-344F-945E-F2B96DB8666E}" type="slidenum">
              <a:rPr lang="en-US" smtClean="0"/>
              <a:pPr>
                <a:defRPr/>
              </a:pPr>
              <a:t>3</a:t>
            </a:fld>
            <a:endParaRPr lang="en-US"/>
          </a:p>
        </p:txBody>
      </p:sp>
    </p:spTree>
    <p:extLst>
      <p:ext uri="{BB962C8B-B14F-4D97-AF65-F5344CB8AC3E}">
        <p14:creationId xmlns:p14="http://schemas.microsoft.com/office/powerpoint/2010/main" val="4044843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4"/>
          <p:cNvSpPr>
            <a:spLocks noGrp="1"/>
          </p:cNvSpPr>
          <p:nvPr>
            <p:ph idx="1"/>
          </p:nvPr>
        </p:nvSpPr>
        <p:spPr>
          <a:xfrm>
            <a:off x="1981200" y="2700339"/>
            <a:ext cx="8229600" cy="3425825"/>
          </a:xfrm>
        </p:spPr>
        <p:txBody>
          <a:bodyPr/>
          <a:lstStyle/>
          <a:p>
            <a:pPr marL="0" indent="0"/>
            <a:r>
              <a:rPr lang="en-US" dirty="0" smtClean="0">
                <a:solidFill>
                  <a:schemeClr val="accent1"/>
                </a:solidFill>
                <a:latin typeface="Arial" charset="0"/>
                <a:ea typeface="Arial" charset="0"/>
                <a:cs typeface="Arial" charset="0"/>
              </a:rPr>
              <a:t>User experience</a:t>
            </a:r>
            <a:endParaRPr lang="en-US" dirty="0">
              <a:solidFill>
                <a:schemeClr val="accent1"/>
              </a:solidFill>
              <a:latin typeface="Arial" charset="0"/>
              <a:ea typeface="Arial" charset="0"/>
              <a:cs typeface="Arial" charset="0"/>
            </a:endParaRPr>
          </a:p>
          <a:p>
            <a:pPr marL="0" indent="0"/>
            <a:r>
              <a:rPr lang="en-US" dirty="0" smtClean="0">
                <a:solidFill>
                  <a:srgbClr val="7F7F7F"/>
                </a:solidFill>
                <a:latin typeface="Arial" charset="0"/>
                <a:ea typeface="Arial" charset="0"/>
                <a:cs typeface="Arial" charset="0"/>
              </a:rPr>
              <a:t>Technical</a:t>
            </a:r>
            <a:endParaRPr lang="en-US" dirty="0">
              <a:solidFill>
                <a:srgbClr val="7F7F7F"/>
              </a:solidFill>
              <a:latin typeface="Arial" charset="0"/>
              <a:ea typeface="Arial" charset="0"/>
              <a:cs typeface="Arial" charset="0"/>
            </a:endParaRPr>
          </a:p>
          <a:p>
            <a:pPr marL="0" indent="0"/>
            <a:r>
              <a:rPr lang="en-US" dirty="0" smtClean="0">
                <a:solidFill>
                  <a:srgbClr val="7F7F7F"/>
                </a:solidFill>
                <a:latin typeface="Arial" charset="0"/>
                <a:ea typeface="Arial" charset="0"/>
                <a:cs typeface="Arial" charset="0"/>
              </a:rPr>
              <a:t>Business process</a:t>
            </a:r>
          </a:p>
          <a:p>
            <a:pPr marL="0" indent="0"/>
            <a:r>
              <a:rPr lang="en-US" dirty="0" smtClean="0">
                <a:solidFill>
                  <a:srgbClr val="7F7F7F"/>
                </a:solidFill>
                <a:latin typeface="Arial" charset="0"/>
                <a:ea typeface="Arial" charset="0"/>
                <a:cs typeface="Arial" charset="0"/>
              </a:rPr>
              <a:t>Appendix 1</a:t>
            </a:r>
          </a:p>
        </p:txBody>
      </p:sp>
      <p:sp>
        <p:nvSpPr>
          <p:cNvPr id="15364" name="Slide Number Placeholder 6"/>
          <p:cNvSpPr>
            <a:spLocks noGrp="1"/>
          </p:cNvSpPr>
          <p:nvPr>
            <p:ph type="sldNum" sz="quarter" idx="10"/>
          </p:nvPr>
        </p:nvSpPr>
        <p:spPr bwMode="auto">
          <a:noFill/>
          <a:ln>
            <a:miter lim="800000"/>
            <a:headEnd/>
            <a:tailEnd/>
          </a:ln>
        </p:spPr>
        <p:txBody>
          <a:bodyPr/>
          <a:lstStyle/>
          <a:p>
            <a:fld id="{5EB74211-F537-6447-9643-9ABACC3E0CED}" type="slidenum">
              <a:rPr lang="en-US">
                <a:ea typeface="Geneva" charset="0"/>
                <a:cs typeface="Geneva" charset="0"/>
              </a:rPr>
              <a:pPr/>
              <a:t>4</a:t>
            </a:fld>
            <a:endParaRPr lang="en-US" dirty="0">
              <a:ea typeface="Geneva" charset="0"/>
              <a:cs typeface="Geneva" charset="0"/>
            </a:endParaRPr>
          </a:p>
        </p:txBody>
      </p:sp>
    </p:spTree>
    <p:extLst>
      <p:ext uri="{BB962C8B-B14F-4D97-AF65-F5344CB8AC3E}">
        <p14:creationId xmlns:p14="http://schemas.microsoft.com/office/powerpoint/2010/main" val="40387988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User experience</a:t>
            </a:r>
            <a:endParaRPr lang="en-US" dirty="0"/>
          </a:p>
        </p:txBody>
      </p:sp>
      <p:sp>
        <p:nvSpPr>
          <p:cNvPr id="3" name="Content Placeholder 2"/>
          <p:cNvSpPr>
            <a:spLocks noGrp="1"/>
          </p:cNvSpPr>
          <p:nvPr>
            <p:ph idx="1"/>
          </p:nvPr>
        </p:nvSpPr>
        <p:spPr/>
        <p:txBody>
          <a:bodyPr>
            <a:noAutofit/>
          </a:bodyPr>
          <a:lstStyle/>
          <a:p>
            <a:pPr marL="0" indent="0"/>
            <a:r>
              <a:rPr lang="en-US" sz="1100" b="1" dirty="0">
                <a:solidFill>
                  <a:srgbClr val="C00000"/>
                </a:solidFill>
              </a:rPr>
              <a:t>Design/branding</a:t>
            </a:r>
          </a:p>
          <a:p>
            <a:pPr marL="171450" indent="-171450">
              <a:buFont typeface="Arial" panose="020B0604020202020204" pitchFamily="34" charset="0"/>
              <a:buChar char="•"/>
            </a:pPr>
            <a:r>
              <a:rPr lang="en-US" sz="1100" dirty="0"/>
              <a:t>All UL.com pages align with UL brand guidelines</a:t>
            </a:r>
          </a:p>
          <a:p>
            <a:pPr marL="171450" indent="-171450">
              <a:buFont typeface="Arial" panose="020B0604020202020204" pitchFamily="34" charset="0"/>
              <a:buChar char="•"/>
            </a:pPr>
            <a:r>
              <a:rPr lang="en-US" sz="1100" dirty="0"/>
              <a:t>Corporate marketing is responsible for the overall design of UL.com</a:t>
            </a:r>
          </a:p>
          <a:p>
            <a:pPr marL="171450" indent="-171450">
              <a:buFont typeface="Arial" panose="020B0604020202020204" pitchFamily="34" charset="0"/>
              <a:buChar char="•"/>
            </a:pPr>
            <a:r>
              <a:rPr lang="en-US" sz="1100" dirty="0"/>
              <a:t>Industry/solution/country page designs are determined by the BU marketing team collectively, and function within the site as a whole. Corporate marketing is responsible for determining if any industry/solution/country design is supportable within the context of UL.com</a:t>
            </a:r>
          </a:p>
          <a:p>
            <a:pPr marL="171450" indent="-171450">
              <a:buFont typeface="Arial" panose="020B0604020202020204" pitchFamily="34" charset="0"/>
              <a:buChar char="•"/>
            </a:pPr>
            <a:r>
              <a:rPr lang="en-US" sz="1100" dirty="0"/>
              <a:t>Additional details about UL.com design and branding can be found in the Brand Hub under Digital Guidelines</a:t>
            </a:r>
          </a:p>
          <a:p>
            <a:pPr marL="171450" indent="-171450">
              <a:buFont typeface="Arial" panose="020B0604020202020204" pitchFamily="34" charset="0"/>
              <a:buChar char="•"/>
            </a:pPr>
            <a:endParaRPr lang="en-US" sz="1100" dirty="0"/>
          </a:p>
          <a:p>
            <a:pPr marL="0" indent="0"/>
            <a:r>
              <a:rPr lang="en-US" sz="1100" b="1" dirty="0">
                <a:solidFill>
                  <a:srgbClr val="C00000"/>
                </a:solidFill>
              </a:rPr>
              <a:t>Navigation</a:t>
            </a:r>
          </a:p>
          <a:p>
            <a:pPr marL="171450" indent="-171450">
              <a:buFont typeface="Arial" panose="020B0604020202020204" pitchFamily="34" charset="0"/>
              <a:buChar char="•"/>
            </a:pPr>
            <a:r>
              <a:rPr lang="en-US" sz="1100" dirty="0"/>
              <a:t>Main navigation is centrally managed by corporate marketing</a:t>
            </a:r>
          </a:p>
          <a:p>
            <a:pPr marL="171450" indent="-171450">
              <a:buFont typeface="Arial" panose="020B0604020202020204" pitchFamily="34" charset="0"/>
              <a:buChar char="•"/>
            </a:pPr>
            <a:r>
              <a:rPr lang="en-US" sz="1100" dirty="0"/>
              <a:t>Main navigation is organized into ABOUT UL, SERVICES, STANDARDS and DASHBOARD to create clear points of entry for audience groups looking to learn more about UL, find information about a specific industry, solution or service, access Standards or access key digital tools</a:t>
            </a:r>
          </a:p>
          <a:p>
            <a:pPr marL="171450" indent="-171450">
              <a:buFont typeface="Arial" panose="020B0604020202020204" pitchFamily="34" charset="0"/>
              <a:buChar char="•"/>
            </a:pPr>
            <a:r>
              <a:rPr lang="en-US" sz="1100" dirty="0"/>
              <a:t>Secondary navigation is managed in collaboration with UL business units</a:t>
            </a:r>
          </a:p>
          <a:p>
            <a:pPr marL="171450" indent="-171450">
              <a:buFont typeface="Arial" panose="020B0604020202020204" pitchFamily="34" charset="0"/>
              <a:buChar char="•"/>
            </a:pPr>
            <a:r>
              <a:rPr lang="en-US" sz="1100" dirty="0"/>
              <a:t>Secondary navigation (sidebar or dropdown) is intended to be as consistent as possible within each section, e.g., all industry sections are structured the same way, all country sections are structured the same way, etc. This approach supports usability and orientation for site visitors</a:t>
            </a:r>
          </a:p>
          <a:p>
            <a:pPr marL="0" indent="0"/>
            <a:endParaRPr lang="en-US" sz="1100" dirty="0"/>
          </a:p>
          <a:p>
            <a:pPr marL="0" indent="0"/>
            <a:r>
              <a:rPr lang="en-US" sz="1100" b="1" dirty="0">
                <a:solidFill>
                  <a:srgbClr val="C00000"/>
                </a:solidFill>
              </a:rPr>
              <a:t>Overall usability standards</a:t>
            </a:r>
          </a:p>
          <a:p>
            <a:pPr marL="0" indent="0"/>
            <a:r>
              <a:rPr lang="en-US" sz="1100" dirty="0"/>
              <a:t>Best practices and devices to support usability are:</a:t>
            </a:r>
          </a:p>
          <a:p>
            <a:pPr marL="171450" indent="-171450">
              <a:buFont typeface="Arial" panose="020B0604020202020204" pitchFamily="34" charset="0"/>
              <a:buChar char="•"/>
            </a:pPr>
            <a:r>
              <a:rPr lang="en-US" sz="1100" dirty="0"/>
              <a:t>Consistency of page layouts</a:t>
            </a:r>
          </a:p>
          <a:p>
            <a:pPr marL="171450" indent="-171450">
              <a:buFont typeface="Arial" panose="020B0604020202020204" pitchFamily="34" charset="0"/>
              <a:buChar char="•"/>
            </a:pPr>
            <a:r>
              <a:rPr lang="en-US" sz="1100" dirty="0"/>
              <a:t>Consistency of navigational structure </a:t>
            </a:r>
          </a:p>
          <a:p>
            <a:pPr marL="171450" indent="-171450">
              <a:buFont typeface="Arial" panose="020B0604020202020204" pitchFamily="34" charset="0"/>
              <a:buChar char="•"/>
            </a:pPr>
            <a:r>
              <a:rPr lang="en-US" sz="1100" dirty="0"/>
              <a:t>Differentiation between on-page navigation and menu driven navigation</a:t>
            </a:r>
          </a:p>
          <a:p>
            <a:pPr marL="171450" indent="-171450">
              <a:buFont typeface="Arial" panose="020B0604020202020204" pitchFamily="34" charset="0"/>
              <a:buChar char="•"/>
            </a:pPr>
            <a:r>
              <a:rPr lang="en-US" sz="1100" dirty="0"/>
              <a:t>Clarity of information hierarchy with regard to page content and secondary content</a:t>
            </a:r>
          </a:p>
          <a:p>
            <a:pPr marL="171450" indent="-171450">
              <a:buFont typeface="Arial" panose="020B0604020202020204" pitchFamily="34" charset="0"/>
              <a:buChar char="•"/>
            </a:pPr>
            <a:endParaRPr lang="en-US" sz="1100" dirty="0"/>
          </a:p>
          <a:p>
            <a:pPr marL="0" indent="0"/>
            <a:endParaRPr lang="en-US" sz="1100" dirty="0"/>
          </a:p>
          <a:p>
            <a:pPr marL="0" indent="0"/>
            <a:endParaRPr lang="en-US" sz="1100" b="1"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5</a:t>
            </a:fld>
            <a:endParaRPr lang="en-US"/>
          </a:p>
        </p:txBody>
      </p:sp>
    </p:spTree>
    <p:extLst>
      <p:ext uri="{BB962C8B-B14F-4D97-AF65-F5344CB8AC3E}">
        <p14:creationId xmlns:p14="http://schemas.microsoft.com/office/powerpoint/2010/main" val="36694852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User experience</a:t>
            </a:r>
            <a:endParaRPr lang="en-US" dirty="0"/>
          </a:p>
        </p:txBody>
      </p:sp>
      <p:sp>
        <p:nvSpPr>
          <p:cNvPr id="3" name="Content Placeholder 2"/>
          <p:cNvSpPr>
            <a:spLocks noGrp="1"/>
          </p:cNvSpPr>
          <p:nvPr>
            <p:ph idx="1"/>
          </p:nvPr>
        </p:nvSpPr>
        <p:spPr/>
        <p:txBody>
          <a:bodyPr>
            <a:noAutofit/>
          </a:bodyPr>
          <a:lstStyle/>
          <a:p>
            <a:pPr marL="0" indent="0"/>
            <a:r>
              <a:rPr lang="en-US" sz="1100" b="1" dirty="0">
                <a:solidFill>
                  <a:srgbClr val="C00000"/>
                </a:solidFill>
              </a:rPr>
              <a:t>Domain/URL standards</a:t>
            </a:r>
          </a:p>
          <a:p>
            <a:r>
              <a:rPr lang="en-US" sz="1100" b="1" dirty="0"/>
              <a:t>Vanity URLs</a:t>
            </a:r>
          </a:p>
          <a:p>
            <a:pPr marL="171450" indent="-171450">
              <a:buFont typeface="Arial" panose="020B0604020202020204" pitchFamily="34" charset="0"/>
              <a:buChar char="•"/>
            </a:pPr>
            <a:r>
              <a:rPr lang="en-US" sz="1100" dirty="0"/>
              <a:t>Centrally managed by corporate marketing</a:t>
            </a:r>
          </a:p>
          <a:p>
            <a:pPr marL="171450" indent="-171450">
              <a:buFont typeface="Arial" panose="020B0604020202020204" pitchFamily="34" charset="0"/>
              <a:buChar char="•"/>
            </a:pPr>
            <a:r>
              <a:rPr lang="en-US" sz="1100" dirty="0"/>
              <a:t>Requested via Brand Hub Help Desk ticket</a:t>
            </a:r>
          </a:p>
          <a:p>
            <a:pPr marL="171450" indent="-171450">
              <a:buFont typeface="Arial" panose="020B0604020202020204" pitchFamily="34" charset="0"/>
              <a:buChar char="•"/>
            </a:pPr>
            <a:r>
              <a:rPr lang="en-US" sz="1100" dirty="0"/>
              <a:t>BU marketers and content owners are required to provide an expiration date for when a vanity URL can be retired or needs redirecting to a different page</a:t>
            </a:r>
          </a:p>
          <a:p>
            <a:pPr marL="0" indent="0"/>
            <a:endParaRPr lang="en-US" sz="1100" b="1" dirty="0"/>
          </a:p>
          <a:p>
            <a:pPr marL="0" indent="0"/>
            <a:r>
              <a:rPr lang="en-US" sz="1100" b="1" dirty="0"/>
              <a:t>Page URLs</a:t>
            </a:r>
          </a:p>
          <a:p>
            <a:pPr marL="171450" indent="-171450">
              <a:buFont typeface="Arial" panose="020B0604020202020204" pitchFamily="34" charset="0"/>
              <a:buChar char="•"/>
            </a:pPr>
            <a:r>
              <a:rPr lang="en-US" sz="1100" dirty="0"/>
              <a:t>Automatically created by WordPress</a:t>
            </a:r>
          </a:p>
          <a:p>
            <a:pPr marL="171450" indent="-171450">
              <a:buFont typeface="Arial" panose="020B0604020202020204" pitchFamily="34" charset="0"/>
              <a:buChar char="•"/>
            </a:pPr>
            <a:r>
              <a:rPr lang="en-US" sz="1100" dirty="0"/>
              <a:t>Need to remain unchanged for SEO purposes</a:t>
            </a:r>
          </a:p>
          <a:p>
            <a:pPr marL="171450" indent="-171450">
              <a:buFont typeface="Arial" panose="020B0604020202020204" pitchFamily="34" charset="0"/>
              <a:buChar char="•"/>
            </a:pPr>
            <a:r>
              <a:rPr lang="en-US" sz="1100" dirty="0"/>
              <a:t>Maintaining appropriate page URLs is the responsibility of content owners with access to Wordpress</a:t>
            </a:r>
          </a:p>
          <a:p>
            <a:pPr marL="0" indent="0"/>
            <a:endParaRPr lang="en-US" sz="1100" b="1" dirty="0"/>
          </a:p>
          <a:p>
            <a:r>
              <a:rPr lang="en-US" sz="1100" b="1" dirty="0"/>
              <a:t>Subdomains</a:t>
            </a:r>
          </a:p>
          <a:p>
            <a:pPr marL="171450" indent="-171450">
              <a:buFont typeface="Arial" panose="020B0604020202020204" pitchFamily="34" charset="0"/>
              <a:buChar char="•"/>
            </a:pPr>
            <a:r>
              <a:rPr lang="en-US" sz="1100" dirty="0"/>
              <a:t>UL.com-related subdomains are managed by corporate marketing, working with UL IT on internal/external deployment. Some of the subdomains used for UL.com include: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700" b="1"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25822703"/>
              </p:ext>
            </p:extLst>
          </p:nvPr>
        </p:nvGraphicFramePr>
        <p:xfrm>
          <a:off x="2416911" y="4737955"/>
          <a:ext cx="7585545" cy="1584960"/>
        </p:xfrm>
        <a:graphic>
          <a:graphicData uri="http://schemas.openxmlformats.org/drawingml/2006/table">
            <a:tbl>
              <a:tblPr firstRow="1" bandRow="1">
                <a:tableStyleId>{2D5ABB26-0587-4C30-8999-92F81FD0307C}</a:tableStyleId>
              </a:tblPr>
              <a:tblGrid>
                <a:gridCol w="2528515"/>
                <a:gridCol w="2528515"/>
                <a:gridCol w="2528515"/>
              </a:tblGrid>
              <a:tr h="311123">
                <a:tc>
                  <a:txBody>
                    <a:bodyPr/>
                    <a:lstStyle/>
                    <a:p>
                      <a:r>
                        <a:rPr lang="en-US" sz="1000" dirty="0" smtClean="0">
                          <a:latin typeface="Arial" panose="020B0604020202020204" pitchFamily="34" charset="0"/>
                          <a:cs typeface="Arial" panose="020B0604020202020204" pitchFamily="34" charset="0"/>
                        </a:rPr>
                        <a:t>Industries.ul.com</a:t>
                      </a:r>
                      <a:r>
                        <a:rPr lang="en-US" sz="1000" baseline="0" dirty="0" smtClean="0">
                          <a:latin typeface="Arial" panose="020B0604020202020204" pitchFamily="34" charset="0"/>
                          <a:cs typeface="Arial" panose="020B0604020202020204" pitchFamily="34" charset="0"/>
                        </a:rPr>
                        <a:t> – industry/solution sections</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Services.ul.com – online service catalog</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Library.ul.com</a:t>
                      </a:r>
                      <a:r>
                        <a:rPr lang="en-US" sz="1000" baseline="0" dirty="0" smtClean="0">
                          <a:latin typeface="Arial" panose="020B0604020202020204" pitchFamily="34" charset="0"/>
                          <a:cs typeface="Arial" panose="020B0604020202020204" pitchFamily="34" charset="0"/>
                        </a:rPr>
                        <a:t> – thought leadership library</a:t>
                      </a:r>
                      <a:endParaRPr lang="en-US" sz="1000" dirty="0">
                        <a:latin typeface="Arial" panose="020B0604020202020204" pitchFamily="34" charset="0"/>
                        <a:cs typeface="Arial" panose="020B0604020202020204" pitchFamily="34" charset="0"/>
                      </a:endParaRPr>
                    </a:p>
                  </a:txBody>
                  <a:tcPr/>
                </a:tc>
              </a:tr>
              <a:tr h="370840">
                <a:tc>
                  <a:txBody>
                    <a:bodyPr/>
                    <a:lstStyle/>
                    <a:p>
                      <a:r>
                        <a:rPr lang="en-US" sz="1000" dirty="0" smtClean="0">
                          <a:latin typeface="Arial" panose="020B0604020202020204" pitchFamily="34" charset="0"/>
                          <a:cs typeface="Arial" panose="020B0604020202020204" pitchFamily="34" charset="0"/>
                        </a:rPr>
                        <a:t>Ulstandards.ul.com – UL Standards</a:t>
                      </a:r>
                      <a:r>
                        <a:rPr lang="en-US" sz="1000" baseline="0" dirty="0" smtClean="0">
                          <a:latin typeface="Arial" panose="020B0604020202020204" pitchFamily="34" charset="0"/>
                          <a:cs typeface="Arial" panose="020B0604020202020204" pitchFamily="34" charset="0"/>
                        </a:rPr>
                        <a:t> content</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&lt;country&gt;.ul.com</a:t>
                      </a:r>
                      <a:r>
                        <a:rPr lang="en-US" sz="1000" baseline="0" dirty="0" smtClean="0">
                          <a:latin typeface="Arial" panose="020B0604020202020204" pitchFamily="34" charset="0"/>
                          <a:cs typeface="Arial" panose="020B0604020202020204" pitchFamily="34" charset="0"/>
                        </a:rPr>
                        <a:t> – individual country sites</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Consumers.ul.com – consumer</a:t>
                      </a:r>
                      <a:r>
                        <a:rPr lang="en-US" sz="1000" baseline="0" dirty="0" smtClean="0">
                          <a:latin typeface="Arial" panose="020B0604020202020204" pitchFamily="34" charset="0"/>
                          <a:cs typeface="Arial" panose="020B0604020202020204" pitchFamily="34" charset="0"/>
                        </a:rPr>
                        <a:t> pages</a:t>
                      </a:r>
                      <a:endParaRPr lang="en-US" sz="1000" dirty="0">
                        <a:latin typeface="Arial" panose="020B0604020202020204" pitchFamily="34" charset="0"/>
                        <a:cs typeface="Arial" panose="020B0604020202020204" pitchFamily="34" charset="0"/>
                      </a:endParaRPr>
                    </a:p>
                  </a:txBody>
                  <a:tcPr/>
                </a:tc>
              </a:tr>
              <a:tr h="370840">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Contact.ul.com – contact UL form submission landing pages</a:t>
                      </a:r>
                      <a:endParaRPr lang="en-US" sz="1000" dirty="0">
                        <a:latin typeface="Arial" panose="020B0604020202020204" pitchFamily="34" charset="0"/>
                        <a:cs typeface="Arial" panose="020B0604020202020204" pitchFamily="34" charset="0"/>
                      </a:endParaRPr>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Content.ul.com – for special</a:t>
                      </a:r>
                      <a:r>
                        <a:rPr lang="en-US"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content created by marketing</a:t>
                      </a:r>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ULdialogue.ul.com – secondary option for special</a:t>
                      </a:r>
                      <a:r>
                        <a:rPr lang="en-US"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content created by marketing</a:t>
                      </a:r>
                    </a:p>
                  </a:txBody>
                  <a:tcPr/>
                </a:tc>
              </a:tr>
              <a:tr h="370840">
                <a:tc>
                  <a:txBody>
                    <a:bodyPr/>
                    <a:lstStyle/>
                    <a:p>
                      <a:r>
                        <a:rPr lang="en-US" sz="1000" dirty="0" smtClean="0">
                          <a:latin typeface="Arial" panose="020B0604020202020204" pitchFamily="34" charset="0"/>
                          <a:cs typeface="Arial" panose="020B0604020202020204" pitchFamily="34" charset="0"/>
                        </a:rPr>
                        <a:t>Markshub.ul.com</a:t>
                      </a:r>
                      <a:r>
                        <a:rPr lang="en-US"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r>
                        <a:rPr lang="en-US" sz="1000" dirty="0" err="1" smtClean="0">
                          <a:latin typeface="Arial" panose="020B0604020202020204" pitchFamily="34" charset="0"/>
                          <a:cs typeface="Arial" panose="020B0604020202020204" pitchFamily="34" charset="0"/>
                        </a:rPr>
                        <a:t>MarksHub</a:t>
                      </a:r>
                      <a:r>
                        <a:rPr lang="en-US" sz="1000" dirty="0" smtClean="0">
                          <a:latin typeface="Arial" panose="020B0604020202020204" pitchFamily="34" charset="0"/>
                          <a:cs typeface="Arial" panose="020B0604020202020204" pitchFamily="34" charset="0"/>
                        </a:rPr>
                        <a:t> and its resources</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Newscience.ul.com – for New Science-related</a:t>
                      </a:r>
                      <a:r>
                        <a:rPr lang="en-US" sz="1000" baseline="0" dirty="0" smtClean="0">
                          <a:latin typeface="Arial" panose="020B0604020202020204" pitchFamily="34" charset="0"/>
                          <a:cs typeface="Arial" panose="020B0604020202020204" pitchFamily="34" charset="0"/>
                        </a:rPr>
                        <a:t> content</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Productmindset.ul.com – The Product</a:t>
                      </a:r>
                      <a:r>
                        <a:rPr lang="en-US" sz="1000" baseline="0" dirty="0" smtClean="0">
                          <a:latin typeface="Arial" panose="020B0604020202020204" pitchFamily="34" charset="0"/>
                          <a:cs typeface="Arial" panose="020B0604020202020204" pitchFamily="34" charset="0"/>
                        </a:rPr>
                        <a:t> Mindset-related content</a:t>
                      </a:r>
                      <a:endParaRPr lang="en-US" sz="10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14385637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4"/>
          <p:cNvSpPr>
            <a:spLocks noGrp="1"/>
          </p:cNvSpPr>
          <p:nvPr>
            <p:ph idx="1"/>
          </p:nvPr>
        </p:nvSpPr>
        <p:spPr>
          <a:xfrm>
            <a:off x="1981200" y="2700339"/>
            <a:ext cx="8229600" cy="3425825"/>
          </a:xfrm>
        </p:spPr>
        <p:txBody>
          <a:bodyPr/>
          <a:lstStyle/>
          <a:p>
            <a:pPr marL="0" indent="0"/>
            <a:r>
              <a:rPr lang="en-US" dirty="0" smtClean="0">
                <a:solidFill>
                  <a:srgbClr val="7F7F7F"/>
                </a:solidFill>
                <a:latin typeface="Arial" charset="0"/>
                <a:ea typeface="Arial" charset="0"/>
                <a:cs typeface="Arial" charset="0"/>
              </a:rPr>
              <a:t>User experience</a:t>
            </a:r>
          </a:p>
          <a:p>
            <a:pPr marL="0" indent="0"/>
            <a:r>
              <a:rPr lang="en-US" dirty="0" smtClean="0">
                <a:solidFill>
                  <a:schemeClr val="accent1"/>
                </a:solidFill>
                <a:latin typeface="Arial" charset="0"/>
                <a:ea typeface="Arial" charset="0"/>
                <a:cs typeface="Arial" charset="0"/>
              </a:rPr>
              <a:t>Technical</a:t>
            </a:r>
            <a:endParaRPr lang="en-US" dirty="0">
              <a:solidFill>
                <a:srgbClr val="7F7F7F"/>
              </a:solidFill>
              <a:latin typeface="Arial" charset="0"/>
              <a:ea typeface="Arial" charset="0"/>
              <a:cs typeface="Arial" charset="0"/>
            </a:endParaRPr>
          </a:p>
          <a:p>
            <a:pPr marL="0" indent="0"/>
            <a:r>
              <a:rPr lang="en-US" dirty="0" smtClean="0">
                <a:solidFill>
                  <a:srgbClr val="7F7F7F"/>
                </a:solidFill>
                <a:latin typeface="Arial" charset="0"/>
                <a:ea typeface="Arial" charset="0"/>
                <a:cs typeface="Arial" charset="0"/>
              </a:rPr>
              <a:t>Business process</a:t>
            </a:r>
          </a:p>
          <a:p>
            <a:pPr marL="0" indent="0"/>
            <a:r>
              <a:rPr lang="en-US" dirty="0">
                <a:solidFill>
                  <a:srgbClr val="7F7F7F"/>
                </a:solidFill>
                <a:latin typeface="Arial" charset="0"/>
                <a:ea typeface="Arial" charset="0"/>
                <a:cs typeface="Arial" charset="0"/>
              </a:rPr>
              <a:t>Appendix </a:t>
            </a:r>
            <a:r>
              <a:rPr lang="en-US" dirty="0" smtClean="0">
                <a:solidFill>
                  <a:srgbClr val="7F7F7F"/>
                </a:solidFill>
                <a:latin typeface="Arial" charset="0"/>
                <a:ea typeface="Arial" charset="0"/>
                <a:cs typeface="Arial" charset="0"/>
              </a:rPr>
              <a:t>1</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EB74211-F537-6447-9643-9ABACC3E0CED}" type="slidenum">
              <a:rPr lang="en-US">
                <a:ea typeface="Geneva" charset="0"/>
                <a:cs typeface="Geneva" charset="0"/>
              </a:rPr>
              <a:pPr/>
              <a:t>7</a:t>
            </a:fld>
            <a:endParaRPr lang="en-US">
              <a:ea typeface="Geneva" charset="0"/>
              <a:cs typeface="Geneva" charset="0"/>
            </a:endParaRPr>
          </a:p>
        </p:txBody>
      </p:sp>
    </p:spTree>
    <p:extLst>
      <p:ext uri="{BB962C8B-B14F-4D97-AF65-F5344CB8AC3E}">
        <p14:creationId xmlns:p14="http://schemas.microsoft.com/office/powerpoint/2010/main" val="40203531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Technical</a:t>
            </a:r>
            <a:endParaRPr lang="en-US" dirty="0"/>
          </a:p>
        </p:txBody>
      </p:sp>
      <p:sp>
        <p:nvSpPr>
          <p:cNvPr id="3" name="Content Placeholder 2"/>
          <p:cNvSpPr>
            <a:spLocks noGrp="1"/>
          </p:cNvSpPr>
          <p:nvPr>
            <p:ph idx="1"/>
          </p:nvPr>
        </p:nvSpPr>
        <p:spPr>
          <a:xfrm>
            <a:off x="1981200" y="1524001"/>
            <a:ext cx="8229600" cy="4602163"/>
          </a:xfrm>
        </p:spPr>
        <p:txBody>
          <a:bodyPr>
            <a:noAutofit/>
          </a:bodyPr>
          <a:lstStyle/>
          <a:p>
            <a:pPr marL="0" indent="0"/>
            <a:r>
              <a:rPr lang="en-US" sz="1100" b="1" dirty="0">
                <a:solidFill>
                  <a:srgbClr val="C00000"/>
                </a:solidFill>
              </a:rPr>
              <a:t>Technical platforms</a:t>
            </a:r>
          </a:p>
          <a:p>
            <a:pPr marL="0" indent="0"/>
            <a:r>
              <a:rPr lang="en-US" sz="1100" b="1" dirty="0"/>
              <a:t>Content management system</a:t>
            </a:r>
          </a:p>
          <a:p>
            <a:pPr marL="171450" indent="-171450">
              <a:buFont typeface="Arial" panose="020B0604020202020204" pitchFamily="34" charset="0"/>
              <a:buChar char="•"/>
            </a:pPr>
            <a:r>
              <a:rPr lang="en-US" sz="1100" dirty="0"/>
              <a:t>Wordpress content management system powers </a:t>
            </a:r>
            <a:r>
              <a:rPr lang="en-US" sz="1100" dirty="0" err="1"/>
              <a:t>UL.com</a:t>
            </a:r>
            <a:r>
              <a:rPr lang="en-US" sz="1100" dirty="0"/>
              <a:t> and all of UL.com runs on this content management system</a:t>
            </a:r>
          </a:p>
          <a:p>
            <a:pPr marL="171450" indent="-171450">
              <a:buFont typeface="Arial" panose="020B0604020202020204" pitchFamily="34" charset="0"/>
              <a:buChar char="•"/>
            </a:pPr>
            <a:r>
              <a:rPr lang="en-US" sz="1100" dirty="0"/>
              <a:t>Only Wordpress plug-ins that have been reviewed and vetted for security concerns by corporate marketing can be deployed on UL.com pages</a:t>
            </a:r>
          </a:p>
          <a:p>
            <a:pPr marL="171450" indent="-171450">
              <a:buFont typeface="Arial" panose="020B0604020202020204" pitchFamily="34" charset="0"/>
              <a:buChar char="•"/>
            </a:pPr>
            <a:r>
              <a:rPr lang="en-US" sz="1100" dirty="0"/>
              <a:t>Other content running on different platforms may be available through UL.com, e.g., Online Certifications Directory, etc.</a:t>
            </a:r>
          </a:p>
          <a:p>
            <a:pPr marL="0" indent="0"/>
            <a:endParaRPr lang="en-US" sz="1100" b="1" dirty="0"/>
          </a:p>
          <a:p>
            <a:pPr marL="0" indent="0"/>
            <a:r>
              <a:rPr lang="en-US" sz="1100" b="1" dirty="0"/>
              <a:t>Marketing automation</a:t>
            </a:r>
          </a:p>
          <a:p>
            <a:pPr marL="171450" indent="-171450">
              <a:buFont typeface="Arial" panose="020B0604020202020204" pitchFamily="34" charset="0"/>
              <a:buChar char="•"/>
            </a:pPr>
            <a:r>
              <a:rPr lang="en-US" sz="1100" dirty="0" smtClean="0"/>
              <a:t>Marketo is </a:t>
            </a:r>
            <a:r>
              <a:rPr lang="en-US" sz="1100" dirty="0"/>
              <a:t>the marketing automation platform that enables email marketing, automated email response and lead routing for UL.com. </a:t>
            </a:r>
            <a:endParaRPr lang="en-US" sz="1100" dirty="0" smtClean="0"/>
          </a:p>
          <a:p>
            <a:pPr marL="171450" indent="-171450">
              <a:buFont typeface="Arial" panose="020B0604020202020204" pitchFamily="34" charset="0"/>
              <a:buChar char="•"/>
            </a:pPr>
            <a:r>
              <a:rPr lang="en-US" sz="1100" dirty="0" smtClean="0"/>
              <a:t>Access </a:t>
            </a:r>
            <a:r>
              <a:rPr lang="en-US" sz="1100" dirty="0"/>
              <a:t>to </a:t>
            </a:r>
            <a:r>
              <a:rPr lang="en-US" sz="1100" dirty="0" smtClean="0"/>
              <a:t>Marketo is </a:t>
            </a:r>
            <a:r>
              <a:rPr lang="en-US" sz="1100" dirty="0"/>
              <a:t>limited to </a:t>
            </a:r>
            <a:r>
              <a:rPr lang="en-US" sz="1100" dirty="0" smtClean="0"/>
              <a:t>users </a:t>
            </a:r>
            <a:r>
              <a:rPr lang="en-US" sz="1100" dirty="0"/>
              <a:t>designated by BUs and corporate </a:t>
            </a:r>
            <a:r>
              <a:rPr lang="en-US" sz="1100" dirty="0" smtClean="0"/>
              <a:t>marketing, and trained</a:t>
            </a:r>
            <a:endParaRPr lang="en-US" sz="1100" dirty="0"/>
          </a:p>
          <a:p>
            <a:pPr marL="171450" indent="-171450">
              <a:buFont typeface="Arial" panose="020B0604020202020204" pitchFamily="34" charset="0"/>
              <a:buChar char="•"/>
            </a:pPr>
            <a:r>
              <a:rPr lang="en-US" sz="1100" dirty="0"/>
              <a:t>Corporate marketing is the </a:t>
            </a:r>
            <a:r>
              <a:rPr lang="en-US" sz="1100" dirty="0" smtClean="0"/>
              <a:t>Marketo administrator</a:t>
            </a:r>
            <a:r>
              <a:rPr lang="en-US" sz="1100" dirty="0"/>
              <a:t>, and is responsible for managing UL’s relationship </a:t>
            </a:r>
            <a:r>
              <a:rPr lang="en-US" sz="1100" dirty="0" smtClean="0"/>
              <a:t>with Marketo and </a:t>
            </a:r>
            <a:r>
              <a:rPr lang="en-US" sz="1100" dirty="0"/>
              <a:t>enabling user access</a:t>
            </a:r>
          </a:p>
          <a:p>
            <a:pPr marL="171450" indent="-171450">
              <a:buFont typeface="Arial" panose="020B0604020202020204" pitchFamily="34" charset="0"/>
              <a:buChar char="•"/>
            </a:pPr>
            <a:endParaRPr lang="en-US" sz="1100" dirty="0"/>
          </a:p>
          <a:p>
            <a:pPr marL="0" indent="0"/>
            <a:r>
              <a:rPr lang="en-US" sz="1100" b="1" dirty="0"/>
              <a:t>Site backup</a:t>
            </a:r>
          </a:p>
          <a:p>
            <a:pPr marL="171450" indent="-171450">
              <a:buFont typeface="Arial" panose="020B0604020202020204" pitchFamily="34" charset="0"/>
              <a:buChar char="•"/>
            </a:pPr>
            <a:r>
              <a:rPr lang="en-US" sz="1100" dirty="0"/>
              <a:t>Vault Press is deployed to back up UL.com and for e-discovery purposes</a:t>
            </a:r>
          </a:p>
          <a:p>
            <a:pPr marL="171450" indent="-171450">
              <a:buFont typeface="Arial" panose="020B0604020202020204" pitchFamily="34" charset="0"/>
              <a:buChar char="•"/>
            </a:pPr>
            <a:r>
              <a:rPr lang="en-US" sz="1100" dirty="0"/>
              <a:t>Daily back-ups are created automatically for </a:t>
            </a:r>
            <a:r>
              <a:rPr lang="en-US" sz="1100" dirty="0" smtClean="0"/>
              <a:t>the site and stored </a:t>
            </a:r>
            <a:r>
              <a:rPr lang="en-US" sz="1100" dirty="0"/>
              <a:t>on Rackspace</a:t>
            </a:r>
          </a:p>
          <a:p>
            <a:pPr marL="171450" indent="-171450">
              <a:buFont typeface="Arial" panose="020B0604020202020204" pitchFamily="34" charset="0"/>
              <a:buChar char="•"/>
            </a:pPr>
            <a:r>
              <a:rPr lang="en-US" sz="1100" dirty="0"/>
              <a:t>Site back ups are managed by corporate marketing</a:t>
            </a:r>
          </a:p>
          <a:p>
            <a:pPr marL="0" indent="0"/>
            <a:endParaRPr lang="en-US" sz="1100" b="1"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8</a:t>
            </a:fld>
            <a:endParaRPr lang="en-US"/>
          </a:p>
        </p:txBody>
      </p:sp>
    </p:spTree>
    <p:extLst>
      <p:ext uri="{BB962C8B-B14F-4D97-AF65-F5344CB8AC3E}">
        <p14:creationId xmlns:p14="http://schemas.microsoft.com/office/powerpoint/2010/main" val="11420103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Technical</a:t>
            </a:r>
            <a:endParaRPr lang="en-US" dirty="0"/>
          </a:p>
        </p:txBody>
      </p:sp>
      <p:sp>
        <p:nvSpPr>
          <p:cNvPr id="3" name="Content Placeholder 2"/>
          <p:cNvSpPr>
            <a:spLocks noGrp="1"/>
          </p:cNvSpPr>
          <p:nvPr>
            <p:ph idx="1"/>
          </p:nvPr>
        </p:nvSpPr>
        <p:spPr>
          <a:xfrm>
            <a:off x="1981200" y="1524001"/>
            <a:ext cx="8229600" cy="4602163"/>
          </a:xfrm>
        </p:spPr>
        <p:txBody>
          <a:bodyPr>
            <a:noAutofit/>
          </a:bodyPr>
          <a:lstStyle/>
          <a:p>
            <a:pPr marL="0" indent="0"/>
            <a:r>
              <a:rPr lang="en-US" sz="1100" b="1" dirty="0" smtClean="0">
                <a:solidFill>
                  <a:srgbClr val="C00000"/>
                </a:solidFill>
              </a:rPr>
              <a:t>Access Control</a:t>
            </a:r>
            <a:endParaRPr lang="en-US" sz="1100" b="1" dirty="0">
              <a:solidFill>
                <a:srgbClr val="C00000"/>
              </a:solidFill>
            </a:endParaRPr>
          </a:p>
          <a:p>
            <a:pPr marL="0" indent="0"/>
            <a:r>
              <a:rPr lang="en-US" sz="1100" b="1" dirty="0"/>
              <a:t>UL.com industry/solution pages</a:t>
            </a:r>
          </a:p>
          <a:p>
            <a:pPr marL="171450" indent="-171450">
              <a:buFont typeface="Arial" panose="020B0604020202020204" pitchFamily="34" charset="0"/>
              <a:buChar char="•"/>
            </a:pPr>
            <a:r>
              <a:rPr lang="en-US" sz="1100" dirty="0"/>
              <a:t>Access is granted by BU leads and is enabled by corporate marketing</a:t>
            </a:r>
          </a:p>
          <a:p>
            <a:pPr marL="171450" indent="-171450">
              <a:buFont typeface="Arial" panose="020B0604020202020204" pitchFamily="34" charset="0"/>
              <a:buChar char="•"/>
            </a:pPr>
            <a:r>
              <a:rPr lang="en-US" sz="1100" dirty="0"/>
              <a:t>Access is requested via the Brand Hub Help Ticket</a:t>
            </a:r>
          </a:p>
          <a:p>
            <a:pPr marL="171450" indent="-171450">
              <a:buFont typeface="Arial" panose="020B0604020202020204" pitchFamily="34" charset="0"/>
              <a:buChar char="•"/>
            </a:pPr>
            <a:r>
              <a:rPr lang="en-US" sz="1100" dirty="0"/>
              <a:t>Outside of UL’s </a:t>
            </a:r>
            <a:r>
              <a:rPr lang="en-US" sz="1100" dirty="0" smtClean="0"/>
              <a:t>preferred agency partners, </a:t>
            </a:r>
            <a:r>
              <a:rPr lang="en-US" sz="1100" dirty="0"/>
              <a:t>only staff members of the UL family of companies are granted access to </a:t>
            </a:r>
            <a:r>
              <a:rPr lang="en-US" sz="1100" dirty="0" err="1"/>
              <a:t>Wordpress</a:t>
            </a:r>
            <a:r>
              <a:rPr lang="en-US" sz="1100" dirty="0"/>
              <a:t> Corporate marketing manages and publishes a list of all </a:t>
            </a:r>
            <a:r>
              <a:rPr lang="en-US" sz="1100" dirty="0">
                <a:hlinkClick r:id="rId2"/>
              </a:rPr>
              <a:t>individuals with access to Wordpress </a:t>
            </a:r>
            <a:r>
              <a:rPr lang="en-US" sz="1100" dirty="0"/>
              <a:t>as well as a list of </a:t>
            </a:r>
            <a:r>
              <a:rPr lang="en-US" sz="1100" dirty="0">
                <a:hlinkClick r:id="rId3"/>
              </a:rPr>
              <a:t>individuals who are responsible for key content sections</a:t>
            </a:r>
            <a:endParaRPr lang="en-US" sz="1100" dirty="0"/>
          </a:p>
          <a:p>
            <a:pPr marL="171450" indent="-171450">
              <a:buFont typeface="Arial" panose="020B0604020202020204" pitchFamily="34" charset="0"/>
              <a:buChar char="•"/>
            </a:pPr>
            <a:endParaRPr lang="en-US" sz="1100" dirty="0"/>
          </a:p>
          <a:p>
            <a:pPr marL="0" indent="0"/>
            <a:r>
              <a:rPr lang="en-US" sz="1100" b="1" dirty="0"/>
              <a:t>Other UL.com pages</a:t>
            </a:r>
          </a:p>
          <a:p>
            <a:pPr marL="171450" indent="-171450">
              <a:buFont typeface="Arial" panose="020B0604020202020204" pitchFamily="34" charset="0"/>
              <a:buChar char="•"/>
            </a:pPr>
            <a:r>
              <a:rPr lang="en-US" sz="1100" dirty="0"/>
              <a:t>Access is managed by corporate marketing and granted, if appropriate</a:t>
            </a:r>
          </a:p>
          <a:p>
            <a:pPr marL="171450" indent="-171450">
              <a:buFont typeface="Arial" panose="020B0604020202020204" pitchFamily="34" charset="0"/>
              <a:buChar char="•"/>
            </a:pPr>
            <a:r>
              <a:rPr lang="en-US" sz="1100" dirty="0"/>
              <a:t>Outside of UL’s </a:t>
            </a:r>
            <a:r>
              <a:rPr lang="en-US" sz="1100" dirty="0" smtClean="0"/>
              <a:t>preferred agency partners, </a:t>
            </a:r>
            <a:r>
              <a:rPr lang="en-US" sz="1100" dirty="0"/>
              <a:t>only staff members of the UL family of companies are granted access to </a:t>
            </a:r>
            <a:r>
              <a:rPr lang="en-US" sz="1100" dirty="0" err="1"/>
              <a:t>Wordpress</a:t>
            </a:r>
            <a:endParaRPr lang="en-US" sz="1100" dirty="0"/>
          </a:p>
          <a:p>
            <a:pPr marL="0" indent="0"/>
            <a:endParaRPr lang="en-US" sz="1100" dirty="0"/>
          </a:p>
          <a:p>
            <a:pPr marL="0" indent="0"/>
            <a:r>
              <a:rPr lang="en-US" sz="1100" b="1" dirty="0" smtClean="0"/>
              <a:t>Marketo</a:t>
            </a:r>
            <a:endParaRPr lang="en-US" sz="1100" b="1" dirty="0"/>
          </a:p>
          <a:p>
            <a:pPr marL="171450" indent="-171450">
              <a:buFont typeface="Arial" panose="020B0604020202020204" pitchFamily="34" charset="0"/>
              <a:buChar char="•"/>
            </a:pPr>
            <a:r>
              <a:rPr lang="en-US" sz="1100" dirty="0"/>
              <a:t>BUs designate </a:t>
            </a:r>
            <a:r>
              <a:rPr lang="en-US" sz="1100" dirty="0" smtClean="0"/>
              <a:t>users who </a:t>
            </a:r>
            <a:r>
              <a:rPr lang="en-US" sz="1100" dirty="0"/>
              <a:t>have access to </a:t>
            </a:r>
            <a:r>
              <a:rPr lang="en-US" sz="1100" dirty="0" smtClean="0"/>
              <a:t>Marketo</a:t>
            </a:r>
            <a:endParaRPr lang="en-US" sz="1100" dirty="0"/>
          </a:p>
          <a:p>
            <a:pPr marL="171450" indent="-171450">
              <a:buFont typeface="Arial" panose="020B0604020202020204" pitchFamily="34" charset="0"/>
              <a:buChar char="•"/>
            </a:pPr>
            <a:r>
              <a:rPr lang="en-US" sz="1100" dirty="0" smtClean="0"/>
              <a:t>Users </a:t>
            </a:r>
            <a:r>
              <a:rPr lang="en-US" sz="1100" dirty="0"/>
              <a:t>must complete </a:t>
            </a:r>
            <a:r>
              <a:rPr lang="en-US" sz="1100" dirty="0" smtClean="0"/>
              <a:t>Marketo training </a:t>
            </a:r>
            <a:r>
              <a:rPr lang="en-US" sz="1100" dirty="0"/>
              <a:t>in order to have access</a:t>
            </a:r>
          </a:p>
          <a:p>
            <a:pPr marL="171450" indent="-171450">
              <a:buFont typeface="Arial" panose="020B0604020202020204" pitchFamily="34" charset="0"/>
              <a:buChar char="•"/>
            </a:pPr>
            <a:r>
              <a:rPr lang="en-US" sz="1100" dirty="0" smtClean="0"/>
              <a:t>User access </a:t>
            </a:r>
            <a:r>
              <a:rPr lang="en-US" sz="1100" dirty="0"/>
              <a:t>is enabled by corporate marketing</a:t>
            </a:r>
          </a:p>
          <a:p>
            <a:pPr marL="171450" indent="-171450">
              <a:buFont typeface="Arial" panose="020B0604020202020204" pitchFamily="34" charset="0"/>
              <a:buChar char="•"/>
            </a:pPr>
            <a:r>
              <a:rPr lang="en-US" sz="1100" dirty="0"/>
              <a:t>Outside of UL’s </a:t>
            </a:r>
            <a:r>
              <a:rPr lang="en-US" sz="1100" dirty="0" smtClean="0"/>
              <a:t>preferred digital agencies, </a:t>
            </a:r>
            <a:r>
              <a:rPr lang="en-US" sz="1100" dirty="0"/>
              <a:t>only staff members of the UL family of companies are granted access to Wordpress and </a:t>
            </a:r>
            <a:r>
              <a:rPr lang="en-US" sz="1100" dirty="0" smtClean="0"/>
              <a:t>Marketo</a:t>
            </a:r>
            <a:endParaRPr lang="en-US" sz="1100" dirty="0"/>
          </a:p>
          <a:p>
            <a:pPr marL="171450" indent="-171450">
              <a:buFont typeface="Arial" panose="020B0604020202020204" pitchFamily="34" charset="0"/>
              <a:buChar char="•"/>
            </a:pPr>
            <a:r>
              <a:rPr lang="en-US" sz="1100" dirty="0"/>
              <a:t>Administrative access to Wordpress, </a:t>
            </a:r>
            <a:r>
              <a:rPr lang="en-US" sz="1100" dirty="0" smtClean="0"/>
              <a:t>Marketo and </a:t>
            </a:r>
            <a:r>
              <a:rPr lang="en-US" sz="1100" dirty="0"/>
              <a:t>Rackspace is limited to those enabled to act on UL’s behalf regarding these tools and business relationships</a:t>
            </a:r>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9</a:t>
            </a:fld>
            <a:endParaRPr lang="en-US"/>
          </a:p>
        </p:txBody>
      </p:sp>
    </p:spTree>
    <p:extLst>
      <p:ext uri="{BB962C8B-B14F-4D97-AF65-F5344CB8AC3E}">
        <p14:creationId xmlns:p14="http://schemas.microsoft.com/office/powerpoint/2010/main" val="18085642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L Basic 2014">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2014</Template>
  <TotalTime>4529</TotalTime>
  <Words>2365</Words>
  <Application>Microsoft Macintosh PowerPoint</Application>
  <PresentationFormat>Custom</PresentationFormat>
  <Paragraphs>325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UL Basic 2014</vt:lpstr>
      <vt:lpstr>UL.com governance  For internal use only</vt:lpstr>
      <vt:lpstr>Overview</vt:lpstr>
      <vt:lpstr>Responsible party</vt:lpstr>
      <vt:lpstr>PowerPoint Presentation</vt:lpstr>
      <vt:lpstr>User experience</vt:lpstr>
      <vt:lpstr>User experience</vt:lpstr>
      <vt:lpstr>PowerPoint Presentation</vt:lpstr>
      <vt:lpstr>Technical</vt:lpstr>
      <vt:lpstr>Technical</vt:lpstr>
      <vt:lpstr>Technical</vt:lpstr>
      <vt:lpstr>Technical</vt:lpstr>
      <vt:lpstr>PowerPoint Presentation</vt:lpstr>
      <vt:lpstr>Business process </vt:lpstr>
      <vt:lpstr>Business process </vt:lpstr>
      <vt:lpstr>Business process</vt:lpstr>
      <vt:lpstr>PowerPoint Presentation</vt:lpstr>
      <vt:lpstr>Appendix 1  Content responsibilities</vt:lpstr>
      <vt:lpstr>Appendix 1  Content responsibilities</vt:lpstr>
      <vt:lpstr>THANK YOU.</vt:lpstr>
    </vt:vector>
  </TitlesOfParts>
  <Manager/>
  <Company>Underwriters Laboratories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UL.com governance</dc:title>
  <dc:subject/>
  <dc:creator>Burke, Tammi; Baltrusaitis, Miles</dc:creator>
  <cp:keywords/>
  <dc:description/>
  <cp:lastModifiedBy>Dmitry Sklar</cp:lastModifiedBy>
  <cp:revision>249</cp:revision>
  <cp:lastPrinted>2016-07-22T14:09:09Z</cp:lastPrinted>
  <dcterms:created xsi:type="dcterms:W3CDTF">2014-07-09T16:49:48Z</dcterms:created>
  <dcterms:modified xsi:type="dcterms:W3CDTF">2016-07-25T16:04:33Z</dcterms:modified>
  <cp:category/>
</cp:coreProperties>
</file>