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0" r:id="rId5"/>
    <p:sldMasterId id="2147483720" r:id="rId6"/>
  </p:sldMasterIdLst>
  <p:notesMasterIdLst>
    <p:notesMasterId r:id="rId33"/>
  </p:notesMasterIdLst>
  <p:handoutMasterIdLst>
    <p:handoutMasterId r:id="rId34"/>
  </p:handoutMasterIdLst>
  <p:sldIdLst>
    <p:sldId id="257" r:id="rId7"/>
    <p:sldId id="258" r:id="rId8"/>
    <p:sldId id="261" r:id="rId9"/>
    <p:sldId id="320" r:id="rId10"/>
    <p:sldId id="322" r:id="rId11"/>
    <p:sldId id="311" r:id="rId12"/>
    <p:sldId id="295" r:id="rId13"/>
    <p:sldId id="305" r:id="rId14"/>
    <p:sldId id="312" r:id="rId15"/>
    <p:sldId id="263" r:id="rId16"/>
    <p:sldId id="313" r:id="rId17"/>
    <p:sldId id="268" r:id="rId18"/>
    <p:sldId id="314" r:id="rId19"/>
    <p:sldId id="266" r:id="rId20"/>
    <p:sldId id="323" r:id="rId21"/>
    <p:sldId id="315" r:id="rId22"/>
    <p:sldId id="297" r:id="rId23"/>
    <p:sldId id="316" r:id="rId24"/>
    <p:sldId id="287" r:id="rId25"/>
    <p:sldId id="318" r:id="rId26"/>
    <p:sldId id="292" r:id="rId27"/>
    <p:sldId id="319" r:id="rId28"/>
    <p:sldId id="324" r:id="rId29"/>
    <p:sldId id="321" r:id="rId30"/>
    <p:sldId id="325" r:id="rId31"/>
    <p:sldId id="326" r:id="rId3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6788" autoAdjust="0"/>
  </p:normalViewPr>
  <p:slideViewPr>
    <p:cSldViewPr>
      <p:cViewPr varScale="1">
        <p:scale>
          <a:sx n="87" d="100"/>
          <a:sy n="87" d="100"/>
        </p:scale>
        <p:origin x="-1422" y="-90"/>
      </p:cViewPr>
      <p:guideLst>
        <p:guide orient="horz" pos="2160"/>
        <p:guide pos="2880"/>
      </p:guideLst>
    </p:cSldViewPr>
  </p:slideViewPr>
  <p:outlineViewPr>
    <p:cViewPr>
      <p:scale>
        <a:sx n="33" d="100"/>
        <a:sy n="33" d="100"/>
      </p:scale>
      <p:origin x="0" y="2255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68EE1738-42A8-4900-A7E8-D6B2E39BF931}" type="datetimeFigureOut">
              <a:rPr lang="en-US" smtClean="0"/>
              <a:pPr/>
              <a:t>4/28/2015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ED0FA878-3E09-49F5-9622-4BF8C34F2679}" type="slidenum">
              <a:rPr lang="en-US" smtClean="0"/>
              <a:pPr/>
              <a:t>‹#›</a:t>
            </a:fld>
            <a:endParaRPr lang="en-US"/>
          </a:p>
        </p:txBody>
      </p:sp>
    </p:spTree>
    <p:extLst>
      <p:ext uri="{BB962C8B-B14F-4D97-AF65-F5344CB8AC3E}">
        <p14:creationId xmlns:p14="http://schemas.microsoft.com/office/powerpoint/2010/main" val="2683896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5F161651-C851-49F7-93F4-571DE47C843B}" type="datetimeFigureOut">
              <a:rPr lang="en-US" smtClean="0"/>
              <a:pPr/>
              <a:t>4/28/2015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F5242453-E090-47CD-9AD0-79FB6E9A3480}" type="slidenum">
              <a:rPr lang="en-US" smtClean="0"/>
              <a:pPr/>
              <a:t>‹#›</a:t>
            </a:fld>
            <a:endParaRPr lang="en-US"/>
          </a:p>
        </p:txBody>
      </p:sp>
    </p:spTree>
    <p:extLst>
      <p:ext uri="{BB962C8B-B14F-4D97-AF65-F5344CB8AC3E}">
        <p14:creationId xmlns:p14="http://schemas.microsoft.com/office/powerpoint/2010/main" val="2333489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242453-E090-47CD-9AD0-79FB6E9A3480}"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Black">
    <p:bg>
      <p:bgPr>
        <a:solidFill>
          <a:schemeClr val="accent6"/>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l="16753" r="-3294"/>
          <a:stretch>
            <a:fillRect/>
          </a:stretch>
        </p:blipFill>
        <p:spPr>
          <a:xfrm>
            <a:off x="0" y="337080"/>
            <a:ext cx="2935822" cy="3392424"/>
          </a:xfrm>
          <a:prstGeom prst="rect">
            <a:avLst/>
          </a:prstGeom>
        </p:spPr>
      </p:pic>
      <p:sp>
        <p:nvSpPr>
          <p:cNvPr id="5" name="TextBox 4"/>
          <p:cNvSpPr txBox="1"/>
          <p:nvPr userDrawn="1"/>
        </p:nvSpPr>
        <p:spPr>
          <a:xfrm>
            <a:off x="5719226" y="6423025"/>
            <a:ext cx="3231974" cy="246221"/>
          </a:xfrm>
          <a:prstGeom prst="rect">
            <a:avLst/>
          </a:prstGeom>
          <a:noFill/>
        </p:spPr>
        <p:txBody>
          <a:bodyPr wrap="none">
            <a:prstTxWarp prst="textNoShape">
              <a:avLst/>
            </a:prstTxWarp>
            <a:spAutoFit/>
          </a:bodyPr>
          <a:lstStyle/>
          <a:p>
            <a:pPr algn="r" defTabSz="457200" fontAlgn="base">
              <a:spcBef>
                <a:spcPct val="0"/>
              </a:spcBef>
              <a:spcAft>
                <a:spcPct val="0"/>
              </a:spcAft>
            </a:pPr>
            <a:r>
              <a:rPr lang="en-US" sz="1000" dirty="0">
                <a:solidFill>
                  <a:srgbClr val="FFFFFF"/>
                </a:solidFill>
                <a:ea typeface="Geneva" charset="0"/>
                <a:cs typeface="Geneva" charset="0"/>
              </a:rPr>
              <a:t>UL and the UL logo are trademarks of UL LLC © </a:t>
            </a:r>
            <a:r>
              <a:rPr lang="en-US" sz="1000" dirty="0" smtClean="0">
                <a:solidFill>
                  <a:srgbClr val="FFFFFF"/>
                </a:solidFill>
                <a:ea typeface="Geneva" charset="0"/>
                <a:cs typeface="Geneva" charset="0"/>
              </a:rPr>
              <a:t>2014</a:t>
            </a:r>
            <a:endParaRPr lang="en-US" sz="1000" dirty="0">
              <a:solidFill>
                <a:srgbClr val="FFFFFF"/>
              </a:solidFill>
              <a:ea typeface="Arial" charset="0"/>
              <a:cs typeface="Arial" charset="0"/>
            </a:endParaRPr>
          </a:p>
        </p:txBody>
      </p:sp>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4454025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Blue">
    <p:bg>
      <p:bgPr>
        <a:solidFill>
          <a:schemeClr val="bg2"/>
        </a:solidFill>
        <a:effectLst/>
      </p:bgPr>
    </p:bg>
    <p:spTree>
      <p:nvGrpSpPr>
        <p:cNvPr id="1" name=""/>
        <p:cNvGrpSpPr/>
        <p:nvPr/>
      </p:nvGrpSpPr>
      <p:grpSpPr>
        <a:xfrm>
          <a:off x="0" y="0"/>
          <a:ext cx="0" cy="0"/>
          <a:chOff x="0" y="0"/>
          <a:chExt cx="0" cy="0"/>
        </a:xfrm>
      </p:grpSpPr>
      <p:pic>
        <p:nvPicPr>
          <p:cNvPr id="4" name="Picture 6" descr="ul_pattern.pdf"/>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5926734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0605F1C0-6A0C-A74E-882E-C7B471D3708E}" type="slidenum">
              <a:rPr lang="en-US">
                <a:solidFill>
                  <a:srgbClr val="000000"/>
                </a:solidFill>
              </a:rPr>
              <a:pPr/>
              <a:t>‹#›</a:t>
            </a:fld>
            <a:endParaRPr lang="en-US">
              <a:solidFill>
                <a:srgbClr val="000000"/>
              </a:solidFill>
            </a:endParaRPr>
          </a:p>
        </p:txBody>
      </p:sp>
      <p:pic>
        <p:nvPicPr>
          <p:cNvPr id="5" name="Picture 4"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1993230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lvl1pPr>
              <a:defRPr/>
            </a:lvl1pPr>
          </a:lstStyle>
          <a:p>
            <a:fld id="{94FF3C87-1C7F-FF4F-9489-156727507459}" type="slidenum">
              <a:rPr lang="en-US">
                <a:solidFill>
                  <a:srgbClr val="000000"/>
                </a:solidFill>
              </a:rPr>
              <a:pPr/>
              <a:t>‹#›</a:t>
            </a:fld>
            <a:endParaRPr lang="en-US">
              <a:solidFill>
                <a:srgbClr val="000000"/>
              </a:solidFill>
            </a:endParaRPr>
          </a:p>
        </p:txBody>
      </p:sp>
      <p:pic>
        <p:nvPicPr>
          <p:cNvPr id="6" name="Picture 5"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5" name="Picture 4"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2660454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DACD16FB-A0C1-084E-8BA7-36FEB70053D5}" type="slidenum">
              <a:rPr lang="en-US">
                <a:solidFill>
                  <a:srgbClr val="000000"/>
                </a:solidFill>
              </a:rPr>
              <a:pPr/>
              <a:t>‹#›</a:t>
            </a:fld>
            <a:endParaRPr lang="en-US">
              <a:solidFill>
                <a:srgbClr val="000000"/>
              </a:solidFill>
            </a:endParaRPr>
          </a:p>
        </p:txBody>
      </p:sp>
      <p:pic>
        <p:nvPicPr>
          <p:cNvPr id="6" name="Picture 5"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779709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5DDD8430-C215-6741-98CC-C58855E502A8}" type="slidenum">
              <a:rPr lang="en-US">
                <a:solidFill>
                  <a:srgbClr val="000000"/>
                </a:solidFill>
              </a:rPr>
              <a:pPr/>
              <a:t>‹#›</a:t>
            </a:fld>
            <a:endParaRPr lang="en-US">
              <a:solidFill>
                <a:srgbClr val="000000"/>
              </a:solidFill>
            </a:endParaRPr>
          </a:p>
        </p:txBody>
      </p:sp>
      <p:pic>
        <p:nvPicPr>
          <p:cNvPr id="5" name="Picture 4"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481333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F7A3AF63-F393-F14C-A400-A9871D90D64F}" type="slidenum">
              <a:rPr lang="en-US">
                <a:solidFill>
                  <a:srgbClr val="000000"/>
                </a:solidFill>
              </a:rPr>
              <a:pPr/>
              <a:t>‹#›</a:t>
            </a:fld>
            <a:endParaRPr lang="en-US">
              <a:solidFill>
                <a:srgbClr val="000000"/>
              </a:solidFill>
            </a:endParaRPr>
          </a:p>
        </p:txBody>
      </p:sp>
      <p:pic>
        <p:nvPicPr>
          <p:cNvPr id="8" name="Picture 7"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198573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8" name="Picture 7"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1890269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9" name="Picture 8"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2108810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9" name="Picture 8"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2910589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Slide Black">
    <p:bg>
      <p:bgPr>
        <a:solidFill>
          <a:schemeClr val="accent6"/>
        </a:solidFill>
        <a:effectLst/>
      </p:bgPr>
    </p:bg>
    <p:spTree>
      <p:nvGrpSpPr>
        <p:cNvPr id="1" name=""/>
        <p:cNvGrpSpPr/>
        <p:nvPr/>
      </p:nvGrpSpPr>
      <p:grpSpPr>
        <a:xfrm>
          <a:off x="0" y="0"/>
          <a:ext cx="0" cy="0"/>
          <a:chOff x="0" y="0"/>
          <a:chExt cx="0" cy="0"/>
        </a:xfrm>
      </p:grpSpPr>
      <p:pic>
        <p:nvPicPr>
          <p:cNvPr id="4" name="Picture 3" descr="UL White.png"/>
          <p:cNvPicPr>
            <a:picLocks noChangeAspect="1"/>
          </p:cNvPicPr>
          <p:nvPr userDrawn="1"/>
        </p:nvPicPr>
        <p:blipFill>
          <a:blip r:embed="rId2" cstate="print"/>
          <a:stretch>
            <a:fillRect/>
          </a:stretch>
        </p:blipFill>
        <p:spPr>
          <a:xfrm>
            <a:off x="7872984" y="482600"/>
            <a:ext cx="813816" cy="813816"/>
          </a:xfrm>
          <a:prstGeom prst="rect">
            <a:avLst/>
          </a:prstGeom>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5450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Black">
    <p:bg>
      <p:bgPr>
        <a:solidFill>
          <a:schemeClr val="accent6"/>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r="16423"/>
          <a:stretch>
            <a:fillRect/>
          </a:stretch>
        </p:blipFill>
        <p:spPr>
          <a:xfrm>
            <a:off x="6308725" y="328613"/>
            <a:ext cx="2835275" cy="3392424"/>
          </a:xfrm>
          <a:prstGeom prst="rect">
            <a:avLst/>
          </a:prstGeom>
        </p:spPr>
      </p:pic>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Box 6"/>
          <p:cNvSpPr txBox="1"/>
          <p:nvPr userDrawn="1"/>
        </p:nvSpPr>
        <p:spPr>
          <a:xfrm>
            <a:off x="366176" y="6423025"/>
            <a:ext cx="3231974" cy="246221"/>
          </a:xfrm>
          <a:prstGeom prst="rect">
            <a:avLst/>
          </a:prstGeom>
          <a:noFill/>
        </p:spPr>
        <p:txBody>
          <a:bodyPr wrap="none">
            <a:prstTxWarp prst="textNoShape">
              <a:avLst/>
            </a:prstTxWarp>
            <a:spAutoFit/>
          </a:bodyPr>
          <a:lstStyle/>
          <a:p>
            <a:pPr algn="r" defTabSz="457200" fontAlgn="base">
              <a:spcBef>
                <a:spcPct val="0"/>
              </a:spcBef>
              <a:spcAft>
                <a:spcPct val="0"/>
              </a:spcAft>
            </a:pPr>
            <a:r>
              <a:rPr lang="en-US" sz="1000" dirty="0">
                <a:solidFill>
                  <a:srgbClr val="FFFFFF"/>
                </a:solidFill>
                <a:ea typeface="Geneva" charset="0"/>
                <a:cs typeface="Geneva" charset="0"/>
              </a:rPr>
              <a:t>UL and the UL logo are trademarks of UL LLC © </a:t>
            </a:r>
            <a:r>
              <a:rPr lang="en-US" sz="1000" dirty="0" smtClean="0">
                <a:solidFill>
                  <a:srgbClr val="FFFFFF"/>
                </a:solidFill>
                <a:ea typeface="Geneva" charset="0"/>
                <a:cs typeface="Geneva" charset="0"/>
              </a:rPr>
              <a:t>2013</a:t>
            </a:r>
            <a:endParaRPr lang="en-US" sz="1000" dirty="0">
              <a:solidFill>
                <a:srgbClr val="FFFFFF"/>
              </a:solidFill>
              <a:ea typeface="Arial" charset="0"/>
              <a:cs typeface="Arial" charset="0"/>
            </a:endParaRPr>
          </a:p>
        </p:txBody>
      </p:sp>
    </p:spTree>
    <p:extLst>
      <p:ext uri="{BB962C8B-B14F-4D97-AF65-F5344CB8AC3E}">
        <p14:creationId xmlns:p14="http://schemas.microsoft.com/office/powerpoint/2010/main" val="3707932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1_Title Slide Black">
    <p:bg>
      <p:bgPr>
        <a:solidFill>
          <a:schemeClr val="accent6"/>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l="16753" r="-3294"/>
          <a:stretch>
            <a:fillRect/>
          </a:stretch>
        </p:blipFill>
        <p:spPr>
          <a:xfrm>
            <a:off x="0" y="337080"/>
            <a:ext cx="2935822" cy="3392424"/>
          </a:xfrm>
          <a:prstGeom prst="rect">
            <a:avLst/>
          </a:prstGeom>
        </p:spPr>
      </p:pic>
      <p:sp>
        <p:nvSpPr>
          <p:cNvPr id="5" name="TextBox 4"/>
          <p:cNvSpPr txBox="1"/>
          <p:nvPr userDrawn="1"/>
        </p:nvSpPr>
        <p:spPr>
          <a:xfrm>
            <a:off x="5719226" y="6423025"/>
            <a:ext cx="3231974" cy="246221"/>
          </a:xfrm>
          <a:prstGeom prst="rect">
            <a:avLst/>
          </a:prstGeom>
          <a:noFill/>
        </p:spPr>
        <p:txBody>
          <a:bodyPr wrap="none">
            <a:prstTxWarp prst="textNoShape">
              <a:avLst/>
            </a:prstTxWarp>
            <a:spAutoFit/>
          </a:bodyPr>
          <a:lstStyle/>
          <a:p>
            <a:pPr algn="r" defTabSz="457200" fontAlgn="base">
              <a:spcBef>
                <a:spcPct val="0"/>
              </a:spcBef>
              <a:spcAft>
                <a:spcPct val="0"/>
              </a:spcAft>
            </a:pPr>
            <a:r>
              <a:rPr lang="en-US" sz="1000" dirty="0">
                <a:solidFill>
                  <a:srgbClr val="FFFFFF"/>
                </a:solidFill>
                <a:ea typeface="Geneva" charset="0"/>
                <a:cs typeface="Geneva" charset="0"/>
              </a:rPr>
              <a:t>UL and the UL logo are trademarks of UL LLC © 2012</a:t>
            </a:r>
            <a:endParaRPr lang="en-US" sz="1000" dirty="0">
              <a:solidFill>
                <a:srgbClr val="FFFFFF"/>
              </a:solidFill>
              <a:ea typeface="Arial" charset="0"/>
              <a:cs typeface="Arial" charset="0"/>
            </a:endParaRPr>
          </a:p>
        </p:txBody>
      </p:sp>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032306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Black">
    <p:bg>
      <p:bgPr>
        <a:solidFill>
          <a:schemeClr val="accent6"/>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r="16423"/>
          <a:stretch>
            <a:fillRect/>
          </a:stretch>
        </p:blipFill>
        <p:spPr>
          <a:xfrm>
            <a:off x="6308725" y="328613"/>
            <a:ext cx="2835275" cy="3392424"/>
          </a:xfrm>
          <a:prstGeom prst="rect">
            <a:avLst/>
          </a:prstGeom>
        </p:spPr>
      </p:pic>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Box 6"/>
          <p:cNvSpPr txBox="1"/>
          <p:nvPr userDrawn="1"/>
        </p:nvSpPr>
        <p:spPr>
          <a:xfrm>
            <a:off x="366176" y="6423025"/>
            <a:ext cx="3231974" cy="246221"/>
          </a:xfrm>
          <a:prstGeom prst="rect">
            <a:avLst/>
          </a:prstGeom>
          <a:noFill/>
        </p:spPr>
        <p:txBody>
          <a:bodyPr wrap="none">
            <a:prstTxWarp prst="textNoShape">
              <a:avLst/>
            </a:prstTxWarp>
            <a:spAutoFit/>
          </a:bodyPr>
          <a:lstStyle/>
          <a:p>
            <a:pPr algn="r" defTabSz="457200" fontAlgn="base">
              <a:spcBef>
                <a:spcPct val="0"/>
              </a:spcBef>
              <a:spcAft>
                <a:spcPct val="0"/>
              </a:spcAft>
            </a:pPr>
            <a:r>
              <a:rPr lang="en-US" sz="1000" dirty="0">
                <a:solidFill>
                  <a:srgbClr val="FFFFFF"/>
                </a:solidFill>
                <a:ea typeface="Geneva" charset="0"/>
                <a:cs typeface="Geneva" charset="0"/>
              </a:rPr>
              <a:t>UL and the UL logo are trademarks of UL LLC © 2012</a:t>
            </a:r>
            <a:endParaRPr lang="en-US" sz="1000" dirty="0">
              <a:solidFill>
                <a:srgbClr val="FFFFFF"/>
              </a:solidFill>
              <a:ea typeface="Arial" charset="0"/>
              <a:cs typeface="Arial" charset="0"/>
            </a:endParaRPr>
          </a:p>
        </p:txBody>
      </p:sp>
    </p:spTree>
    <p:extLst>
      <p:ext uri="{BB962C8B-B14F-4D97-AF65-F5344CB8AC3E}">
        <p14:creationId xmlns:p14="http://schemas.microsoft.com/office/powerpoint/2010/main" val="2961279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4054475" y="6288088"/>
            <a:ext cx="641350" cy="365125"/>
          </a:xfrm>
        </p:spPr>
        <p:txBody>
          <a:bodyPr/>
          <a:lstStyle>
            <a:lvl1pPr>
              <a:defRPr/>
            </a:lvl1pPr>
          </a:lstStyle>
          <a:p>
            <a:fld id="{B6C7148A-9F10-C148-9B6A-0C27445671A9}"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19738775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Agenda Slide 3">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4133850" y="6378579"/>
            <a:ext cx="641350" cy="365125"/>
          </a:xfrm>
        </p:spPr>
        <p:txBody>
          <a:bodyPr/>
          <a:lstStyle>
            <a:lvl1pPr>
              <a:defRPr/>
            </a:lvl1pPr>
          </a:lstStyle>
          <a:p>
            <a:fld id="{B6C7148A-9F10-C148-9B6A-0C27445671A9}" type="slidenum">
              <a:rPr lang="en-US">
                <a:solidFill>
                  <a:srgbClr val="000000"/>
                </a:solidFill>
              </a:rPr>
              <a:pPr/>
              <a:t>‹#›</a:t>
            </a:fld>
            <a:endParaRPr lang="en-US">
              <a:solidFill>
                <a:srgbClr val="000000"/>
              </a:solidFill>
            </a:endParaRPr>
          </a:p>
        </p:txBody>
      </p:sp>
      <p:pic>
        <p:nvPicPr>
          <p:cNvPr id="6" name="Picture 5"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23048276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38016626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13397456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11398000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31698594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Blue">
    <p:spTree>
      <p:nvGrpSpPr>
        <p:cNvPr id="1" name=""/>
        <p:cNvGrpSpPr/>
        <p:nvPr/>
      </p:nvGrpSpPr>
      <p:grpSpPr>
        <a:xfrm>
          <a:off x="0" y="0"/>
          <a:ext cx="0" cy="0"/>
          <a:chOff x="0" y="0"/>
          <a:chExt cx="0" cy="0"/>
        </a:xfrm>
      </p:grpSpPr>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dirty="0" smtClean="0"/>
              <a:t>Click to edit Master title style</a:t>
            </a:r>
            <a:endParaRPr lang="en-US" dirty="0"/>
          </a:p>
        </p:txBody>
      </p:sp>
      <p:pic>
        <p:nvPicPr>
          <p:cNvPr id="5"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6" name="Picture 5"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339521372"/>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Header Blue">
    <p:bg>
      <p:bgPr>
        <a:solidFill>
          <a:schemeClr val="bg2"/>
        </a:solidFill>
        <a:effectLst/>
      </p:bgPr>
    </p:bg>
    <p:spTree>
      <p:nvGrpSpPr>
        <p:cNvPr id="1" name=""/>
        <p:cNvGrpSpPr/>
        <p:nvPr/>
      </p:nvGrpSpPr>
      <p:grpSpPr>
        <a:xfrm>
          <a:off x="0" y="0"/>
          <a:ext cx="0" cy="0"/>
          <a:chOff x="0" y="0"/>
          <a:chExt cx="0" cy="0"/>
        </a:xfrm>
      </p:grpSpPr>
      <p:pic>
        <p:nvPicPr>
          <p:cNvPr id="4" name="Picture 6" descr="ul_pattern.pdf"/>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617156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4054475" y="6288088"/>
            <a:ext cx="641350" cy="365125"/>
          </a:xfrm>
        </p:spPr>
        <p:txBody>
          <a:bodyPr/>
          <a:lstStyle>
            <a:lvl1pPr>
              <a:defRPr/>
            </a:lvl1pPr>
          </a:lstStyle>
          <a:p>
            <a:fld id="{B6C7148A-9F10-C148-9B6A-0C27445671A9}"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12408885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0605F1C0-6A0C-A74E-882E-C7B471D3708E}" type="slidenum">
              <a:rPr lang="en-US">
                <a:solidFill>
                  <a:srgbClr val="000000"/>
                </a:solidFill>
              </a:rPr>
              <a:pPr/>
              <a:t>‹#›</a:t>
            </a:fld>
            <a:endParaRPr lang="en-US">
              <a:solidFill>
                <a:srgbClr val="000000"/>
              </a:solidFill>
            </a:endParaRPr>
          </a:p>
        </p:txBody>
      </p:sp>
      <p:pic>
        <p:nvPicPr>
          <p:cNvPr id="5" name="Picture 4"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6051844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lvl1pPr>
              <a:defRPr/>
            </a:lvl1pPr>
          </a:lstStyle>
          <a:p>
            <a:fld id="{94FF3C87-1C7F-FF4F-9489-156727507459}" type="slidenum">
              <a:rPr lang="en-US">
                <a:solidFill>
                  <a:srgbClr val="000000"/>
                </a:solidFill>
              </a:rPr>
              <a:pPr/>
              <a:t>‹#›</a:t>
            </a:fld>
            <a:endParaRPr lang="en-US">
              <a:solidFill>
                <a:srgbClr val="000000"/>
              </a:solidFill>
            </a:endParaRPr>
          </a:p>
        </p:txBody>
      </p:sp>
      <p:pic>
        <p:nvPicPr>
          <p:cNvPr id="6" name="Picture 5"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5" name="Picture 4"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2718570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DACD16FB-A0C1-084E-8BA7-36FEB70053D5}" type="slidenum">
              <a:rPr lang="en-US">
                <a:solidFill>
                  <a:srgbClr val="000000"/>
                </a:solidFill>
              </a:rPr>
              <a:pPr/>
              <a:t>‹#›</a:t>
            </a:fld>
            <a:endParaRPr lang="en-US">
              <a:solidFill>
                <a:srgbClr val="000000"/>
              </a:solidFill>
            </a:endParaRPr>
          </a:p>
        </p:txBody>
      </p:sp>
      <p:pic>
        <p:nvPicPr>
          <p:cNvPr id="6" name="Picture 5"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13199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5DDD8430-C215-6741-98CC-C58855E502A8}" type="slidenum">
              <a:rPr lang="en-US">
                <a:solidFill>
                  <a:srgbClr val="000000"/>
                </a:solidFill>
              </a:rPr>
              <a:pPr/>
              <a:t>‹#›</a:t>
            </a:fld>
            <a:endParaRPr lang="en-US">
              <a:solidFill>
                <a:srgbClr val="000000"/>
              </a:solidFill>
            </a:endParaRPr>
          </a:p>
        </p:txBody>
      </p:sp>
      <p:pic>
        <p:nvPicPr>
          <p:cNvPr id="5" name="Picture 4"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17677804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F7A3AF63-F393-F14C-A400-A9871D90D64F}" type="slidenum">
              <a:rPr lang="en-US">
                <a:solidFill>
                  <a:srgbClr val="000000"/>
                </a:solidFill>
              </a:rPr>
              <a:pPr/>
              <a:t>‹#›</a:t>
            </a:fld>
            <a:endParaRPr lang="en-US">
              <a:solidFill>
                <a:srgbClr val="000000"/>
              </a:solidFill>
            </a:endParaRPr>
          </a:p>
        </p:txBody>
      </p:sp>
      <p:pic>
        <p:nvPicPr>
          <p:cNvPr id="8" name="Picture 7"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8365979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8" name="Picture 7"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7895177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9" name="Picture 8"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16812813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9" name="Picture 8"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42168739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Slide Black">
    <p:bg>
      <p:bgPr>
        <a:solidFill>
          <a:schemeClr val="accent6"/>
        </a:solidFill>
        <a:effectLst/>
      </p:bgPr>
    </p:bg>
    <p:spTree>
      <p:nvGrpSpPr>
        <p:cNvPr id="1" name=""/>
        <p:cNvGrpSpPr/>
        <p:nvPr/>
      </p:nvGrpSpPr>
      <p:grpSpPr>
        <a:xfrm>
          <a:off x="0" y="0"/>
          <a:ext cx="0" cy="0"/>
          <a:chOff x="0" y="0"/>
          <a:chExt cx="0" cy="0"/>
        </a:xfrm>
      </p:grpSpPr>
      <p:pic>
        <p:nvPicPr>
          <p:cNvPr id="4" name="Picture 3" descr="UL White.png"/>
          <p:cNvPicPr>
            <a:picLocks noChangeAspect="1"/>
          </p:cNvPicPr>
          <p:nvPr userDrawn="1"/>
        </p:nvPicPr>
        <p:blipFill>
          <a:blip r:embed="rId2" cstate="print"/>
          <a:stretch>
            <a:fillRect/>
          </a:stretch>
        </p:blipFill>
        <p:spPr>
          <a:xfrm>
            <a:off x="7872984" y="482600"/>
            <a:ext cx="813816" cy="813816"/>
          </a:xfrm>
          <a:prstGeom prst="rect">
            <a:avLst/>
          </a:prstGeom>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119894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1_Title Slide Black">
    <p:bg>
      <p:bgPr>
        <a:solidFill>
          <a:schemeClr val="accent6"/>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l="16753" r="-3294"/>
          <a:stretch>
            <a:fillRect/>
          </a:stretch>
        </p:blipFill>
        <p:spPr>
          <a:xfrm>
            <a:off x="0" y="337080"/>
            <a:ext cx="2935822" cy="3392424"/>
          </a:xfrm>
          <a:prstGeom prst="rect">
            <a:avLst/>
          </a:prstGeom>
        </p:spPr>
      </p:pic>
      <p:sp>
        <p:nvSpPr>
          <p:cNvPr id="5" name="TextBox 4"/>
          <p:cNvSpPr txBox="1"/>
          <p:nvPr userDrawn="1"/>
        </p:nvSpPr>
        <p:spPr>
          <a:xfrm>
            <a:off x="5719226" y="6423025"/>
            <a:ext cx="3231974" cy="246221"/>
          </a:xfrm>
          <a:prstGeom prst="rect">
            <a:avLst/>
          </a:prstGeom>
          <a:noFill/>
        </p:spPr>
        <p:txBody>
          <a:bodyPr wrap="none">
            <a:prstTxWarp prst="textNoShape">
              <a:avLst/>
            </a:prstTxWarp>
            <a:spAutoFit/>
          </a:bodyPr>
          <a:lstStyle/>
          <a:p>
            <a:pPr algn="r" defTabSz="457200" fontAlgn="base">
              <a:spcBef>
                <a:spcPct val="0"/>
              </a:spcBef>
              <a:spcAft>
                <a:spcPct val="0"/>
              </a:spcAft>
            </a:pPr>
            <a:r>
              <a:rPr lang="en-US" sz="1000" dirty="0">
                <a:solidFill>
                  <a:srgbClr val="FFFFFF"/>
                </a:solidFill>
                <a:ea typeface="Geneva" charset="0"/>
                <a:cs typeface="Geneva" charset="0"/>
              </a:rPr>
              <a:t>UL and the UL logo are trademarks of UL LLC © 2012</a:t>
            </a:r>
            <a:endParaRPr lang="en-US" sz="1000" dirty="0">
              <a:solidFill>
                <a:srgbClr val="FFFFFF"/>
              </a:solidFill>
              <a:ea typeface="Arial" charset="0"/>
              <a:cs typeface="Arial" charset="0"/>
            </a:endParaRPr>
          </a:p>
        </p:txBody>
      </p:sp>
      <p:sp>
        <p:nvSpPr>
          <p:cNvPr id="2" name="Title 1"/>
          <p:cNvSpPr>
            <a:spLocks noGrp="1"/>
          </p:cNvSpPr>
          <p:nvPr>
            <p:ph type="ctrTitle"/>
          </p:nvPr>
        </p:nvSpPr>
        <p:spPr>
          <a:xfrm>
            <a:off x="3395306" y="2534248"/>
            <a:ext cx="5555894" cy="1399032"/>
          </a:xfrm>
        </p:spPr>
        <p:txBody>
          <a:bodyPr/>
          <a:lstStyle>
            <a:lvl1pPr algn="r">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95306" y="3961120"/>
            <a:ext cx="5555894" cy="1773936"/>
          </a:xfrm>
        </p:spPr>
        <p:txBody>
          <a:bodyPr>
            <a:normAutofit/>
          </a:bodyPr>
          <a:lstStyle>
            <a:lvl1pPr marL="0" indent="0" algn="r">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330257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Slide 3">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4133850" y="6378579"/>
            <a:ext cx="641350" cy="365125"/>
          </a:xfrm>
        </p:spPr>
        <p:txBody>
          <a:bodyPr/>
          <a:lstStyle>
            <a:lvl1pPr>
              <a:defRPr/>
            </a:lvl1pPr>
          </a:lstStyle>
          <a:p>
            <a:fld id="{B6C7148A-9F10-C148-9B6A-0C27445671A9}" type="slidenum">
              <a:rPr lang="en-US">
                <a:solidFill>
                  <a:srgbClr val="000000"/>
                </a:solidFill>
              </a:rPr>
              <a:pPr/>
              <a:t>‹#›</a:t>
            </a:fld>
            <a:endParaRPr lang="en-US">
              <a:solidFill>
                <a:srgbClr val="000000"/>
              </a:solidFill>
            </a:endParaRPr>
          </a:p>
        </p:txBody>
      </p:sp>
      <p:pic>
        <p:nvPicPr>
          <p:cNvPr id="6" name="Picture 5"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40161469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Black">
    <p:bg>
      <p:bgPr>
        <a:solidFill>
          <a:schemeClr val="accent6"/>
        </a:solidFill>
        <a:effectLst/>
      </p:bgPr>
    </p:bg>
    <p:spTree>
      <p:nvGrpSpPr>
        <p:cNvPr id="1" name=""/>
        <p:cNvGrpSpPr/>
        <p:nvPr/>
      </p:nvGrpSpPr>
      <p:grpSpPr>
        <a:xfrm>
          <a:off x="0" y="0"/>
          <a:ext cx="0" cy="0"/>
          <a:chOff x="0" y="0"/>
          <a:chExt cx="0" cy="0"/>
        </a:xfrm>
      </p:grpSpPr>
      <p:pic>
        <p:nvPicPr>
          <p:cNvPr id="6" name="Picture 5" descr="UL White.png"/>
          <p:cNvPicPr>
            <a:picLocks noChangeAspect="1"/>
          </p:cNvPicPr>
          <p:nvPr userDrawn="1"/>
        </p:nvPicPr>
        <p:blipFill>
          <a:blip r:embed="rId2" cstate="print"/>
          <a:srcRect r="16423"/>
          <a:stretch>
            <a:fillRect/>
          </a:stretch>
        </p:blipFill>
        <p:spPr>
          <a:xfrm>
            <a:off x="6308725" y="328613"/>
            <a:ext cx="2835275" cy="3392424"/>
          </a:xfrm>
          <a:prstGeom prst="rect">
            <a:avLst/>
          </a:prstGeom>
        </p:spPr>
      </p:pic>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Box 6"/>
          <p:cNvSpPr txBox="1"/>
          <p:nvPr userDrawn="1"/>
        </p:nvSpPr>
        <p:spPr>
          <a:xfrm>
            <a:off x="366176" y="6423025"/>
            <a:ext cx="3231974" cy="246221"/>
          </a:xfrm>
          <a:prstGeom prst="rect">
            <a:avLst/>
          </a:prstGeom>
          <a:noFill/>
        </p:spPr>
        <p:txBody>
          <a:bodyPr wrap="none">
            <a:prstTxWarp prst="textNoShape">
              <a:avLst/>
            </a:prstTxWarp>
            <a:spAutoFit/>
          </a:bodyPr>
          <a:lstStyle/>
          <a:p>
            <a:pPr algn="r" defTabSz="457200" fontAlgn="base">
              <a:spcBef>
                <a:spcPct val="0"/>
              </a:spcBef>
              <a:spcAft>
                <a:spcPct val="0"/>
              </a:spcAft>
            </a:pPr>
            <a:r>
              <a:rPr lang="en-US" sz="1000" dirty="0">
                <a:solidFill>
                  <a:srgbClr val="FFFFFF"/>
                </a:solidFill>
                <a:ea typeface="Geneva" charset="0"/>
                <a:cs typeface="Geneva" charset="0"/>
              </a:rPr>
              <a:t>UL and the UL logo are trademarks of UL LLC © 2012</a:t>
            </a:r>
            <a:endParaRPr lang="en-US" sz="1000" dirty="0">
              <a:solidFill>
                <a:srgbClr val="FFFFFF"/>
              </a:solidFill>
              <a:ea typeface="Arial" charset="0"/>
              <a:cs typeface="Arial" charset="0"/>
            </a:endParaRPr>
          </a:p>
        </p:txBody>
      </p:sp>
    </p:spTree>
    <p:extLst>
      <p:ext uri="{BB962C8B-B14F-4D97-AF65-F5344CB8AC3E}">
        <p14:creationId xmlns:p14="http://schemas.microsoft.com/office/powerpoint/2010/main" val="10390107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a:xfrm>
            <a:off x="457200" y="274638"/>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4054475" y="6288088"/>
            <a:ext cx="641350" cy="365125"/>
          </a:xfrm>
        </p:spPr>
        <p:txBody>
          <a:bodyPr/>
          <a:lstStyle>
            <a:lvl1pPr>
              <a:defRPr/>
            </a:lvl1pPr>
          </a:lstStyle>
          <a:p>
            <a:fld id="{B6C7148A-9F10-C148-9B6A-0C27445671A9}"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0236168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Agenda Slide 3">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a:xfrm>
            <a:off x="4133850" y="6378579"/>
            <a:ext cx="641350" cy="365125"/>
          </a:xfrm>
        </p:spPr>
        <p:txBody>
          <a:bodyPr/>
          <a:lstStyle>
            <a:lvl1pPr>
              <a:defRPr/>
            </a:lvl1pPr>
          </a:lstStyle>
          <a:p>
            <a:fld id="{B6C7148A-9F10-C148-9B6A-0C27445671A9}" type="slidenum">
              <a:rPr lang="en-US">
                <a:solidFill>
                  <a:srgbClr val="000000"/>
                </a:solidFill>
              </a:rPr>
              <a:pPr/>
              <a:t>‹#›</a:t>
            </a:fld>
            <a:endParaRPr lang="en-US">
              <a:solidFill>
                <a:srgbClr val="000000"/>
              </a:solidFill>
            </a:endParaRPr>
          </a:p>
        </p:txBody>
      </p:sp>
      <p:pic>
        <p:nvPicPr>
          <p:cNvPr id="6" name="Picture 5"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5267042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31130275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37454450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9146229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9386222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Header Blue">
    <p:spTree>
      <p:nvGrpSpPr>
        <p:cNvPr id="1" name=""/>
        <p:cNvGrpSpPr/>
        <p:nvPr/>
      </p:nvGrpSpPr>
      <p:grpSpPr>
        <a:xfrm>
          <a:off x="0" y="0"/>
          <a:ext cx="0" cy="0"/>
          <a:chOff x="0" y="0"/>
          <a:chExt cx="0" cy="0"/>
        </a:xfrm>
      </p:grpSpPr>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dirty="0" smtClean="0"/>
              <a:t>Click to edit Master title style</a:t>
            </a:r>
            <a:endParaRPr lang="en-US" dirty="0"/>
          </a:p>
        </p:txBody>
      </p:sp>
      <p:pic>
        <p:nvPicPr>
          <p:cNvPr id="5"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6" name="Picture 5"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336935290"/>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Section Header Blue">
    <p:bg>
      <p:bgPr>
        <a:solidFill>
          <a:schemeClr val="bg2"/>
        </a:solidFill>
        <a:effectLst/>
      </p:bgPr>
    </p:bg>
    <p:spTree>
      <p:nvGrpSpPr>
        <p:cNvPr id="1" name=""/>
        <p:cNvGrpSpPr/>
        <p:nvPr/>
      </p:nvGrpSpPr>
      <p:grpSpPr>
        <a:xfrm>
          <a:off x="0" y="0"/>
          <a:ext cx="0" cy="0"/>
          <a:chOff x="0" y="0"/>
          <a:chExt cx="0" cy="0"/>
        </a:xfrm>
      </p:grpSpPr>
      <p:pic>
        <p:nvPicPr>
          <p:cNvPr id="4" name="Picture 6" descr="ul_pattern.pdf"/>
          <p:cNvPicPr>
            <a:picLocks noChangeAspect="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29983942"/>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3" name="Slide Number Placeholder 3"/>
          <p:cNvSpPr>
            <a:spLocks noGrp="1"/>
          </p:cNvSpPr>
          <p:nvPr>
            <p:ph type="sldNum" sz="quarter" idx="10"/>
          </p:nvPr>
        </p:nvSpPr>
        <p:spPr/>
        <p:txBody>
          <a:bodyPr/>
          <a:lstStyle>
            <a:lvl1pPr>
              <a:defRPr/>
            </a:lvl1pPr>
          </a:lstStyle>
          <a:p>
            <a:fld id="{0605F1C0-6A0C-A74E-882E-C7B471D3708E}" type="slidenum">
              <a:rPr lang="en-US">
                <a:solidFill>
                  <a:srgbClr val="000000"/>
                </a:solidFill>
              </a:rPr>
              <a:pPr/>
              <a:t>‹#›</a:t>
            </a:fld>
            <a:endParaRPr lang="en-US">
              <a:solidFill>
                <a:srgbClr val="000000"/>
              </a:solidFill>
            </a:endParaRPr>
          </a:p>
        </p:txBody>
      </p:sp>
      <p:pic>
        <p:nvPicPr>
          <p:cNvPr id="5" name="Picture 4"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3005192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2582328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3">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lvl1pPr>
              <a:defRPr/>
            </a:lvl1pPr>
          </a:lstStyle>
          <a:p>
            <a:fld id="{94FF3C87-1C7F-FF4F-9489-156727507459}" type="slidenum">
              <a:rPr lang="en-US">
                <a:solidFill>
                  <a:srgbClr val="000000"/>
                </a:solidFill>
              </a:rPr>
              <a:pPr/>
              <a:t>‹#›</a:t>
            </a:fld>
            <a:endParaRPr lang="en-US">
              <a:solidFill>
                <a:srgbClr val="000000"/>
              </a:solidFill>
            </a:endParaRPr>
          </a:p>
        </p:txBody>
      </p:sp>
      <p:pic>
        <p:nvPicPr>
          <p:cNvPr id="6" name="Picture 5"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5" name="Picture 4"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17791738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DACD16FB-A0C1-084E-8BA7-36FEB70053D5}" type="slidenum">
              <a:rPr lang="en-US">
                <a:solidFill>
                  <a:srgbClr val="000000"/>
                </a:solidFill>
              </a:rPr>
              <a:pPr/>
              <a:t>‹#›</a:t>
            </a:fld>
            <a:endParaRPr lang="en-US">
              <a:solidFill>
                <a:srgbClr val="000000"/>
              </a:solidFill>
            </a:endParaRPr>
          </a:p>
        </p:txBody>
      </p:sp>
      <p:pic>
        <p:nvPicPr>
          <p:cNvPr id="6" name="Picture 5"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1471245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fld id="{5DDD8430-C215-6741-98CC-C58855E502A8}" type="slidenum">
              <a:rPr lang="en-US">
                <a:solidFill>
                  <a:srgbClr val="000000"/>
                </a:solidFill>
              </a:rPr>
              <a:pPr/>
              <a:t>‹#›</a:t>
            </a:fld>
            <a:endParaRPr lang="en-US">
              <a:solidFill>
                <a:srgbClr val="000000"/>
              </a:solidFill>
            </a:endParaRPr>
          </a:p>
        </p:txBody>
      </p:sp>
      <p:pic>
        <p:nvPicPr>
          <p:cNvPr id="5" name="Picture 4"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236200412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F7A3AF63-F393-F14C-A400-A9871D90D64F}" type="slidenum">
              <a:rPr lang="en-US">
                <a:solidFill>
                  <a:srgbClr val="000000"/>
                </a:solidFill>
              </a:rPr>
              <a:pPr/>
              <a:t>‹#›</a:t>
            </a:fld>
            <a:endParaRPr lang="en-US">
              <a:solidFill>
                <a:srgbClr val="000000"/>
              </a:solidFill>
            </a:endParaRPr>
          </a:p>
        </p:txBody>
      </p:sp>
      <p:pic>
        <p:nvPicPr>
          <p:cNvPr id="8" name="Picture 7"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11687622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2">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8" name="Picture 7"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8852439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9" name="Picture 8"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18855903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4">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58825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fld id="{DA13EC69-32A2-D64C-B0D1-B990A1DAE68D}" type="slidenum">
              <a:rPr lang="en-US">
                <a:solidFill>
                  <a:srgbClr val="000000"/>
                </a:solidFill>
              </a:rPr>
              <a:pPr/>
              <a:t>‹#›</a:t>
            </a:fld>
            <a:endParaRPr lang="en-US">
              <a:solidFill>
                <a:srgbClr val="000000"/>
              </a:solidFill>
            </a:endParaRPr>
          </a:p>
        </p:txBody>
      </p:sp>
      <p:pic>
        <p:nvPicPr>
          <p:cNvPr id="7" name="Picture 6" descr="UL_Enterprise_red_rgb.gif"/>
          <p:cNvPicPr>
            <a:picLocks noChangeAspect="1"/>
          </p:cNvPicPr>
          <p:nvPr userDrawn="1"/>
        </p:nvPicPr>
        <p:blipFill>
          <a:blip r:embed="rId2" cstate="print"/>
          <a:srcRect/>
          <a:stretch>
            <a:fillRect/>
          </a:stretch>
        </p:blipFill>
        <p:spPr bwMode="auto">
          <a:xfrm>
            <a:off x="8045450" y="328613"/>
            <a:ext cx="649288" cy="649287"/>
          </a:xfrm>
          <a:prstGeom prst="rect">
            <a:avLst/>
          </a:prstGeom>
          <a:noFill/>
          <a:ln w="9525">
            <a:noFill/>
            <a:miter lim="800000"/>
            <a:headEnd/>
            <a:tailEnd/>
          </a:ln>
        </p:spPr>
      </p:pic>
      <p:pic>
        <p:nvPicPr>
          <p:cNvPr id="9" name="Picture 8"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37863640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losing Slide Black">
    <p:bg>
      <p:bgPr>
        <a:solidFill>
          <a:schemeClr val="accent6"/>
        </a:solidFill>
        <a:effectLst/>
      </p:bgPr>
    </p:bg>
    <p:spTree>
      <p:nvGrpSpPr>
        <p:cNvPr id="1" name=""/>
        <p:cNvGrpSpPr/>
        <p:nvPr/>
      </p:nvGrpSpPr>
      <p:grpSpPr>
        <a:xfrm>
          <a:off x="0" y="0"/>
          <a:ext cx="0" cy="0"/>
          <a:chOff x="0" y="0"/>
          <a:chExt cx="0" cy="0"/>
        </a:xfrm>
      </p:grpSpPr>
      <p:pic>
        <p:nvPicPr>
          <p:cNvPr id="4" name="Picture 3" descr="UL White.png"/>
          <p:cNvPicPr>
            <a:picLocks noChangeAspect="1"/>
          </p:cNvPicPr>
          <p:nvPr userDrawn="1"/>
        </p:nvPicPr>
        <p:blipFill>
          <a:blip r:embed="rId2" cstate="print"/>
          <a:stretch>
            <a:fillRect/>
          </a:stretch>
        </p:blipFill>
        <p:spPr>
          <a:xfrm>
            <a:off x="7872984" y="482600"/>
            <a:ext cx="813816" cy="813816"/>
          </a:xfrm>
          <a:prstGeom prst="rect">
            <a:avLst/>
          </a:prstGeom>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502451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3146874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srcRect/>
          <a:stretch>
            <a:fillRect/>
          </a:stretch>
        </p:blipFill>
        <p:spPr bwMode="auto">
          <a:xfrm>
            <a:off x="457200" y="6259513"/>
            <a:ext cx="393700" cy="3937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7" name="Picture 6" descr="UL_Environment_blk_web.gif"/>
          <p:cNvPicPr>
            <a:picLocks noChangeAspect="1"/>
          </p:cNvPicPr>
          <p:nvPr userDrawn="1"/>
        </p:nvPicPr>
        <p:blipFill>
          <a:blip r:embed="rId3" cstate="print"/>
          <a:stretch>
            <a:fillRect/>
          </a:stretch>
        </p:blipFill>
        <p:spPr>
          <a:xfrm>
            <a:off x="7686675" y="6427870"/>
            <a:ext cx="1066800" cy="210319"/>
          </a:xfrm>
          <a:prstGeom prst="rect">
            <a:avLst/>
          </a:prstGeom>
        </p:spPr>
      </p:pic>
    </p:spTree>
    <p:extLst>
      <p:ext uri="{BB962C8B-B14F-4D97-AF65-F5344CB8AC3E}">
        <p14:creationId xmlns:p14="http://schemas.microsoft.com/office/powerpoint/2010/main" val="2854096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279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fld id="{4F76CF19-5153-E84B-8539-7771AA94FA21}" type="slidenum">
              <a:rPr lang="en-US">
                <a:solidFill>
                  <a:srgbClr val="000000"/>
                </a:solidFill>
              </a:rPr>
              <a:pPr/>
              <a:t>‹#›</a:t>
            </a:fld>
            <a:endParaRPr lang="en-US">
              <a:solidFill>
                <a:srgbClr val="000000"/>
              </a:solidFill>
            </a:endParaRPr>
          </a:p>
        </p:txBody>
      </p:sp>
      <p:pic>
        <p:nvPicPr>
          <p:cNvPr id="8"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7" name="Picture 6"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1974390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Blue">
    <p:spTree>
      <p:nvGrpSpPr>
        <p:cNvPr id="1" name=""/>
        <p:cNvGrpSpPr/>
        <p:nvPr/>
      </p:nvGrpSpPr>
      <p:grpSpPr>
        <a:xfrm>
          <a:off x="0" y="0"/>
          <a:ext cx="0" cy="0"/>
          <a:chOff x="0" y="0"/>
          <a:chExt cx="0" cy="0"/>
        </a:xfrm>
      </p:grpSpPr>
      <p:sp>
        <p:nvSpPr>
          <p:cNvPr id="2" name="Title 1"/>
          <p:cNvSpPr>
            <a:spLocks noGrp="1"/>
          </p:cNvSpPr>
          <p:nvPr>
            <p:ph type="title"/>
          </p:nvPr>
        </p:nvSpPr>
        <p:spPr>
          <a:xfrm>
            <a:off x="457199" y="2532888"/>
            <a:ext cx="7984403" cy="1600200"/>
          </a:xfrm>
        </p:spPr>
        <p:txBody>
          <a:bodyPr/>
          <a:lstStyle>
            <a:lvl1pPr algn="l">
              <a:defRPr sz="3000" b="1" cap="none" baseline="0">
                <a:solidFill>
                  <a:srgbClr val="000000"/>
                </a:solidFill>
              </a:defRPr>
            </a:lvl1pPr>
          </a:lstStyle>
          <a:p>
            <a:r>
              <a:rPr lang="en-US" dirty="0" smtClean="0"/>
              <a:t>Click to edit Master title style</a:t>
            </a:r>
            <a:endParaRPr lang="en-US" dirty="0"/>
          </a:p>
        </p:txBody>
      </p:sp>
      <p:pic>
        <p:nvPicPr>
          <p:cNvPr id="5" name="Picture 6" descr="UL_Enterprise_red_rgb.gif"/>
          <p:cNvPicPr>
            <a:picLocks noChangeAspect="1"/>
          </p:cNvPicPr>
          <p:nvPr userDrawn="1"/>
        </p:nvPicPr>
        <p:blipFill>
          <a:blip r:embed="rId2" cstate="print"/>
          <a:srcRect/>
          <a:stretch>
            <a:fillRect/>
          </a:stretch>
        </p:blipFill>
        <p:spPr bwMode="auto">
          <a:xfrm>
            <a:off x="8045450" y="328925"/>
            <a:ext cx="649224" cy="649224"/>
          </a:xfrm>
          <a:prstGeom prst="rect">
            <a:avLst/>
          </a:prstGeom>
          <a:noFill/>
          <a:ln w="9525">
            <a:noFill/>
            <a:miter lim="800000"/>
            <a:headEnd/>
            <a:tailEnd/>
          </a:ln>
        </p:spPr>
      </p:pic>
      <p:pic>
        <p:nvPicPr>
          <p:cNvPr id="6" name="Picture 5" descr="UL_Environment_blk_web.gif"/>
          <p:cNvPicPr>
            <a:picLocks noChangeAspect="1"/>
          </p:cNvPicPr>
          <p:nvPr userDrawn="1"/>
        </p:nvPicPr>
        <p:blipFill>
          <a:blip r:embed="rId3" cstate="print"/>
          <a:stretch>
            <a:fillRect/>
          </a:stretch>
        </p:blipFill>
        <p:spPr>
          <a:xfrm>
            <a:off x="438149" y="6356045"/>
            <a:ext cx="1438276" cy="283555"/>
          </a:xfrm>
          <a:prstGeom prst="rect">
            <a:avLst/>
          </a:prstGeom>
        </p:spPr>
      </p:pic>
    </p:spTree>
    <p:extLst>
      <p:ext uri="{BB962C8B-B14F-4D97-AF65-F5344CB8AC3E}">
        <p14:creationId xmlns:p14="http://schemas.microsoft.com/office/powerpoint/2010/main" val="79255177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111625" y="6387046"/>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pPr defTabSz="457200" fontAlgn="base">
              <a:spcBef>
                <a:spcPct val="0"/>
              </a:spcBef>
              <a:spcAft>
                <a:spcPct val="0"/>
              </a:spcAft>
            </a:pPr>
            <a:fld id="{DB2B6035-7183-534A-9E75-AAF571B14816}" type="slidenum">
              <a:rPr lang="en-US" smtClean="0">
                <a:solidFill>
                  <a:srgbClr val="000000"/>
                </a:solidFill>
              </a:rPr>
              <a:pPr defTabSz="457200"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1929680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hdr="0" dt="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0" indent="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111625" y="6387046"/>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pPr defTabSz="457200" fontAlgn="base">
              <a:spcBef>
                <a:spcPct val="0"/>
              </a:spcBef>
              <a:spcAft>
                <a:spcPct val="0"/>
              </a:spcAft>
            </a:pPr>
            <a:fld id="{DB2B6035-7183-534A-9E75-AAF571B14816}" type="slidenum">
              <a:rPr lang="en-US" smtClean="0">
                <a:solidFill>
                  <a:srgbClr val="000000"/>
                </a:solidFill>
              </a:rPr>
              <a:pPr defTabSz="457200"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33964407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hf hdr="0" dt="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0" indent="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111625" y="6387046"/>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accent1"/>
                </a:solidFill>
              </a:defRPr>
            </a:lvl1pPr>
          </a:lstStyle>
          <a:p>
            <a:pPr defTabSz="457200" fontAlgn="base">
              <a:spcBef>
                <a:spcPct val="0"/>
              </a:spcBef>
              <a:spcAft>
                <a:spcPct val="0"/>
              </a:spcAft>
            </a:pPr>
            <a:fld id="{DB2B6035-7183-534A-9E75-AAF571B14816}" type="slidenum">
              <a:rPr lang="en-US" smtClean="0">
                <a:solidFill>
                  <a:srgbClr val="000000"/>
                </a:solidFill>
              </a:rPr>
              <a:pPr defTabSz="457200"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4573062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Lst>
  <p:hf hdr="0" dt="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fontAlgn="base">
        <a:spcBef>
          <a:spcPct val="0"/>
        </a:spcBef>
        <a:spcAft>
          <a:spcPct val="0"/>
        </a:spcAft>
        <a:defRPr sz="2800" b="1">
          <a:solidFill>
            <a:schemeClr val="accent1"/>
          </a:solidFill>
          <a:latin typeface="Helvetica" charset="0"/>
        </a:defRPr>
      </a:lvl6pPr>
      <a:lvl7pPr marL="914400" algn="l" defTabSz="457200" rtl="0" fontAlgn="base">
        <a:spcBef>
          <a:spcPct val="0"/>
        </a:spcBef>
        <a:spcAft>
          <a:spcPct val="0"/>
        </a:spcAft>
        <a:defRPr sz="2800" b="1">
          <a:solidFill>
            <a:schemeClr val="accent1"/>
          </a:solidFill>
          <a:latin typeface="Helvetica" charset="0"/>
        </a:defRPr>
      </a:lvl7pPr>
      <a:lvl8pPr marL="1371600" algn="l" defTabSz="457200" rtl="0" fontAlgn="base">
        <a:spcBef>
          <a:spcPct val="0"/>
        </a:spcBef>
        <a:spcAft>
          <a:spcPct val="0"/>
        </a:spcAft>
        <a:defRPr sz="2800" b="1">
          <a:solidFill>
            <a:schemeClr val="accent1"/>
          </a:solidFill>
          <a:latin typeface="Helvetica" charset="0"/>
        </a:defRPr>
      </a:lvl8pPr>
      <a:lvl9pPr marL="1828800" algn="l" defTabSz="457200" rtl="0" fontAlgn="base">
        <a:spcBef>
          <a:spcPct val="0"/>
        </a:spcBef>
        <a:spcAft>
          <a:spcPct val="0"/>
        </a:spcAft>
        <a:defRPr sz="2800" b="1">
          <a:solidFill>
            <a:schemeClr val="accent1"/>
          </a:solidFill>
          <a:latin typeface="Helvetica" charset="0"/>
        </a:defRPr>
      </a:lvl9pPr>
    </p:titleStyle>
    <p:bodyStyle>
      <a:lvl1pPr marL="0" indent="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openxmlformats.org/officeDocument/2006/relationships/hyperlink" Target="http://intranet.ul.com/gf/cp/CPOAccred/ImpartialityManagement/SitePages/Home.aspx" TargetMode="External"/><Relationship Id="rId2" Type="http://schemas.openxmlformats.org/officeDocument/2006/relationships/hyperlink" Target="http://intranet.ul.com/bu/ule/Quality/ULE_Impartiality/default.aspx" TargetMode="Externa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en-US" dirty="0" smtClean="0"/>
              <a:t>ISO/IEC 17065 ULE Management Review</a:t>
            </a:r>
            <a:endParaRPr lang="en-US" dirty="0"/>
          </a:p>
        </p:txBody>
      </p:sp>
      <p:sp>
        <p:nvSpPr>
          <p:cNvPr id="14339" name="Subtitle 2"/>
          <p:cNvSpPr>
            <a:spLocks noGrp="1"/>
          </p:cNvSpPr>
          <p:nvPr>
            <p:ph type="subTitle" idx="1"/>
          </p:nvPr>
        </p:nvSpPr>
        <p:spPr/>
        <p:txBody>
          <a:bodyPr/>
          <a:lstStyle/>
          <a:p>
            <a:r>
              <a:rPr lang="en-US" dirty="0" smtClean="0"/>
              <a:t>May 16, 2014</a:t>
            </a:r>
            <a:endParaRPr lang="en-US" dirty="0"/>
          </a:p>
        </p:txBody>
      </p:sp>
    </p:spTree>
    <p:extLst>
      <p:ext uri="{BB962C8B-B14F-4D97-AF65-F5344CB8AC3E}">
        <p14:creationId xmlns:p14="http://schemas.microsoft.com/office/powerpoint/2010/main" val="3298111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Feedback </a:t>
            </a:r>
            <a:r>
              <a:rPr lang="en-US" sz="2000" dirty="0" smtClean="0"/>
              <a:t>from Customers or Interested Parties</a:t>
            </a:r>
            <a:endParaRPr lang="en-US" dirty="0"/>
          </a:p>
        </p:txBody>
      </p:sp>
      <p:sp>
        <p:nvSpPr>
          <p:cNvPr id="3" name="Content Placeholder 2"/>
          <p:cNvSpPr>
            <a:spLocks noGrp="1"/>
          </p:cNvSpPr>
          <p:nvPr>
            <p:ph idx="1"/>
          </p:nvPr>
        </p:nvSpPr>
        <p:spPr>
          <a:xfrm>
            <a:off x="228600" y="960437"/>
            <a:ext cx="8763000" cy="5135563"/>
          </a:xfrm>
        </p:spPr>
        <p:txBody>
          <a:bodyPr/>
          <a:lstStyle/>
          <a:p>
            <a:pPr lvl="2">
              <a:buFont typeface="Arial" pitchFamily="34" charset="0"/>
              <a:buChar char="•"/>
            </a:pPr>
            <a:r>
              <a:rPr lang="en-US" sz="1800" dirty="0" smtClean="0">
                <a:latin typeface="Arial" pitchFamily="34" charset="0"/>
                <a:cs typeface="Arial" pitchFamily="34" charset="0"/>
              </a:rPr>
              <a:t>Open to floor</a:t>
            </a:r>
          </a:p>
          <a:p>
            <a:pPr lvl="2">
              <a:buFont typeface="Arial" pitchFamily="34" charset="0"/>
              <a:buChar char="•"/>
            </a:pPr>
            <a:r>
              <a:rPr lang="en-US" sz="1800" dirty="0" smtClean="0">
                <a:latin typeface="Arial" pitchFamily="34" charset="0"/>
                <a:cs typeface="Arial" pitchFamily="34" charset="0"/>
              </a:rPr>
              <a:t>Feedback received from any program, good or bad</a:t>
            </a:r>
          </a:p>
          <a:p>
            <a:pPr lvl="2">
              <a:buFont typeface="Arial" pitchFamily="34" charset="0"/>
              <a:buChar char="•"/>
            </a:pPr>
            <a:r>
              <a:rPr lang="en-US" sz="1800" dirty="0" smtClean="0">
                <a:latin typeface="Arial" pitchFamily="34" charset="0"/>
                <a:cs typeface="Arial" pitchFamily="34" charset="0"/>
              </a:rPr>
              <a:t>Analyze feedback, what can we do about it. </a:t>
            </a:r>
            <a:endParaRPr lang="en-US" sz="1800" dirty="0" smtClean="0"/>
          </a:p>
          <a:p>
            <a:pPr lvl="2">
              <a:buFont typeface="Arial" pitchFamily="34" charset="0"/>
              <a:buChar char="•"/>
            </a:pPr>
            <a:endParaRPr lang="en-US" sz="1800" dirty="0">
              <a:latin typeface="Arial" pitchFamily="34" charset="0"/>
              <a:cs typeface="Arial" pitchFamily="34" charset="0"/>
            </a:endParaRPr>
          </a:p>
          <a:p>
            <a:endParaRPr lang="en-US" sz="1800"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10</a:t>
            </a:fld>
            <a:endParaRPr lang="en-US">
              <a:solidFill>
                <a:srgbClr val="000000"/>
              </a:solidFill>
            </a:endParaRPr>
          </a:p>
        </p:txBody>
      </p:sp>
    </p:spTree>
    <p:extLst>
      <p:ext uri="{BB962C8B-B14F-4D97-AF65-F5344CB8AC3E}">
        <p14:creationId xmlns:p14="http://schemas.microsoft.com/office/powerpoint/2010/main" val="2227585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10000"/>
          </a:bodyPr>
          <a:lstStyle/>
          <a:p>
            <a:pPr marL="0" indent="0" eaLnBrk="1" hangingPunct="1"/>
            <a:r>
              <a:rPr lang="en-US" dirty="0">
                <a:solidFill>
                  <a:srgbClr val="7F7F7F"/>
                </a:solidFill>
                <a:latin typeface="Arial" charset="0"/>
                <a:ea typeface="Arial" charset="0"/>
                <a:cs typeface="Arial" charset="0"/>
              </a:rPr>
              <a:t>ISO/IEC 17065</a:t>
            </a:r>
          </a:p>
          <a:p>
            <a:pPr eaLnBrk="1" hangingPunct="1"/>
            <a:r>
              <a:rPr lang="en-US" dirty="0" smtClean="0">
                <a:solidFill>
                  <a:srgbClr val="7F7F7F"/>
                </a:solidFill>
                <a:latin typeface="Arial" charset="0"/>
                <a:ea typeface="Arial" charset="0"/>
                <a:cs typeface="Arial" charset="0"/>
              </a:rPr>
              <a:t>Programs</a:t>
            </a:r>
          </a:p>
          <a:p>
            <a:pPr marL="0" indent="0" eaLnBrk="1" hangingPunct="1"/>
            <a:r>
              <a:rPr lang="en-US" dirty="0" smtClean="0">
                <a:solidFill>
                  <a:srgbClr val="7F7F7F"/>
                </a:solidFill>
                <a:latin typeface="Arial" charset="0"/>
                <a:ea typeface="Arial" charset="0"/>
                <a:cs typeface="Arial" charset="0"/>
              </a:rPr>
              <a:t>Internal and External Audits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Feedback from Customers &amp; Interested Parties</a:t>
            </a:r>
          </a:p>
          <a:p>
            <a:pPr eaLnBrk="1" hangingPunct="1"/>
            <a:r>
              <a:rPr lang="en-US" dirty="0">
                <a:solidFill>
                  <a:schemeClr val="accent1"/>
                </a:solidFill>
                <a:latin typeface="Arial" charset="0"/>
                <a:ea typeface="Arial" charset="0"/>
                <a:cs typeface="Arial" charset="0"/>
              </a:rPr>
              <a:t>Feedback from Mechanism for Safeguarding Impartiality </a:t>
            </a:r>
          </a:p>
          <a:p>
            <a:pPr marL="0" indent="0" eaLnBrk="1" hangingPunct="1"/>
            <a:r>
              <a:rPr lang="en-US" dirty="0" smtClean="0">
                <a:solidFill>
                  <a:srgbClr val="7F7F7F"/>
                </a:solidFill>
                <a:latin typeface="Arial" charset="0"/>
                <a:ea typeface="Arial" charset="0"/>
                <a:cs typeface="Arial" charset="0"/>
              </a:rPr>
              <a:t>Preventive and Corrective Actions</a:t>
            </a:r>
          </a:p>
          <a:p>
            <a:pPr marL="0" indent="0" eaLnBrk="1" hangingPunct="1"/>
            <a:r>
              <a:rPr lang="en-US" dirty="0" smtClean="0">
                <a:solidFill>
                  <a:srgbClr val="7F7F7F"/>
                </a:solidFill>
                <a:latin typeface="Arial" charset="0"/>
                <a:ea typeface="Arial" charset="0"/>
                <a:cs typeface="Arial" charset="0"/>
              </a:rPr>
              <a:t>Previous Management Review</a:t>
            </a:r>
          </a:p>
          <a:p>
            <a:pPr marL="0" indent="0" eaLnBrk="1" hangingPunct="1"/>
            <a:r>
              <a:rPr lang="en-US" dirty="0" smtClean="0">
                <a:solidFill>
                  <a:srgbClr val="7F7F7F"/>
                </a:solidFill>
                <a:latin typeface="Arial" charset="0"/>
                <a:ea typeface="Arial" charset="0"/>
                <a:cs typeface="Arial" charset="0"/>
              </a:rPr>
              <a:t>Fulfillment of Objectives</a:t>
            </a:r>
          </a:p>
          <a:p>
            <a:pPr marL="0" indent="0" eaLnBrk="1" hangingPunct="1"/>
            <a:r>
              <a:rPr lang="en-US" dirty="0" smtClean="0">
                <a:solidFill>
                  <a:srgbClr val="7F7F7F"/>
                </a:solidFill>
                <a:latin typeface="Arial" charset="0"/>
                <a:ea typeface="Arial" charset="0"/>
                <a:cs typeface="Arial" charset="0"/>
              </a:rPr>
              <a:t>Changes that could affect Management System</a:t>
            </a:r>
          </a:p>
          <a:p>
            <a:pPr marL="0" indent="0" eaLnBrk="1" hangingPunct="1"/>
            <a:r>
              <a:rPr lang="en-US" dirty="0" smtClean="0">
                <a:solidFill>
                  <a:srgbClr val="7F7F7F"/>
                </a:solidFill>
                <a:latin typeface="Arial" charset="0"/>
                <a:ea typeface="Arial" charset="0"/>
                <a:cs typeface="Arial" charset="0"/>
              </a:rPr>
              <a:t>Appeals and Complaints</a:t>
            </a:r>
          </a:p>
          <a:p>
            <a:pPr marL="0" indent="0" eaLnBrk="1" hangingPunct="1"/>
            <a:r>
              <a:rPr lang="en-US" dirty="0" smtClean="0">
                <a:solidFill>
                  <a:srgbClr val="7F7F7F"/>
                </a:solidFill>
                <a:latin typeface="Arial" charset="0"/>
                <a:ea typeface="Arial" charset="0"/>
                <a:cs typeface="Arial" charset="0"/>
              </a:rPr>
              <a:t>Outputs / Action Items</a:t>
            </a:r>
            <a:endParaRPr lang="en-US" dirty="0">
              <a:solidFill>
                <a:srgbClr val="7F7F7F"/>
              </a:solidFill>
              <a:latin typeface="Arial" charset="0"/>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11</a:t>
            </a:fld>
            <a:endParaRPr lang="en-US">
              <a:solidFill>
                <a:srgbClr val="000000"/>
              </a:solidFill>
            </a:endParaRPr>
          </a:p>
        </p:txBody>
      </p:sp>
    </p:spTree>
    <p:extLst>
      <p:ext uri="{BB962C8B-B14F-4D97-AF65-F5344CB8AC3E}">
        <p14:creationId xmlns:p14="http://schemas.microsoft.com/office/powerpoint/2010/main" val="3489917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Safeguarding Impartiality Mechanism</a:t>
            </a:r>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12</a:t>
            </a:fld>
            <a:endParaRPr lang="en-US">
              <a:solidFill>
                <a:srgbClr val="000000"/>
              </a:solidFill>
            </a:endParaRPr>
          </a:p>
        </p:txBody>
      </p:sp>
      <p:sp>
        <p:nvSpPr>
          <p:cNvPr id="3" name="Content Placeholder 2"/>
          <p:cNvSpPr>
            <a:spLocks noGrp="1"/>
          </p:cNvSpPr>
          <p:nvPr>
            <p:ph idx="1"/>
          </p:nvPr>
        </p:nvSpPr>
        <p:spPr>
          <a:xfrm>
            <a:off x="457200" y="1143000"/>
            <a:ext cx="8229600" cy="4525963"/>
          </a:xfrm>
        </p:spPr>
        <p:txBody>
          <a:bodyPr/>
          <a:lstStyle/>
          <a:p>
            <a:pPr marL="342900" indent="-342900">
              <a:buFont typeface="Arial" panose="020B0604020202020204" pitchFamily="34" charset="0"/>
              <a:buChar char="•"/>
            </a:pPr>
            <a:r>
              <a:rPr lang="en-US" dirty="0" smtClean="0"/>
              <a:t>SOP has been written to develop an Impartiality Committee with all Interested Parties for GREENGUARD and BIFMA level Program Schemes. </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Josh Jacobs will be heading this initiative to gather a representative party to identify concerns to safeguard our impartiality. (need timeline as to when committee will be formed and convened.)</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A Impartiality SharePoint Site has been created too</a:t>
            </a:r>
          </a:p>
          <a:p>
            <a:pPr marL="342900" indent="-342900">
              <a:buFont typeface="Arial" panose="020B0604020202020204" pitchFamily="34" charset="0"/>
              <a:buChar char="•"/>
            </a:pPr>
            <a:r>
              <a:rPr lang="en-US" dirty="0" smtClean="0"/>
              <a:t>ULE Site </a:t>
            </a:r>
            <a:r>
              <a:rPr lang="en-US" dirty="0" smtClean="0">
                <a:hlinkClick r:id="rId2"/>
              </a:rPr>
              <a:t>http</a:t>
            </a:r>
            <a:r>
              <a:rPr lang="en-US" dirty="0">
                <a:hlinkClick r:id="rId2"/>
              </a:rPr>
              <a:t>://</a:t>
            </a:r>
            <a:r>
              <a:rPr lang="en-US" dirty="0" smtClean="0">
                <a:hlinkClick r:id="rId2"/>
              </a:rPr>
              <a:t>intranet.ul.com/bu/ule/Quality/ULE_Impartiality/default.aspx</a:t>
            </a:r>
            <a:endParaRPr lang="en-US" dirty="0" smtClean="0"/>
          </a:p>
          <a:p>
            <a:pPr marL="342900" indent="-342900">
              <a:buFont typeface="Arial" panose="020B0604020202020204" pitchFamily="34" charset="0"/>
              <a:buChar char="•"/>
            </a:pPr>
            <a:r>
              <a:rPr lang="en-US" dirty="0"/>
              <a:t>UL Site </a:t>
            </a:r>
            <a:r>
              <a:rPr lang="en-US" dirty="0">
                <a:hlinkClick r:id="rId3"/>
              </a:rPr>
              <a:t>http://</a:t>
            </a:r>
            <a:r>
              <a:rPr lang="en-US" dirty="0" smtClean="0">
                <a:hlinkClick r:id="rId3"/>
              </a:rPr>
              <a:t>intranet.ul.com/gf/cp/CPOAccred/ImpartialityManagement/SitePages/Home.aspx</a:t>
            </a:r>
            <a:endParaRPr lang="en-US" dirty="0" smtClean="0"/>
          </a:p>
          <a:p>
            <a:pPr marL="342900" indent="-342900">
              <a:buFont typeface="Arial" panose="020B0604020202020204" pitchFamily="34" charset="0"/>
              <a:buChar char="•"/>
            </a:pPr>
            <a:endParaRPr lang="en-US" dirty="0" smtClean="0"/>
          </a:p>
          <a:p>
            <a:r>
              <a:rPr lang="en-US" dirty="0" smtClean="0"/>
              <a:t> </a:t>
            </a:r>
            <a:endParaRPr lang="en-US" dirty="0"/>
          </a:p>
        </p:txBody>
      </p:sp>
    </p:spTree>
    <p:extLst>
      <p:ext uri="{BB962C8B-B14F-4D97-AF65-F5344CB8AC3E}">
        <p14:creationId xmlns:p14="http://schemas.microsoft.com/office/powerpoint/2010/main" val="2098428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10000"/>
          </a:bodyPr>
          <a:lstStyle/>
          <a:p>
            <a:pPr marL="0" indent="0" eaLnBrk="1" hangingPunct="1"/>
            <a:r>
              <a:rPr lang="en-US" dirty="0">
                <a:solidFill>
                  <a:srgbClr val="7F7F7F"/>
                </a:solidFill>
                <a:latin typeface="Arial" charset="0"/>
                <a:ea typeface="Arial" charset="0"/>
                <a:cs typeface="Arial" charset="0"/>
              </a:rPr>
              <a:t>ISO/IEC 17065</a:t>
            </a:r>
          </a:p>
          <a:p>
            <a:pPr eaLnBrk="1" hangingPunct="1"/>
            <a:r>
              <a:rPr lang="en-US" dirty="0" smtClean="0">
                <a:solidFill>
                  <a:srgbClr val="7F7F7F"/>
                </a:solidFill>
                <a:latin typeface="Arial" charset="0"/>
                <a:ea typeface="Arial" charset="0"/>
                <a:cs typeface="Arial" charset="0"/>
              </a:rPr>
              <a:t>Programs</a:t>
            </a:r>
          </a:p>
          <a:p>
            <a:pPr marL="0" indent="0" eaLnBrk="1" hangingPunct="1"/>
            <a:r>
              <a:rPr lang="en-US" dirty="0" smtClean="0">
                <a:solidFill>
                  <a:srgbClr val="7F7F7F"/>
                </a:solidFill>
                <a:latin typeface="Arial" charset="0"/>
                <a:ea typeface="Arial" charset="0"/>
                <a:cs typeface="Arial" charset="0"/>
              </a:rPr>
              <a:t>Internal and External Audits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Feedback from Customers &amp; Interested Parties</a:t>
            </a:r>
          </a:p>
          <a:p>
            <a:pPr marL="0" indent="0" eaLnBrk="1" hangingPunct="1"/>
            <a:r>
              <a:rPr lang="en-US" dirty="0" smtClean="0">
                <a:solidFill>
                  <a:srgbClr val="7F7F7F"/>
                </a:solidFill>
                <a:latin typeface="Arial" charset="0"/>
                <a:ea typeface="Arial" charset="0"/>
                <a:cs typeface="Arial" charset="0"/>
              </a:rPr>
              <a:t>Feedback from Mechanism for Safeguarding Impartiality </a:t>
            </a:r>
          </a:p>
          <a:p>
            <a:pPr eaLnBrk="1" hangingPunct="1"/>
            <a:r>
              <a:rPr lang="en-US" dirty="0">
                <a:solidFill>
                  <a:schemeClr val="accent1"/>
                </a:solidFill>
                <a:latin typeface="Arial" charset="0"/>
                <a:ea typeface="Arial" charset="0"/>
                <a:cs typeface="Arial" charset="0"/>
              </a:rPr>
              <a:t>Preventive and Corrective Actions</a:t>
            </a:r>
          </a:p>
          <a:p>
            <a:pPr marL="0" indent="0" eaLnBrk="1" hangingPunct="1"/>
            <a:r>
              <a:rPr lang="en-US" dirty="0" smtClean="0">
                <a:solidFill>
                  <a:srgbClr val="7F7F7F"/>
                </a:solidFill>
                <a:latin typeface="Arial" charset="0"/>
                <a:ea typeface="Arial" charset="0"/>
                <a:cs typeface="Arial" charset="0"/>
              </a:rPr>
              <a:t>Previous Management Review</a:t>
            </a:r>
          </a:p>
          <a:p>
            <a:pPr marL="0" indent="0" eaLnBrk="1" hangingPunct="1"/>
            <a:r>
              <a:rPr lang="en-US" dirty="0" smtClean="0">
                <a:solidFill>
                  <a:srgbClr val="7F7F7F"/>
                </a:solidFill>
                <a:latin typeface="Arial" charset="0"/>
                <a:ea typeface="Arial" charset="0"/>
                <a:cs typeface="Arial" charset="0"/>
              </a:rPr>
              <a:t>Fulfillment of Objectives</a:t>
            </a:r>
          </a:p>
          <a:p>
            <a:pPr marL="0" indent="0" eaLnBrk="1" hangingPunct="1"/>
            <a:r>
              <a:rPr lang="en-US" dirty="0" smtClean="0">
                <a:solidFill>
                  <a:srgbClr val="7F7F7F"/>
                </a:solidFill>
                <a:latin typeface="Arial" charset="0"/>
                <a:ea typeface="Arial" charset="0"/>
                <a:cs typeface="Arial" charset="0"/>
              </a:rPr>
              <a:t>Changes that could affect Management System</a:t>
            </a:r>
          </a:p>
          <a:p>
            <a:pPr marL="0" indent="0" eaLnBrk="1" hangingPunct="1"/>
            <a:r>
              <a:rPr lang="en-US" dirty="0" smtClean="0">
                <a:solidFill>
                  <a:srgbClr val="7F7F7F"/>
                </a:solidFill>
                <a:latin typeface="Arial" charset="0"/>
                <a:ea typeface="Arial" charset="0"/>
                <a:cs typeface="Arial" charset="0"/>
              </a:rPr>
              <a:t>Appeals and Complaints</a:t>
            </a:r>
          </a:p>
          <a:p>
            <a:pPr marL="0" indent="0" eaLnBrk="1" hangingPunct="1"/>
            <a:r>
              <a:rPr lang="en-US" dirty="0" smtClean="0">
                <a:solidFill>
                  <a:srgbClr val="7F7F7F"/>
                </a:solidFill>
                <a:latin typeface="Arial" charset="0"/>
                <a:ea typeface="Arial" charset="0"/>
                <a:cs typeface="Arial" charset="0"/>
              </a:rPr>
              <a:t>Outputs / Action Items</a:t>
            </a:r>
            <a:endParaRPr lang="en-US" dirty="0">
              <a:solidFill>
                <a:srgbClr val="7F7F7F"/>
              </a:solidFill>
              <a:latin typeface="Arial" charset="0"/>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13</a:t>
            </a:fld>
            <a:endParaRPr lang="en-US">
              <a:solidFill>
                <a:srgbClr val="000000"/>
              </a:solidFill>
            </a:endParaRPr>
          </a:p>
        </p:txBody>
      </p:sp>
    </p:spTree>
    <p:extLst>
      <p:ext uri="{BB962C8B-B14F-4D97-AF65-F5344CB8AC3E}">
        <p14:creationId xmlns:p14="http://schemas.microsoft.com/office/powerpoint/2010/main" val="3489917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Preventive Actions</a:t>
            </a:r>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14</a:t>
            </a:fld>
            <a:endParaRPr lang="en-US">
              <a:solidFill>
                <a:srgbClr val="000000"/>
              </a:solidFill>
            </a:endParaRPr>
          </a:p>
        </p:txBody>
      </p:sp>
      <p:sp>
        <p:nvSpPr>
          <p:cNvPr id="3" name="Content Placeholder 2"/>
          <p:cNvSpPr>
            <a:spLocks noGrp="1"/>
          </p:cNvSpPr>
          <p:nvPr>
            <p:ph idx="1"/>
          </p:nvPr>
        </p:nvSpPr>
        <p:spPr/>
        <p:txBody>
          <a:bodyPr/>
          <a:lstStyle/>
          <a:p>
            <a:r>
              <a:rPr lang="en-US" dirty="0" smtClean="0"/>
              <a:t>Preventive Actions are new to 17065 from Guide 65</a:t>
            </a:r>
          </a:p>
          <a:p>
            <a:endParaRPr lang="en-US" dirty="0"/>
          </a:p>
          <a:p>
            <a:pPr marL="342900" indent="-342900">
              <a:buFont typeface="Arial" panose="020B0604020202020204" pitchFamily="34" charset="0"/>
              <a:buChar char="•"/>
            </a:pPr>
            <a:r>
              <a:rPr lang="en-US" dirty="0" smtClean="0"/>
              <a:t>A Form has been created in DCS that will be used to identify Preventive Actions and all required items of 17065.</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Could possibly use JDI’s as PA’s just need to ensure they cover all requirements set by the standard</a:t>
            </a:r>
            <a:endParaRPr lang="en-US" dirty="0"/>
          </a:p>
        </p:txBody>
      </p:sp>
    </p:spTree>
    <p:extLst>
      <p:ext uri="{BB962C8B-B14F-4D97-AF65-F5344CB8AC3E}">
        <p14:creationId xmlns:p14="http://schemas.microsoft.com/office/powerpoint/2010/main" val="1300592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Corrective Actions</a:t>
            </a:r>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15</a:t>
            </a:fld>
            <a:endParaRPr lang="en-US">
              <a:solidFill>
                <a:srgbClr val="00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87819179"/>
              </p:ext>
            </p:extLst>
          </p:nvPr>
        </p:nvGraphicFramePr>
        <p:xfrm>
          <a:off x="76200" y="762000"/>
          <a:ext cx="8915401" cy="5479099"/>
        </p:xfrm>
        <a:graphic>
          <a:graphicData uri="http://schemas.openxmlformats.org/drawingml/2006/table">
            <a:tbl>
              <a:tblPr/>
              <a:tblGrid>
                <a:gridCol w="682960"/>
                <a:gridCol w="802940"/>
                <a:gridCol w="1495129"/>
                <a:gridCol w="904461"/>
                <a:gridCol w="3184072"/>
                <a:gridCol w="1845839"/>
              </a:tblGrid>
              <a:tr h="292931">
                <a:tc>
                  <a:txBody>
                    <a:bodyPr/>
                    <a:lstStyle/>
                    <a:p>
                      <a:pPr algn="l" fontAlgn="ctr"/>
                      <a:r>
                        <a:rPr lang="en-US" sz="900" b="1" i="0" u="none" strike="noStrike" dirty="0">
                          <a:solidFill>
                            <a:srgbClr val="000000"/>
                          </a:solidFill>
                          <a:effectLst/>
                          <a:latin typeface="Calibri"/>
                        </a:rPr>
                        <a:t>CARs</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ctr"/>
                      <a:r>
                        <a:rPr lang="en-US" sz="900" b="1" i="0" u="none" strike="noStrike">
                          <a:solidFill>
                            <a:srgbClr val="000000"/>
                          </a:solidFill>
                          <a:effectLst/>
                          <a:latin typeface="Calibri"/>
                        </a:rPr>
                        <a:t>Type of CAR</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ctr"/>
                      <a:r>
                        <a:rPr lang="en-US" sz="900" b="1" i="0" u="none" strike="noStrike">
                          <a:solidFill>
                            <a:srgbClr val="000000"/>
                          </a:solidFill>
                          <a:effectLst/>
                          <a:latin typeface="Calibri"/>
                        </a:rPr>
                        <a:t>Non Conformance</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ctr"/>
                      <a:r>
                        <a:rPr lang="en-US" sz="900" b="1" i="0" u="none" strike="noStrike">
                          <a:solidFill>
                            <a:srgbClr val="000000"/>
                          </a:solidFill>
                          <a:effectLst/>
                          <a:latin typeface="Calibri"/>
                        </a:rPr>
                        <a:t>Responsible Person</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ctr"/>
                      <a:r>
                        <a:rPr lang="en-US" sz="900" b="1" i="0" u="none" strike="noStrike">
                          <a:solidFill>
                            <a:srgbClr val="000000"/>
                          </a:solidFill>
                          <a:effectLst/>
                          <a:latin typeface="Calibri"/>
                        </a:rPr>
                        <a:t>Action to be taken</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1" i="0" u="none" strike="noStrike">
                          <a:solidFill>
                            <a:srgbClr val="000000"/>
                          </a:solidFill>
                          <a:effectLst/>
                          <a:latin typeface="Calibri"/>
                        </a:rPr>
                        <a:t>Action Date</a:t>
                      </a:r>
                    </a:p>
                  </a:txBody>
                  <a:tcPr marL="6389" marR="6389" marT="6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r>
              <a:tr h="342984">
                <a:tc>
                  <a:txBody>
                    <a:bodyPr/>
                    <a:lstStyle/>
                    <a:p>
                      <a:pPr algn="l" fontAlgn="ctr"/>
                      <a:r>
                        <a:rPr lang="en-US" sz="900" b="0" i="0" u="none" strike="noStrike" dirty="0">
                          <a:solidFill>
                            <a:srgbClr val="000000"/>
                          </a:solidFill>
                          <a:effectLst/>
                          <a:latin typeface="Calibri"/>
                        </a:rPr>
                        <a:t>143913120</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Finding</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Appeals</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Steph</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Create SOP for ULE on Appeals put into DCS</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dirty="0">
                          <a:solidFill>
                            <a:srgbClr val="000000"/>
                          </a:solidFill>
                          <a:effectLst/>
                          <a:latin typeface="Calibri"/>
                        </a:rPr>
                        <a:t>Appeals SOP Created and submitted into DCS May 9</a:t>
                      </a:r>
                    </a:p>
                  </a:txBody>
                  <a:tcPr marL="6389" marR="6389" marT="6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342984">
                <a:tc>
                  <a:txBody>
                    <a:bodyPr/>
                    <a:lstStyle/>
                    <a:p>
                      <a:pPr algn="l" fontAlgn="ctr"/>
                      <a:r>
                        <a:rPr lang="en-US" sz="900" b="0" i="0" u="none" strike="noStrike">
                          <a:solidFill>
                            <a:srgbClr val="000000"/>
                          </a:solidFill>
                          <a:effectLst/>
                          <a:latin typeface="Calibri"/>
                        </a:rPr>
                        <a:t>143913121</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Finding</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Management Review</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Steph/James</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Perform CB Management Reviews for 17065 for all services, accredited or not</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dirty="0">
                          <a:solidFill>
                            <a:srgbClr val="000000"/>
                          </a:solidFill>
                          <a:effectLst/>
                          <a:latin typeface="Calibri"/>
                        </a:rPr>
                        <a:t>Performed May 14th, 2014</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342984">
                <a:tc>
                  <a:txBody>
                    <a:bodyPr/>
                    <a:lstStyle/>
                    <a:p>
                      <a:pPr algn="l" fontAlgn="ctr"/>
                      <a:r>
                        <a:rPr lang="en-US" sz="900" b="0" i="0" u="none" strike="noStrike">
                          <a:solidFill>
                            <a:srgbClr val="000000"/>
                          </a:solidFill>
                          <a:effectLst/>
                          <a:latin typeface="Calibri"/>
                        </a:rPr>
                        <a:t>143913119</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Finding</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level documents in DCS</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Mark/Steph</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Clean up BIFMA level documents and place into DCS, no longer stored in SharePoint</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dirty="0">
                          <a:solidFill>
                            <a:srgbClr val="000000"/>
                          </a:solidFill>
                          <a:effectLst/>
                          <a:latin typeface="Calibri"/>
                        </a:rPr>
                        <a:t>level Program manual and Application in DCS</a:t>
                      </a:r>
                    </a:p>
                  </a:txBody>
                  <a:tcPr marL="6389" marR="6389" marT="6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350605">
                <a:tc>
                  <a:txBody>
                    <a:bodyPr/>
                    <a:lstStyle/>
                    <a:p>
                      <a:pPr algn="l" fontAlgn="ctr"/>
                      <a:r>
                        <a:rPr lang="en-US" sz="900" b="0" i="0" u="none" strike="noStrike">
                          <a:solidFill>
                            <a:srgbClr val="000000"/>
                          </a:solidFill>
                          <a:effectLst/>
                          <a:latin typeface="Calibri"/>
                        </a:rPr>
                        <a:t>143913113</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Observation</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en-US" sz="900" b="0" i="0" u="none" strike="noStrike">
                          <a:solidFill>
                            <a:srgbClr val="000000"/>
                          </a:solidFill>
                          <a:effectLst/>
                          <a:latin typeface="Calibri"/>
                        </a:rPr>
                        <a:t>Service Terms - GG and BIFMA</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en-US" sz="900" b="0" i="0" u="none" strike="noStrike">
                          <a:solidFill>
                            <a:srgbClr val="000000"/>
                          </a:solidFill>
                          <a:effectLst/>
                          <a:latin typeface="Calibri"/>
                        </a:rPr>
                        <a:t>Ranee</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Add required items for Contractual agreements, use same language as in 17065 misleading also</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a:rPr>
                        <a:t>given to Legal to input </a:t>
                      </a:r>
                    </a:p>
                  </a:txBody>
                  <a:tcPr marL="6389" marR="6389" marT="6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6278">
                <a:tc>
                  <a:txBody>
                    <a:bodyPr/>
                    <a:lstStyle/>
                    <a:p>
                      <a:pPr algn="l" fontAlgn="ctr"/>
                      <a:r>
                        <a:rPr lang="en-US" sz="900" b="0" i="0" u="none" strike="noStrike">
                          <a:solidFill>
                            <a:srgbClr val="000000"/>
                          </a:solidFill>
                          <a:effectLst/>
                          <a:latin typeface="Calibri"/>
                        </a:rPr>
                        <a:t>143913130</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Observation</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a:txBody>
                    <a:bodyPr/>
                    <a:lstStyle/>
                    <a:p>
                      <a:pPr algn="l" fontAlgn="ctr"/>
                      <a:r>
                        <a:rPr lang="en-US" sz="900" b="0" i="0" u="none" strike="noStrike">
                          <a:solidFill>
                            <a:srgbClr val="000000"/>
                          </a:solidFill>
                          <a:effectLst/>
                          <a:latin typeface="Calibri"/>
                        </a:rPr>
                        <a:t>Add one requirement for GG contracts</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a:rPr>
                        <a:t>Found GSA, CAR Closed</a:t>
                      </a:r>
                    </a:p>
                  </a:txBody>
                  <a:tcPr marL="6389" marR="6389" marT="6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2984">
                <a:tc>
                  <a:txBody>
                    <a:bodyPr/>
                    <a:lstStyle/>
                    <a:p>
                      <a:pPr algn="l" fontAlgn="ctr"/>
                      <a:r>
                        <a:rPr lang="en-US" sz="900" b="0" i="0" u="none" strike="noStrike">
                          <a:solidFill>
                            <a:srgbClr val="000000"/>
                          </a:solidFill>
                          <a:effectLst/>
                          <a:latin typeface="Calibri"/>
                        </a:rPr>
                        <a:t>14391326</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Finding</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Mechanism for safeguarding Impartiality</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James/Steph</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Create SharePoint site for Ongoing identification of safeguarding impartiality</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dirty="0">
                          <a:solidFill>
                            <a:srgbClr val="000000"/>
                          </a:solidFill>
                          <a:effectLst/>
                          <a:latin typeface="Calibri"/>
                        </a:rPr>
                        <a:t>Impartiality SOP Created</a:t>
                      </a:r>
                    </a:p>
                  </a:txBody>
                  <a:tcPr marL="6389" marR="6389" marT="6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342984">
                <a:tc>
                  <a:txBody>
                    <a:bodyPr/>
                    <a:lstStyle/>
                    <a:p>
                      <a:pPr algn="l" fontAlgn="ctr"/>
                      <a:r>
                        <a:rPr lang="en-US" sz="900" b="0" i="0" u="none" strike="noStrike">
                          <a:solidFill>
                            <a:srgbClr val="000000"/>
                          </a:solidFill>
                          <a:effectLst/>
                          <a:latin typeface="Calibri"/>
                        </a:rPr>
                        <a:t>143913128</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Observation</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Top Management Commitment</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James</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Top Managments Commitment to Impartiality</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dirty="0">
                          <a:solidFill>
                            <a:srgbClr val="000000"/>
                          </a:solidFill>
                          <a:effectLst/>
                          <a:latin typeface="Calibri"/>
                        </a:rPr>
                        <a:t>Commitment no longer part of 17065, section taken out of Quality Manual</a:t>
                      </a:r>
                    </a:p>
                  </a:txBody>
                  <a:tcPr marL="6389" marR="6389" marT="6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292931">
                <a:tc>
                  <a:txBody>
                    <a:bodyPr/>
                    <a:lstStyle/>
                    <a:p>
                      <a:pPr algn="l" fontAlgn="ctr"/>
                      <a:r>
                        <a:rPr lang="en-US" sz="900" b="0" i="0" u="none" strike="noStrike">
                          <a:solidFill>
                            <a:srgbClr val="000000"/>
                          </a:solidFill>
                          <a:effectLst/>
                          <a:latin typeface="Calibri"/>
                        </a:rPr>
                        <a:t>143913127</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Finding</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en-US" sz="900" b="0" i="0" u="none" strike="noStrike">
                          <a:solidFill>
                            <a:srgbClr val="000000"/>
                          </a:solidFill>
                          <a:effectLst/>
                          <a:latin typeface="Calibri"/>
                        </a:rPr>
                        <a:t>Preventive Actions</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en-US" sz="900" b="0" i="0" u="none" strike="noStrike">
                          <a:solidFill>
                            <a:srgbClr val="000000"/>
                          </a:solidFill>
                          <a:effectLst/>
                          <a:latin typeface="Calibri"/>
                        </a:rPr>
                        <a:t>Steph</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en-US" sz="900" b="0" i="0" u="none" strike="noStrike">
                          <a:solidFill>
                            <a:srgbClr val="000000"/>
                          </a:solidFill>
                          <a:effectLst/>
                          <a:latin typeface="Calibri"/>
                        </a:rPr>
                        <a:t>Update SOP, Forms, Communicate, Talkt to Black Belts about template changes. </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dirty="0">
                          <a:solidFill>
                            <a:srgbClr val="000000"/>
                          </a:solidFill>
                          <a:effectLst/>
                          <a:latin typeface="Calibri"/>
                        </a:rPr>
                        <a:t>Put into the correct format of Preventive Actions</a:t>
                      </a:r>
                    </a:p>
                  </a:txBody>
                  <a:tcPr marL="6389" marR="6389" marT="6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36278">
                <a:tc>
                  <a:txBody>
                    <a:bodyPr/>
                    <a:lstStyle/>
                    <a:p>
                      <a:pPr algn="l" fontAlgn="ctr"/>
                      <a:r>
                        <a:rPr lang="en-US" sz="900" b="0" i="0" u="none" strike="noStrike">
                          <a:solidFill>
                            <a:srgbClr val="000000"/>
                          </a:solidFill>
                          <a:effectLst/>
                          <a:latin typeface="Calibri"/>
                        </a:rPr>
                        <a:t>143913129</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Observation</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900" b="0" i="0" u="none" strike="noStrike" dirty="0">
                          <a:solidFill>
                            <a:srgbClr val="000000"/>
                          </a:solidFill>
                          <a:effectLst/>
                          <a:latin typeface="Calibri"/>
                        </a:rPr>
                        <a:t>Need to make a preventive Action</a:t>
                      </a:r>
                    </a:p>
                  </a:txBody>
                  <a:tcPr marL="6389" marR="6389" marT="6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2984">
                <a:tc>
                  <a:txBody>
                    <a:bodyPr/>
                    <a:lstStyle/>
                    <a:p>
                      <a:pPr algn="l" fontAlgn="ctr"/>
                      <a:r>
                        <a:rPr lang="en-US" sz="900" b="0" i="0" u="none" strike="noStrike">
                          <a:solidFill>
                            <a:srgbClr val="000000"/>
                          </a:solidFill>
                          <a:effectLst/>
                          <a:latin typeface="Calibri"/>
                        </a:rPr>
                        <a:t>143913115</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Observation</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Monitor Personnel Performance</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Steph</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Add record item to Quality Manual that this is identified as the annual performance appraisal and ongoin manager feedback. </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dirty="0">
                          <a:solidFill>
                            <a:srgbClr val="000000"/>
                          </a:solidFill>
                          <a:effectLst/>
                          <a:latin typeface="Calibri"/>
                        </a:rPr>
                        <a:t>Annual </a:t>
                      </a:r>
                      <a:r>
                        <a:rPr lang="en-US" sz="900" b="0" i="0" u="none" strike="noStrike" dirty="0" smtClean="0">
                          <a:solidFill>
                            <a:srgbClr val="000000"/>
                          </a:solidFill>
                          <a:effectLst/>
                          <a:latin typeface="Calibri"/>
                        </a:rPr>
                        <a:t>performance </a:t>
                      </a:r>
                      <a:r>
                        <a:rPr lang="en-US" sz="900" b="0" i="0" u="none" strike="noStrike" dirty="0">
                          <a:solidFill>
                            <a:srgbClr val="000000"/>
                          </a:solidFill>
                          <a:effectLst/>
                          <a:latin typeface="Calibri"/>
                        </a:rPr>
                        <a:t>added to Quality Manual to satisfy monitoring.</a:t>
                      </a:r>
                    </a:p>
                  </a:txBody>
                  <a:tcPr marL="6389" marR="6389" marT="6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2984">
                <a:tc>
                  <a:txBody>
                    <a:bodyPr/>
                    <a:lstStyle/>
                    <a:p>
                      <a:pPr algn="l" fontAlgn="ctr"/>
                      <a:r>
                        <a:rPr lang="en-US" sz="900" b="0" i="0" u="none" strike="noStrike">
                          <a:solidFill>
                            <a:srgbClr val="000000"/>
                          </a:solidFill>
                          <a:effectLst/>
                          <a:latin typeface="Calibri"/>
                        </a:rPr>
                        <a:t>143913131</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Observation</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Communication Records</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Brad</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Need to store communication records between ULE and Customer in Dynamics with project</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a:rPr>
                        <a:t>communication put into Dynamics, CAR Closed</a:t>
                      </a:r>
                    </a:p>
                  </a:txBody>
                  <a:tcPr marL="6389" marR="6389" marT="6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42984">
                <a:tc>
                  <a:txBody>
                    <a:bodyPr/>
                    <a:lstStyle/>
                    <a:p>
                      <a:pPr algn="l" fontAlgn="ctr"/>
                      <a:r>
                        <a:rPr lang="en-US" sz="900" b="0" i="0" u="none" strike="noStrike">
                          <a:solidFill>
                            <a:srgbClr val="000000"/>
                          </a:solidFill>
                          <a:effectLst/>
                          <a:latin typeface="Calibri"/>
                        </a:rPr>
                        <a:t>143913134</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Finding</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Records</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Steph</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Legacy Master Records list needs updated to reflect all requirements of 17065, update to UL Template for all of ULE</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a:rPr>
                        <a:t>Need to add requirements set by UL and Standards</a:t>
                      </a:r>
                    </a:p>
                  </a:txBody>
                  <a:tcPr marL="6389" marR="6389" marT="6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42984">
                <a:tc>
                  <a:txBody>
                    <a:bodyPr/>
                    <a:lstStyle/>
                    <a:p>
                      <a:pPr algn="l" fontAlgn="ctr"/>
                      <a:r>
                        <a:rPr lang="en-US" sz="900" b="0" i="0" u="none" strike="noStrike">
                          <a:solidFill>
                            <a:srgbClr val="000000"/>
                          </a:solidFill>
                          <a:effectLst/>
                          <a:latin typeface="Calibri"/>
                        </a:rPr>
                        <a:t>143913135</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Finding</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Late List</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Ethleen</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Clean up Late List for complicant to the non-compliance procedures.</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a:solidFill>
                            <a:srgbClr val="000000"/>
                          </a:solidFill>
                          <a:effectLst/>
                          <a:latin typeface="Calibri"/>
                        </a:rPr>
                        <a:t>Goal set to get back on schedule</a:t>
                      </a:r>
                    </a:p>
                  </a:txBody>
                  <a:tcPr marL="6389" marR="6389" marT="6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640236">
                <a:tc>
                  <a:txBody>
                    <a:bodyPr/>
                    <a:lstStyle/>
                    <a:p>
                      <a:pPr algn="l" fontAlgn="ctr"/>
                      <a:r>
                        <a:rPr lang="en-US" sz="900" b="0" i="0" u="none" strike="noStrike">
                          <a:solidFill>
                            <a:srgbClr val="000000"/>
                          </a:solidFill>
                          <a:effectLst/>
                          <a:latin typeface="Calibri"/>
                        </a:rPr>
                        <a:t>143913132</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Observation</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Financial Support</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Steph</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ULE is wholly owned by UL LLC, but how does UL LLC get financial support. Draft procedure for UL needs to be put into Quality Manual for compliance.</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dirty="0">
                          <a:solidFill>
                            <a:srgbClr val="000000"/>
                          </a:solidFill>
                          <a:effectLst/>
                          <a:latin typeface="Calibri"/>
                        </a:rPr>
                        <a:t>Put into the Quality Manual</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342984">
                <a:tc>
                  <a:txBody>
                    <a:bodyPr/>
                    <a:lstStyle/>
                    <a:p>
                      <a:pPr algn="l" fontAlgn="ctr"/>
                      <a:r>
                        <a:rPr lang="en-US" sz="900" b="0" i="0" u="none" strike="noStrike">
                          <a:solidFill>
                            <a:srgbClr val="000000"/>
                          </a:solidFill>
                          <a:effectLst/>
                          <a:latin typeface="Calibri"/>
                        </a:rPr>
                        <a:t>143913136</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Finding</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Competency</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Karen, Brad, Ethleen</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900" b="0" i="0" u="none" strike="noStrike">
                          <a:solidFill>
                            <a:srgbClr val="000000"/>
                          </a:solidFill>
                          <a:effectLst/>
                          <a:latin typeface="Calibri"/>
                        </a:rPr>
                        <a:t>Establish, implement and maintain a procedure on competency of personnel</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900" b="0" i="0" u="none" strike="noStrike" dirty="0">
                          <a:solidFill>
                            <a:srgbClr val="000000"/>
                          </a:solidFill>
                          <a:effectLst/>
                          <a:latin typeface="Calibri"/>
                        </a:rPr>
                        <a:t>Matrix sheet created to Brad and </a:t>
                      </a:r>
                      <a:r>
                        <a:rPr lang="en-US" sz="900" b="0" i="0" u="none" strike="noStrike" dirty="0" err="1">
                          <a:solidFill>
                            <a:srgbClr val="000000"/>
                          </a:solidFill>
                          <a:effectLst/>
                          <a:latin typeface="Calibri"/>
                        </a:rPr>
                        <a:t>Ethleens</a:t>
                      </a:r>
                      <a:r>
                        <a:rPr lang="en-US" sz="900" b="0" i="0" u="none" strike="noStrike" dirty="0">
                          <a:solidFill>
                            <a:srgbClr val="000000"/>
                          </a:solidFill>
                          <a:effectLst/>
                          <a:latin typeface="Calibri"/>
                        </a:rPr>
                        <a:t> team, not </a:t>
                      </a:r>
                      <a:r>
                        <a:rPr lang="en-US" sz="900" b="0" i="0" u="none" strike="noStrike" dirty="0" err="1">
                          <a:solidFill>
                            <a:srgbClr val="000000"/>
                          </a:solidFill>
                          <a:effectLst/>
                          <a:latin typeface="Calibri"/>
                        </a:rPr>
                        <a:t>Karens</a:t>
                      </a:r>
                      <a:r>
                        <a:rPr lang="en-US" sz="900" b="0" i="0" u="none" strike="noStrike" dirty="0">
                          <a:solidFill>
                            <a:srgbClr val="000000"/>
                          </a:solidFill>
                          <a:effectLst/>
                          <a:latin typeface="Calibri"/>
                        </a:rPr>
                        <a:t> yet</a:t>
                      </a:r>
                    </a:p>
                  </a:txBody>
                  <a:tcPr marL="6389" marR="6389" marT="638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510737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10000"/>
          </a:bodyPr>
          <a:lstStyle/>
          <a:p>
            <a:pPr marL="0" indent="0" eaLnBrk="1" hangingPunct="1"/>
            <a:r>
              <a:rPr lang="en-US" dirty="0">
                <a:solidFill>
                  <a:srgbClr val="7F7F7F"/>
                </a:solidFill>
                <a:latin typeface="Arial" charset="0"/>
                <a:ea typeface="Arial" charset="0"/>
                <a:cs typeface="Arial" charset="0"/>
              </a:rPr>
              <a:t>ISO/IEC 17065</a:t>
            </a:r>
          </a:p>
          <a:p>
            <a:pPr eaLnBrk="1" hangingPunct="1"/>
            <a:r>
              <a:rPr lang="en-US" dirty="0" smtClean="0">
                <a:solidFill>
                  <a:srgbClr val="7F7F7F"/>
                </a:solidFill>
                <a:latin typeface="Arial" charset="0"/>
                <a:ea typeface="Arial" charset="0"/>
                <a:cs typeface="Arial" charset="0"/>
              </a:rPr>
              <a:t>Programs</a:t>
            </a:r>
          </a:p>
          <a:p>
            <a:pPr marL="0" indent="0" eaLnBrk="1" hangingPunct="1"/>
            <a:r>
              <a:rPr lang="en-US" dirty="0" smtClean="0">
                <a:solidFill>
                  <a:srgbClr val="7F7F7F"/>
                </a:solidFill>
                <a:latin typeface="Arial" charset="0"/>
                <a:ea typeface="Arial" charset="0"/>
                <a:cs typeface="Arial" charset="0"/>
              </a:rPr>
              <a:t>Internal and External Audits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Feedback from Customers &amp; Interested Parties</a:t>
            </a:r>
          </a:p>
          <a:p>
            <a:pPr marL="0" indent="0" eaLnBrk="1" hangingPunct="1"/>
            <a:r>
              <a:rPr lang="en-US" dirty="0" smtClean="0">
                <a:solidFill>
                  <a:srgbClr val="7F7F7F"/>
                </a:solidFill>
                <a:latin typeface="Arial" charset="0"/>
                <a:ea typeface="Arial" charset="0"/>
                <a:cs typeface="Arial" charset="0"/>
              </a:rPr>
              <a:t>Feedback from Mechanism for Safeguarding Impartiality </a:t>
            </a:r>
          </a:p>
          <a:p>
            <a:pPr marL="0" indent="0" eaLnBrk="1" hangingPunct="1"/>
            <a:r>
              <a:rPr lang="en-US" dirty="0" smtClean="0">
                <a:solidFill>
                  <a:srgbClr val="7F7F7F"/>
                </a:solidFill>
                <a:latin typeface="Arial" charset="0"/>
                <a:ea typeface="Arial" charset="0"/>
                <a:cs typeface="Arial" charset="0"/>
              </a:rPr>
              <a:t>Preventive and Corrective Actions</a:t>
            </a:r>
          </a:p>
          <a:p>
            <a:pPr eaLnBrk="1" hangingPunct="1"/>
            <a:r>
              <a:rPr lang="en-US" dirty="0">
                <a:solidFill>
                  <a:schemeClr val="accent1"/>
                </a:solidFill>
                <a:latin typeface="Arial" charset="0"/>
                <a:ea typeface="Arial" charset="0"/>
                <a:cs typeface="Arial" charset="0"/>
              </a:rPr>
              <a:t>Previous Management Review</a:t>
            </a:r>
          </a:p>
          <a:p>
            <a:pPr marL="0" indent="0" eaLnBrk="1" hangingPunct="1"/>
            <a:r>
              <a:rPr lang="en-US" dirty="0" smtClean="0">
                <a:solidFill>
                  <a:srgbClr val="7F7F7F"/>
                </a:solidFill>
                <a:latin typeface="Arial" charset="0"/>
                <a:ea typeface="Arial" charset="0"/>
                <a:cs typeface="Arial" charset="0"/>
              </a:rPr>
              <a:t>Fulfillment of Objectives</a:t>
            </a:r>
          </a:p>
          <a:p>
            <a:pPr marL="0" indent="0" eaLnBrk="1" hangingPunct="1"/>
            <a:r>
              <a:rPr lang="en-US" dirty="0" smtClean="0">
                <a:solidFill>
                  <a:srgbClr val="7F7F7F"/>
                </a:solidFill>
                <a:latin typeface="Arial" charset="0"/>
                <a:ea typeface="Arial" charset="0"/>
                <a:cs typeface="Arial" charset="0"/>
              </a:rPr>
              <a:t>Changes that could affect Management System</a:t>
            </a:r>
          </a:p>
          <a:p>
            <a:pPr marL="0" indent="0" eaLnBrk="1" hangingPunct="1"/>
            <a:r>
              <a:rPr lang="en-US" dirty="0" smtClean="0">
                <a:solidFill>
                  <a:srgbClr val="7F7F7F"/>
                </a:solidFill>
                <a:latin typeface="Arial" charset="0"/>
                <a:ea typeface="Arial" charset="0"/>
                <a:cs typeface="Arial" charset="0"/>
              </a:rPr>
              <a:t>Appeals and Complaints</a:t>
            </a:r>
          </a:p>
          <a:p>
            <a:pPr marL="0" indent="0" eaLnBrk="1" hangingPunct="1"/>
            <a:r>
              <a:rPr lang="en-US" dirty="0" smtClean="0">
                <a:solidFill>
                  <a:srgbClr val="7F7F7F"/>
                </a:solidFill>
                <a:latin typeface="Arial" charset="0"/>
                <a:ea typeface="Arial" charset="0"/>
                <a:cs typeface="Arial" charset="0"/>
              </a:rPr>
              <a:t>Outputs / Action Items</a:t>
            </a:r>
            <a:endParaRPr lang="en-US" dirty="0">
              <a:solidFill>
                <a:srgbClr val="7F7F7F"/>
              </a:solidFill>
              <a:latin typeface="Arial" charset="0"/>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16</a:t>
            </a:fld>
            <a:endParaRPr lang="en-US">
              <a:solidFill>
                <a:srgbClr val="000000"/>
              </a:solidFill>
            </a:endParaRPr>
          </a:p>
        </p:txBody>
      </p:sp>
    </p:spTree>
    <p:extLst>
      <p:ext uri="{BB962C8B-B14F-4D97-AF65-F5344CB8AC3E}">
        <p14:creationId xmlns:p14="http://schemas.microsoft.com/office/powerpoint/2010/main" val="3489917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Review 2013</a:t>
            </a:r>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17</a:t>
            </a:fld>
            <a:endParaRPr lang="en-US">
              <a:solidFill>
                <a:srgbClr val="000000"/>
              </a:solidFill>
            </a:endParaRPr>
          </a:p>
        </p:txBody>
      </p:sp>
      <p:sp>
        <p:nvSpPr>
          <p:cNvPr id="3" name="Content Placeholder 2"/>
          <p:cNvSpPr>
            <a:spLocks noGrp="1"/>
          </p:cNvSpPr>
          <p:nvPr>
            <p:ph idx="1"/>
          </p:nvPr>
        </p:nvSpPr>
        <p:spPr>
          <a:xfrm>
            <a:off x="457200" y="990600"/>
            <a:ext cx="8686800" cy="4525963"/>
          </a:xfrm>
        </p:spPr>
        <p:txBody>
          <a:bodyPr/>
          <a:lstStyle/>
          <a:p>
            <a:pPr marL="342900" indent="-342900">
              <a:buFont typeface="Arial" panose="020B0604020202020204" pitchFamily="34" charset="0"/>
              <a:buChar char="•"/>
            </a:pPr>
            <a:r>
              <a:rPr lang="en-US" dirty="0" smtClean="0"/>
              <a:t>Previous Management was performed August 2</a:t>
            </a:r>
            <a:r>
              <a:rPr lang="en-US" baseline="30000" dirty="0" smtClean="0"/>
              <a:t>nd</a:t>
            </a:r>
            <a:r>
              <a:rPr lang="en-US" dirty="0" smtClean="0"/>
              <a:t>, 2013.</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This Management Review was the first as a ULE Whole and was used as an introduction to the BU for the most part.</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This MR was not compliant to the Requirements set by international standards in which we are accredited to. </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Management Review SOP has been revised to show the MRs to be done on a local per lab and per program scale in accordance to appropriate standards, and then a greater BU and Sub-BU Division MR.</a:t>
            </a:r>
            <a:endParaRPr lang="en-US" dirty="0"/>
          </a:p>
        </p:txBody>
      </p:sp>
    </p:spTree>
    <p:extLst>
      <p:ext uri="{BB962C8B-B14F-4D97-AF65-F5344CB8AC3E}">
        <p14:creationId xmlns:p14="http://schemas.microsoft.com/office/powerpoint/2010/main" val="2622474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10000"/>
          </a:bodyPr>
          <a:lstStyle/>
          <a:p>
            <a:pPr marL="0" indent="0" eaLnBrk="1" hangingPunct="1"/>
            <a:r>
              <a:rPr lang="en-US" dirty="0">
                <a:solidFill>
                  <a:srgbClr val="7F7F7F"/>
                </a:solidFill>
                <a:latin typeface="Arial" charset="0"/>
                <a:ea typeface="Arial" charset="0"/>
                <a:cs typeface="Arial" charset="0"/>
              </a:rPr>
              <a:t>ISO/IEC 17065</a:t>
            </a:r>
          </a:p>
          <a:p>
            <a:pPr eaLnBrk="1" hangingPunct="1"/>
            <a:r>
              <a:rPr lang="en-US" dirty="0" smtClean="0">
                <a:solidFill>
                  <a:srgbClr val="7F7F7F"/>
                </a:solidFill>
                <a:latin typeface="Arial" charset="0"/>
                <a:ea typeface="Arial" charset="0"/>
                <a:cs typeface="Arial" charset="0"/>
              </a:rPr>
              <a:t>Programs</a:t>
            </a:r>
          </a:p>
          <a:p>
            <a:pPr marL="0" indent="0" eaLnBrk="1" hangingPunct="1"/>
            <a:r>
              <a:rPr lang="en-US" dirty="0" smtClean="0">
                <a:solidFill>
                  <a:srgbClr val="7F7F7F"/>
                </a:solidFill>
                <a:latin typeface="Arial" charset="0"/>
                <a:ea typeface="Arial" charset="0"/>
                <a:cs typeface="Arial" charset="0"/>
              </a:rPr>
              <a:t>Internal and External Audits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Feedback from Customers &amp; Interested Parties</a:t>
            </a:r>
          </a:p>
          <a:p>
            <a:pPr marL="0" indent="0" eaLnBrk="1" hangingPunct="1"/>
            <a:r>
              <a:rPr lang="en-US" dirty="0" smtClean="0">
                <a:solidFill>
                  <a:srgbClr val="7F7F7F"/>
                </a:solidFill>
                <a:latin typeface="Arial" charset="0"/>
                <a:ea typeface="Arial" charset="0"/>
                <a:cs typeface="Arial" charset="0"/>
              </a:rPr>
              <a:t>Feedback from Mechanism for Safeguarding Impartiality </a:t>
            </a:r>
          </a:p>
          <a:p>
            <a:pPr marL="0" indent="0" eaLnBrk="1" hangingPunct="1"/>
            <a:r>
              <a:rPr lang="en-US" dirty="0" smtClean="0">
                <a:solidFill>
                  <a:srgbClr val="7F7F7F"/>
                </a:solidFill>
                <a:latin typeface="Arial" charset="0"/>
                <a:ea typeface="Arial" charset="0"/>
                <a:cs typeface="Arial" charset="0"/>
              </a:rPr>
              <a:t>Preventive and Corrective Actions</a:t>
            </a:r>
          </a:p>
          <a:p>
            <a:pPr marL="0" indent="0" eaLnBrk="1" hangingPunct="1"/>
            <a:r>
              <a:rPr lang="en-US" dirty="0" smtClean="0">
                <a:solidFill>
                  <a:srgbClr val="7F7F7F"/>
                </a:solidFill>
                <a:latin typeface="Arial" charset="0"/>
                <a:ea typeface="Arial" charset="0"/>
                <a:cs typeface="Arial" charset="0"/>
              </a:rPr>
              <a:t>Previous Management Review</a:t>
            </a:r>
          </a:p>
          <a:p>
            <a:pPr eaLnBrk="1" hangingPunct="1"/>
            <a:r>
              <a:rPr lang="en-US" dirty="0">
                <a:solidFill>
                  <a:schemeClr val="accent1"/>
                </a:solidFill>
                <a:latin typeface="Arial" charset="0"/>
                <a:ea typeface="Arial" charset="0"/>
                <a:cs typeface="Arial" charset="0"/>
              </a:rPr>
              <a:t>Fulfillment of Objectives</a:t>
            </a:r>
          </a:p>
          <a:p>
            <a:pPr marL="0" indent="0" eaLnBrk="1" hangingPunct="1"/>
            <a:r>
              <a:rPr lang="en-US" dirty="0" smtClean="0">
                <a:solidFill>
                  <a:srgbClr val="7F7F7F"/>
                </a:solidFill>
                <a:latin typeface="Arial" charset="0"/>
                <a:ea typeface="Arial" charset="0"/>
                <a:cs typeface="Arial" charset="0"/>
              </a:rPr>
              <a:t>Changes that could affect Management System</a:t>
            </a:r>
          </a:p>
          <a:p>
            <a:pPr marL="0" indent="0" eaLnBrk="1" hangingPunct="1"/>
            <a:r>
              <a:rPr lang="en-US" dirty="0" smtClean="0">
                <a:solidFill>
                  <a:srgbClr val="7F7F7F"/>
                </a:solidFill>
                <a:latin typeface="Arial" charset="0"/>
                <a:ea typeface="Arial" charset="0"/>
                <a:cs typeface="Arial" charset="0"/>
              </a:rPr>
              <a:t>Appeals and Complaints</a:t>
            </a:r>
          </a:p>
          <a:p>
            <a:pPr marL="0" indent="0" eaLnBrk="1" hangingPunct="1"/>
            <a:r>
              <a:rPr lang="en-US" dirty="0" smtClean="0">
                <a:solidFill>
                  <a:srgbClr val="7F7F7F"/>
                </a:solidFill>
                <a:latin typeface="Arial" charset="0"/>
                <a:ea typeface="Arial" charset="0"/>
                <a:cs typeface="Arial" charset="0"/>
              </a:rPr>
              <a:t>Outputs / Action Items</a:t>
            </a:r>
            <a:endParaRPr lang="en-US" dirty="0">
              <a:solidFill>
                <a:srgbClr val="7F7F7F"/>
              </a:solidFill>
              <a:latin typeface="Arial" charset="0"/>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18</a:t>
            </a:fld>
            <a:endParaRPr lang="en-US">
              <a:solidFill>
                <a:srgbClr val="000000"/>
              </a:solidFill>
            </a:endParaRPr>
          </a:p>
        </p:txBody>
      </p:sp>
    </p:spTree>
    <p:extLst>
      <p:ext uri="{BB962C8B-B14F-4D97-AF65-F5344CB8AC3E}">
        <p14:creationId xmlns:p14="http://schemas.microsoft.com/office/powerpoint/2010/main" val="3489917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Fulfillment of Objectives</a:t>
            </a:r>
            <a:endParaRPr lang="en-US" dirty="0"/>
          </a:p>
        </p:txBody>
      </p:sp>
      <p:sp>
        <p:nvSpPr>
          <p:cNvPr id="3" name="Content Placeholder 2"/>
          <p:cNvSpPr>
            <a:spLocks noGrp="1"/>
          </p:cNvSpPr>
          <p:nvPr>
            <p:ph idx="1"/>
          </p:nvPr>
        </p:nvSpPr>
        <p:spPr>
          <a:xfrm>
            <a:off x="457200" y="1265237"/>
            <a:ext cx="8229600" cy="4830763"/>
          </a:xfrm>
        </p:spPr>
        <p:txBody>
          <a:bodyPr/>
          <a:lstStyle/>
          <a:p>
            <a:pPr marL="1588" lvl="1" indent="0">
              <a:buNone/>
            </a:pPr>
            <a:r>
              <a:rPr lang="en-US" sz="1800" dirty="0" smtClean="0"/>
              <a:t>Objectives of UL Environment in accordance to our Certification Programs. </a:t>
            </a:r>
          </a:p>
          <a:p>
            <a:pPr marL="1588" lvl="1" indent="0">
              <a:buNone/>
            </a:pPr>
            <a:endParaRPr lang="en-US" sz="1800" dirty="0" smtClean="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19</a:t>
            </a:fld>
            <a:endParaRPr lang="en-US">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349479240"/>
              </p:ext>
            </p:extLst>
          </p:nvPr>
        </p:nvGraphicFramePr>
        <p:xfrm>
          <a:off x="914400" y="1981200"/>
          <a:ext cx="7162800" cy="3256280"/>
        </p:xfrm>
        <a:graphic>
          <a:graphicData uri="http://schemas.openxmlformats.org/drawingml/2006/table">
            <a:tbl>
              <a:tblPr firstRow="1" bandRow="1">
                <a:tableStyleId>{10A1B5D5-9B99-4C35-A422-299274C87663}</a:tableStyleId>
              </a:tblPr>
              <a:tblGrid>
                <a:gridCol w="2743200"/>
                <a:gridCol w="2514600"/>
                <a:gridCol w="1905000"/>
              </a:tblGrid>
              <a:tr h="660400">
                <a:tc>
                  <a:txBody>
                    <a:bodyPr/>
                    <a:lstStyle/>
                    <a:p>
                      <a:r>
                        <a:rPr lang="en-US" dirty="0" smtClean="0"/>
                        <a:t>Program</a:t>
                      </a:r>
                      <a:endParaRPr lang="en-US" dirty="0"/>
                    </a:p>
                  </a:txBody>
                  <a:tcPr/>
                </a:tc>
                <a:tc>
                  <a:txBody>
                    <a:bodyPr/>
                    <a:lstStyle/>
                    <a:p>
                      <a:r>
                        <a:rPr lang="en-US" dirty="0" smtClean="0"/>
                        <a:t>Turnaround Time (days)</a:t>
                      </a:r>
                      <a:endParaRPr lang="en-US" dirty="0"/>
                    </a:p>
                  </a:txBody>
                  <a:tcPr/>
                </a:tc>
                <a:tc>
                  <a:txBody>
                    <a:bodyPr/>
                    <a:lstStyle/>
                    <a:p>
                      <a:r>
                        <a:rPr lang="en-US" dirty="0" smtClean="0"/>
                        <a:t>Goal</a:t>
                      </a:r>
                      <a:endParaRPr lang="en-US" dirty="0"/>
                    </a:p>
                  </a:txBody>
                  <a:tcPr/>
                </a:tc>
              </a:tr>
              <a:tr h="370840">
                <a:tc>
                  <a:txBody>
                    <a:bodyPr/>
                    <a:lstStyle/>
                    <a:p>
                      <a:r>
                        <a:rPr lang="en-US" dirty="0" err="1" smtClean="0"/>
                        <a:t>Ecologo</a:t>
                      </a:r>
                      <a:endParaRPr lang="en-US" dirty="0"/>
                    </a:p>
                  </a:txBody>
                  <a:tcPr/>
                </a:tc>
                <a:tc>
                  <a:txBody>
                    <a:bodyPr/>
                    <a:lstStyle/>
                    <a:p>
                      <a:r>
                        <a:rPr lang="en-US" dirty="0" smtClean="0"/>
                        <a:t>47</a:t>
                      </a:r>
                      <a:endParaRPr lang="en-US" dirty="0"/>
                    </a:p>
                  </a:txBody>
                  <a:tcPr/>
                </a:tc>
                <a:tc>
                  <a:txBody>
                    <a:bodyPr/>
                    <a:lstStyle/>
                    <a:p>
                      <a:endParaRPr lang="en-US" dirty="0"/>
                    </a:p>
                  </a:txBody>
                  <a:tcPr/>
                </a:tc>
              </a:tr>
              <a:tr h="370840">
                <a:tc>
                  <a:txBody>
                    <a:bodyPr/>
                    <a:lstStyle/>
                    <a:p>
                      <a:r>
                        <a:rPr lang="en-US" dirty="0" smtClean="0"/>
                        <a:t>EPEAT</a:t>
                      </a:r>
                      <a:endParaRPr lang="en-US" dirty="0"/>
                    </a:p>
                  </a:txBody>
                  <a:tcPr/>
                </a:tc>
                <a:tc>
                  <a:txBody>
                    <a:bodyPr/>
                    <a:lstStyle/>
                    <a:p>
                      <a:r>
                        <a:rPr lang="en-US" dirty="0" smtClean="0"/>
                        <a:t>211</a:t>
                      </a:r>
                      <a:endParaRPr lang="en-US" dirty="0"/>
                    </a:p>
                  </a:txBody>
                  <a:tcPr/>
                </a:tc>
                <a:tc>
                  <a:txBody>
                    <a:bodyPr/>
                    <a:lstStyle/>
                    <a:p>
                      <a:endParaRPr lang="en-US" dirty="0"/>
                    </a:p>
                  </a:txBody>
                  <a:tcPr/>
                </a:tc>
              </a:tr>
              <a:tr h="370840">
                <a:tc>
                  <a:txBody>
                    <a:bodyPr/>
                    <a:lstStyle/>
                    <a:p>
                      <a:r>
                        <a:rPr lang="en-US" dirty="0" smtClean="0"/>
                        <a:t>ECV</a:t>
                      </a:r>
                      <a:endParaRPr lang="en-US" dirty="0"/>
                    </a:p>
                  </a:txBody>
                  <a:tcPr/>
                </a:tc>
                <a:tc>
                  <a:txBody>
                    <a:bodyPr/>
                    <a:lstStyle/>
                    <a:p>
                      <a:r>
                        <a:rPr lang="en-US" dirty="0" smtClean="0"/>
                        <a:t>113</a:t>
                      </a:r>
                      <a:endParaRPr lang="en-US" dirty="0"/>
                    </a:p>
                  </a:txBody>
                  <a:tcPr/>
                </a:tc>
                <a:tc>
                  <a:txBody>
                    <a:bodyPr/>
                    <a:lstStyle/>
                    <a:p>
                      <a:endParaRPr lang="en-US" dirty="0"/>
                    </a:p>
                  </a:txBody>
                  <a:tcPr/>
                </a:tc>
              </a:tr>
              <a:tr h="370840">
                <a:tc>
                  <a:txBody>
                    <a:bodyPr/>
                    <a:lstStyle/>
                    <a:p>
                      <a:r>
                        <a:rPr lang="en-US" dirty="0" smtClean="0"/>
                        <a:t>SPC (NSF &amp; BIFMA)</a:t>
                      </a:r>
                      <a:endParaRPr lang="en-US" dirty="0"/>
                    </a:p>
                  </a:txBody>
                  <a:tcPr/>
                </a:tc>
                <a:tc>
                  <a:txBody>
                    <a:bodyPr/>
                    <a:lstStyle/>
                    <a:p>
                      <a:r>
                        <a:rPr lang="en-US" dirty="0" smtClean="0"/>
                        <a:t>81</a:t>
                      </a:r>
                      <a:endParaRPr lang="en-US" dirty="0"/>
                    </a:p>
                  </a:txBody>
                  <a:tcPr/>
                </a:tc>
                <a:tc>
                  <a:txBody>
                    <a:bodyPr/>
                    <a:lstStyle/>
                    <a:p>
                      <a:endParaRPr lang="en-US" dirty="0"/>
                    </a:p>
                  </a:txBody>
                  <a:tcPr/>
                </a:tc>
              </a:tr>
              <a:tr h="370840">
                <a:tc>
                  <a:txBody>
                    <a:bodyPr/>
                    <a:lstStyle/>
                    <a:p>
                      <a:r>
                        <a:rPr lang="en-US" dirty="0" smtClean="0"/>
                        <a:t>EPD</a:t>
                      </a:r>
                      <a:endParaRPr lang="en-US" dirty="0"/>
                    </a:p>
                  </a:txBody>
                  <a:tcPr/>
                </a:tc>
                <a:tc>
                  <a:txBody>
                    <a:bodyPr/>
                    <a:lstStyle/>
                    <a:p>
                      <a:r>
                        <a:rPr lang="en-US" dirty="0" smtClean="0"/>
                        <a:t>213</a:t>
                      </a:r>
                      <a:endParaRPr lang="en-US" dirty="0"/>
                    </a:p>
                  </a:txBody>
                  <a:tcPr/>
                </a:tc>
                <a:tc>
                  <a:txBody>
                    <a:bodyPr/>
                    <a:lstStyle/>
                    <a:p>
                      <a:endParaRPr lang="en-US" dirty="0"/>
                    </a:p>
                  </a:txBody>
                  <a:tcPr/>
                </a:tc>
              </a:tr>
              <a:tr h="370840">
                <a:tc>
                  <a:txBody>
                    <a:bodyPr/>
                    <a:lstStyle/>
                    <a:p>
                      <a:r>
                        <a:rPr lang="en-US" dirty="0" smtClean="0"/>
                        <a:t>GREENGUARD</a:t>
                      </a:r>
                      <a:endParaRPr lang="en-US" dirty="0"/>
                    </a:p>
                  </a:txBody>
                  <a:tcPr/>
                </a:tc>
                <a:tc>
                  <a:txBody>
                    <a:bodyPr/>
                    <a:lstStyle/>
                    <a:p>
                      <a:r>
                        <a:rPr lang="en-US" dirty="0" smtClean="0"/>
                        <a:t>140</a:t>
                      </a:r>
                      <a:endParaRPr lang="en-US" dirty="0"/>
                    </a:p>
                  </a:txBody>
                  <a:tcPr/>
                </a:tc>
                <a:tc>
                  <a:txBody>
                    <a:bodyPr/>
                    <a:lstStyle/>
                    <a:p>
                      <a:endParaRPr lang="en-US" dirty="0"/>
                    </a:p>
                  </a:txBody>
                  <a:tcPr/>
                </a:tc>
              </a:tr>
              <a:tr h="370840">
                <a:tc>
                  <a:txBody>
                    <a:bodyPr/>
                    <a:lstStyle/>
                    <a:p>
                      <a:r>
                        <a:rPr lang="en-US" dirty="0" err="1" smtClean="0"/>
                        <a:t>ecoINSTITUT</a:t>
                      </a:r>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94519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10000"/>
          </a:bodyPr>
          <a:lstStyle/>
          <a:p>
            <a:pPr marL="0" indent="0" eaLnBrk="1" hangingPunct="1"/>
            <a:r>
              <a:rPr lang="en-US" dirty="0" smtClean="0">
                <a:solidFill>
                  <a:schemeClr val="accent1"/>
                </a:solidFill>
                <a:latin typeface="Arial" charset="0"/>
                <a:ea typeface="Arial" charset="0"/>
                <a:cs typeface="Arial" charset="0"/>
              </a:rPr>
              <a:t>ISO/IEC 17065 </a:t>
            </a:r>
          </a:p>
          <a:p>
            <a:pPr eaLnBrk="1" hangingPunct="1"/>
            <a:r>
              <a:rPr lang="en-US" dirty="0" smtClean="0">
                <a:solidFill>
                  <a:srgbClr val="7F7F7F"/>
                </a:solidFill>
                <a:latin typeface="Arial" charset="0"/>
                <a:ea typeface="Arial" charset="0"/>
                <a:cs typeface="Arial" charset="0"/>
              </a:rPr>
              <a:t>Programs</a:t>
            </a:r>
          </a:p>
          <a:p>
            <a:pPr marL="0" indent="0" eaLnBrk="1" hangingPunct="1"/>
            <a:r>
              <a:rPr lang="en-US" dirty="0" smtClean="0">
                <a:solidFill>
                  <a:srgbClr val="7F7F7F"/>
                </a:solidFill>
                <a:latin typeface="Arial" charset="0"/>
                <a:ea typeface="Arial" charset="0"/>
                <a:cs typeface="Arial" charset="0"/>
              </a:rPr>
              <a:t>Internal and External Audits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Feedback from Customers &amp; Interested Parties</a:t>
            </a:r>
          </a:p>
          <a:p>
            <a:pPr marL="0" indent="0" eaLnBrk="1" hangingPunct="1"/>
            <a:r>
              <a:rPr lang="en-US" dirty="0" smtClean="0">
                <a:solidFill>
                  <a:srgbClr val="7F7F7F"/>
                </a:solidFill>
                <a:latin typeface="Arial" charset="0"/>
                <a:ea typeface="Arial" charset="0"/>
                <a:cs typeface="Arial" charset="0"/>
              </a:rPr>
              <a:t>Feedback from Mechanism for Safeguarding Impartiality </a:t>
            </a:r>
          </a:p>
          <a:p>
            <a:pPr marL="0" indent="0" eaLnBrk="1" hangingPunct="1"/>
            <a:r>
              <a:rPr lang="en-US" dirty="0" smtClean="0">
                <a:solidFill>
                  <a:srgbClr val="7F7F7F"/>
                </a:solidFill>
                <a:latin typeface="Arial" charset="0"/>
                <a:ea typeface="Arial" charset="0"/>
                <a:cs typeface="Arial" charset="0"/>
              </a:rPr>
              <a:t>Preventive and Corrective Actions</a:t>
            </a:r>
          </a:p>
          <a:p>
            <a:pPr marL="0" indent="0" eaLnBrk="1" hangingPunct="1"/>
            <a:r>
              <a:rPr lang="en-US" dirty="0" smtClean="0">
                <a:solidFill>
                  <a:srgbClr val="7F7F7F"/>
                </a:solidFill>
                <a:latin typeface="Arial" charset="0"/>
                <a:ea typeface="Arial" charset="0"/>
                <a:cs typeface="Arial" charset="0"/>
              </a:rPr>
              <a:t>Previous Management Review</a:t>
            </a:r>
          </a:p>
          <a:p>
            <a:pPr marL="0" indent="0" eaLnBrk="1" hangingPunct="1"/>
            <a:r>
              <a:rPr lang="en-US" dirty="0" smtClean="0">
                <a:solidFill>
                  <a:srgbClr val="7F7F7F"/>
                </a:solidFill>
                <a:latin typeface="Arial" charset="0"/>
                <a:ea typeface="Arial" charset="0"/>
                <a:cs typeface="Arial" charset="0"/>
              </a:rPr>
              <a:t>Fulfillment of Objectives</a:t>
            </a:r>
          </a:p>
          <a:p>
            <a:pPr marL="0" indent="0" eaLnBrk="1" hangingPunct="1"/>
            <a:r>
              <a:rPr lang="en-US" dirty="0" smtClean="0">
                <a:solidFill>
                  <a:srgbClr val="7F7F7F"/>
                </a:solidFill>
                <a:latin typeface="Arial" charset="0"/>
                <a:ea typeface="Arial" charset="0"/>
                <a:cs typeface="Arial" charset="0"/>
              </a:rPr>
              <a:t>Changes that could affect Management System</a:t>
            </a:r>
          </a:p>
          <a:p>
            <a:pPr marL="0" indent="0" eaLnBrk="1" hangingPunct="1"/>
            <a:r>
              <a:rPr lang="en-US" dirty="0" smtClean="0">
                <a:solidFill>
                  <a:srgbClr val="7F7F7F"/>
                </a:solidFill>
                <a:latin typeface="Arial" charset="0"/>
                <a:ea typeface="Arial" charset="0"/>
                <a:cs typeface="Arial" charset="0"/>
              </a:rPr>
              <a:t>Appeals and Complaints</a:t>
            </a:r>
          </a:p>
          <a:p>
            <a:pPr marL="0" indent="0" eaLnBrk="1" hangingPunct="1"/>
            <a:r>
              <a:rPr lang="en-US" dirty="0" smtClean="0">
                <a:solidFill>
                  <a:srgbClr val="7F7F7F"/>
                </a:solidFill>
                <a:latin typeface="Arial" charset="0"/>
                <a:ea typeface="Arial" charset="0"/>
                <a:cs typeface="Arial" charset="0"/>
              </a:rPr>
              <a:t>Outputs / Action Items</a:t>
            </a:r>
            <a:endParaRPr lang="en-US" dirty="0">
              <a:solidFill>
                <a:srgbClr val="7F7F7F"/>
              </a:solidFill>
              <a:latin typeface="Arial" charset="0"/>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2</a:t>
            </a:fld>
            <a:endParaRPr lang="en-US">
              <a:solidFill>
                <a:srgbClr val="000000"/>
              </a:solidFill>
            </a:endParaRPr>
          </a:p>
        </p:txBody>
      </p:sp>
    </p:spTree>
    <p:extLst>
      <p:ext uri="{BB962C8B-B14F-4D97-AF65-F5344CB8AC3E}">
        <p14:creationId xmlns:p14="http://schemas.microsoft.com/office/powerpoint/2010/main" val="20052497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10000"/>
          </a:bodyPr>
          <a:lstStyle/>
          <a:p>
            <a:pPr eaLnBrk="1" hangingPunct="1"/>
            <a:r>
              <a:rPr lang="en-US" dirty="0">
                <a:solidFill>
                  <a:srgbClr val="7F7F7F"/>
                </a:solidFill>
                <a:latin typeface="Arial" charset="0"/>
                <a:ea typeface="Arial" charset="0"/>
                <a:cs typeface="Arial" charset="0"/>
              </a:rPr>
              <a:t>ISO/IEC 17065</a:t>
            </a:r>
          </a:p>
          <a:p>
            <a:pPr eaLnBrk="1" hangingPunct="1"/>
            <a:r>
              <a:rPr lang="en-US" dirty="0" smtClean="0">
                <a:solidFill>
                  <a:srgbClr val="7F7F7F"/>
                </a:solidFill>
                <a:latin typeface="Arial" charset="0"/>
                <a:ea typeface="Arial" charset="0"/>
                <a:cs typeface="Arial" charset="0"/>
              </a:rPr>
              <a:t>Programs</a:t>
            </a:r>
          </a:p>
          <a:p>
            <a:pPr marL="0" indent="0" eaLnBrk="1" hangingPunct="1"/>
            <a:r>
              <a:rPr lang="en-US" dirty="0" smtClean="0">
                <a:solidFill>
                  <a:srgbClr val="7F7F7F"/>
                </a:solidFill>
                <a:latin typeface="Arial" charset="0"/>
                <a:ea typeface="Arial" charset="0"/>
                <a:cs typeface="Arial" charset="0"/>
              </a:rPr>
              <a:t>Internal and External Audits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Feedback from Customers &amp; Interested Parties</a:t>
            </a:r>
          </a:p>
          <a:p>
            <a:pPr marL="0" indent="0" eaLnBrk="1" hangingPunct="1"/>
            <a:r>
              <a:rPr lang="en-US" dirty="0" smtClean="0">
                <a:solidFill>
                  <a:srgbClr val="7F7F7F"/>
                </a:solidFill>
                <a:latin typeface="Arial" charset="0"/>
                <a:ea typeface="Arial" charset="0"/>
                <a:cs typeface="Arial" charset="0"/>
              </a:rPr>
              <a:t>Feedback from Mechanism for Safeguarding Impartiality </a:t>
            </a:r>
          </a:p>
          <a:p>
            <a:pPr marL="0" indent="0" eaLnBrk="1" hangingPunct="1"/>
            <a:r>
              <a:rPr lang="en-US" dirty="0" smtClean="0">
                <a:solidFill>
                  <a:srgbClr val="7F7F7F"/>
                </a:solidFill>
                <a:latin typeface="Arial" charset="0"/>
                <a:ea typeface="Arial" charset="0"/>
                <a:cs typeface="Arial" charset="0"/>
              </a:rPr>
              <a:t>Preventive and Corrective Actions</a:t>
            </a:r>
          </a:p>
          <a:p>
            <a:pPr marL="0" indent="0" eaLnBrk="1" hangingPunct="1"/>
            <a:r>
              <a:rPr lang="en-US" dirty="0" smtClean="0">
                <a:solidFill>
                  <a:srgbClr val="7F7F7F"/>
                </a:solidFill>
                <a:latin typeface="Arial" charset="0"/>
                <a:ea typeface="Arial" charset="0"/>
                <a:cs typeface="Arial" charset="0"/>
              </a:rPr>
              <a:t>Previous Management Review</a:t>
            </a:r>
          </a:p>
          <a:p>
            <a:pPr marL="0" indent="0" eaLnBrk="1" hangingPunct="1"/>
            <a:r>
              <a:rPr lang="en-US" dirty="0" smtClean="0">
                <a:solidFill>
                  <a:srgbClr val="7F7F7F"/>
                </a:solidFill>
                <a:latin typeface="Arial" charset="0"/>
                <a:ea typeface="Arial" charset="0"/>
                <a:cs typeface="Arial" charset="0"/>
              </a:rPr>
              <a:t>Fulfillment of Objectives</a:t>
            </a:r>
          </a:p>
          <a:p>
            <a:pPr eaLnBrk="1" hangingPunct="1"/>
            <a:r>
              <a:rPr lang="en-US" dirty="0">
                <a:solidFill>
                  <a:schemeClr val="accent1"/>
                </a:solidFill>
                <a:latin typeface="Arial" charset="0"/>
                <a:ea typeface="Arial" charset="0"/>
                <a:cs typeface="Arial" charset="0"/>
              </a:rPr>
              <a:t>Changes that could affect Management System</a:t>
            </a:r>
          </a:p>
          <a:p>
            <a:pPr marL="0" indent="0" eaLnBrk="1" hangingPunct="1"/>
            <a:r>
              <a:rPr lang="en-US" dirty="0" smtClean="0">
                <a:solidFill>
                  <a:srgbClr val="7F7F7F"/>
                </a:solidFill>
                <a:latin typeface="Arial" charset="0"/>
                <a:ea typeface="Arial" charset="0"/>
                <a:cs typeface="Arial" charset="0"/>
              </a:rPr>
              <a:t>Appeals and Complaints</a:t>
            </a:r>
          </a:p>
          <a:p>
            <a:pPr marL="0" indent="0" eaLnBrk="1" hangingPunct="1"/>
            <a:r>
              <a:rPr lang="en-US" dirty="0" smtClean="0">
                <a:solidFill>
                  <a:srgbClr val="7F7F7F"/>
                </a:solidFill>
                <a:latin typeface="Arial" charset="0"/>
                <a:ea typeface="Arial" charset="0"/>
                <a:cs typeface="Arial" charset="0"/>
              </a:rPr>
              <a:t>Outputs / Action Items</a:t>
            </a:r>
            <a:endParaRPr lang="en-US" dirty="0">
              <a:solidFill>
                <a:srgbClr val="7F7F7F"/>
              </a:solidFill>
              <a:latin typeface="Arial" charset="0"/>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20</a:t>
            </a:fld>
            <a:endParaRPr lang="en-US">
              <a:solidFill>
                <a:srgbClr val="000000"/>
              </a:solidFill>
            </a:endParaRPr>
          </a:p>
        </p:txBody>
      </p:sp>
    </p:spTree>
    <p:extLst>
      <p:ext uri="{BB962C8B-B14F-4D97-AF65-F5344CB8AC3E}">
        <p14:creationId xmlns:p14="http://schemas.microsoft.com/office/powerpoint/2010/main" val="3489917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affecting Management System</a:t>
            </a:r>
            <a:endParaRPr lang="en-US" dirty="0"/>
          </a:p>
        </p:txBody>
      </p:sp>
      <p:sp>
        <p:nvSpPr>
          <p:cNvPr id="3" name="Content Placeholder 2"/>
          <p:cNvSpPr>
            <a:spLocks noGrp="1"/>
          </p:cNvSpPr>
          <p:nvPr>
            <p:ph idx="1"/>
          </p:nvPr>
        </p:nvSpPr>
        <p:spPr>
          <a:xfrm>
            <a:off x="457200" y="1219200"/>
            <a:ext cx="8229600" cy="4876800"/>
          </a:xfrm>
        </p:spPr>
        <p:txBody>
          <a:bodyPr/>
          <a:lstStyle/>
          <a:p>
            <a:pPr marL="0" lvl="1" indent="0">
              <a:buNone/>
            </a:pPr>
            <a:r>
              <a:rPr lang="en-US" dirty="0" smtClean="0"/>
              <a:t>Compliance to 17065 has affected and changed the Management System </a:t>
            </a:r>
            <a:endParaRPr lang="en-US" dirty="0"/>
          </a:p>
          <a:p>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21</a:t>
            </a:fld>
            <a:endParaRPr lang="en-US">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443607771"/>
              </p:ext>
            </p:extLst>
          </p:nvPr>
        </p:nvGraphicFramePr>
        <p:xfrm>
          <a:off x="457200" y="1981197"/>
          <a:ext cx="8229600" cy="3672091"/>
        </p:xfrm>
        <a:graphic>
          <a:graphicData uri="http://schemas.openxmlformats.org/drawingml/2006/table">
            <a:tbl>
              <a:tblPr/>
              <a:tblGrid>
                <a:gridCol w="1369467"/>
                <a:gridCol w="6860133"/>
              </a:tblGrid>
              <a:tr h="183004">
                <a:tc gridSpan="2">
                  <a:txBody>
                    <a:bodyPr/>
                    <a:lstStyle/>
                    <a:p>
                      <a:pPr algn="ctr" fontAlgn="ctr"/>
                      <a:r>
                        <a:rPr lang="en-US" sz="1000" b="1" i="0" u="none" strike="noStrike" dirty="0">
                          <a:solidFill>
                            <a:srgbClr val="000000"/>
                          </a:solidFill>
                          <a:effectLst/>
                          <a:latin typeface="Calibri"/>
                        </a:rPr>
                        <a:t>Areas of Concern - not identified through CARs</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hMerge="1">
                  <a:txBody>
                    <a:bodyPr/>
                    <a:lstStyle/>
                    <a:p>
                      <a:endParaRPr lang="en-US"/>
                    </a:p>
                  </a:txBody>
                  <a:tcPr/>
                </a:tc>
              </a:tr>
              <a:tr h="228279">
                <a:tc>
                  <a:txBody>
                    <a:bodyPr/>
                    <a:lstStyle/>
                    <a:p>
                      <a:pPr algn="l" fontAlgn="ctr"/>
                      <a:r>
                        <a:rPr lang="en-US" sz="1000" b="0" i="0" u="none" strike="noStrike" dirty="0">
                          <a:solidFill>
                            <a:srgbClr val="000000"/>
                          </a:solidFill>
                          <a:effectLst/>
                          <a:latin typeface="Calibri"/>
                        </a:rPr>
                        <a:t>Complaints</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000000"/>
                          </a:solidFill>
                          <a:effectLst/>
                          <a:latin typeface="Calibri"/>
                        </a:rPr>
                        <a:t>Added to UL SOP for Complaints but not implemented, need to finish process of complaints and feedback</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8644">
                <a:tc>
                  <a:txBody>
                    <a:bodyPr/>
                    <a:lstStyle/>
                    <a:p>
                      <a:pPr algn="l" fontAlgn="ctr"/>
                      <a:r>
                        <a:rPr lang="en-US" sz="1000" b="0" i="0" u="none" strike="noStrike">
                          <a:solidFill>
                            <a:srgbClr val="000000"/>
                          </a:solidFill>
                          <a:effectLst/>
                          <a:latin typeface="Calibri"/>
                        </a:rPr>
                        <a:t>Consultancy</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000000"/>
                          </a:solidFill>
                          <a:effectLst/>
                          <a:latin typeface="Calibri"/>
                        </a:rPr>
                        <a:t>ULE is not to provide consultancy. Change CDP to not say consultancy. Come up with document of certification concerns and common mitigation to give to customers at the start of all projects</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8279">
                <a:tc>
                  <a:txBody>
                    <a:bodyPr/>
                    <a:lstStyle/>
                    <a:p>
                      <a:pPr algn="l" fontAlgn="ctr"/>
                      <a:r>
                        <a:rPr lang="en-US" sz="1000" b="0" i="0" u="none" strike="noStrike">
                          <a:solidFill>
                            <a:srgbClr val="000000"/>
                          </a:solidFill>
                          <a:effectLst/>
                          <a:latin typeface="Calibri"/>
                        </a:rPr>
                        <a:t>Impartiality</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000000"/>
                          </a:solidFill>
                          <a:effectLst/>
                          <a:latin typeface="Calibri"/>
                        </a:rPr>
                        <a:t>Get what I can from Corporate and place into ULE documents to be compliant in time for accreditation</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8279">
                <a:tc>
                  <a:txBody>
                    <a:bodyPr/>
                    <a:lstStyle/>
                    <a:p>
                      <a:pPr algn="l" fontAlgn="ctr"/>
                      <a:r>
                        <a:rPr lang="en-US" sz="1000" b="0" i="0" u="none" strike="noStrike">
                          <a:solidFill>
                            <a:srgbClr val="000000"/>
                          </a:solidFill>
                          <a:effectLst/>
                          <a:latin typeface="Calibri"/>
                        </a:rPr>
                        <a:t>Financial Stability</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000000"/>
                          </a:solidFill>
                          <a:effectLst/>
                          <a:latin typeface="Calibri"/>
                        </a:rPr>
                        <a:t>Get with Bryan and Mike to come up with process to present to auditor</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8279">
                <a:tc>
                  <a:txBody>
                    <a:bodyPr/>
                    <a:lstStyle/>
                    <a:p>
                      <a:pPr algn="l" fontAlgn="ctr"/>
                      <a:r>
                        <a:rPr lang="en-US" sz="1000" b="0" i="0" u="none" strike="noStrike">
                          <a:solidFill>
                            <a:srgbClr val="000000"/>
                          </a:solidFill>
                          <a:effectLst/>
                          <a:latin typeface="Calibri"/>
                        </a:rPr>
                        <a:t>Quality Manual</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000000"/>
                          </a:solidFill>
                          <a:effectLst/>
                          <a:latin typeface="Calibri"/>
                        </a:rPr>
                        <a:t>Update to reflect 5.1.3 d &amp; e as scheme owner ; l as customer advocacy</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8279">
                <a:tc>
                  <a:txBody>
                    <a:bodyPr/>
                    <a:lstStyle/>
                    <a:p>
                      <a:pPr algn="l" fontAlgn="ctr"/>
                      <a:r>
                        <a:rPr lang="en-US" sz="1000" b="0" i="0" u="none" strike="noStrike">
                          <a:solidFill>
                            <a:srgbClr val="000000"/>
                          </a:solidFill>
                          <a:effectLst/>
                          <a:latin typeface="Calibri"/>
                        </a:rPr>
                        <a:t>Product Guide</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000000"/>
                          </a:solidFill>
                          <a:effectLst/>
                          <a:latin typeface="Calibri"/>
                        </a:rPr>
                        <a:t>Not all certified products are on the sustainable product guide. Still available upon request</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8644">
                <a:tc>
                  <a:txBody>
                    <a:bodyPr/>
                    <a:lstStyle/>
                    <a:p>
                      <a:pPr algn="l" fontAlgn="ctr"/>
                      <a:r>
                        <a:rPr lang="en-US" sz="1000" b="0" i="0" u="none" strike="noStrike">
                          <a:solidFill>
                            <a:srgbClr val="000000"/>
                          </a:solidFill>
                          <a:effectLst/>
                          <a:latin typeface="Calibri"/>
                        </a:rPr>
                        <a:t>GEI Testing &amp; Cert. agreement</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000000"/>
                          </a:solidFill>
                          <a:effectLst/>
                          <a:latin typeface="Calibri"/>
                        </a:rPr>
                        <a:t>Not in compliance to 17065, need to think to keep to the end of the agreement or change to GSA before agreement is over</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8279">
                <a:tc>
                  <a:txBody>
                    <a:bodyPr/>
                    <a:lstStyle/>
                    <a:p>
                      <a:pPr algn="l" fontAlgn="ctr"/>
                      <a:r>
                        <a:rPr lang="en-US" sz="1000" b="0" i="0" u="none" strike="noStrike">
                          <a:solidFill>
                            <a:srgbClr val="000000"/>
                          </a:solidFill>
                          <a:effectLst/>
                          <a:latin typeface="Calibri"/>
                        </a:rPr>
                        <a:t>Competency</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000000"/>
                          </a:solidFill>
                          <a:effectLst/>
                          <a:latin typeface="Calibri"/>
                        </a:rPr>
                        <a:t>TSDco competency. </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8279">
                <a:tc>
                  <a:txBody>
                    <a:bodyPr/>
                    <a:lstStyle/>
                    <a:p>
                      <a:pPr algn="l" fontAlgn="ctr"/>
                      <a:r>
                        <a:rPr lang="en-US" sz="1000" b="0" i="0" u="none" strike="noStrike">
                          <a:solidFill>
                            <a:srgbClr val="000000"/>
                          </a:solidFill>
                          <a:effectLst/>
                          <a:latin typeface="Calibri"/>
                        </a:rPr>
                        <a:t>Cologne Lab</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000000"/>
                          </a:solidFill>
                          <a:effectLst/>
                          <a:latin typeface="Calibri"/>
                        </a:rPr>
                        <a:t>Cologne is not a GREENGUARD 17025 Testing Lab but is on the Certification Application. </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8644">
                <a:tc>
                  <a:txBody>
                    <a:bodyPr/>
                    <a:lstStyle/>
                    <a:p>
                      <a:pPr algn="l" fontAlgn="ctr"/>
                      <a:r>
                        <a:rPr lang="en-US" sz="1000" b="0" i="0" u="none" strike="noStrike">
                          <a:solidFill>
                            <a:srgbClr val="000000"/>
                          </a:solidFill>
                          <a:effectLst/>
                          <a:latin typeface="Calibri"/>
                        </a:rPr>
                        <a:t>New Products not in Standards</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000000"/>
                          </a:solidFill>
                          <a:effectLst/>
                          <a:latin typeface="Calibri"/>
                        </a:rPr>
                        <a:t>Process needs to be followed when called for certification on a product that is not covered by the scheme or standard</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8279">
                <a:tc>
                  <a:txBody>
                    <a:bodyPr/>
                    <a:lstStyle/>
                    <a:p>
                      <a:pPr algn="l" fontAlgn="ctr"/>
                      <a:r>
                        <a:rPr lang="en-US" sz="1000" b="0" i="0" u="none" strike="noStrike">
                          <a:solidFill>
                            <a:srgbClr val="000000"/>
                          </a:solidFill>
                          <a:effectLst/>
                          <a:latin typeface="Calibri"/>
                        </a:rPr>
                        <a:t>Records</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000000"/>
                          </a:solidFill>
                          <a:effectLst/>
                          <a:latin typeface="Calibri"/>
                        </a:rPr>
                        <a:t>Need to be aware all records of a project need to be retained. Anything that is part of the certification process needs to be saved. </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58644">
                <a:tc>
                  <a:txBody>
                    <a:bodyPr/>
                    <a:lstStyle/>
                    <a:p>
                      <a:pPr algn="l" fontAlgn="ctr"/>
                      <a:r>
                        <a:rPr lang="en-US" sz="1000" b="0" i="0" u="none" strike="noStrike">
                          <a:solidFill>
                            <a:srgbClr val="000000"/>
                          </a:solidFill>
                          <a:effectLst/>
                          <a:latin typeface="Calibri"/>
                        </a:rPr>
                        <a:t>Certify to new Standards like NSF </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a:solidFill>
                            <a:srgbClr val="000000"/>
                          </a:solidFill>
                          <a:effectLst/>
                          <a:latin typeface="Calibri"/>
                        </a:rPr>
                        <a:t>Develop process in which we will take to ensure we have the capability to do testing to a public certification. Approval must be given from all parties indicated. </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28279">
                <a:tc>
                  <a:txBody>
                    <a:bodyPr/>
                    <a:lstStyle/>
                    <a:p>
                      <a:pPr algn="l" fontAlgn="ctr"/>
                      <a:r>
                        <a:rPr lang="en-US" sz="1000" b="0" i="0" u="none" strike="noStrike">
                          <a:solidFill>
                            <a:srgbClr val="000000"/>
                          </a:solidFill>
                          <a:effectLst/>
                          <a:latin typeface="Calibri"/>
                        </a:rPr>
                        <a:t> </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000" b="0" i="0" u="none" strike="noStrike" dirty="0">
                          <a:solidFill>
                            <a:srgbClr val="000000"/>
                          </a:solidFill>
                          <a:effectLst/>
                          <a:latin typeface="Calibri"/>
                        </a:rPr>
                        <a:t> </a:t>
                      </a:r>
                    </a:p>
                  </a:txBody>
                  <a:tcPr marL="6389" marR="6389" marT="638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945193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10000"/>
          </a:bodyPr>
          <a:lstStyle/>
          <a:p>
            <a:pPr marL="0" indent="0" eaLnBrk="1" hangingPunct="1"/>
            <a:r>
              <a:rPr lang="en-US" dirty="0">
                <a:solidFill>
                  <a:srgbClr val="7F7F7F"/>
                </a:solidFill>
                <a:latin typeface="Arial" charset="0"/>
                <a:ea typeface="Arial" charset="0"/>
                <a:cs typeface="Arial" charset="0"/>
              </a:rPr>
              <a:t>ISO/IEC 17065</a:t>
            </a:r>
          </a:p>
          <a:p>
            <a:pPr eaLnBrk="1" hangingPunct="1"/>
            <a:r>
              <a:rPr lang="en-US" dirty="0" smtClean="0">
                <a:solidFill>
                  <a:srgbClr val="7F7F7F"/>
                </a:solidFill>
                <a:latin typeface="Arial" charset="0"/>
                <a:ea typeface="Arial" charset="0"/>
                <a:cs typeface="Arial" charset="0"/>
              </a:rPr>
              <a:t>Programs</a:t>
            </a:r>
          </a:p>
          <a:p>
            <a:pPr marL="0" indent="0" eaLnBrk="1" hangingPunct="1"/>
            <a:r>
              <a:rPr lang="en-US" dirty="0" smtClean="0">
                <a:solidFill>
                  <a:srgbClr val="7F7F7F"/>
                </a:solidFill>
                <a:latin typeface="Arial" charset="0"/>
                <a:ea typeface="Arial" charset="0"/>
                <a:cs typeface="Arial" charset="0"/>
              </a:rPr>
              <a:t>Internal and External Audits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Feedback from Customers &amp; Interested Parties</a:t>
            </a:r>
          </a:p>
          <a:p>
            <a:pPr marL="0" indent="0" eaLnBrk="1" hangingPunct="1"/>
            <a:r>
              <a:rPr lang="en-US" dirty="0" smtClean="0">
                <a:solidFill>
                  <a:srgbClr val="7F7F7F"/>
                </a:solidFill>
                <a:latin typeface="Arial" charset="0"/>
                <a:ea typeface="Arial" charset="0"/>
                <a:cs typeface="Arial" charset="0"/>
              </a:rPr>
              <a:t>Feedback from Mechanism for Safeguarding Impartiality </a:t>
            </a:r>
          </a:p>
          <a:p>
            <a:pPr marL="0" indent="0" eaLnBrk="1" hangingPunct="1"/>
            <a:r>
              <a:rPr lang="en-US" dirty="0" smtClean="0">
                <a:solidFill>
                  <a:srgbClr val="7F7F7F"/>
                </a:solidFill>
                <a:latin typeface="Arial" charset="0"/>
                <a:ea typeface="Arial" charset="0"/>
                <a:cs typeface="Arial" charset="0"/>
              </a:rPr>
              <a:t>Preventive and Corrective Actions</a:t>
            </a:r>
          </a:p>
          <a:p>
            <a:pPr marL="0" indent="0" eaLnBrk="1" hangingPunct="1"/>
            <a:r>
              <a:rPr lang="en-US" dirty="0" smtClean="0">
                <a:solidFill>
                  <a:srgbClr val="7F7F7F"/>
                </a:solidFill>
                <a:latin typeface="Arial" charset="0"/>
                <a:ea typeface="Arial" charset="0"/>
                <a:cs typeface="Arial" charset="0"/>
              </a:rPr>
              <a:t>Previous Management Review</a:t>
            </a:r>
          </a:p>
          <a:p>
            <a:pPr marL="0" indent="0" eaLnBrk="1" hangingPunct="1"/>
            <a:r>
              <a:rPr lang="en-US" dirty="0" smtClean="0">
                <a:solidFill>
                  <a:srgbClr val="7F7F7F"/>
                </a:solidFill>
                <a:latin typeface="Arial" charset="0"/>
                <a:ea typeface="Arial" charset="0"/>
                <a:cs typeface="Arial" charset="0"/>
              </a:rPr>
              <a:t>Fulfillment of Objectives</a:t>
            </a:r>
          </a:p>
          <a:p>
            <a:pPr marL="0" indent="0" eaLnBrk="1" hangingPunct="1"/>
            <a:r>
              <a:rPr lang="en-US" dirty="0" smtClean="0">
                <a:solidFill>
                  <a:srgbClr val="7F7F7F"/>
                </a:solidFill>
                <a:latin typeface="Arial" charset="0"/>
                <a:ea typeface="Arial" charset="0"/>
                <a:cs typeface="Arial" charset="0"/>
              </a:rPr>
              <a:t>Changes that could affect Management System</a:t>
            </a:r>
          </a:p>
          <a:p>
            <a:pPr eaLnBrk="1" hangingPunct="1"/>
            <a:r>
              <a:rPr lang="en-US" dirty="0">
                <a:solidFill>
                  <a:schemeClr val="accent1"/>
                </a:solidFill>
                <a:latin typeface="Arial" charset="0"/>
                <a:ea typeface="Arial" charset="0"/>
                <a:cs typeface="Arial" charset="0"/>
              </a:rPr>
              <a:t>Appeals and Complaints</a:t>
            </a:r>
          </a:p>
          <a:p>
            <a:pPr marL="0" indent="0" eaLnBrk="1" hangingPunct="1"/>
            <a:r>
              <a:rPr lang="en-US" dirty="0" smtClean="0">
                <a:solidFill>
                  <a:srgbClr val="7F7F7F"/>
                </a:solidFill>
                <a:latin typeface="Arial" charset="0"/>
                <a:ea typeface="Arial" charset="0"/>
                <a:cs typeface="Arial" charset="0"/>
              </a:rPr>
              <a:t>Outputs / Action Items</a:t>
            </a:r>
            <a:endParaRPr lang="en-US" dirty="0">
              <a:solidFill>
                <a:srgbClr val="7F7F7F"/>
              </a:solidFill>
              <a:latin typeface="Arial" charset="0"/>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22</a:t>
            </a:fld>
            <a:endParaRPr lang="en-US">
              <a:solidFill>
                <a:srgbClr val="000000"/>
              </a:solidFill>
            </a:endParaRPr>
          </a:p>
        </p:txBody>
      </p:sp>
    </p:spTree>
    <p:extLst>
      <p:ext uri="{BB962C8B-B14F-4D97-AF65-F5344CB8AC3E}">
        <p14:creationId xmlns:p14="http://schemas.microsoft.com/office/powerpoint/2010/main" val="34899177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Appeals and Complaints</a:t>
            </a:r>
            <a:endParaRPr lang="en-US" dirty="0"/>
          </a:p>
        </p:txBody>
      </p:sp>
      <p:sp>
        <p:nvSpPr>
          <p:cNvPr id="3" name="Content Placeholder 2"/>
          <p:cNvSpPr>
            <a:spLocks noGrp="1"/>
          </p:cNvSpPr>
          <p:nvPr>
            <p:ph idx="1"/>
          </p:nvPr>
        </p:nvSpPr>
        <p:spPr>
          <a:xfrm>
            <a:off x="457200" y="1447800"/>
            <a:ext cx="8229600" cy="3426095"/>
          </a:xfrm>
        </p:spPr>
        <p:txBody>
          <a:bodyPr>
            <a:normAutofit/>
          </a:bodyPr>
          <a:lstStyle/>
          <a:p>
            <a:pPr marL="342900" indent="-342900">
              <a:buFont typeface="Arial" panose="020B0604020202020204" pitchFamily="34" charset="0"/>
              <a:buChar char="•"/>
            </a:pPr>
            <a:r>
              <a:rPr lang="en-US" sz="2000" b="0" dirty="0">
                <a:solidFill>
                  <a:schemeClr val="accent1"/>
                </a:solidFill>
                <a:latin typeface="Arial"/>
                <a:cs typeface="Geneva" charset="0"/>
              </a:rPr>
              <a:t>Open to </a:t>
            </a:r>
            <a:r>
              <a:rPr lang="en-US" sz="2000" b="0" dirty="0" smtClean="0">
                <a:solidFill>
                  <a:schemeClr val="accent1"/>
                </a:solidFill>
                <a:latin typeface="Arial"/>
                <a:cs typeface="Geneva" charset="0"/>
              </a:rPr>
              <a:t>floor</a:t>
            </a:r>
          </a:p>
          <a:p>
            <a:pPr marL="342900" indent="-342900">
              <a:buFont typeface="Arial" panose="020B0604020202020204" pitchFamily="34" charset="0"/>
              <a:buChar char="•"/>
            </a:pPr>
            <a:endParaRPr lang="en-US" sz="2000" b="0" dirty="0">
              <a:solidFill>
                <a:schemeClr val="accent1"/>
              </a:solidFill>
              <a:latin typeface="Arial"/>
              <a:cs typeface="Geneva" charset="0"/>
            </a:endParaRPr>
          </a:p>
          <a:p>
            <a:pPr marL="342900" indent="-342900">
              <a:buFont typeface="Arial" panose="020B0604020202020204" pitchFamily="34" charset="0"/>
              <a:buChar char="•"/>
            </a:pPr>
            <a:r>
              <a:rPr lang="en-US" sz="2000" b="0" dirty="0">
                <a:solidFill>
                  <a:schemeClr val="accent1"/>
                </a:solidFill>
                <a:latin typeface="Arial"/>
                <a:cs typeface="Geneva" charset="0"/>
              </a:rPr>
              <a:t>Complaints, moving over to UL System but no customer advocates have been chosen and </a:t>
            </a:r>
            <a:r>
              <a:rPr lang="en-US" sz="2000" b="0" dirty="0" smtClean="0">
                <a:solidFill>
                  <a:schemeClr val="accent1"/>
                </a:solidFill>
                <a:latin typeface="Arial"/>
                <a:cs typeface="Geneva" charset="0"/>
              </a:rPr>
              <a:t>has </a:t>
            </a:r>
            <a:r>
              <a:rPr lang="en-US" sz="2000" b="0" dirty="0">
                <a:solidFill>
                  <a:schemeClr val="accent1"/>
                </a:solidFill>
                <a:latin typeface="Arial"/>
                <a:cs typeface="Geneva" charset="0"/>
              </a:rPr>
              <a:t>not fully adopted. </a:t>
            </a:r>
            <a:endParaRPr lang="en-US" sz="2000" b="0" dirty="0" smtClean="0">
              <a:solidFill>
                <a:schemeClr val="accent1"/>
              </a:solidFill>
              <a:latin typeface="Arial"/>
              <a:cs typeface="Geneva" charset="0"/>
            </a:endParaRPr>
          </a:p>
          <a:p>
            <a:pPr marL="342900" indent="-342900">
              <a:buFont typeface="Arial" panose="020B0604020202020204" pitchFamily="34" charset="0"/>
              <a:buChar char="•"/>
            </a:pPr>
            <a:endParaRPr lang="en-US" sz="2000" b="0" dirty="0" smtClean="0">
              <a:solidFill>
                <a:schemeClr val="accent1"/>
              </a:solidFill>
              <a:latin typeface="Arial"/>
              <a:cs typeface="Geneva" charset="0"/>
            </a:endParaRPr>
          </a:p>
          <a:p>
            <a:pPr marL="342900" indent="-342900">
              <a:buFont typeface="Arial" panose="020B0604020202020204" pitchFamily="34" charset="0"/>
              <a:buChar char="•"/>
            </a:pPr>
            <a:r>
              <a:rPr lang="en-US" sz="2000" b="0" dirty="0" smtClean="0">
                <a:solidFill>
                  <a:schemeClr val="accent1"/>
                </a:solidFill>
                <a:latin typeface="Arial"/>
                <a:cs typeface="Geneva" charset="0"/>
              </a:rPr>
              <a:t>Appeals policy in place, need retention to record how many appeals.</a:t>
            </a:r>
            <a:endParaRPr lang="en-US" sz="2000" b="0" dirty="0">
              <a:solidFill>
                <a:schemeClr val="accent1"/>
              </a:solidFill>
              <a:latin typeface="Arial"/>
              <a:cs typeface="Geneva" charset="0"/>
            </a:endParaRPr>
          </a:p>
        </p:txBody>
      </p:sp>
      <p:sp>
        <p:nvSpPr>
          <p:cNvPr id="4" name="Slide Number Placeholder 3"/>
          <p:cNvSpPr>
            <a:spLocks noGrp="1"/>
          </p:cNvSpPr>
          <p:nvPr>
            <p:ph type="sldNum" sz="quarter" idx="10"/>
          </p:nvPr>
        </p:nvSpPr>
        <p:spPr/>
        <p:txBody>
          <a:bodyPr/>
          <a:lstStyle/>
          <a:p>
            <a:fld id="{B6C7148A-9F10-C148-9B6A-0C27445671A9}" type="slidenum">
              <a:rPr lang="en-US" smtClean="0">
                <a:solidFill>
                  <a:srgbClr val="000000"/>
                </a:solidFill>
              </a:rPr>
              <a:pPr/>
              <a:t>23</a:t>
            </a:fld>
            <a:endParaRPr lang="en-US">
              <a:solidFill>
                <a:srgbClr val="000000"/>
              </a:solidFill>
            </a:endParaRPr>
          </a:p>
        </p:txBody>
      </p:sp>
    </p:spTree>
    <p:extLst>
      <p:ext uri="{BB962C8B-B14F-4D97-AF65-F5344CB8AC3E}">
        <p14:creationId xmlns:p14="http://schemas.microsoft.com/office/powerpoint/2010/main" val="3523197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10000"/>
          </a:bodyPr>
          <a:lstStyle/>
          <a:p>
            <a:pPr marL="0" indent="0" eaLnBrk="1" hangingPunct="1"/>
            <a:r>
              <a:rPr lang="en-US" dirty="0">
                <a:solidFill>
                  <a:srgbClr val="7F7F7F"/>
                </a:solidFill>
                <a:latin typeface="Arial" charset="0"/>
                <a:ea typeface="Arial" charset="0"/>
                <a:cs typeface="Arial" charset="0"/>
              </a:rPr>
              <a:t>ISO/IEC 17065</a:t>
            </a:r>
          </a:p>
          <a:p>
            <a:pPr eaLnBrk="1" hangingPunct="1"/>
            <a:r>
              <a:rPr lang="en-US" dirty="0" smtClean="0">
                <a:solidFill>
                  <a:srgbClr val="7F7F7F"/>
                </a:solidFill>
                <a:latin typeface="Arial" charset="0"/>
                <a:ea typeface="Arial" charset="0"/>
                <a:cs typeface="Arial" charset="0"/>
              </a:rPr>
              <a:t>Programs</a:t>
            </a:r>
          </a:p>
          <a:p>
            <a:pPr marL="0" indent="0" eaLnBrk="1" hangingPunct="1"/>
            <a:r>
              <a:rPr lang="en-US" dirty="0" smtClean="0">
                <a:solidFill>
                  <a:srgbClr val="7F7F7F"/>
                </a:solidFill>
                <a:latin typeface="Arial" charset="0"/>
                <a:ea typeface="Arial" charset="0"/>
                <a:cs typeface="Arial" charset="0"/>
              </a:rPr>
              <a:t>Internal and External Audits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Feedback from Customers &amp; Interested Parties</a:t>
            </a:r>
          </a:p>
          <a:p>
            <a:pPr marL="0" indent="0" eaLnBrk="1" hangingPunct="1"/>
            <a:r>
              <a:rPr lang="en-US" dirty="0" smtClean="0">
                <a:solidFill>
                  <a:srgbClr val="7F7F7F"/>
                </a:solidFill>
                <a:latin typeface="Arial" charset="0"/>
                <a:ea typeface="Arial" charset="0"/>
                <a:cs typeface="Arial" charset="0"/>
              </a:rPr>
              <a:t>Feedback from Mechanism for Safeguarding Impartiality </a:t>
            </a:r>
          </a:p>
          <a:p>
            <a:pPr marL="0" indent="0" eaLnBrk="1" hangingPunct="1"/>
            <a:r>
              <a:rPr lang="en-US" dirty="0" smtClean="0">
                <a:solidFill>
                  <a:srgbClr val="7F7F7F"/>
                </a:solidFill>
                <a:latin typeface="Arial" charset="0"/>
                <a:ea typeface="Arial" charset="0"/>
                <a:cs typeface="Arial" charset="0"/>
              </a:rPr>
              <a:t>Preventive and Corrective Actions</a:t>
            </a:r>
          </a:p>
          <a:p>
            <a:pPr marL="0" indent="0" eaLnBrk="1" hangingPunct="1"/>
            <a:r>
              <a:rPr lang="en-US" dirty="0" smtClean="0">
                <a:solidFill>
                  <a:srgbClr val="7F7F7F"/>
                </a:solidFill>
                <a:latin typeface="Arial" charset="0"/>
                <a:ea typeface="Arial" charset="0"/>
                <a:cs typeface="Arial" charset="0"/>
              </a:rPr>
              <a:t>Previous Management Review</a:t>
            </a:r>
          </a:p>
          <a:p>
            <a:pPr marL="0" indent="0" eaLnBrk="1" hangingPunct="1"/>
            <a:r>
              <a:rPr lang="en-US" dirty="0" smtClean="0">
                <a:solidFill>
                  <a:srgbClr val="7F7F7F"/>
                </a:solidFill>
                <a:latin typeface="Arial" charset="0"/>
                <a:ea typeface="Arial" charset="0"/>
                <a:cs typeface="Arial" charset="0"/>
              </a:rPr>
              <a:t>Fulfillment of Objectives</a:t>
            </a:r>
          </a:p>
          <a:p>
            <a:pPr marL="0" indent="0" eaLnBrk="1" hangingPunct="1"/>
            <a:r>
              <a:rPr lang="en-US" dirty="0" smtClean="0">
                <a:solidFill>
                  <a:srgbClr val="7F7F7F"/>
                </a:solidFill>
                <a:latin typeface="Arial" charset="0"/>
                <a:ea typeface="Arial" charset="0"/>
                <a:cs typeface="Arial" charset="0"/>
              </a:rPr>
              <a:t>Changes that could affect Management System</a:t>
            </a:r>
          </a:p>
          <a:p>
            <a:pPr eaLnBrk="1" hangingPunct="1"/>
            <a:r>
              <a:rPr lang="en-US" dirty="0">
                <a:solidFill>
                  <a:srgbClr val="7F7F7F"/>
                </a:solidFill>
                <a:latin typeface="Arial" charset="0"/>
                <a:ea typeface="Arial" charset="0"/>
                <a:cs typeface="Arial" charset="0"/>
              </a:rPr>
              <a:t>Appeals and Complaints</a:t>
            </a:r>
          </a:p>
          <a:p>
            <a:pPr eaLnBrk="1" hangingPunct="1"/>
            <a:r>
              <a:rPr lang="en-US" dirty="0">
                <a:solidFill>
                  <a:schemeClr val="accent1"/>
                </a:solidFill>
                <a:latin typeface="Arial" charset="0"/>
                <a:ea typeface="Arial" charset="0"/>
                <a:cs typeface="Arial" charset="0"/>
              </a:rPr>
              <a:t>Outputs / Action Items</a:t>
            </a: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24</a:t>
            </a:fld>
            <a:endParaRPr lang="en-US">
              <a:solidFill>
                <a:srgbClr val="000000"/>
              </a:solidFill>
            </a:endParaRPr>
          </a:p>
        </p:txBody>
      </p:sp>
    </p:spTree>
    <p:extLst>
      <p:ext uri="{BB962C8B-B14F-4D97-AF65-F5344CB8AC3E}">
        <p14:creationId xmlns:p14="http://schemas.microsoft.com/office/powerpoint/2010/main" val="105725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 / Action Items</a:t>
            </a:r>
            <a:endParaRPr lang="en-US" dirty="0"/>
          </a:p>
        </p:txBody>
      </p:sp>
      <p:sp>
        <p:nvSpPr>
          <p:cNvPr id="3" name="Content Placeholder 2"/>
          <p:cNvSpPr>
            <a:spLocks noGrp="1"/>
          </p:cNvSpPr>
          <p:nvPr>
            <p:ph idx="1"/>
          </p:nvPr>
        </p:nvSpPr>
        <p:spPr>
          <a:xfrm>
            <a:off x="457200" y="1371600"/>
            <a:ext cx="8229600" cy="4876800"/>
          </a:xfrm>
        </p:spPr>
        <p:txBody>
          <a:bodyPr>
            <a:normAutofit/>
          </a:bodyPr>
          <a:lstStyle/>
          <a:p>
            <a:pPr marL="457200" indent="-457200">
              <a:buFont typeface="Arial" panose="020B0604020202020204" pitchFamily="34" charset="0"/>
              <a:buChar char="•"/>
            </a:pPr>
            <a:r>
              <a:rPr lang="en-US" sz="2000" b="0" dirty="0">
                <a:solidFill>
                  <a:schemeClr val="accent1"/>
                </a:solidFill>
                <a:latin typeface="Arial"/>
                <a:cs typeface="Geneva" charset="0"/>
              </a:rPr>
              <a:t>Improvements to the Effectiveness of the Management </a:t>
            </a:r>
            <a:r>
              <a:rPr lang="en-US" sz="2000" b="0" dirty="0" smtClean="0">
                <a:solidFill>
                  <a:schemeClr val="accent1"/>
                </a:solidFill>
                <a:latin typeface="Arial"/>
                <a:cs typeface="Geneva" charset="0"/>
              </a:rPr>
              <a:t>System</a:t>
            </a:r>
          </a:p>
          <a:p>
            <a:pPr marL="457200" indent="-457200">
              <a:buFont typeface="Arial" panose="020B0604020202020204" pitchFamily="34" charset="0"/>
              <a:buChar char="•"/>
            </a:pPr>
            <a:endParaRPr lang="en-US" sz="2000" b="0" dirty="0" smtClean="0">
              <a:solidFill>
                <a:schemeClr val="accent1"/>
              </a:solidFill>
              <a:latin typeface="Arial"/>
              <a:cs typeface="Geneva" charset="0"/>
            </a:endParaRPr>
          </a:p>
          <a:p>
            <a:pPr marL="457200" indent="-457200">
              <a:buFont typeface="Arial" panose="020B0604020202020204" pitchFamily="34" charset="0"/>
              <a:buChar char="•"/>
            </a:pPr>
            <a:endParaRPr lang="en-US" sz="2000" b="0" dirty="0">
              <a:solidFill>
                <a:schemeClr val="accent1"/>
              </a:solidFill>
              <a:latin typeface="Arial"/>
              <a:cs typeface="Geneva" charset="0"/>
            </a:endParaRPr>
          </a:p>
          <a:p>
            <a:pPr marL="457200" indent="-457200">
              <a:buFont typeface="Arial" panose="020B0604020202020204" pitchFamily="34" charset="0"/>
              <a:buChar char="•"/>
            </a:pPr>
            <a:r>
              <a:rPr lang="en-US" sz="2000" b="0" dirty="0">
                <a:solidFill>
                  <a:schemeClr val="accent1"/>
                </a:solidFill>
                <a:latin typeface="Arial"/>
                <a:cs typeface="Geneva" charset="0"/>
              </a:rPr>
              <a:t>Improvements to ULE to fulfill requirements set by </a:t>
            </a:r>
            <a:r>
              <a:rPr lang="en-US" sz="2000" b="0" dirty="0" smtClean="0">
                <a:solidFill>
                  <a:schemeClr val="accent1"/>
                </a:solidFill>
                <a:latin typeface="Arial"/>
                <a:cs typeface="Geneva" charset="0"/>
              </a:rPr>
              <a:t>17065</a:t>
            </a:r>
          </a:p>
          <a:p>
            <a:pPr marL="457200" indent="-457200">
              <a:buFont typeface="Arial" panose="020B0604020202020204" pitchFamily="34" charset="0"/>
              <a:buChar char="•"/>
            </a:pPr>
            <a:endParaRPr lang="en-US" sz="2000" b="0" dirty="0" smtClean="0">
              <a:solidFill>
                <a:schemeClr val="accent1"/>
              </a:solidFill>
              <a:latin typeface="Arial"/>
              <a:cs typeface="Geneva" charset="0"/>
            </a:endParaRPr>
          </a:p>
          <a:p>
            <a:pPr marL="457200" indent="-457200">
              <a:buFont typeface="Arial" panose="020B0604020202020204" pitchFamily="34" charset="0"/>
              <a:buChar char="•"/>
            </a:pPr>
            <a:endParaRPr lang="en-US" sz="2000" b="0" dirty="0">
              <a:solidFill>
                <a:schemeClr val="accent1"/>
              </a:solidFill>
              <a:latin typeface="Arial"/>
              <a:cs typeface="Geneva" charset="0"/>
            </a:endParaRPr>
          </a:p>
          <a:p>
            <a:pPr marL="457200" indent="-457200">
              <a:buFont typeface="Arial" panose="020B0604020202020204" pitchFamily="34" charset="0"/>
              <a:buChar char="•"/>
            </a:pPr>
            <a:r>
              <a:rPr lang="en-US" sz="2000" b="0" dirty="0">
                <a:solidFill>
                  <a:schemeClr val="accent1"/>
                </a:solidFill>
                <a:latin typeface="Arial"/>
                <a:cs typeface="Geneva" charset="0"/>
              </a:rPr>
              <a:t>Resources needed</a:t>
            </a:r>
            <a:r>
              <a:rPr lang="en-US" sz="2000" b="0" dirty="0" smtClean="0">
                <a:solidFill>
                  <a:schemeClr val="accent1"/>
                </a:solidFill>
                <a:latin typeface="Arial"/>
                <a:cs typeface="Geneva" charset="0"/>
              </a:rPr>
              <a:t>?</a:t>
            </a:r>
          </a:p>
          <a:p>
            <a:pPr marL="457200" indent="-457200">
              <a:buFont typeface="Arial" panose="020B0604020202020204" pitchFamily="34" charset="0"/>
              <a:buChar char="•"/>
            </a:pPr>
            <a:endParaRPr lang="en-US" sz="2000" b="0" dirty="0">
              <a:solidFill>
                <a:schemeClr val="accent1"/>
              </a:solidFill>
              <a:latin typeface="Arial"/>
              <a:cs typeface="Geneva" charset="0"/>
            </a:endParaRPr>
          </a:p>
          <a:p>
            <a:pPr marL="457200" indent="-457200">
              <a:buFont typeface="Arial" panose="020B0604020202020204" pitchFamily="34" charset="0"/>
              <a:buChar char="•"/>
            </a:pPr>
            <a:endParaRPr lang="en-US" sz="2000" b="0" dirty="0">
              <a:solidFill>
                <a:schemeClr val="accent1"/>
              </a:solidFill>
              <a:latin typeface="Arial"/>
              <a:cs typeface="Geneva" charset="0"/>
            </a:endParaRPr>
          </a:p>
          <a:p>
            <a:pPr marL="457200" indent="-457200">
              <a:buFont typeface="Arial" panose="020B0604020202020204" pitchFamily="34" charset="0"/>
              <a:buChar char="•"/>
            </a:pPr>
            <a:r>
              <a:rPr lang="en-US" sz="2000" b="0" dirty="0">
                <a:solidFill>
                  <a:schemeClr val="accent1"/>
                </a:solidFill>
                <a:latin typeface="Arial"/>
                <a:cs typeface="Geneva" charset="0"/>
              </a:rPr>
              <a:t>Other Action Items</a:t>
            </a:r>
          </a:p>
        </p:txBody>
      </p:sp>
      <p:sp>
        <p:nvSpPr>
          <p:cNvPr id="4" name="Slide Number Placeholder 3"/>
          <p:cNvSpPr>
            <a:spLocks noGrp="1"/>
          </p:cNvSpPr>
          <p:nvPr>
            <p:ph type="sldNum" sz="quarter" idx="10"/>
          </p:nvPr>
        </p:nvSpPr>
        <p:spPr/>
        <p:txBody>
          <a:bodyPr/>
          <a:lstStyle/>
          <a:p>
            <a:fld id="{B6C7148A-9F10-C148-9B6A-0C27445671A9}" type="slidenum">
              <a:rPr lang="en-US" smtClean="0">
                <a:solidFill>
                  <a:srgbClr val="000000"/>
                </a:solidFill>
              </a:rPr>
              <a:pPr/>
              <a:t>25</a:t>
            </a:fld>
            <a:endParaRPr lang="en-US">
              <a:solidFill>
                <a:srgbClr val="000000"/>
              </a:solidFill>
            </a:endParaRPr>
          </a:p>
        </p:txBody>
      </p:sp>
    </p:spTree>
    <p:extLst>
      <p:ext uri="{BB962C8B-B14F-4D97-AF65-F5344CB8AC3E}">
        <p14:creationId xmlns:p14="http://schemas.microsoft.com/office/powerpoint/2010/main" val="2899288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1971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ISO/IEC 17065</a:t>
            </a:r>
            <a:endParaRPr lang="en-US" sz="2400" dirty="0"/>
          </a:p>
        </p:txBody>
      </p:sp>
      <p:sp>
        <p:nvSpPr>
          <p:cNvPr id="3" name="Content Placeholder 2"/>
          <p:cNvSpPr>
            <a:spLocks noGrp="1"/>
          </p:cNvSpPr>
          <p:nvPr>
            <p:ph idx="1"/>
          </p:nvPr>
        </p:nvSpPr>
        <p:spPr>
          <a:xfrm>
            <a:off x="457200" y="1143000"/>
            <a:ext cx="8229600" cy="4525963"/>
          </a:xfrm>
        </p:spPr>
        <p:txBody>
          <a:bodyPr/>
          <a:lstStyle/>
          <a:p>
            <a:pPr marL="285750" indent="-285750">
              <a:lnSpc>
                <a:spcPct val="150000"/>
              </a:lnSpc>
              <a:buFont typeface="Arial" panose="020B0604020202020204" pitchFamily="34" charset="0"/>
              <a:buChar char="•"/>
            </a:pPr>
            <a:r>
              <a:rPr lang="en-US" sz="1800" dirty="0" smtClean="0"/>
              <a:t>All accredited Certification Bodies to Guide 65 are to transition to the new ISO/IEC 17065.</a:t>
            </a:r>
          </a:p>
          <a:p>
            <a:pPr marL="285750" indent="-285750">
              <a:lnSpc>
                <a:spcPct val="150000"/>
              </a:lnSpc>
              <a:buFont typeface="Arial" panose="020B0604020202020204" pitchFamily="34" charset="0"/>
              <a:buChar char="•"/>
            </a:pPr>
            <a:r>
              <a:rPr lang="en-US" sz="1800" dirty="0" smtClean="0"/>
              <a:t>ANSI is allowing a Gap Analysis to be done for BIFMA level Program Certification before July 1</a:t>
            </a:r>
            <a:r>
              <a:rPr lang="en-US" sz="1800" baseline="30000" dirty="0" smtClean="0"/>
              <a:t>st</a:t>
            </a:r>
            <a:r>
              <a:rPr lang="en-US" sz="1800" dirty="0" smtClean="0"/>
              <a:t>. After July 1</a:t>
            </a:r>
            <a:r>
              <a:rPr lang="en-US" sz="1800" baseline="30000" dirty="0" smtClean="0"/>
              <a:t>st</a:t>
            </a:r>
            <a:r>
              <a:rPr lang="en-US" sz="1800" dirty="0" smtClean="0"/>
              <a:t> all accreditations will be done in full compliance to 17065</a:t>
            </a:r>
          </a:p>
          <a:p>
            <a:pPr marL="285750" indent="-285750">
              <a:lnSpc>
                <a:spcPct val="150000"/>
              </a:lnSpc>
              <a:buFont typeface="Arial" panose="020B0604020202020204" pitchFamily="34" charset="0"/>
              <a:buChar char="•"/>
            </a:pPr>
            <a:r>
              <a:rPr lang="en-US" sz="1800" dirty="0" smtClean="0"/>
              <a:t>A2LA is having everyone fully compliant to 17065  for GREENGUARD Certification Programs.</a:t>
            </a:r>
          </a:p>
          <a:p>
            <a:pPr marL="285750" indent="-285750">
              <a:lnSpc>
                <a:spcPct val="150000"/>
              </a:lnSpc>
              <a:buFont typeface="Arial" panose="020B0604020202020204" pitchFamily="34" charset="0"/>
              <a:buChar char="•"/>
            </a:pPr>
            <a:r>
              <a:rPr lang="en-US" sz="1800" dirty="0" smtClean="0"/>
              <a:t>Due to GREENGUARD being an accredited program outside of ANSI, we will be one of the first in UL to be fully accredited to 17065. </a:t>
            </a:r>
            <a:endParaRPr lang="en-US" sz="1600" dirty="0"/>
          </a:p>
          <a:p>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3</a:t>
            </a:fld>
            <a:endParaRPr lang="en-US">
              <a:solidFill>
                <a:srgbClr val="000000"/>
              </a:solidFill>
            </a:endParaRPr>
          </a:p>
        </p:txBody>
      </p:sp>
    </p:spTree>
    <p:extLst>
      <p:ext uri="{BB962C8B-B14F-4D97-AF65-F5344CB8AC3E}">
        <p14:creationId xmlns:p14="http://schemas.microsoft.com/office/powerpoint/2010/main" val="2313492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10000"/>
          </a:bodyPr>
          <a:lstStyle/>
          <a:p>
            <a:pPr eaLnBrk="1" hangingPunct="1"/>
            <a:r>
              <a:rPr lang="en-US" dirty="0">
                <a:solidFill>
                  <a:srgbClr val="7F7F7F"/>
                </a:solidFill>
                <a:latin typeface="Arial" charset="0"/>
                <a:ea typeface="Arial" charset="0"/>
                <a:cs typeface="Arial" charset="0"/>
              </a:rPr>
              <a:t>ISO/IEC 17065</a:t>
            </a:r>
          </a:p>
          <a:p>
            <a:pPr eaLnBrk="1" hangingPunct="1"/>
            <a:r>
              <a:rPr lang="en-US" dirty="0">
                <a:solidFill>
                  <a:schemeClr val="accent1"/>
                </a:solidFill>
                <a:latin typeface="Arial" charset="0"/>
                <a:ea typeface="Arial" charset="0"/>
                <a:cs typeface="Arial" charset="0"/>
              </a:rPr>
              <a:t>Programs</a:t>
            </a:r>
          </a:p>
          <a:p>
            <a:pPr marL="0" indent="0" eaLnBrk="1" hangingPunct="1"/>
            <a:r>
              <a:rPr lang="en-US" dirty="0" smtClean="0">
                <a:solidFill>
                  <a:srgbClr val="7F7F7F"/>
                </a:solidFill>
                <a:latin typeface="Arial" charset="0"/>
                <a:ea typeface="Arial" charset="0"/>
                <a:cs typeface="Arial" charset="0"/>
              </a:rPr>
              <a:t>Internal and External Audits</a:t>
            </a:r>
            <a:endParaRPr lang="en-US" dirty="0">
              <a:solidFill>
                <a:srgbClr val="7F7F7F"/>
              </a:solidFill>
              <a:latin typeface="Arial" charset="0"/>
              <a:ea typeface="Arial" charset="0"/>
              <a:cs typeface="Arial" charset="0"/>
            </a:endParaRPr>
          </a:p>
          <a:p>
            <a:pPr marL="0" indent="0" eaLnBrk="1" hangingPunct="1"/>
            <a:r>
              <a:rPr lang="en-US" dirty="0" smtClean="0">
                <a:solidFill>
                  <a:srgbClr val="7F7F7F"/>
                </a:solidFill>
                <a:latin typeface="Arial" charset="0"/>
                <a:ea typeface="Arial" charset="0"/>
                <a:cs typeface="Arial" charset="0"/>
              </a:rPr>
              <a:t>Feedback from Customers &amp; Interested Parties</a:t>
            </a:r>
          </a:p>
          <a:p>
            <a:pPr marL="0" indent="0" eaLnBrk="1" hangingPunct="1"/>
            <a:r>
              <a:rPr lang="en-US" dirty="0" smtClean="0">
                <a:solidFill>
                  <a:srgbClr val="7F7F7F"/>
                </a:solidFill>
                <a:latin typeface="Arial" charset="0"/>
                <a:ea typeface="Arial" charset="0"/>
                <a:cs typeface="Arial" charset="0"/>
              </a:rPr>
              <a:t>Feedback from Mechanism for Safeguarding Impartiality </a:t>
            </a:r>
          </a:p>
          <a:p>
            <a:pPr marL="0" indent="0" eaLnBrk="1" hangingPunct="1"/>
            <a:r>
              <a:rPr lang="en-US" dirty="0" smtClean="0">
                <a:solidFill>
                  <a:srgbClr val="7F7F7F"/>
                </a:solidFill>
                <a:latin typeface="Arial" charset="0"/>
                <a:ea typeface="Arial" charset="0"/>
                <a:cs typeface="Arial" charset="0"/>
              </a:rPr>
              <a:t>Preventive and Corrective Actions</a:t>
            </a:r>
          </a:p>
          <a:p>
            <a:pPr marL="0" indent="0" eaLnBrk="1" hangingPunct="1"/>
            <a:r>
              <a:rPr lang="en-US" dirty="0" smtClean="0">
                <a:solidFill>
                  <a:srgbClr val="7F7F7F"/>
                </a:solidFill>
                <a:latin typeface="Arial" charset="0"/>
                <a:ea typeface="Arial" charset="0"/>
                <a:cs typeface="Arial" charset="0"/>
              </a:rPr>
              <a:t>Previous Management Review</a:t>
            </a:r>
          </a:p>
          <a:p>
            <a:pPr marL="0" indent="0" eaLnBrk="1" hangingPunct="1"/>
            <a:r>
              <a:rPr lang="en-US" dirty="0" smtClean="0">
                <a:solidFill>
                  <a:srgbClr val="7F7F7F"/>
                </a:solidFill>
                <a:latin typeface="Arial" charset="0"/>
                <a:ea typeface="Arial" charset="0"/>
                <a:cs typeface="Arial" charset="0"/>
              </a:rPr>
              <a:t>Fulfillment of Objectives</a:t>
            </a:r>
          </a:p>
          <a:p>
            <a:pPr marL="0" indent="0" eaLnBrk="1" hangingPunct="1"/>
            <a:r>
              <a:rPr lang="en-US" dirty="0" smtClean="0">
                <a:solidFill>
                  <a:srgbClr val="7F7F7F"/>
                </a:solidFill>
                <a:latin typeface="Arial" charset="0"/>
                <a:ea typeface="Arial" charset="0"/>
                <a:cs typeface="Arial" charset="0"/>
              </a:rPr>
              <a:t>Changes that could affect Management System</a:t>
            </a:r>
          </a:p>
          <a:p>
            <a:pPr marL="0" indent="0" eaLnBrk="1" hangingPunct="1"/>
            <a:r>
              <a:rPr lang="en-US" dirty="0" smtClean="0">
                <a:solidFill>
                  <a:srgbClr val="7F7F7F"/>
                </a:solidFill>
                <a:latin typeface="Arial" charset="0"/>
                <a:ea typeface="Arial" charset="0"/>
                <a:cs typeface="Arial" charset="0"/>
              </a:rPr>
              <a:t>Appeals and Complaints</a:t>
            </a:r>
          </a:p>
          <a:p>
            <a:pPr marL="0" indent="0" eaLnBrk="1" hangingPunct="1"/>
            <a:r>
              <a:rPr lang="en-US" dirty="0" smtClean="0">
                <a:solidFill>
                  <a:srgbClr val="7F7F7F"/>
                </a:solidFill>
                <a:latin typeface="Arial" charset="0"/>
                <a:ea typeface="Arial" charset="0"/>
                <a:cs typeface="Arial" charset="0"/>
              </a:rPr>
              <a:t>Outputs / Action Items</a:t>
            </a:r>
            <a:endParaRPr lang="en-US" dirty="0">
              <a:solidFill>
                <a:srgbClr val="7F7F7F"/>
              </a:solidFill>
              <a:latin typeface="Arial" charset="0"/>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4</a:t>
            </a:fld>
            <a:endParaRPr lang="en-US">
              <a:solidFill>
                <a:srgbClr val="000000"/>
              </a:solidFill>
            </a:endParaRPr>
          </a:p>
        </p:txBody>
      </p:sp>
    </p:spTree>
    <p:extLst>
      <p:ext uri="{BB962C8B-B14F-4D97-AF65-F5344CB8AC3E}">
        <p14:creationId xmlns:p14="http://schemas.microsoft.com/office/powerpoint/2010/main" val="1880156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Programs</a:t>
            </a:r>
            <a:endParaRPr lang="en-US" sz="2400" dirty="0"/>
          </a:p>
        </p:txBody>
      </p:sp>
      <p:sp>
        <p:nvSpPr>
          <p:cNvPr id="3" name="Content Placeholder 2"/>
          <p:cNvSpPr>
            <a:spLocks noGrp="1"/>
          </p:cNvSpPr>
          <p:nvPr>
            <p:ph idx="1"/>
          </p:nvPr>
        </p:nvSpPr>
        <p:spPr>
          <a:xfrm>
            <a:off x="457200" y="1143000"/>
            <a:ext cx="8229600" cy="4525963"/>
          </a:xfrm>
        </p:spPr>
        <p:txBody>
          <a:bodyPr/>
          <a:lstStyle/>
          <a:p>
            <a:endParaRPr lang="en-US" sz="1600" dirty="0" smtClean="0"/>
          </a:p>
          <a:p>
            <a:pPr>
              <a:lnSpc>
                <a:spcPct val="150000"/>
              </a:lnSpc>
            </a:pPr>
            <a:r>
              <a:rPr lang="en-US" sz="1800" dirty="0" smtClean="0"/>
              <a:t>Accredited and Non-accredited programs have to be compliant to 17065. BIFMA level and GREENGUARD are the two programs offered by ULE that are externally accredited.</a:t>
            </a:r>
          </a:p>
          <a:p>
            <a:pPr>
              <a:lnSpc>
                <a:spcPct val="150000"/>
              </a:lnSpc>
            </a:pPr>
            <a:endParaRPr lang="en-US" sz="1800" dirty="0" smtClean="0"/>
          </a:p>
          <a:p>
            <a:pPr>
              <a:lnSpc>
                <a:spcPct val="150000"/>
              </a:lnSpc>
            </a:pPr>
            <a:r>
              <a:rPr lang="en-US" sz="1800" dirty="0" smtClean="0"/>
              <a:t>All other programs, </a:t>
            </a:r>
            <a:r>
              <a:rPr lang="en-US" sz="1800" dirty="0" err="1" smtClean="0"/>
              <a:t>ecologo</a:t>
            </a:r>
            <a:r>
              <a:rPr lang="en-US" sz="1800" dirty="0" smtClean="0"/>
              <a:t>, </a:t>
            </a:r>
            <a:r>
              <a:rPr lang="en-US" sz="1800" dirty="0" err="1" smtClean="0"/>
              <a:t>ecoINSTITUT</a:t>
            </a:r>
            <a:r>
              <a:rPr lang="en-US" sz="1800" dirty="0" smtClean="0"/>
              <a:t>, ECV, SPC, etc… are not externally accredited but are held under UL and must be in compliance with these standards. An annual corporate audit is done on non-accredited programs to ensure this.</a:t>
            </a:r>
          </a:p>
          <a:p>
            <a:pPr lvl="1" indent="0">
              <a:buNone/>
            </a:pPr>
            <a:endParaRPr lang="en-US" sz="1600" dirty="0"/>
          </a:p>
          <a:p>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5</a:t>
            </a:fld>
            <a:endParaRPr lang="en-US">
              <a:solidFill>
                <a:srgbClr val="000000"/>
              </a:solidFill>
            </a:endParaRPr>
          </a:p>
        </p:txBody>
      </p:sp>
    </p:spTree>
    <p:extLst>
      <p:ext uri="{BB962C8B-B14F-4D97-AF65-F5344CB8AC3E}">
        <p14:creationId xmlns:p14="http://schemas.microsoft.com/office/powerpoint/2010/main" val="3771833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10000"/>
          </a:bodyPr>
          <a:lstStyle/>
          <a:p>
            <a:pPr eaLnBrk="1" hangingPunct="1"/>
            <a:r>
              <a:rPr lang="en-US" dirty="0">
                <a:solidFill>
                  <a:srgbClr val="7F7F7F"/>
                </a:solidFill>
                <a:latin typeface="Arial" charset="0"/>
                <a:ea typeface="Arial" charset="0"/>
                <a:cs typeface="Arial" charset="0"/>
              </a:rPr>
              <a:t>ISO/IEC 17065</a:t>
            </a:r>
          </a:p>
          <a:p>
            <a:pPr eaLnBrk="1" hangingPunct="1"/>
            <a:r>
              <a:rPr lang="en-US" dirty="0" smtClean="0">
                <a:solidFill>
                  <a:srgbClr val="7F7F7F"/>
                </a:solidFill>
                <a:latin typeface="Arial" charset="0"/>
                <a:ea typeface="Arial" charset="0"/>
                <a:cs typeface="Arial" charset="0"/>
              </a:rPr>
              <a:t>Programs</a:t>
            </a:r>
          </a:p>
          <a:p>
            <a:pPr eaLnBrk="1" hangingPunct="1"/>
            <a:r>
              <a:rPr lang="en-US" dirty="0">
                <a:solidFill>
                  <a:schemeClr val="accent1"/>
                </a:solidFill>
                <a:latin typeface="Arial" charset="0"/>
                <a:ea typeface="Arial" charset="0"/>
                <a:cs typeface="Arial" charset="0"/>
              </a:rPr>
              <a:t>Internal and External Audits</a:t>
            </a:r>
          </a:p>
          <a:p>
            <a:pPr marL="0" indent="0" eaLnBrk="1" hangingPunct="1"/>
            <a:r>
              <a:rPr lang="en-US" dirty="0" smtClean="0">
                <a:solidFill>
                  <a:srgbClr val="7F7F7F"/>
                </a:solidFill>
                <a:latin typeface="Arial" charset="0"/>
                <a:ea typeface="Arial" charset="0"/>
                <a:cs typeface="Arial" charset="0"/>
              </a:rPr>
              <a:t>Feedback from Customers &amp; Interested Parties</a:t>
            </a:r>
          </a:p>
          <a:p>
            <a:pPr marL="0" indent="0" eaLnBrk="1" hangingPunct="1"/>
            <a:r>
              <a:rPr lang="en-US" dirty="0" smtClean="0">
                <a:solidFill>
                  <a:srgbClr val="7F7F7F"/>
                </a:solidFill>
                <a:latin typeface="Arial" charset="0"/>
                <a:ea typeface="Arial" charset="0"/>
                <a:cs typeface="Arial" charset="0"/>
              </a:rPr>
              <a:t>Feedback from Mechanism for Safeguarding Impartiality </a:t>
            </a:r>
          </a:p>
          <a:p>
            <a:pPr marL="0" indent="0" eaLnBrk="1" hangingPunct="1"/>
            <a:r>
              <a:rPr lang="en-US" dirty="0" smtClean="0">
                <a:solidFill>
                  <a:srgbClr val="7F7F7F"/>
                </a:solidFill>
                <a:latin typeface="Arial" charset="0"/>
                <a:ea typeface="Arial" charset="0"/>
                <a:cs typeface="Arial" charset="0"/>
              </a:rPr>
              <a:t>Preventive and Corrective Actions</a:t>
            </a:r>
          </a:p>
          <a:p>
            <a:pPr marL="0" indent="0" eaLnBrk="1" hangingPunct="1"/>
            <a:r>
              <a:rPr lang="en-US" dirty="0" smtClean="0">
                <a:solidFill>
                  <a:srgbClr val="7F7F7F"/>
                </a:solidFill>
                <a:latin typeface="Arial" charset="0"/>
                <a:ea typeface="Arial" charset="0"/>
                <a:cs typeface="Arial" charset="0"/>
              </a:rPr>
              <a:t>Previous Management Review</a:t>
            </a:r>
          </a:p>
          <a:p>
            <a:pPr marL="0" indent="0" eaLnBrk="1" hangingPunct="1"/>
            <a:r>
              <a:rPr lang="en-US" dirty="0" smtClean="0">
                <a:solidFill>
                  <a:srgbClr val="7F7F7F"/>
                </a:solidFill>
                <a:latin typeface="Arial" charset="0"/>
                <a:ea typeface="Arial" charset="0"/>
                <a:cs typeface="Arial" charset="0"/>
              </a:rPr>
              <a:t>Fulfillment of Objectives</a:t>
            </a:r>
          </a:p>
          <a:p>
            <a:pPr marL="0" indent="0" eaLnBrk="1" hangingPunct="1"/>
            <a:r>
              <a:rPr lang="en-US" dirty="0" smtClean="0">
                <a:solidFill>
                  <a:srgbClr val="7F7F7F"/>
                </a:solidFill>
                <a:latin typeface="Arial" charset="0"/>
                <a:ea typeface="Arial" charset="0"/>
                <a:cs typeface="Arial" charset="0"/>
              </a:rPr>
              <a:t>Changes that could affect Management System</a:t>
            </a:r>
          </a:p>
          <a:p>
            <a:pPr marL="0" indent="0" eaLnBrk="1" hangingPunct="1"/>
            <a:r>
              <a:rPr lang="en-US" dirty="0" smtClean="0">
                <a:solidFill>
                  <a:srgbClr val="7F7F7F"/>
                </a:solidFill>
                <a:latin typeface="Arial" charset="0"/>
                <a:ea typeface="Arial" charset="0"/>
                <a:cs typeface="Arial" charset="0"/>
              </a:rPr>
              <a:t>Appeals and Complaints</a:t>
            </a:r>
          </a:p>
          <a:p>
            <a:pPr marL="0" indent="0" eaLnBrk="1" hangingPunct="1"/>
            <a:r>
              <a:rPr lang="en-US" dirty="0" smtClean="0">
                <a:solidFill>
                  <a:srgbClr val="7F7F7F"/>
                </a:solidFill>
                <a:latin typeface="Arial" charset="0"/>
                <a:ea typeface="Arial" charset="0"/>
                <a:cs typeface="Arial" charset="0"/>
              </a:rPr>
              <a:t>Outputs / Action Items</a:t>
            </a:r>
            <a:endParaRPr lang="en-US" dirty="0">
              <a:solidFill>
                <a:srgbClr val="7F7F7F"/>
              </a:solidFill>
              <a:latin typeface="Arial" charset="0"/>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6</a:t>
            </a:fld>
            <a:endParaRPr lang="en-US">
              <a:solidFill>
                <a:srgbClr val="000000"/>
              </a:solidFill>
            </a:endParaRPr>
          </a:p>
        </p:txBody>
      </p:sp>
    </p:spTree>
    <p:extLst>
      <p:ext uri="{BB962C8B-B14F-4D97-AF65-F5344CB8AC3E}">
        <p14:creationId xmlns:p14="http://schemas.microsoft.com/office/powerpoint/2010/main" val="3489917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Audits</a:t>
            </a:r>
            <a:endParaRPr lang="en-US" sz="2400" dirty="0"/>
          </a:p>
        </p:txBody>
      </p:sp>
      <p:sp>
        <p:nvSpPr>
          <p:cNvPr id="3" name="Content Placeholder 2"/>
          <p:cNvSpPr>
            <a:spLocks noGrp="1"/>
          </p:cNvSpPr>
          <p:nvPr>
            <p:ph idx="1"/>
          </p:nvPr>
        </p:nvSpPr>
        <p:spPr>
          <a:xfrm>
            <a:off x="457200" y="1600200"/>
            <a:ext cx="8229600" cy="4068763"/>
          </a:xfrm>
        </p:spPr>
        <p:txBody>
          <a:bodyPr/>
          <a:lstStyle/>
          <a:p>
            <a:pPr marL="285750" indent="-285750">
              <a:buFont typeface="Arial" panose="020B0604020202020204" pitchFamily="34" charset="0"/>
              <a:buChar char="•"/>
            </a:pPr>
            <a:r>
              <a:rPr lang="en-US" sz="1800" dirty="0" smtClean="0">
                <a:latin typeface="+mn-lt"/>
              </a:rPr>
              <a:t>Tovia Bat-Leah from UL Corporate Quality had performed an internal audit for both BIFMA level and GREENGUARD Programs for 17065 Compliance in April 2014. This was a great insight into 17065 from another perspective and to hear how corporate is dealing with the changes of 17065 also. A total of 16 non-conformances. 8 – Observations ; 8 – Findings </a:t>
            </a:r>
          </a:p>
          <a:p>
            <a:pPr marL="285750" indent="-285750">
              <a:buFont typeface="Arial" panose="020B0604020202020204" pitchFamily="34" charset="0"/>
              <a:buChar char="•"/>
            </a:pPr>
            <a:endParaRPr lang="en-US" sz="1800" dirty="0" smtClean="0">
              <a:latin typeface="+mn-lt"/>
            </a:endParaRPr>
          </a:p>
          <a:p>
            <a:pPr marL="285750" indent="-285750">
              <a:buFont typeface="Arial" panose="020B0604020202020204" pitchFamily="34" charset="0"/>
              <a:buChar char="•"/>
            </a:pPr>
            <a:r>
              <a:rPr lang="en-US" sz="1800" dirty="0" smtClean="0">
                <a:latin typeface="+mn-lt"/>
              </a:rPr>
              <a:t>ECV/SPC programs were internally audited by Tovia also in November of 2013 to Guide 65. Although these certifications are not accredited, a few CARs were written up due to them not being in compliance.</a:t>
            </a:r>
          </a:p>
          <a:p>
            <a:pPr marL="285750" indent="-285750">
              <a:buFont typeface="Arial" panose="020B0604020202020204" pitchFamily="34" charset="0"/>
              <a:buChar char="•"/>
            </a:pPr>
            <a:endParaRPr lang="en-US" sz="1800" dirty="0" smtClean="0">
              <a:latin typeface="+mn-lt"/>
            </a:endParaRPr>
          </a:p>
          <a:p>
            <a:pPr marL="285750" indent="-285750">
              <a:buFont typeface="Arial" panose="020B0604020202020204" pitchFamily="34" charset="0"/>
              <a:buChar char="•"/>
            </a:pPr>
            <a:r>
              <a:rPr lang="en-US" sz="1800" dirty="0" smtClean="0">
                <a:latin typeface="+mn-lt"/>
              </a:rPr>
              <a:t>A greater finding from all internal audits is Document Control in which all legacy documents need to be moved into the UL DCS system.  From legacy Marietta documents we are about 60% through integration. </a:t>
            </a:r>
            <a:endParaRPr lang="en-US" dirty="0">
              <a:latin typeface="+mn-lt"/>
            </a:endParaRPr>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7</a:t>
            </a:fld>
            <a:endParaRPr lang="en-US">
              <a:solidFill>
                <a:srgbClr val="000000"/>
              </a:solidFill>
            </a:endParaRPr>
          </a:p>
        </p:txBody>
      </p:sp>
    </p:spTree>
    <p:extLst>
      <p:ext uri="{BB962C8B-B14F-4D97-AF65-F5344CB8AC3E}">
        <p14:creationId xmlns:p14="http://schemas.microsoft.com/office/powerpoint/2010/main" val="2693391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Audits</a:t>
            </a:r>
            <a:endParaRPr lang="en-US" sz="2400" dirty="0"/>
          </a:p>
        </p:txBody>
      </p:sp>
      <p:sp>
        <p:nvSpPr>
          <p:cNvPr id="3" name="Content Placeholder 2"/>
          <p:cNvSpPr>
            <a:spLocks noGrp="1"/>
          </p:cNvSpPr>
          <p:nvPr>
            <p:ph idx="1"/>
          </p:nvPr>
        </p:nvSpPr>
        <p:spPr>
          <a:xfrm>
            <a:off x="457200" y="1447800"/>
            <a:ext cx="8229600" cy="4038600"/>
          </a:xfrm>
        </p:spPr>
        <p:txBody>
          <a:bodyPr/>
          <a:lstStyle/>
          <a:p>
            <a:r>
              <a:rPr lang="en-US" sz="1800" dirty="0" smtClean="0"/>
              <a:t>Previous audits have been done according to Guide 65, while upcoming audits are to be done in accordance to 17065. </a:t>
            </a:r>
          </a:p>
          <a:p>
            <a:endParaRPr lang="en-US" sz="1800" dirty="0" smtClean="0"/>
          </a:p>
          <a:p>
            <a:pPr marL="285750" indent="-285750">
              <a:buFont typeface="Arial" panose="020B0604020202020204" pitchFamily="34" charset="0"/>
              <a:buChar char="•"/>
            </a:pPr>
            <a:r>
              <a:rPr lang="en-US" sz="1800" dirty="0" smtClean="0"/>
              <a:t>ANSI – 2013 audit of BIFMA level program resulted in 3 nonconformance's in which were fixed. </a:t>
            </a:r>
          </a:p>
          <a:p>
            <a:pPr marL="285750" indent="-285750">
              <a:buFont typeface="Arial" panose="020B0604020202020204" pitchFamily="34" charset="0"/>
              <a:buChar char="•"/>
            </a:pPr>
            <a:r>
              <a:rPr lang="en-US" sz="1800" dirty="0" smtClean="0"/>
              <a:t>A2LA – 2013 surveillance audit did not result in the write up of any Nonconformities. </a:t>
            </a:r>
            <a:endParaRPr lang="en-US" dirty="0" smtClean="0"/>
          </a:p>
          <a:p>
            <a:pPr lvl="1" indent="0">
              <a:buNone/>
            </a:pPr>
            <a:endParaRPr lang="en-US" sz="1600" dirty="0"/>
          </a:p>
          <a:p>
            <a:endParaRPr lang="en-US" dirty="0"/>
          </a:p>
        </p:txBody>
      </p:sp>
      <p:sp>
        <p:nvSpPr>
          <p:cNvPr id="4" name="Slide Number Placeholder 3"/>
          <p:cNvSpPr>
            <a:spLocks noGrp="1"/>
          </p:cNvSpPr>
          <p:nvPr>
            <p:ph type="sldNum" sz="quarter" idx="10"/>
          </p:nvPr>
        </p:nvSpPr>
        <p:spPr/>
        <p:txBody>
          <a:bodyPr/>
          <a:lstStyle/>
          <a:p>
            <a:fld id="{4F76CF19-5153-E84B-8539-7771AA94FA21}" type="slidenum">
              <a:rPr lang="en-US" smtClean="0">
                <a:solidFill>
                  <a:srgbClr val="000000"/>
                </a:solidFill>
              </a:rPr>
              <a:pPr/>
              <a:t>8</a:t>
            </a:fld>
            <a:endParaRPr lang="en-US">
              <a:solidFill>
                <a:srgbClr val="000000"/>
              </a:solidFill>
            </a:endParaRPr>
          </a:p>
        </p:txBody>
      </p:sp>
    </p:spTree>
    <p:extLst>
      <p:ext uri="{BB962C8B-B14F-4D97-AF65-F5344CB8AC3E}">
        <p14:creationId xmlns:p14="http://schemas.microsoft.com/office/powerpoint/2010/main" val="2313492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eaLnBrk="1" hangingPunct="1"/>
            <a:r>
              <a:rPr lang="en-US">
                <a:latin typeface="Arial" charset="0"/>
                <a:ea typeface="Geneva" charset="0"/>
              </a:rPr>
              <a:t>Agenda</a:t>
            </a:r>
          </a:p>
        </p:txBody>
      </p:sp>
      <p:sp>
        <p:nvSpPr>
          <p:cNvPr id="15363" name="Content Placeholder 4"/>
          <p:cNvSpPr>
            <a:spLocks noGrp="1"/>
          </p:cNvSpPr>
          <p:nvPr>
            <p:ph idx="1"/>
          </p:nvPr>
        </p:nvSpPr>
        <p:spPr>
          <a:xfrm>
            <a:off x="457200" y="1143000"/>
            <a:ext cx="8229600" cy="4906963"/>
          </a:xfrm>
        </p:spPr>
        <p:txBody>
          <a:bodyPr>
            <a:normAutofit fontScale="92500" lnSpcReduction="10000"/>
          </a:bodyPr>
          <a:lstStyle/>
          <a:p>
            <a:pPr marL="0" indent="0" eaLnBrk="1" hangingPunct="1"/>
            <a:r>
              <a:rPr lang="en-US" dirty="0">
                <a:solidFill>
                  <a:srgbClr val="7F7F7F"/>
                </a:solidFill>
                <a:latin typeface="Arial" charset="0"/>
                <a:ea typeface="Arial" charset="0"/>
                <a:cs typeface="Arial" charset="0"/>
              </a:rPr>
              <a:t>ISO/IEC 17065</a:t>
            </a:r>
          </a:p>
          <a:p>
            <a:pPr eaLnBrk="1" hangingPunct="1"/>
            <a:r>
              <a:rPr lang="en-US" dirty="0">
                <a:solidFill>
                  <a:srgbClr val="7F7F7F"/>
                </a:solidFill>
                <a:latin typeface="Arial" charset="0"/>
                <a:ea typeface="Arial" charset="0"/>
                <a:cs typeface="Arial" charset="0"/>
              </a:rPr>
              <a:t>Programs</a:t>
            </a:r>
          </a:p>
          <a:p>
            <a:pPr marL="0" indent="0" eaLnBrk="1" hangingPunct="1"/>
            <a:r>
              <a:rPr lang="en-US" dirty="0" smtClean="0">
                <a:solidFill>
                  <a:srgbClr val="7F7F7F"/>
                </a:solidFill>
                <a:latin typeface="Arial" charset="0"/>
                <a:ea typeface="Arial" charset="0"/>
                <a:cs typeface="Arial" charset="0"/>
              </a:rPr>
              <a:t>Internal and External Audits</a:t>
            </a:r>
            <a:endParaRPr lang="en-US" dirty="0">
              <a:solidFill>
                <a:srgbClr val="7F7F7F"/>
              </a:solidFill>
              <a:latin typeface="Arial" charset="0"/>
              <a:ea typeface="Arial" charset="0"/>
              <a:cs typeface="Arial" charset="0"/>
            </a:endParaRPr>
          </a:p>
          <a:p>
            <a:pPr eaLnBrk="1" hangingPunct="1"/>
            <a:r>
              <a:rPr lang="en-US" dirty="0">
                <a:solidFill>
                  <a:schemeClr val="accent1"/>
                </a:solidFill>
                <a:latin typeface="Arial" charset="0"/>
                <a:ea typeface="Arial" charset="0"/>
                <a:cs typeface="Arial" charset="0"/>
              </a:rPr>
              <a:t>Feedback from Customers &amp; Interested Parties</a:t>
            </a:r>
          </a:p>
          <a:p>
            <a:pPr marL="0" indent="0" eaLnBrk="1" hangingPunct="1"/>
            <a:r>
              <a:rPr lang="en-US" dirty="0" smtClean="0">
                <a:solidFill>
                  <a:srgbClr val="7F7F7F"/>
                </a:solidFill>
                <a:latin typeface="Arial" charset="0"/>
                <a:ea typeface="Arial" charset="0"/>
                <a:cs typeface="Arial" charset="0"/>
              </a:rPr>
              <a:t>Feedback from Mechanism for Safeguarding Impartiality </a:t>
            </a:r>
          </a:p>
          <a:p>
            <a:pPr marL="0" indent="0" eaLnBrk="1" hangingPunct="1"/>
            <a:r>
              <a:rPr lang="en-US" dirty="0" smtClean="0">
                <a:solidFill>
                  <a:srgbClr val="7F7F7F"/>
                </a:solidFill>
                <a:latin typeface="Arial" charset="0"/>
                <a:ea typeface="Arial" charset="0"/>
                <a:cs typeface="Arial" charset="0"/>
              </a:rPr>
              <a:t>Preventive and Corrective Actions</a:t>
            </a:r>
          </a:p>
          <a:p>
            <a:pPr marL="0" indent="0" eaLnBrk="1" hangingPunct="1"/>
            <a:r>
              <a:rPr lang="en-US" dirty="0" smtClean="0">
                <a:solidFill>
                  <a:srgbClr val="7F7F7F"/>
                </a:solidFill>
                <a:latin typeface="Arial" charset="0"/>
                <a:ea typeface="Arial" charset="0"/>
                <a:cs typeface="Arial" charset="0"/>
              </a:rPr>
              <a:t>Previous Management Review</a:t>
            </a:r>
          </a:p>
          <a:p>
            <a:pPr marL="0" indent="0" eaLnBrk="1" hangingPunct="1"/>
            <a:r>
              <a:rPr lang="en-US" dirty="0" smtClean="0">
                <a:solidFill>
                  <a:srgbClr val="7F7F7F"/>
                </a:solidFill>
                <a:latin typeface="Arial" charset="0"/>
                <a:ea typeface="Arial" charset="0"/>
                <a:cs typeface="Arial" charset="0"/>
              </a:rPr>
              <a:t>Fulfillment of Objectives</a:t>
            </a:r>
          </a:p>
          <a:p>
            <a:pPr marL="0" indent="0" eaLnBrk="1" hangingPunct="1"/>
            <a:r>
              <a:rPr lang="en-US" dirty="0" smtClean="0">
                <a:solidFill>
                  <a:srgbClr val="7F7F7F"/>
                </a:solidFill>
                <a:latin typeface="Arial" charset="0"/>
                <a:ea typeface="Arial" charset="0"/>
                <a:cs typeface="Arial" charset="0"/>
              </a:rPr>
              <a:t>Changes that could affect Management System</a:t>
            </a:r>
          </a:p>
          <a:p>
            <a:pPr marL="0" indent="0" eaLnBrk="1" hangingPunct="1"/>
            <a:r>
              <a:rPr lang="en-US" dirty="0" smtClean="0">
                <a:solidFill>
                  <a:srgbClr val="7F7F7F"/>
                </a:solidFill>
                <a:latin typeface="Arial" charset="0"/>
                <a:ea typeface="Arial" charset="0"/>
                <a:cs typeface="Arial" charset="0"/>
              </a:rPr>
              <a:t>Appeals and Complaints</a:t>
            </a:r>
          </a:p>
          <a:p>
            <a:pPr marL="0" indent="0" eaLnBrk="1" hangingPunct="1"/>
            <a:r>
              <a:rPr lang="en-US" dirty="0" smtClean="0">
                <a:solidFill>
                  <a:srgbClr val="7F7F7F"/>
                </a:solidFill>
                <a:latin typeface="Arial" charset="0"/>
                <a:ea typeface="Arial" charset="0"/>
                <a:cs typeface="Arial" charset="0"/>
              </a:rPr>
              <a:t>Outputs / Action Items</a:t>
            </a:r>
            <a:endParaRPr lang="en-US" dirty="0">
              <a:solidFill>
                <a:srgbClr val="7F7F7F"/>
              </a:solidFill>
              <a:latin typeface="Arial" charset="0"/>
              <a:ea typeface="Arial" charset="0"/>
              <a:cs typeface="Arial" charset="0"/>
            </a:endParaRPr>
          </a:p>
        </p:txBody>
      </p:sp>
      <p:sp>
        <p:nvSpPr>
          <p:cNvPr id="15364" name="Slide Number Placeholder 6"/>
          <p:cNvSpPr>
            <a:spLocks noGrp="1"/>
          </p:cNvSpPr>
          <p:nvPr>
            <p:ph type="sldNum" sz="quarter" idx="10"/>
          </p:nvPr>
        </p:nvSpPr>
        <p:spPr bwMode="auto">
          <a:noFill/>
          <a:ln>
            <a:miter lim="800000"/>
            <a:headEnd/>
            <a:tailEnd/>
          </a:ln>
        </p:spPr>
        <p:txBody>
          <a:bodyPr/>
          <a:lstStyle/>
          <a:p>
            <a:fld id="{E1D1AD2E-7D04-9A47-ABC8-5643279DA996}" type="slidenum">
              <a:rPr lang="en-US">
                <a:solidFill>
                  <a:srgbClr val="000000"/>
                </a:solidFill>
              </a:rPr>
              <a:pPr/>
              <a:t>9</a:t>
            </a:fld>
            <a:endParaRPr lang="en-US">
              <a:solidFill>
                <a:srgbClr val="000000"/>
              </a:solidFill>
            </a:endParaRPr>
          </a:p>
        </p:txBody>
      </p:sp>
    </p:spTree>
    <p:extLst>
      <p:ext uri="{BB962C8B-B14F-4D97-AF65-F5344CB8AC3E}">
        <p14:creationId xmlns:p14="http://schemas.microsoft.com/office/powerpoint/2010/main" val="3489917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UL Advanced 011011">
  <a:themeElements>
    <a:clrScheme name="Custom 3">
      <a:dk1>
        <a:srgbClr val="464749"/>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1_UL Advanced 011011">
  <a:themeElements>
    <a:clrScheme name="Custom 3">
      <a:dk1>
        <a:srgbClr val="464749"/>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3_UL Advanced 011011">
  <a:themeElements>
    <a:clrScheme name="Custom 3">
      <a:dk1>
        <a:srgbClr val="464749"/>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BC2FF5AA403B4FA4E0740DB6439D1A" ma:contentTypeVersion="1" ma:contentTypeDescription="Create a new document." ma:contentTypeScope="" ma:versionID="5c6ff6e7c10be85508dbcc7c15434559">
  <xsd:schema xmlns:xsd="http://www.w3.org/2001/XMLSchema" xmlns:xs="http://www.w3.org/2001/XMLSchema" xmlns:p="http://schemas.microsoft.com/office/2006/metadata/properties" xmlns:ns2="bd3005af-264e-4769-8bc3-9338274ba761" targetNamespace="http://schemas.microsoft.com/office/2006/metadata/properties" ma:root="true" ma:fieldsID="f3f5a543ec5dff9f4becca96dc1c01a2" ns2:_="">
    <xsd:import namespace="bd3005af-264e-4769-8bc3-9338274ba761"/>
    <xsd:element name="properties">
      <xsd:complexType>
        <xsd:sequence>
          <xsd:element name="documentManagement">
            <xsd:complexType>
              <xsd:all>
                <xsd:element ref="ns2:Effectiveness_x0020_Review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3005af-264e-4769-8bc3-9338274ba761" elementFormDefault="qualified">
    <xsd:import namespace="http://schemas.microsoft.com/office/2006/documentManagement/types"/>
    <xsd:import namespace="http://schemas.microsoft.com/office/infopath/2007/PartnerControls"/>
    <xsd:element name="Effectiveness_x0020_Reviewed" ma:index="8" nillable="true" ma:displayName="Effectiveness Reviewed" ma:default="1" ma:description="For Preventive Actions has there been a review of the actions effectiveness in preventing a potential nonconformance" ma:internalName="Effectiveness_x0020_Reviewed">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Effectiveness_x0020_Reviewed xmlns="bd3005af-264e-4769-8bc3-9338274ba761">true</Effectiveness_x0020_Reviewed>
  </documentManagement>
</p:properties>
</file>

<file path=customXml/itemProps1.xml><?xml version="1.0" encoding="utf-8"?>
<ds:datastoreItem xmlns:ds="http://schemas.openxmlformats.org/officeDocument/2006/customXml" ds:itemID="{A86FBA70-C9ED-4998-BF16-03FFBED908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3005af-264e-4769-8bc3-9338274ba7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7FCDA6-EB72-4578-B51D-4629F1C97F65}">
  <ds:schemaRefs>
    <ds:schemaRef ds:uri="http://schemas.microsoft.com/sharepoint/v3/contenttype/forms"/>
  </ds:schemaRefs>
</ds:datastoreItem>
</file>

<file path=customXml/itemProps3.xml><?xml version="1.0" encoding="utf-8"?>
<ds:datastoreItem xmlns:ds="http://schemas.openxmlformats.org/officeDocument/2006/customXml" ds:itemID="{2D5D0744-461A-4C3C-9EEB-407B2C17FE21}">
  <ds:schemaRefs>
    <ds:schemaRef ds:uri="http://schemas.microsoft.com/office/2006/documentManagement/types"/>
    <ds:schemaRef ds:uri="http://schemas.microsoft.com/office/infopath/2007/PartnerControls"/>
    <ds:schemaRef ds:uri="http://purl.org/dc/elements/1.1/"/>
    <ds:schemaRef ds:uri="http://purl.org/dc/dcmitype/"/>
    <ds:schemaRef ds:uri="http://www.w3.org/XML/1998/namespace"/>
    <ds:schemaRef ds:uri="http://schemas.openxmlformats.org/package/2006/metadata/core-properties"/>
    <ds:schemaRef ds:uri="bd3005af-264e-4769-8bc3-9338274ba761"/>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2277</TotalTime>
  <Words>1908</Words>
  <Application>Microsoft Office PowerPoint</Application>
  <PresentationFormat>On-screen Show (4:3)</PresentationFormat>
  <Paragraphs>365</Paragraphs>
  <Slides>26</Slides>
  <Notes>1</Notes>
  <HiddenSlides>0</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UL Advanced 011011</vt:lpstr>
      <vt:lpstr>1_UL Advanced 011011</vt:lpstr>
      <vt:lpstr>3_UL Advanced 011011</vt:lpstr>
      <vt:lpstr>ISO/IEC 17065 ULE Management Review</vt:lpstr>
      <vt:lpstr>Agenda</vt:lpstr>
      <vt:lpstr>ISO/IEC 17065</vt:lpstr>
      <vt:lpstr>Agenda</vt:lpstr>
      <vt:lpstr>Programs</vt:lpstr>
      <vt:lpstr>Agenda</vt:lpstr>
      <vt:lpstr>Internal Audits</vt:lpstr>
      <vt:lpstr>External Audits</vt:lpstr>
      <vt:lpstr>Agenda</vt:lpstr>
      <vt:lpstr>Feedback from Customers or Interested Parties</vt:lpstr>
      <vt:lpstr>Agenda</vt:lpstr>
      <vt:lpstr>Safeguarding Impartiality Mechanism</vt:lpstr>
      <vt:lpstr>Agenda</vt:lpstr>
      <vt:lpstr>Preventive Actions</vt:lpstr>
      <vt:lpstr>Corrective Actions</vt:lpstr>
      <vt:lpstr>Agenda</vt:lpstr>
      <vt:lpstr>Management Review 2013</vt:lpstr>
      <vt:lpstr>Agenda</vt:lpstr>
      <vt:lpstr>Fulfillment of Objectives</vt:lpstr>
      <vt:lpstr>Agenda</vt:lpstr>
      <vt:lpstr>Changes affecting Management System</vt:lpstr>
      <vt:lpstr>Agenda</vt:lpstr>
      <vt:lpstr>Appeals and Complaints</vt:lpstr>
      <vt:lpstr>Agenda</vt:lpstr>
      <vt:lpstr>Outputs / Action Items</vt:lpstr>
      <vt:lpstr>Thank You!</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Laney, Allison</dc:creator>
  <cp:lastModifiedBy>Carlisle, Jim L.</cp:lastModifiedBy>
  <cp:revision>146</cp:revision>
  <dcterms:created xsi:type="dcterms:W3CDTF">2013-06-27T18:46:30Z</dcterms:created>
  <dcterms:modified xsi:type="dcterms:W3CDTF">2015-04-28T20:46:54Z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0x01010081BC2FF5AA403B4FA4E0740DB6439D1A</vt:lpwstr>
  </property>
</Properties>
</file>