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 id="2147483720" r:id="rId6"/>
  </p:sldMasterIdLst>
  <p:notesMasterIdLst>
    <p:notesMasterId r:id="rId43"/>
  </p:notesMasterIdLst>
  <p:handoutMasterIdLst>
    <p:handoutMasterId r:id="rId44"/>
  </p:handoutMasterIdLst>
  <p:sldIdLst>
    <p:sldId id="257" r:id="rId7"/>
    <p:sldId id="343" r:id="rId8"/>
    <p:sldId id="363" r:id="rId9"/>
    <p:sldId id="372" r:id="rId10"/>
    <p:sldId id="364" r:id="rId11"/>
    <p:sldId id="373" r:id="rId12"/>
    <p:sldId id="356" r:id="rId13"/>
    <p:sldId id="357" r:id="rId14"/>
    <p:sldId id="374" r:id="rId15"/>
    <p:sldId id="261" r:id="rId16"/>
    <p:sldId id="322" r:id="rId17"/>
    <p:sldId id="375" r:id="rId18"/>
    <p:sldId id="295" r:id="rId19"/>
    <p:sldId id="305" r:id="rId20"/>
    <p:sldId id="376" r:id="rId21"/>
    <p:sldId id="266" r:id="rId22"/>
    <p:sldId id="323" r:id="rId23"/>
    <p:sldId id="377" r:id="rId24"/>
    <p:sldId id="369" r:id="rId25"/>
    <p:sldId id="370" r:id="rId26"/>
    <p:sldId id="378" r:id="rId27"/>
    <p:sldId id="362" r:id="rId28"/>
    <p:sldId id="384" r:id="rId29"/>
    <p:sldId id="380" r:id="rId30"/>
    <p:sldId id="386" r:id="rId31"/>
    <p:sldId id="385" r:id="rId32"/>
    <p:sldId id="297" r:id="rId33"/>
    <p:sldId id="381" r:id="rId34"/>
    <p:sldId id="324" r:id="rId35"/>
    <p:sldId id="382" r:id="rId36"/>
    <p:sldId id="292" r:id="rId37"/>
    <p:sldId id="383" r:id="rId38"/>
    <p:sldId id="355" r:id="rId39"/>
    <p:sldId id="361" r:id="rId40"/>
    <p:sldId id="325" r:id="rId41"/>
    <p:sldId id="326" r:id="rId4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96732" autoAdjust="0"/>
  </p:normalViewPr>
  <p:slideViewPr>
    <p:cSldViewPr>
      <p:cViewPr varScale="1">
        <p:scale>
          <a:sx n="87" d="100"/>
          <a:sy n="87" d="100"/>
        </p:scale>
        <p:origin x="-1422" y="-90"/>
      </p:cViewPr>
      <p:guideLst>
        <p:guide orient="horz" pos="2160"/>
        <p:guide pos="2880"/>
      </p:guideLst>
    </p:cSldViewPr>
  </p:slideViewPr>
  <p:outlineViewPr>
    <p:cViewPr>
      <p:scale>
        <a:sx n="33" d="100"/>
        <a:sy n="33" d="100"/>
      </p:scale>
      <p:origin x="0" y="22554"/>
    </p:cViewPr>
  </p:outlineViewPr>
  <p:notesTextViewPr>
    <p:cViewPr>
      <p:scale>
        <a:sx n="1" d="1"/>
        <a:sy n="1" d="1"/>
      </p:scale>
      <p:origin x="0" y="0"/>
    </p:cViewPr>
  </p:notesTextViewPr>
  <p:notesViewPr>
    <p:cSldViewPr>
      <p:cViewPr varScale="1">
        <p:scale>
          <a:sx n="87" d="100"/>
          <a:sy n="87" d="100"/>
        </p:scale>
        <p:origin x="-378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dLbls>
            <c:showLegendKey val="0"/>
            <c:showVal val="1"/>
            <c:showCatName val="0"/>
            <c:showSerName val="0"/>
            <c:showPercent val="0"/>
            <c:showBubbleSize val="0"/>
            <c:showLeaderLines val="1"/>
          </c:dLbls>
          <c:cat>
            <c:strRef>
              <c:f>Sheet1!$A$2:$A$7</c:f>
              <c:strCache>
                <c:ptCount val="6"/>
                <c:pt idx="0">
                  <c:v>GreenGuard</c:v>
                </c:pt>
                <c:pt idx="1">
                  <c:v>Emissions Testing</c:v>
                </c:pt>
                <c:pt idx="2">
                  <c:v>SPC/Eco-Logo</c:v>
                </c:pt>
                <c:pt idx="3">
                  <c:v>ECV</c:v>
                </c:pt>
                <c:pt idx="4">
                  <c:v>EPD</c:v>
                </c:pt>
                <c:pt idx="5">
                  <c:v>Advisory/Other</c:v>
                </c:pt>
              </c:strCache>
            </c:strRef>
          </c:cat>
          <c:val>
            <c:numRef>
              <c:f>Sheet1!$B$2:$B$7</c:f>
              <c:numCache>
                <c:formatCode>0%</c:formatCode>
                <c:ptCount val="6"/>
                <c:pt idx="0">
                  <c:v>0.4</c:v>
                </c:pt>
                <c:pt idx="1">
                  <c:v>0.28999999999999998</c:v>
                </c:pt>
                <c:pt idx="2">
                  <c:v>0.23</c:v>
                </c:pt>
                <c:pt idx="3">
                  <c:v>0.03</c:v>
                </c:pt>
                <c:pt idx="4">
                  <c:v>0.03</c:v>
                </c:pt>
                <c:pt idx="5">
                  <c:v>0.02</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8EE1738-42A8-4900-A7E8-D6B2E39BF931}" type="datetimeFigureOut">
              <a:rPr lang="en-US" smtClean="0"/>
              <a:pPr/>
              <a:t>4/28/2015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D0FA878-3E09-49F5-9622-4BF8C34F2679}" type="slidenum">
              <a:rPr lang="en-US" smtClean="0"/>
              <a:pPr/>
              <a:t>‹#›</a:t>
            </a:fld>
            <a:endParaRPr lang="en-US"/>
          </a:p>
        </p:txBody>
      </p:sp>
    </p:spTree>
    <p:extLst>
      <p:ext uri="{BB962C8B-B14F-4D97-AF65-F5344CB8AC3E}">
        <p14:creationId xmlns:p14="http://schemas.microsoft.com/office/powerpoint/2010/main" val="2683896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F161651-C851-49F7-93F4-571DE47C843B}" type="datetimeFigureOut">
              <a:rPr lang="en-US" smtClean="0"/>
              <a:pPr/>
              <a:t>4/28/2015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5242453-E090-47CD-9AD0-79FB6E9A3480}" type="slidenum">
              <a:rPr lang="en-US" smtClean="0"/>
              <a:pPr/>
              <a:t>‹#›</a:t>
            </a:fld>
            <a:endParaRPr lang="en-US"/>
          </a:p>
        </p:txBody>
      </p:sp>
    </p:spTree>
    <p:extLst>
      <p:ext uri="{BB962C8B-B14F-4D97-AF65-F5344CB8AC3E}">
        <p14:creationId xmlns:p14="http://schemas.microsoft.com/office/powerpoint/2010/main" val="233348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a:t>
            </a:fld>
            <a:endParaRPr lang="en-US"/>
          </a:p>
        </p:txBody>
      </p:sp>
    </p:spTree>
    <p:extLst>
      <p:ext uri="{BB962C8B-B14F-4D97-AF65-F5344CB8AC3E}">
        <p14:creationId xmlns:p14="http://schemas.microsoft.com/office/powerpoint/2010/main" val="1638009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10</a:t>
            </a:fld>
            <a:endParaRPr lang="en-US"/>
          </a:p>
        </p:txBody>
      </p:sp>
    </p:spTree>
    <p:extLst>
      <p:ext uri="{BB962C8B-B14F-4D97-AF65-F5344CB8AC3E}">
        <p14:creationId xmlns:p14="http://schemas.microsoft.com/office/powerpoint/2010/main" val="2199019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11</a:t>
            </a:fld>
            <a:endParaRPr lang="en-US"/>
          </a:p>
        </p:txBody>
      </p:sp>
    </p:spTree>
    <p:extLst>
      <p:ext uri="{BB962C8B-B14F-4D97-AF65-F5344CB8AC3E}">
        <p14:creationId xmlns:p14="http://schemas.microsoft.com/office/powerpoint/2010/main" val="112200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12</a:t>
            </a:fld>
            <a:endParaRPr lang="en-US"/>
          </a:p>
        </p:txBody>
      </p:sp>
    </p:spTree>
    <p:extLst>
      <p:ext uri="{BB962C8B-B14F-4D97-AF65-F5344CB8AC3E}">
        <p14:creationId xmlns:p14="http://schemas.microsoft.com/office/powerpoint/2010/main" val="42669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13</a:t>
            </a:fld>
            <a:endParaRPr lang="en-US"/>
          </a:p>
        </p:txBody>
      </p:sp>
    </p:spTree>
    <p:extLst>
      <p:ext uri="{BB962C8B-B14F-4D97-AF65-F5344CB8AC3E}">
        <p14:creationId xmlns:p14="http://schemas.microsoft.com/office/powerpoint/2010/main" val="2074999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14</a:t>
            </a:fld>
            <a:endParaRPr lang="en-US"/>
          </a:p>
        </p:txBody>
      </p:sp>
    </p:spTree>
    <p:extLst>
      <p:ext uri="{BB962C8B-B14F-4D97-AF65-F5344CB8AC3E}">
        <p14:creationId xmlns:p14="http://schemas.microsoft.com/office/powerpoint/2010/main" val="159014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15</a:t>
            </a:fld>
            <a:endParaRPr lang="en-US"/>
          </a:p>
        </p:txBody>
      </p:sp>
    </p:spTree>
    <p:extLst>
      <p:ext uri="{BB962C8B-B14F-4D97-AF65-F5344CB8AC3E}">
        <p14:creationId xmlns:p14="http://schemas.microsoft.com/office/powerpoint/2010/main" val="3333321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16</a:t>
            </a:fld>
            <a:endParaRPr lang="en-US"/>
          </a:p>
        </p:txBody>
      </p:sp>
    </p:spTree>
    <p:extLst>
      <p:ext uri="{BB962C8B-B14F-4D97-AF65-F5344CB8AC3E}">
        <p14:creationId xmlns:p14="http://schemas.microsoft.com/office/powerpoint/2010/main" val="2974012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17</a:t>
            </a:fld>
            <a:endParaRPr lang="en-US"/>
          </a:p>
        </p:txBody>
      </p:sp>
    </p:spTree>
    <p:extLst>
      <p:ext uri="{BB962C8B-B14F-4D97-AF65-F5344CB8AC3E}">
        <p14:creationId xmlns:p14="http://schemas.microsoft.com/office/powerpoint/2010/main" val="2776028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18</a:t>
            </a:fld>
            <a:endParaRPr lang="en-US"/>
          </a:p>
        </p:txBody>
      </p:sp>
    </p:spTree>
    <p:extLst>
      <p:ext uri="{BB962C8B-B14F-4D97-AF65-F5344CB8AC3E}">
        <p14:creationId xmlns:p14="http://schemas.microsoft.com/office/powerpoint/2010/main" val="1270659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19</a:t>
            </a:fld>
            <a:endParaRPr lang="en-US"/>
          </a:p>
        </p:txBody>
      </p:sp>
    </p:spTree>
    <p:extLst>
      <p:ext uri="{BB962C8B-B14F-4D97-AF65-F5344CB8AC3E}">
        <p14:creationId xmlns:p14="http://schemas.microsoft.com/office/powerpoint/2010/main" val="210057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a:t>
            </a:fld>
            <a:endParaRPr lang="en-US"/>
          </a:p>
        </p:txBody>
      </p:sp>
    </p:spTree>
    <p:extLst>
      <p:ext uri="{BB962C8B-B14F-4D97-AF65-F5344CB8AC3E}">
        <p14:creationId xmlns:p14="http://schemas.microsoft.com/office/powerpoint/2010/main" val="4206163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20</a:t>
            </a:fld>
            <a:endParaRPr lang="en-US"/>
          </a:p>
        </p:txBody>
      </p:sp>
    </p:spTree>
    <p:extLst>
      <p:ext uri="{BB962C8B-B14F-4D97-AF65-F5344CB8AC3E}">
        <p14:creationId xmlns:p14="http://schemas.microsoft.com/office/powerpoint/2010/main" val="3032743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21</a:t>
            </a:fld>
            <a:endParaRPr lang="en-US"/>
          </a:p>
        </p:txBody>
      </p:sp>
    </p:spTree>
    <p:extLst>
      <p:ext uri="{BB962C8B-B14F-4D97-AF65-F5344CB8AC3E}">
        <p14:creationId xmlns:p14="http://schemas.microsoft.com/office/powerpoint/2010/main" val="2335872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22</a:t>
            </a:fld>
            <a:endParaRPr lang="en-US"/>
          </a:p>
        </p:txBody>
      </p:sp>
    </p:spTree>
    <p:extLst>
      <p:ext uri="{BB962C8B-B14F-4D97-AF65-F5344CB8AC3E}">
        <p14:creationId xmlns:p14="http://schemas.microsoft.com/office/powerpoint/2010/main" val="1514776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23</a:t>
            </a:fld>
            <a:endParaRPr lang="en-US"/>
          </a:p>
        </p:txBody>
      </p:sp>
    </p:spTree>
    <p:extLst>
      <p:ext uri="{BB962C8B-B14F-4D97-AF65-F5344CB8AC3E}">
        <p14:creationId xmlns:p14="http://schemas.microsoft.com/office/powerpoint/2010/main" val="604776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24</a:t>
            </a:fld>
            <a:endParaRPr lang="en-US"/>
          </a:p>
        </p:txBody>
      </p:sp>
    </p:spTree>
    <p:extLst>
      <p:ext uri="{BB962C8B-B14F-4D97-AF65-F5344CB8AC3E}">
        <p14:creationId xmlns:p14="http://schemas.microsoft.com/office/powerpoint/2010/main" val="2503022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25</a:t>
            </a:fld>
            <a:endParaRPr lang="en-US"/>
          </a:p>
        </p:txBody>
      </p:sp>
    </p:spTree>
    <p:extLst>
      <p:ext uri="{BB962C8B-B14F-4D97-AF65-F5344CB8AC3E}">
        <p14:creationId xmlns:p14="http://schemas.microsoft.com/office/powerpoint/2010/main" val="3007420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26</a:t>
            </a:fld>
            <a:endParaRPr lang="en-US"/>
          </a:p>
        </p:txBody>
      </p:sp>
    </p:spTree>
    <p:extLst>
      <p:ext uri="{BB962C8B-B14F-4D97-AF65-F5344CB8AC3E}">
        <p14:creationId xmlns:p14="http://schemas.microsoft.com/office/powerpoint/2010/main" val="1516578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242453-E090-47CD-9AD0-79FB6E9A3480}"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28</a:t>
            </a:fld>
            <a:endParaRPr lang="en-US"/>
          </a:p>
        </p:txBody>
      </p:sp>
    </p:spTree>
    <p:extLst>
      <p:ext uri="{BB962C8B-B14F-4D97-AF65-F5344CB8AC3E}">
        <p14:creationId xmlns:p14="http://schemas.microsoft.com/office/powerpoint/2010/main" val="3321242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29</a:t>
            </a:fld>
            <a:endParaRPr lang="en-US"/>
          </a:p>
        </p:txBody>
      </p:sp>
    </p:spTree>
    <p:extLst>
      <p:ext uri="{BB962C8B-B14F-4D97-AF65-F5344CB8AC3E}">
        <p14:creationId xmlns:p14="http://schemas.microsoft.com/office/powerpoint/2010/main" val="375369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3</a:t>
            </a:fld>
            <a:endParaRPr lang="en-US"/>
          </a:p>
        </p:txBody>
      </p:sp>
    </p:spTree>
    <p:extLst>
      <p:ext uri="{BB962C8B-B14F-4D97-AF65-F5344CB8AC3E}">
        <p14:creationId xmlns:p14="http://schemas.microsoft.com/office/powerpoint/2010/main" val="2319718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30</a:t>
            </a:fld>
            <a:endParaRPr lang="en-US"/>
          </a:p>
        </p:txBody>
      </p:sp>
    </p:spTree>
    <p:extLst>
      <p:ext uri="{BB962C8B-B14F-4D97-AF65-F5344CB8AC3E}">
        <p14:creationId xmlns:p14="http://schemas.microsoft.com/office/powerpoint/2010/main" val="1982239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31</a:t>
            </a:fld>
            <a:endParaRPr lang="en-US"/>
          </a:p>
        </p:txBody>
      </p:sp>
    </p:spTree>
    <p:extLst>
      <p:ext uri="{BB962C8B-B14F-4D97-AF65-F5344CB8AC3E}">
        <p14:creationId xmlns:p14="http://schemas.microsoft.com/office/powerpoint/2010/main" val="1699502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32</a:t>
            </a:fld>
            <a:endParaRPr lang="en-US"/>
          </a:p>
        </p:txBody>
      </p:sp>
    </p:spTree>
    <p:extLst>
      <p:ext uri="{BB962C8B-B14F-4D97-AF65-F5344CB8AC3E}">
        <p14:creationId xmlns:p14="http://schemas.microsoft.com/office/powerpoint/2010/main" val="1697997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33</a:t>
            </a:fld>
            <a:endParaRPr lang="en-US"/>
          </a:p>
        </p:txBody>
      </p:sp>
    </p:spTree>
    <p:extLst>
      <p:ext uri="{BB962C8B-B14F-4D97-AF65-F5344CB8AC3E}">
        <p14:creationId xmlns:p14="http://schemas.microsoft.com/office/powerpoint/2010/main" val="3942637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34</a:t>
            </a:fld>
            <a:endParaRPr lang="en-US"/>
          </a:p>
        </p:txBody>
      </p:sp>
    </p:spTree>
    <p:extLst>
      <p:ext uri="{BB962C8B-B14F-4D97-AF65-F5344CB8AC3E}">
        <p14:creationId xmlns:p14="http://schemas.microsoft.com/office/powerpoint/2010/main" val="2899181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35</a:t>
            </a:fld>
            <a:endParaRPr lang="en-US"/>
          </a:p>
        </p:txBody>
      </p:sp>
    </p:spTree>
    <p:extLst>
      <p:ext uri="{BB962C8B-B14F-4D97-AF65-F5344CB8AC3E}">
        <p14:creationId xmlns:p14="http://schemas.microsoft.com/office/powerpoint/2010/main" val="2542377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36</a:t>
            </a:fld>
            <a:endParaRPr lang="en-US"/>
          </a:p>
        </p:txBody>
      </p:sp>
    </p:spTree>
    <p:extLst>
      <p:ext uri="{BB962C8B-B14F-4D97-AF65-F5344CB8AC3E}">
        <p14:creationId xmlns:p14="http://schemas.microsoft.com/office/powerpoint/2010/main" val="316117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4</a:t>
            </a:fld>
            <a:endParaRPr lang="en-US"/>
          </a:p>
        </p:txBody>
      </p:sp>
    </p:spTree>
    <p:extLst>
      <p:ext uri="{BB962C8B-B14F-4D97-AF65-F5344CB8AC3E}">
        <p14:creationId xmlns:p14="http://schemas.microsoft.com/office/powerpoint/2010/main" val="171097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5</a:t>
            </a:fld>
            <a:endParaRPr lang="en-US"/>
          </a:p>
        </p:txBody>
      </p:sp>
    </p:spTree>
    <p:extLst>
      <p:ext uri="{BB962C8B-B14F-4D97-AF65-F5344CB8AC3E}">
        <p14:creationId xmlns:p14="http://schemas.microsoft.com/office/powerpoint/2010/main" val="314977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6</a:t>
            </a:fld>
            <a:endParaRPr lang="en-US"/>
          </a:p>
        </p:txBody>
      </p:sp>
    </p:spTree>
    <p:extLst>
      <p:ext uri="{BB962C8B-B14F-4D97-AF65-F5344CB8AC3E}">
        <p14:creationId xmlns:p14="http://schemas.microsoft.com/office/powerpoint/2010/main" val="1864133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7</a:t>
            </a:fld>
            <a:endParaRPr lang="en-US"/>
          </a:p>
        </p:txBody>
      </p:sp>
    </p:spTree>
    <p:extLst>
      <p:ext uri="{BB962C8B-B14F-4D97-AF65-F5344CB8AC3E}">
        <p14:creationId xmlns:p14="http://schemas.microsoft.com/office/powerpoint/2010/main" val="4122047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242453-E090-47CD-9AD0-79FB6E9A348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42453-E090-47CD-9AD0-79FB6E9A3480}" type="slidenum">
              <a:rPr lang="en-US" smtClean="0"/>
              <a:pPr/>
              <a:t>9</a:t>
            </a:fld>
            <a:endParaRPr lang="en-US"/>
          </a:p>
        </p:txBody>
      </p:sp>
    </p:spTree>
    <p:extLst>
      <p:ext uri="{BB962C8B-B14F-4D97-AF65-F5344CB8AC3E}">
        <p14:creationId xmlns:p14="http://schemas.microsoft.com/office/powerpoint/2010/main" val="889068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l="16753" r="-3294"/>
          <a:stretch>
            <a:fillRect/>
          </a:stretch>
        </p:blipFill>
        <p:spPr>
          <a:xfrm>
            <a:off x="0" y="337080"/>
            <a:ext cx="2935822" cy="3392424"/>
          </a:xfrm>
          <a:prstGeom prst="rect">
            <a:avLst/>
          </a:prstGeom>
        </p:spPr>
      </p:pic>
      <p:sp>
        <p:nvSpPr>
          <p:cNvPr id="5" name="TextBox 4"/>
          <p:cNvSpPr txBox="1"/>
          <p:nvPr userDrawn="1"/>
        </p:nvSpPr>
        <p:spPr>
          <a:xfrm>
            <a:off x="571922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a:t>
            </a:r>
            <a:r>
              <a:rPr lang="en-US" sz="1000" dirty="0" smtClean="0">
                <a:solidFill>
                  <a:srgbClr val="FFFFFF"/>
                </a:solidFill>
                <a:ea typeface="Geneva" charset="0"/>
                <a:cs typeface="Geneva" charset="0"/>
              </a:rPr>
              <a:t>2014</a:t>
            </a:r>
            <a:endParaRPr lang="en-US" sz="1000" dirty="0">
              <a:solidFill>
                <a:srgbClr val="FFFFFF"/>
              </a:solidFill>
              <a:ea typeface="Arial" charset="0"/>
              <a:cs typeface="Arial" charset="0"/>
            </a:endParaRP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454025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Blue">
    <p:bg>
      <p:bgPr>
        <a:solidFill>
          <a:schemeClr val="bg2"/>
        </a:solidFill>
        <a:effectLst/>
      </p:bgPr>
    </p:bg>
    <p:spTree>
      <p:nvGrpSpPr>
        <p:cNvPr id="1" name=""/>
        <p:cNvGrpSpPr/>
        <p:nvPr/>
      </p:nvGrpSpPr>
      <p:grpSpPr>
        <a:xfrm>
          <a:off x="0" y="0"/>
          <a:ext cx="0" cy="0"/>
          <a:chOff x="0" y="0"/>
          <a:chExt cx="0" cy="0"/>
        </a:xfrm>
      </p:grpSpPr>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5926734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605F1C0-6A0C-A74E-882E-C7B471D3708E}" type="slidenum">
              <a:rPr lang="en-US">
                <a:solidFill>
                  <a:srgbClr val="000000"/>
                </a:solidFill>
              </a:rPr>
              <a:pPr/>
              <a:t>‹#›</a:t>
            </a:fld>
            <a:endParaRPr lang="en-US">
              <a:solidFill>
                <a:srgbClr val="000000"/>
              </a:solidFill>
            </a:endParaRPr>
          </a:p>
        </p:txBody>
      </p:sp>
      <p:pic>
        <p:nvPicPr>
          <p:cNvPr id="5" name="Picture 4"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993230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solidFill>
                  <a:srgbClr val="000000"/>
                </a:solidFill>
              </a:rPr>
              <a:pPr/>
              <a:t>‹#›</a:t>
            </a:fld>
            <a:endParaRPr lang="en-US">
              <a:solidFill>
                <a:srgbClr val="000000"/>
              </a:solidFill>
            </a:endParaRPr>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5" name="Picture 4"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660454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DACD16FB-A0C1-084E-8BA7-36FEB70053D5}"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77970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solidFill>
                  <a:srgbClr val="000000"/>
                </a:solidFill>
              </a:rPr>
              <a:pPr/>
              <a:t>‹#›</a:t>
            </a:fld>
            <a:endParaRPr lang="en-US">
              <a:solidFill>
                <a:srgbClr val="000000"/>
              </a:solidFill>
            </a:endParaRPr>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481333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F7A3AF63-F393-F14C-A400-A9871D90D64F}"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19857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890269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108810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910589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lide Black">
    <p:bg>
      <p:bgPr>
        <a:solidFill>
          <a:schemeClr val="accent6"/>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5450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r="16423"/>
          <a:stretch>
            <a:fillRect/>
          </a:stretch>
        </p:blipFill>
        <p:spPr>
          <a:xfrm>
            <a:off x="6308725" y="328613"/>
            <a:ext cx="2835275" cy="3392424"/>
          </a:xfrm>
          <a:prstGeom prst="rect">
            <a:avLst/>
          </a:prstGeom>
        </p:spPr>
      </p:pic>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Box 6"/>
          <p:cNvSpPr txBox="1"/>
          <p:nvPr userDrawn="1"/>
        </p:nvSpPr>
        <p:spPr>
          <a:xfrm>
            <a:off x="36617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a:t>
            </a:r>
            <a:r>
              <a:rPr lang="en-US" sz="1000" dirty="0" smtClean="0">
                <a:solidFill>
                  <a:srgbClr val="FFFFFF"/>
                </a:solidFill>
                <a:ea typeface="Geneva" charset="0"/>
                <a:cs typeface="Geneva" charset="0"/>
              </a:rPr>
              <a:t>2013</a:t>
            </a:r>
            <a:endParaRPr lang="en-US" sz="1000" dirty="0">
              <a:solidFill>
                <a:srgbClr val="FFFFFF"/>
              </a:solidFill>
              <a:ea typeface="Arial" charset="0"/>
              <a:cs typeface="Arial" charset="0"/>
            </a:endParaRPr>
          </a:p>
        </p:txBody>
      </p:sp>
    </p:spTree>
    <p:extLst>
      <p:ext uri="{BB962C8B-B14F-4D97-AF65-F5344CB8AC3E}">
        <p14:creationId xmlns:p14="http://schemas.microsoft.com/office/powerpoint/2010/main" val="370793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l="16753" r="-3294"/>
          <a:stretch>
            <a:fillRect/>
          </a:stretch>
        </p:blipFill>
        <p:spPr>
          <a:xfrm>
            <a:off x="0" y="337080"/>
            <a:ext cx="2935822" cy="3392424"/>
          </a:xfrm>
          <a:prstGeom prst="rect">
            <a:avLst/>
          </a:prstGeom>
        </p:spPr>
      </p:pic>
      <p:sp>
        <p:nvSpPr>
          <p:cNvPr id="5" name="TextBox 4"/>
          <p:cNvSpPr txBox="1"/>
          <p:nvPr userDrawn="1"/>
        </p:nvSpPr>
        <p:spPr>
          <a:xfrm>
            <a:off x="571922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032306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r="16423"/>
          <a:stretch>
            <a:fillRect/>
          </a:stretch>
        </p:blipFill>
        <p:spPr>
          <a:xfrm>
            <a:off x="6308725" y="328613"/>
            <a:ext cx="2835275" cy="3392424"/>
          </a:xfrm>
          <a:prstGeom prst="rect">
            <a:avLst/>
          </a:prstGeom>
        </p:spPr>
      </p:pic>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Box 6"/>
          <p:cNvSpPr txBox="1"/>
          <p:nvPr userDrawn="1"/>
        </p:nvSpPr>
        <p:spPr>
          <a:xfrm>
            <a:off x="36617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Tree>
    <p:extLst>
      <p:ext uri="{BB962C8B-B14F-4D97-AF65-F5344CB8AC3E}">
        <p14:creationId xmlns:p14="http://schemas.microsoft.com/office/powerpoint/2010/main" val="2961279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054475" y="6288088"/>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973877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Agenda Slide 3">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133850" y="6378579"/>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3048276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3801662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3397456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1398000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1698594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pic>
        <p:nvPicPr>
          <p:cNvPr id="5"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39521372"/>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Header Blue">
    <p:bg>
      <p:bgPr>
        <a:solidFill>
          <a:schemeClr val="bg2"/>
        </a:solidFill>
        <a:effectLst/>
      </p:bgPr>
    </p:bg>
    <p:spTree>
      <p:nvGrpSpPr>
        <p:cNvPr id="1" name=""/>
        <p:cNvGrpSpPr/>
        <p:nvPr/>
      </p:nvGrpSpPr>
      <p:grpSpPr>
        <a:xfrm>
          <a:off x="0" y="0"/>
          <a:ext cx="0" cy="0"/>
          <a:chOff x="0" y="0"/>
          <a:chExt cx="0" cy="0"/>
        </a:xfrm>
      </p:grpSpPr>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61715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054475" y="6288088"/>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2408885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605F1C0-6A0C-A74E-882E-C7B471D3708E}" type="slidenum">
              <a:rPr lang="en-US">
                <a:solidFill>
                  <a:srgbClr val="000000"/>
                </a:solidFill>
              </a:rPr>
              <a:pPr/>
              <a:t>‹#›</a:t>
            </a:fld>
            <a:endParaRPr lang="en-US">
              <a:solidFill>
                <a:srgbClr val="000000"/>
              </a:solidFill>
            </a:endParaRPr>
          </a:p>
        </p:txBody>
      </p:sp>
      <p:pic>
        <p:nvPicPr>
          <p:cNvPr id="5" name="Picture 4"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6051844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solidFill>
                  <a:srgbClr val="000000"/>
                </a:solidFill>
              </a:rPr>
              <a:pPr/>
              <a:t>‹#›</a:t>
            </a:fld>
            <a:endParaRPr lang="en-US">
              <a:solidFill>
                <a:srgbClr val="000000"/>
              </a:solidFill>
            </a:endParaRPr>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5" name="Picture 4"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718570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DACD16FB-A0C1-084E-8BA7-36FEB70053D5}"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13199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solidFill>
                  <a:srgbClr val="000000"/>
                </a:solidFill>
              </a:rPr>
              <a:pPr/>
              <a:t>‹#›</a:t>
            </a:fld>
            <a:endParaRPr lang="en-US">
              <a:solidFill>
                <a:srgbClr val="000000"/>
              </a:solidFill>
            </a:endParaRPr>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7677804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F7A3AF63-F393-F14C-A400-A9871D90D64F}"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8365979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7895177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6812813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42168739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Black">
    <p:bg>
      <p:bgPr>
        <a:solidFill>
          <a:schemeClr val="accent6"/>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119894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1_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l="16753" r="-3294"/>
          <a:stretch>
            <a:fillRect/>
          </a:stretch>
        </p:blipFill>
        <p:spPr>
          <a:xfrm>
            <a:off x="0" y="337080"/>
            <a:ext cx="2935822" cy="3392424"/>
          </a:xfrm>
          <a:prstGeom prst="rect">
            <a:avLst/>
          </a:prstGeom>
        </p:spPr>
      </p:pic>
      <p:sp>
        <p:nvSpPr>
          <p:cNvPr id="5" name="TextBox 4"/>
          <p:cNvSpPr txBox="1"/>
          <p:nvPr userDrawn="1"/>
        </p:nvSpPr>
        <p:spPr>
          <a:xfrm>
            <a:off x="571922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3025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Slide 3">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133850" y="6378579"/>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40161469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r="16423"/>
          <a:stretch>
            <a:fillRect/>
          </a:stretch>
        </p:blipFill>
        <p:spPr>
          <a:xfrm>
            <a:off x="6308725" y="328613"/>
            <a:ext cx="2835275" cy="3392424"/>
          </a:xfrm>
          <a:prstGeom prst="rect">
            <a:avLst/>
          </a:prstGeom>
        </p:spPr>
      </p:pic>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Box 6"/>
          <p:cNvSpPr txBox="1"/>
          <p:nvPr userDrawn="1"/>
        </p:nvSpPr>
        <p:spPr>
          <a:xfrm>
            <a:off x="36617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Tree>
    <p:extLst>
      <p:ext uri="{BB962C8B-B14F-4D97-AF65-F5344CB8AC3E}">
        <p14:creationId xmlns:p14="http://schemas.microsoft.com/office/powerpoint/2010/main" val="10390107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054475" y="6288088"/>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0236168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Agenda Slide 3">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133850" y="6378579"/>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5267042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31130275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7454450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9146229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938622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pic>
        <p:nvPicPr>
          <p:cNvPr id="5"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3693529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ection Header Blue">
    <p:bg>
      <p:bgPr>
        <a:solidFill>
          <a:schemeClr val="bg2"/>
        </a:solidFill>
        <a:effectLst/>
      </p:bgPr>
    </p:bg>
    <p:spTree>
      <p:nvGrpSpPr>
        <p:cNvPr id="1" name=""/>
        <p:cNvGrpSpPr/>
        <p:nvPr/>
      </p:nvGrpSpPr>
      <p:grpSpPr>
        <a:xfrm>
          <a:off x="0" y="0"/>
          <a:ext cx="0" cy="0"/>
          <a:chOff x="0" y="0"/>
          <a:chExt cx="0" cy="0"/>
        </a:xfrm>
      </p:grpSpPr>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2998394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605F1C0-6A0C-A74E-882E-C7B471D3708E}" type="slidenum">
              <a:rPr lang="en-US">
                <a:solidFill>
                  <a:srgbClr val="000000"/>
                </a:solidFill>
              </a:rPr>
              <a:pPr/>
              <a:t>‹#›</a:t>
            </a:fld>
            <a:endParaRPr lang="en-US">
              <a:solidFill>
                <a:srgbClr val="000000"/>
              </a:solidFill>
            </a:endParaRPr>
          </a:p>
        </p:txBody>
      </p:sp>
      <p:pic>
        <p:nvPicPr>
          <p:cNvPr id="5" name="Picture 4"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300519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2582328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solidFill>
                  <a:srgbClr val="000000"/>
                </a:solidFill>
              </a:rPr>
              <a:pPr/>
              <a:t>‹#›</a:t>
            </a:fld>
            <a:endParaRPr lang="en-US">
              <a:solidFill>
                <a:srgbClr val="000000"/>
              </a:solidFill>
            </a:endParaRPr>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5" name="Picture 4"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7791738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DACD16FB-A0C1-084E-8BA7-36FEB70053D5}"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1471245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solidFill>
                  <a:srgbClr val="000000"/>
                </a:solidFill>
              </a:rPr>
              <a:pPr/>
              <a:t>‹#›</a:t>
            </a:fld>
            <a:endParaRPr lang="en-US">
              <a:solidFill>
                <a:srgbClr val="000000"/>
              </a:solidFill>
            </a:endParaRPr>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3620041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F7A3AF63-F393-F14C-A400-A9871D90D64F}"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1687622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885243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8855903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7863640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Slide Black">
    <p:bg>
      <p:bgPr>
        <a:solidFill>
          <a:schemeClr val="accent6"/>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0245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14687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85409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97439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pic>
        <p:nvPicPr>
          <p:cNvPr id="5"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79255177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11625" y="6387046"/>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pPr defTabSz="457200" fontAlgn="base">
              <a:spcBef>
                <a:spcPct val="0"/>
              </a:spcBef>
              <a:spcAft>
                <a:spcPct val="0"/>
              </a:spcAft>
            </a:pPr>
            <a:fld id="{DB2B6035-7183-534A-9E75-AAF571B14816}" type="slidenum">
              <a:rPr lang="en-US" smtClean="0">
                <a:solidFill>
                  <a:srgbClr val="000000"/>
                </a:solidFill>
              </a:rPr>
              <a:pPr defTabSz="457200"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1929680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11625" y="6387046"/>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pPr defTabSz="457200" fontAlgn="base">
              <a:spcBef>
                <a:spcPct val="0"/>
              </a:spcBef>
              <a:spcAft>
                <a:spcPct val="0"/>
              </a:spcAft>
            </a:pPr>
            <a:fld id="{DB2B6035-7183-534A-9E75-AAF571B14816}" type="slidenum">
              <a:rPr lang="en-US" smtClean="0">
                <a:solidFill>
                  <a:srgbClr val="000000"/>
                </a:solidFill>
              </a:rPr>
              <a:pPr defTabSz="457200"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3964407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11625" y="6387046"/>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pPr defTabSz="457200" fontAlgn="base">
              <a:spcBef>
                <a:spcPct val="0"/>
              </a:spcBef>
              <a:spcAft>
                <a:spcPct val="0"/>
              </a:spcAft>
            </a:pPr>
            <a:fld id="{DB2B6035-7183-534A-9E75-AAF571B14816}" type="slidenum">
              <a:rPr lang="en-US" smtClean="0">
                <a:solidFill>
                  <a:srgbClr val="000000"/>
                </a:solidFill>
              </a:rPr>
              <a:pPr defTabSz="457200"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4573062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895600" y="2534248"/>
            <a:ext cx="6055600" cy="1399032"/>
          </a:xfrm>
        </p:spPr>
        <p:txBody>
          <a:bodyPr/>
          <a:lstStyle/>
          <a:p>
            <a:r>
              <a:rPr lang="en-US" dirty="0" smtClean="0"/>
              <a:t>Supply Chain and Sustainability</a:t>
            </a:r>
            <a:br>
              <a:rPr lang="en-US" dirty="0" smtClean="0"/>
            </a:br>
            <a:r>
              <a:rPr lang="en-US" dirty="0" smtClean="0"/>
              <a:t>Management Review</a:t>
            </a:r>
            <a:endParaRPr lang="en-US" dirty="0"/>
          </a:p>
        </p:txBody>
      </p:sp>
      <p:sp>
        <p:nvSpPr>
          <p:cNvPr id="14339" name="Subtitle 2"/>
          <p:cNvSpPr>
            <a:spLocks noGrp="1"/>
          </p:cNvSpPr>
          <p:nvPr>
            <p:ph type="subTitle" idx="1"/>
          </p:nvPr>
        </p:nvSpPr>
        <p:spPr/>
        <p:txBody>
          <a:bodyPr/>
          <a:lstStyle/>
          <a:p>
            <a:r>
              <a:rPr lang="en-US" dirty="0" smtClean="0"/>
              <a:t>August 27, 2014</a:t>
            </a:r>
            <a:endParaRPr lang="en-US" dirty="0"/>
          </a:p>
        </p:txBody>
      </p:sp>
    </p:spTree>
    <p:extLst>
      <p:ext uri="{BB962C8B-B14F-4D97-AF65-F5344CB8AC3E}">
        <p14:creationId xmlns:p14="http://schemas.microsoft.com/office/powerpoint/2010/main" val="3298111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lstStyle/>
          <a:p>
            <a:pPr algn="ctr"/>
            <a:r>
              <a:rPr lang="en-US" dirty="0" smtClean="0"/>
              <a:t>Accreditations</a:t>
            </a:r>
            <a:endParaRPr lang="en-US" sz="2400" dirty="0"/>
          </a:p>
        </p:txBody>
      </p:sp>
      <p:sp>
        <p:nvSpPr>
          <p:cNvPr id="3" name="Content Placeholder 2"/>
          <p:cNvSpPr>
            <a:spLocks noGrp="1"/>
          </p:cNvSpPr>
          <p:nvPr>
            <p:ph idx="1"/>
          </p:nvPr>
        </p:nvSpPr>
        <p:spPr>
          <a:xfrm>
            <a:off x="457200" y="1295400"/>
            <a:ext cx="8229600" cy="4525963"/>
          </a:xfrm>
        </p:spPr>
        <p:txBody>
          <a:bodyPr/>
          <a:lstStyle/>
          <a:p>
            <a:pPr marL="285750" indent="-285750">
              <a:buFont typeface="Arial" panose="020B0604020202020204" pitchFamily="34" charset="0"/>
              <a:buChar char="•"/>
            </a:pPr>
            <a:r>
              <a:rPr lang="en-US" sz="1800" dirty="0" smtClean="0"/>
              <a:t>All ULE Labs (Marietta, Cologne and Nansha) are ISO/IEC 17025 – Laboratory Accreditation</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t>ISO/IEC 17065 (previously Guide 65) – Product Certification Accreditation</a:t>
            </a:r>
          </a:p>
          <a:p>
            <a:pPr marL="630238" lvl="1" indent="-285750">
              <a:buFont typeface="Arial" panose="020B0604020202020204" pitchFamily="34" charset="0"/>
              <a:buChar char="•"/>
            </a:pPr>
            <a:r>
              <a:rPr lang="en-US" sz="1600" dirty="0" smtClean="0"/>
              <a:t>GREENGUARD has successfully received 17065 Accreditation</a:t>
            </a:r>
          </a:p>
          <a:p>
            <a:pPr marL="630238" lvl="1" indent="-285750">
              <a:buFont typeface="Arial" panose="020B0604020202020204" pitchFamily="34" charset="0"/>
              <a:buChar char="•"/>
            </a:pPr>
            <a:r>
              <a:rPr lang="en-US" sz="1600" dirty="0" smtClean="0"/>
              <a:t>BIFMA level program has Audit set up for Accreditation Oct. 7-8.</a:t>
            </a:r>
          </a:p>
          <a:p>
            <a:pPr marL="630238" lvl="1" indent="-285750">
              <a:buFont typeface="Arial" panose="020B0604020202020204" pitchFamily="34" charset="0"/>
              <a:buChar char="•"/>
            </a:pPr>
            <a:r>
              <a:rPr lang="en-US" sz="1600" dirty="0" smtClean="0"/>
              <a:t>Main Additions:</a:t>
            </a:r>
          </a:p>
          <a:p>
            <a:pPr marL="855663" lvl="2" indent="-285750">
              <a:buFont typeface="Arial" panose="020B0604020202020204" pitchFamily="34" charset="0"/>
              <a:buChar char="•"/>
            </a:pPr>
            <a:r>
              <a:rPr lang="en-US" sz="1400" dirty="0" smtClean="0"/>
              <a:t>Impartiality Committee</a:t>
            </a:r>
          </a:p>
          <a:p>
            <a:pPr marL="855663" lvl="2" indent="-285750">
              <a:buFont typeface="Arial" panose="020B0604020202020204" pitchFamily="34" charset="0"/>
              <a:buChar char="•"/>
            </a:pPr>
            <a:r>
              <a:rPr lang="en-US" sz="1400" dirty="0" smtClean="0"/>
              <a:t>Preventive Actions</a:t>
            </a:r>
            <a:endParaRPr lang="en-US" sz="1400" dirty="0"/>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a:t>Procedures and Policies are created to be compliant with and satisfy the requirements set by our Accreditors whether the program is externally accredited or not. </a:t>
            </a:r>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2313492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lstStyle/>
          <a:p>
            <a:pPr algn="ctr"/>
            <a:r>
              <a:rPr lang="en-US" dirty="0" smtClean="0"/>
              <a:t>Accreditation and Approvals</a:t>
            </a:r>
            <a:endParaRPr lang="en-US" sz="2400"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11</a:t>
            </a:fld>
            <a:endParaRPr 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547944566"/>
              </p:ext>
            </p:extLst>
          </p:nvPr>
        </p:nvGraphicFramePr>
        <p:xfrm>
          <a:off x="304800" y="1143000"/>
          <a:ext cx="8534400" cy="4820920"/>
        </p:xfrm>
        <a:graphic>
          <a:graphicData uri="http://schemas.openxmlformats.org/drawingml/2006/table">
            <a:tbl>
              <a:tblPr firstRow="1" bandRow="1">
                <a:tableStyleId>{93296810-A885-4BE3-A3E7-6D5BEEA58F35}</a:tableStyleId>
              </a:tblPr>
              <a:tblGrid>
                <a:gridCol w="2590800"/>
                <a:gridCol w="5943600"/>
              </a:tblGrid>
              <a:tr h="370840">
                <a:tc>
                  <a:txBody>
                    <a:bodyPr/>
                    <a:lstStyle/>
                    <a:p>
                      <a:pPr algn="ctr"/>
                      <a:r>
                        <a:rPr lang="en-US" sz="1600" dirty="0" smtClean="0"/>
                        <a:t>PROGRAM</a:t>
                      </a:r>
                      <a:endParaRPr lang="en-US" sz="1600" dirty="0"/>
                    </a:p>
                  </a:txBody>
                  <a:tcPr anchor="ctr"/>
                </a:tc>
                <a:tc>
                  <a:txBody>
                    <a:bodyPr/>
                    <a:lstStyle/>
                    <a:p>
                      <a:pPr algn="ctr"/>
                      <a:r>
                        <a:rPr lang="en-US" sz="1600" dirty="0" smtClean="0"/>
                        <a:t>ACCREDITATION(S)</a:t>
                      </a:r>
                      <a:r>
                        <a:rPr lang="en-US" sz="1600" baseline="0" dirty="0" smtClean="0"/>
                        <a:t> </a:t>
                      </a:r>
                      <a:r>
                        <a:rPr lang="en-US" sz="1600" baseline="0" smtClean="0"/>
                        <a:t>/ APPROVALS</a:t>
                      </a:r>
                      <a:endParaRPr lang="en-US" sz="1600" dirty="0"/>
                    </a:p>
                  </a:txBody>
                  <a:tcPr anchor="ctr"/>
                </a:tc>
              </a:tr>
              <a:tr h="370840">
                <a:tc>
                  <a:txBody>
                    <a:bodyPr/>
                    <a:lstStyle/>
                    <a:p>
                      <a:pPr algn="l"/>
                      <a:r>
                        <a:rPr lang="en-US" sz="1600" dirty="0" smtClean="0"/>
                        <a:t>GREENGUARD</a:t>
                      </a:r>
                    </a:p>
                  </a:txBody>
                  <a:tcPr anchor="ctr"/>
                </a:tc>
                <a:tc>
                  <a:txBody>
                    <a:bodyPr/>
                    <a:lstStyle/>
                    <a:p>
                      <a:pPr algn="l"/>
                      <a:r>
                        <a:rPr lang="en-US" sz="1600" dirty="0" smtClean="0"/>
                        <a:t>17065 to certify products,  1</a:t>
                      </a:r>
                      <a:r>
                        <a:rPr lang="en-US" sz="1600" baseline="0" dirty="0" smtClean="0"/>
                        <a:t>7025 to test products</a:t>
                      </a:r>
                      <a:endParaRPr lang="en-US" sz="1600" dirty="0"/>
                    </a:p>
                  </a:txBody>
                  <a:tcPr anchor="ctr"/>
                </a:tc>
              </a:tr>
              <a:tr h="370840">
                <a:tc>
                  <a:txBody>
                    <a:bodyPr/>
                    <a:lstStyle/>
                    <a:p>
                      <a:pPr algn="l"/>
                      <a:r>
                        <a:rPr lang="en-US" sz="1600" dirty="0" smtClean="0"/>
                        <a:t>BIFMA level</a:t>
                      </a:r>
                      <a:endParaRPr lang="en-US" sz="16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17065 to certify products,  1</a:t>
                      </a:r>
                      <a:r>
                        <a:rPr lang="en-US" sz="1600" baseline="0" dirty="0" smtClean="0"/>
                        <a:t>7025 to test products</a:t>
                      </a:r>
                      <a:endParaRPr lang="en-US" sz="1600" dirty="0" smtClean="0"/>
                    </a:p>
                  </a:txBody>
                  <a:tcPr anchor="ctr"/>
                </a:tc>
              </a:tr>
              <a:tr h="370840">
                <a:tc>
                  <a:txBody>
                    <a:bodyPr/>
                    <a:lstStyle/>
                    <a:p>
                      <a:pPr algn="l"/>
                      <a:r>
                        <a:rPr lang="en-US" sz="1600" dirty="0" smtClean="0"/>
                        <a:t>BIFMA</a:t>
                      </a:r>
                      <a:endParaRPr lang="en-US" sz="1600" dirty="0"/>
                    </a:p>
                  </a:txBody>
                  <a:tcPr anchor="ctr"/>
                </a:tc>
                <a:tc>
                  <a:txBody>
                    <a:bodyPr/>
                    <a:lstStyle/>
                    <a:p>
                      <a:pPr algn="l"/>
                      <a:r>
                        <a:rPr lang="en-US" sz="1600" dirty="0" smtClean="0"/>
                        <a:t>1</a:t>
                      </a:r>
                      <a:r>
                        <a:rPr lang="en-US" sz="1600" baseline="0" dirty="0" smtClean="0"/>
                        <a:t>7025 to test products</a:t>
                      </a:r>
                      <a:endParaRPr lang="en-US" sz="1600" dirty="0"/>
                    </a:p>
                  </a:txBody>
                  <a:tcPr anchor="ctr"/>
                </a:tc>
              </a:tr>
              <a:tr h="370840">
                <a:tc>
                  <a:txBody>
                    <a:bodyPr/>
                    <a:lstStyle/>
                    <a:p>
                      <a:pPr algn="l"/>
                      <a:r>
                        <a:rPr lang="en-US" sz="1600" dirty="0" smtClean="0"/>
                        <a:t>CARB Ozone</a:t>
                      </a:r>
                      <a:endParaRPr lang="en-US" sz="1600" dirty="0"/>
                    </a:p>
                  </a:txBody>
                  <a:tcPr anchor="ctr"/>
                </a:tc>
                <a:tc>
                  <a:txBody>
                    <a:bodyPr/>
                    <a:lstStyle/>
                    <a:p>
                      <a:pPr algn="l"/>
                      <a:r>
                        <a:rPr lang="en-US" sz="1600" dirty="0" smtClean="0"/>
                        <a:t>1</a:t>
                      </a:r>
                      <a:r>
                        <a:rPr lang="en-US" sz="1600" baseline="0" dirty="0" smtClean="0"/>
                        <a:t>7025 to test products</a:t>
                      </a:r>
                      <a:endParaRPr lang="en-US" sz="1600" dirty="0"/>
                    </a:p>
                  </a:txBody>
                  <a:tcPr anchor="ctr"/>
                </a:tc>
              </a:tr>
              <a:tr h="370840">
                <a:tc>
                  <a:txBody>
                    <a:bodyPr/>
                    <a:lstStyle/>
                    <a:p>
                      <a:pPr algn="l"/>
                      <a:r>
                        <a:rPr lang="en-US" sz="1600" dirty="0" smtClean="0"/>
                        <a:t>CARB Formaldehyde Rule</a:t>
                      </a:r>
                      <a:endParaRPr lang="en-US" sz="1600" dirty="0"/>
                    </a:p>
                  </a:txBody>
                  <a:tcPr anchor="ctr"/>
                </a:tc>
                <a:tc>
                  <a:txBody>
                    <a:bodyPr/>
                    <a:lstStyle/>
                    <a:p>
                      <a:pPr algn="l"/>
                      <a:r>
                        <a:rPr lang="en-US" sz="1600" dirty="0" smtClean="0"/>
                        <a:t>1</a:t>
                      </a:r>
                      <a:r>
                        <a:rPr lang="en-US" sz="1600" baseline="0" dirty="0" smtClean="0"/>
                        <a:t>7025 to test products*</a:t>
                      </a:r>
                      <a:endParaRPr lang="en-US" sz="1600" dirty="0"/>
                    </a:p>
                  </a:txBody>
                  <a:tcPr anchor="ctr"/>
                </a:tc>
              </a:tr>
              <a:tr h="370840">
                <a:tc>
                  <a:txBody>
                    <a:bodyPr/>
                    <a:lstStyle/>
                    <a:p>
                      <a:pPr algn="l"/>
                      <a:r>
                        <a:rPr lang="en-US" sz="1600" dirty="0" smtClean="0"/>
                        <a:t>CA  01350</a:t>
                      </a:r>
                      <a:endParaRPr lang="en-US" sz="1600" dirty="0"/>
                    </a:p>
                  </a:txBody>
                  <a:tcPr anchor="ctr"/>
                </a:tc>
                <a:tc>
                  <a:txBody>
                    <a:bodyPr/>
                    <a:lstStyle/>
                    <a:p>
                      <a:pPr algn="l"/>
                      <a:r>
                        <a:rPr lang="en-US" sz="1600" dirty="0" smtClean="0"/>
                        <a:t>1</a:t>
                      </a:r>
                      <a:r>
                        <a:rPr lang="en-US" sz="1600" baseline="0" dirty="0" smtClean="0"/>
                        <a:t>7025 to test products</a:t>
                      </a:r>
                      <a:endParaRPr lang="en-US" sz="1600" dirty="0"/>
                    </a:p>
                  </a:txBody>
                  <a:tcPr anchor="ctr"/>
                </a:tc>
              </a:tr>
              <a:tr h="370840">
                <a:tc>
                  <a:txBody>
                    <a:bodyPr/>
                    <a:lstStyle/>
                    <a:p>
                      <a:pPr algn="l"/>
                      <a:r>
                        <a:rPr lang="en-US" sz="1600" dirty="0" smtClean="0"/>
                        <a:t>EPA  Formaldehyde Rule</a:t>
                      </a:r>
                      <a:endParaRPr lang="en-US" sz="16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Guide 65 to certify products,  1</a:t>
                      </a:r>
                      <a:r>
                        <a:rPr lang="en-US" sz="1600" baseline="0" dirty="0" smtClean="0"/>
                        <a:t>7025 to test products*</a:t>
                      </a:r>
                      <a:endParaRPr lang="en-US" sz="1600" dirty="0" smtClean="0"/>
                    </a:p>
                  </a:txBody>
                  <a:tcPr anchor="ctr"/>
                </a:tc>
              </a:tr>
              <a:tr h="370840">
                <a:tc>
                  <a:txBody>
                    <a:bodyPr/>
                    <a:lstStyle/>
                    <a:p>
                      <a:pPr algn="l"/>
                      <a:r>
                        <a:rPr lang="en-US" sz="1600" dirty="0" smtClean="0"/>
                        <a:t>CRI</a:t>
                      </a:r>
                      <a:endParaRPr lang="en-US" sz="1600" dirty="0"/>
                    </a:p>
                  </a:txBody>
                  <a:tcPr anchor="ctr"/>
                </a:tc>
                <a:tc>
                  <a:txBody>
                    <a:bodyPr/>
                    <a:lstStyle/>
                    <a:p>
                      <a:pPr algn="l"/>
                      <a:r>
                        <a:rPr lang="en-US" sz="1600" dirty="0" smtClean="0"/>
                        <a:t>1</a:t>
                      </a:r>
                      <a:r>
                        <a:rPr lang="en-US" sz="1600" baseline="0" dirty="0" smtClean="0"/>
                        <a:t>7025 to test products</a:t>
                      </a:r>
                      <a:endParaRPr lang="en-US" sz="1600" dirty="0"/>
                    </a:p>
                  </a:txBody>
                  <a:tcPr anchor="ctr"/>
                </a:tc>
              </a:tr>
              <a:tr h="370840">
                <a:tc>
                  <a:txBody>
                    <a:bodyPr/>
                    <a:lstStyle/>
                    <a:p>
                      <a:pPr algn="l"/>
                      <a:r>
                        <a:rPr lang="en-US" sz="1600" dirty="0" smtClean="0"/>
                        <a:t>USGBC</a:t>
                      </a:r>
                      <a:r>
                        <a:rPr lang="en-US" sz="1600" baseline="0" dirty="0" smtClean="0"/>
                        <a:t> </a:t>
                      </a:r>
                      <a:r>
                        <a:rPr lang="en-US" sz="1600" dirty="0" smtClean="0"/>
                        <a:t>LEED</a:t>
                      </a:r>
                      <a:endParaRPr lang="en-US" sz="16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Guide 65 to certify products,  1</a:t>
                      </a:r>
                      <a:r>
                        <a:rPr lang="en-US" sz="1600" baseline="0" dirty="0" smtClean="0"/>
                        <a:t>7025 to test products</a:t>
                      </a:r>
                      <a:endParaRPr lang="en-US" sz="1600" dirty="0" smtClean="0"/>
                    </a:p>
                  </a:txBody>
                  <a:tcPr anchor="ctr"/>
                </a:tc>
              </a:tr>
              <a:tr h="370840">
                <a:tc>
                  <a:txBody>
                    <a:bodyPr/>
                    <a:lstStyle/>
                    <a:p>
                      <a:pPr algn="l"/>
                      <a:r>
                        <a:rPr lang="en-US" sz="1600" dirty="0" smtClean="0"/>
                        <a:t>BAM</a:t>
                      </a:r>
                      <a:endParaRPr lang="en-US" sz="1600" dirty="0"/>
                    </a:p>
                  </a:txBody>
                  <a:tcPr anchor="ctr"/>
                </a:tc>
                <a:tc>
                  <a:txBody>
                    <a:bodyPr/>
                    <a:lstStyle/>
                    <a:p>
                      <a:pPr algn="l"/>
                      <a:r>
                        <a:rPr lang="en-US" sz="1600" dirty="0" smtClean="0"/>
                        <a:t>1</a:t>
                      </a:r>
                      <a:r>
                        <a:rPr lang="en-US" sz="1600" baseline="0" dirty="0" smtClean="0"/>
                        <a:t>7025 to test products</a:t>
                      </a:r>
                      <a:endParaRPr lang="en-US" sz="1600" dirty="0"/>
                    </a:p>
                  </a:txBody>
                  <a:tcPr anchor="ctr"/>
                </a:tc>
              </a:tr>
              <a:tr h="370840">
                <a:tc>
                  <a:txBody>
                    <a:bodyPr/>
                    <a:lstStyle/>
                    <a:p>
                      <a:pPr algn="l"/>
                      <a:r>
                        <a:rPr lang="en-US" sz="1600" dirty="0" err="1" smtClean="0"/>
                        <a:t>DIBt</a:t>
                      </a:r>
                      <a:endParaRPr lang="en-US" sz="1600" dirty="0"/>
                    </a:p>
                  </a:txBody>
                  <a:tcPr anchor="ctr"/>
                </a:tc>
                <a:tc>
                  <a:txBody>
                    <a:bodyPr/>
                    <a:lstStyle/>
                    <a:p>
                      <a:pPr algn="l"/>
                      <a:r>
                        <a:rPr lang="en-US" sz="1600" dirty="0" smtClean="0"/>
                        <a:t>1</a:t>
                      </a:r>
                      <a:r>
                        <a:rPr lang="en-US" sz="1600" baseline="0" dirty="0" smtClean="0"/>
                        <a:t>7025 to test products</a:t>
                      </a:r>
                      <a:endParaRPr lang="en-US" sz="1600" dirty="0"/>
                    </a:p>
                  </a:txBody>
                  <a:tcPr anchor="ctr"/>
                </a:tc>
              </a:tr>
              <a:tr h="370840">
                <a:tc>
                  <a:txBody>
                    <a:bodyPr/>
                    <a:lstStyle/>
                    <a:p>
                      <a:pPr algn="l"/>
                      <a:r>
                        <a:rPr lang="en-US" sz="1600" dirty="0" smtClean="0"/>
                        <a:t>China for China</a:t>
                      </a:r>
                      <a:endParaRPr lang="en-US" sz="1600" dirty="0"/>
                    </a:p>
                  </a:txBody>
                  <a:tcPr anchor="ctr"/>
                </a:tc>
                <a:tc>
                  <a:txBody>
                    <a:bodyPr/>
                    <a:lstStyle/>
                    <a:p>
                      <a:pPr algn="l"/>
                      <a:r>
                        <a:rPr lang="en-US" sz="1600" dirty="0" smtClean="0"/>
                        <a:t>CNAS and 1</a:t>
                      </a:r>
                      <a:r>
                        <a:rPr lang="en-US" sz="1600" baseline="0" dirty="0" smtClean="0"/>
                        <a:t>7025 to test products*</a:t>
                      </a:r>
                      <a:endParaRPr lang="en-US" sz="1600" dirty="0"/>
                    </a:p>
                  </a:txBody>
                  <a:tcPr anchor="ctr"/>
                </a:tc>
              </a:tr>
            </a:tbl>
          </a:graphicData>
        </a:graphic>
      </p:graphicFrame>
      <p:sp>
        <p:nvSpPr>
          <p:cNvPr id="3" name="TextBox 2"/>
          <p:cNvSpPr txBox="1"/>
          <p:nvPr/>
        </p:nvSpPr>
        <p:spPr>
          <a:xfrm>
            <a:off x="2895600" y="5943600"/>
            <a:ext cx="1447800" cy="276999"/>
          </a:xfrm>
          <a:prstGeom prst="rect">
            <a:avLst/>
          </a:prstGeom>
          <a:noFill/>
        </p:spPr>
        <p:txBody>
          <a:bodyPr wrap="square" rtlCol="0">
            <a:spAutoFit/>
          </a:bodyPr>
          <a:lstStyle/>
          <a:p>
            <a:r>
              <a:rPr lang="en-US" sz="1200" dirty="0" smtClean="0">
                <a:latin typeface="Arial" pitchFamily="34" charset="0"/>
                <a:cs typeface="Arial" pitchFamily="34" charset="0"/>
              </a:rPr>
              <a:t>* 2015</a:t>
            </a:r>
          </a:p>
        </p:txBody>
      </p:sp>
    </p:spTree>
    <p:extLst>
      <p:ext uri="{BB962C8B-B14F-4D97-AF65-F5344CB8AC3E}">
        <p14:creationId xmlns:p14="http://schemas.microsoft.com/office/powerpoint/2010/main" val="3771833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a:solidFill>
                  <a:schemeClr val="accent1"/>
                </a:solidFill>
                <a:latin typeface="Arial" charset="0"/>
                <a:ea typeface="Arial" charset="0"/>
                <a:cs typeface="Arial" charset="0"/>
              </a:rPr>
              <a:t>Internal 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Fulfillment of </a:t>
            </a:r>
            <a:r>
              <a:rPr lang="en-US" dirty="0" smtClean="0">
                <a:solidFill>
                  <a:srgbClr val="7F7F7F"/>
                </a:solidFill>
                <a:latin typeface="Arial" charset="0"/>
                <a:ea typeface="Arial" charset="0"/>
                <a:cs typeface="Arial" charset="0"/>
              </a:rPr>
              <a:t>Objectives</a:t>
            </a:r>
          </a:p>
          <a:p>
            <a:pPr eaLnBrk="1" hangingPunct="1"/>
            <a:r>
              <a:rPr lang="en-US" dirty="0">
                <a:solidFill>
                  <a:srgbClr val="7F7F7F"/>
                </a:solidFill>
                <a:latin typeface="Arial" charset="0"/>
                <a:ea typeface="Arial" charset="0"/>
                <a:cs typeface="Arial" charset="0"/>
              </a:rPr>
              <a:t>Volume and Types of Work</a:t>
            </a:r>
          </a:p>
          <a:p>
            <a:pPr marL="0" indent="0" eaLnBrk="1" hangingPunct="1">
              <a:tabLst>
                <a:tab pos="231775" algn="l"/>
              </a:tabLst>
            </a:pPr>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a:t>
            </a:r>
            <a:r>
              <a:rPr lang="en-US" dirty="0" smtClean="0">
                <a:solidFill>
                  <a:srgbClr val="7F7F7F"/>
                </a:solidFill>
                <a:latin typeface="Arial" charset="0"/>
                <a:ea typeface="Arial" charset="0"/>
                <a:cs typeface="Arial" charset="0"/>
              </a:rPr>
              <a:t>Review</a:t>
            </a:r>
          </a:p>
          <a:p>
            <a:pPr eaLnBrk="1" hangingPunct="1">
              <a:tabLst>
                <a:tab pos="231775" algn="l"/>
              </a:tabLst>
            </a:pPr>
            <a:r>
              <a:rPr lang="en-US" dirty="0">
                <a:solidFill>
                  <a:srgbClr val="7F7F7F"/>
                </a:solidFill>
                <a:latin typeface="Arial" charset="0"/>
                <a:ea typeface="Arial" charset="0"/>
                <a:cs typeface="Arial" charset="0"/>
              </a:rPr>
              <a:t>Feedback, Complaints, </a:t>
            </a:r>
            <a:r>
              <a:rPr lang="en-US" dirty="0" smtClean="0">
                <a:solidFill>
                  <a:srgbClr val="7F7F7F"/>
                </a:solidFill>
                <a:latin typeface="Arial" charset="0"/>
                <a:ea typeface="Arial" charset="0"/>
                <a:cs typeface="Arial" charset="0"/>
              </a:rPr>
              <a:t>Appeals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12</a:t>
            </a:fld>
            <a:endParaRPr lang="en-US">
              <a:solidFill>
                <a:srgbClr val="000000"/>
              </a:solidFill>
            </a:endParaRPr>
          </a:p>
        </p:txBody>
      </p:sp>
    </p:spTree>
    <p:extLst>
      <p:ext uri="{BB962C8B-B14F-4D97-AF65-F5344CB8AC3E}">
        <p14:creationId xmlns:p14="http://schemas.microsoft.com/office/powerpoint/2010/main" val="2332649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563562"/>
          </a:xfrm>
        </p:spPr>
        <p:txBody>
          <a:bodyPr/>
          <a:lstStyle/>
          <a:p>
            <a:pPr algn="ctr"/>
            <a:r>
              <a:rPr lang="en-US" dirty="0" smtClean="0"/>
              <a:t>Internal Audits</a:t>
            </a:r>
            <a:endParaRPr lang="en-US" sz="2400" dirty="0"/>
          </a:p>
        </p:txBody>
      </p:sp>
      <p:sp>
        <p:nvSpPr>
          <p:cNvPr id="3" name="Content Placeholder 2"/>
          <p:cNvSpPr>
            <a:spLocks noGrp="1"/>
          </p:cNvSpPr>
          <p:nvPr>
            <p:ph idx="1"/>
          </p:nvPr>
        </p:nvSpPr>
        <p:spPr>
          <a:xfrm>
            <a:off x="457200" y="1066800"/>
            <a:ext cx="8229600" cy="4953000"/>
          </a:xfrm>
        </p:spPr>
        <p:txBody>
          <a:bodyPr/>
          <a:lstStyle/>
          <a:p>
            <a:pPr marL="285750" indent="-285750">
              <a:buFont typeface="Arial" panose="020B0604020202020204" pitchFamily="34" charset="0"/>
              <a:buChar char="•"/>
            </a:pPr>
            <a:r>
              <a:rPr lang="en-US" sz="1800" dirty="0" smtClean="0">
                <a:latin typeface="+mn-lt"/>
              </a:rPr>
              <a:t>Aug. 2013 – Marietta -  17025</a:t>
            </a:r>
          </a:p>
          <a:p>
            <a:pPr marL="285750" indent="-285750">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r>
              <a:rPr lang="en-US" sz="1800" dirty="0" smtClean="0">
                <a:latin typeface="+mn-lt"/>
              </a:rPr>
              <a:t>Nov. 2013 – </a:t>
            </a:r>
            <a:r>
              <a:rPr lang="en-US" sz="1800" dirty="0" err="1" smtClean="0">
                <a:latin typeface="+mn-lt"/>
              </a:rPr>
              <a:t>Nansha</a:t>
            </a:r>
            <a:r>
              <a:rPr lang="en-US" sz="1800" dirty="0" smtClean="0">
                <a:latin typeface="+mn-lt"/>
              </a:rPr>
              <a:t> – 17025</a:t>
            </a:r>
          </a:p>
          <a:p>
            <a:pPr marL="285750" indent="-285750">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r>
              <a:rPr lang="en-US" sz="1800" dirty="0" smtClean="0"/>
              <a:t>Nov</a:t>
            </a:r>
            <a:r>
              <a:rPr lang="en-US" sz="1800" dirty="0"/>
              <a:t>. 2013 – ECV/SPC </a:t>
            </a:r>
            <a:r>
              <a:rPr lang="en-US" sz="1800" dirty="0" smtClean="0"/>
              <a:t>- Guide 65</a:t>
            </a:r>
          </a:p>
          <a:p>
            <a:pPr marL="285750" indent="-285750">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r>
              <a:rPr lang="en-US" sz="1800" dirty="0" smtClean="0">
                <a:latin typeface="+mn-lt"/>
              </a:rPr>
              <a:t>Dec. 2013 – Marietta - OSHA Snap Audit for UL867</a:t>
            </a:r>
          </a:p>
          <a:p>
            <a:pPr marL="285750" indent="-285750">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r>
              <a:rPr lang="en-US" sz="1800" dirty="0" smtClean="0">
                <a:latin typeface="+mn-lt"/>
              </a:rPr>
              <a:t>Apr. 2014 – BIFMA level and GREENGUARD – 17065</a:t>
            </a:r>
          </a:p>
          <a:p>
            <a:pPr marL="285750" indent="-285750">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r>
              <a:rPr lang="en-US" sz="1800" dirty="0" smtClean="0">
                <a:latin typeface="+mn-lt"/>
              </a:rPr>
              <a:t>Aug. 2014 – Marietta – 17025</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smtClean="0">
                <a:latin typeface="+mn-lt"/>
              </a:rPr>
              <a:t>Nov. 2014 – </a:t>
            </a:r>
            <a:r>
              <a:rPr lang="en-US" sz="1800" dirty="0" err="1" smtClean="0">
                <a:latin typeface="+mn-lt"/>
              </a:rPr>
              <a:t>Nansha</a:t>
            </a:r>
            <a:r>
              <a:rPr lang="en-US" sz="1800" dirty="0" smtClean="0">
                <a:latin typeface="+mn-lt"/>
              </a:rPr>
              <a:t>, Cologne - 17025</a:t>
            </a:r>
          </a:p>
          <a:p>
            <a:pPr marL="285750" indent="-285750">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r>
              <a:rPr lang="en-US" sz="1800" dirty="0" smtClean="0">
                <a:latin typeface="+mn-lt"/>
              </a:rPr>
              <a:t>Nov. 2014 – ECV/SPC - 17065</a:t>
            </a:r>
          </a:p>
          <a:p>
            <a:endParaRPr lang="en-US" sz="1800" dirty="0">
              <a:latin typeface="+mn-lt"/>
            </a:endParaRPr>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13</a:t>
            </a:fld>
            <a:endParaRPr lang="en-US">
              <a:solidFill>
                <a:srgbClr val="000000"/>
              </a:solidFill>
            </a:endParaRPr>
          </a:p>
        </p:txBody>
      </p:sp>
    </p:spTree>
    <p:extLst>
      <p:ext uri="{BB962C8B-B14F-4D97-AF65-F5344CB8AC3E}">
        <p14:creationId xmlns:p14="http://schemas.microsoft.com/office/powerpoint/2010/main" val="2693391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External Audits</a:t>
            </a:r>
            <a:endParaRPr lang="en-US" sz="2400" dirty="0"/>
          </a:p>
        </p:txBody>
      </p:sp>
      <p:sp>
        <p:nvSpPr>
          <p:cNvPr id="3" name="Content Placeholder 2"/>
          <p:cNvSpPr>
            <a:spLocks noGrp="1"/>
          </p:cNvSpPr>
          <p:nvPr>
            <p:ph idx="1"/>
          </p:nvPr>
        </p:nvSpPr>
        <p:spPr>
          <a:xfrm>
            <a:off x="457200" y="1447800"/>
            <a:ext cx="8229600" cy="4038600"/>
          </a:xfrm>
        </p:spPr>
        <p:txBody>
          <a:bodyPr/>
          <a:lstStyle/>
          <a:p>
            <a:pPr lvl="1" indent="0">
              <a:buNone/>
            </a:pPr>
            <a:endParaRPr lang="en-US" sz="1600" dirty="0"/>
          </a:p>
          <a:p>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14</a:t>
            </a:fld>
            <a:endParaRPr lang="en-US">
              <a:solidFill>
                <a:srgbClr val="000000"/>
              </a:solidFill>
            </a:endParaRPr>
          </a:p>
        </p:txBody>
      </p:sp>
      <p:sp>
        <p:nvSpPr>
          <p:cNvPr id="5" name="Content Placeholder 2"/>
          <p:cNvSpPr txBox="1">
            <a:spLocks/>
          </p:cNvSpPr>
          <p:nvPr/>
        </p:nvSpPr>
        <p:spPr bwMode="auto">
          <a:xfrm>
            <a:off x="457200" y="5334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smtClean="0">
                <a:latin typeface="+mn-lt"/>
              </a:rPr>
              <a:t>Sept. 2013 – ACLASS 17025</a:t>
            </a:r>
          </a:p>
          <a:p>
            <a:pPr marL="285750" indent="-285750">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r>
              <a:rPr lang="en-US" sz="1800" dirty="0" smtClean="0">
                <a:latin typeface="+mn-lt"/>
              </a:rPr>
              <a:t>Oct. 2013 – CRI Process Audit</a:t>
            </a:r>
          </a:p>
          <a:p>
            <a:pPr marL="285750" indent="-285750">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r>
              <a:rPr lang="en-US" sz="1800" dirty="0" smtClean="0">
                <a:latin typeface="+mn-lt"/>
              </a:rPr>
              <a:t>Dec. 2013 – CARB Desk Audit</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smtClean="0">
                <a:latin typeface="+mn-lt"/>
              </a:rPr>
              <a:t>Dec. 2013 – </a:t>
            </a:r>
            <a:r>
              <a:rPr lang="en-US" sz="1800" dirty="0" err="1" smtClean="0">
                <a:latin typeface="+mn-lt"/>
              </a:rPr>
              <a:t>DAkkS</a:t>
            </a:r>
            <a:r>
              <a:rPr lang="en-US" sz="1800" dirty="0" smtClean="0">
                <a:latin typeface="+mn-lt"/>
              </a:rPr>
              <a:t> 17025</a:t>
            </a:r>
          </a:p>
          <a:p>
            <a:pPr marL="285750" indent="-285750">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r>
              <a:rPr lang="en-US" sz="1800" dirty="0" smtClean="0">
                <a:latin typeface="+mn-lt"/>
              </a:rPr>
              <a:t>May. 2014 – A2LA 17065 </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smtClean="0">
                <a:latin typeface="+mn-lt"/>
              </a:rPr>
              <a:t>Sept. 2014 – ACLASS 17025</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smtClean="0">
                <a:latin typeface="+mn-lt"/>
              </a:rPr>
              <a:t>Oct. 2014 – CRI Process Audit </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smtClean="0">
                <a:latin typeface="+mn-lt"/>
              </a:rPr>
              <a:t>Nov. 2014 – ANSI 17065</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smtClean="0">
                <a:latin typeface="+mn-lt"/>
              </a:rPr>
              <a:t>TBD 2015 – </a:t>
            </a:r>
            <a:r>
              <a:rPr lang="en-US" sz="1800" dirty="0" err="1" smtClean="0">
                <a:latin typeface="+mn-lt"/>
              </a:rPr>
              <a:t>DAkkS</a:t>
            </a:r>
            <a:r>
              <a:rPr lang="en-US" sz="1800" dirty="0" smtClean="0">
                <a:latin typeface="+mn-lt"/>
              </a:rPr>
              <a:t> 17025</a:t>
            </a:r>
            <a:endParaRPr lang="en-US" sz="1800" dirty="0">
              <a:latin typeface="+mn-lt"/>
            </a:endParaRPr>
          </a:p>
        </p:txBody>
      </p:sp>
    </p:spTree>
    <p:extLst>
      <p:ext uri="{BB962C8B-B14F-4D97-AF65-F5344CB8AC3E}">
        <p14:creationId xmlns:p14="http://schemas.microsoft.com/office/powerpoint/2010/main" val="2313492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a:solidFill>
                  <a:srgbClr val="7F7F7F"/>
                </a:solidFill>
                <a:latin typeface="Arial" charset="0"/>
                <a:ea typeface="Arial" charset="0"/>
                <a:cs typeface="Arial" charset="0"/>
              </a:rPr>
              <a:t>Internal and External Audits</a:t>
            </a:r>
          </a:p>
          <a:p>
            <a:pPr marL="0" indent="0" eaLnBrk="1" hangingPunct="1"/>
            <a:r>
              <a:rPr lang="en-US" dirty="0">
                <a:solidFill>
                  <a:schemeClr val="accent1"/>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Fulfillment of </a:t>
            </a:r>
            <a:r>
              <a:rPr lang="en-US" dirty="0" smtClean="0">
                <a:solidFill>
                  <a:srgbClr val="7F7F7F"/>
                </a:solidFill>
                <a:latin typeface="Arial" charset="0"/>
                <a:ea typeface="Arial" charset="0"/>
                <a:cs typeface="Arial" charset="0"/>
              </a:rPr>
              <a:t>Objectives</a:t>
            </a:r>
          </a:p>
          <a:p>
            <a:pPr eaLnBrk="1" hangingPunct="1"/>
            <a:r>
              <a:rPr lang="en-US" dirty="0">
                <a:solidFill>
                  <a:srgbClr val="7F7F7F"/>
                </a:solidFill>
                <a:latin typeface="Arial" charset="0"/>
                <a:ea typeface="Arial" charset="0"/>
                <a:cs typeface="Arial" charset="0"/>
              </a:rPr>
              <a:t>Volume and Types of Work</a:t>
            </a:r>
          </a:p>
          <a:p>
            <a:pPr marL="0" indent="0" eaLnBrk="1" hangingPunct="1">
              <a:tabLst>
                <a:tab pos="231775" algn="l"/>
              </a:tabLst>
            </a:pPr>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a:t>
            </a:r>
            <a:r>
              <a:rPr lang="en-US" dirty="0" smtClean="0">
                <a:solidFill>
                  <a:srgbClr val="7F7F7F"/>
                </a:solidFill>
                <a:latin typeface="Arial" charset="0"/>
                <a:ea typeface="Arial" charset="0"/>
                <a:cs typeface="Arial" charset="0"/>
              </a:rPr>
              <a:t>Review</a:t>
            </a:r>
          </a:p>
          <a:p>
            <a:pPr eaLnBrk="1" hangingPunct="1">
              <a:tabLst>
                <a:tab pos="231775" algn="l"/>
              </a:tabLst>
            </a:pPr>
            <a:r>
              <a:rPr lang="en-US" dirty="0">
                <a:solidFill>
                  <a:srgbClr val="7F7F7F"/>
                </a:solidFill>
                <a:latin typeface="Arial" charset="0"/>
                <a:ea typeface="Arial" charset="0"/>
                <a:cs typeface="Arial" charset="0"/>
              </a:rPr>
              <a:t>Feedback, Complaints, </a:t>
            </a:r>
            <a:r>
              <a:rPr lang="en-US" dirty="0" smtClean="0">
                <a:solidFill>
                  <a:srgbClr val="7F7F7F"/>
                </a:solidFill>
                <a:latin typeface="Arial" charset="0"/>
                <a:ea typeface="Arial" charset="0"/>
                <a:cs typeface="Arial" charset="0"/>
              </a:rPr>
              <a:t>Appeals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15</a:t>
            </a:fld>
            <a:endParaRPr lang="en-US">
              <a:solidFill>
                <a:srgbClr val="000000"/>
              </a:solidFill>
            </a:endParaRPr>
          </a:p>
        </p:txBody>
      </p:sp>
    </p:spTree>
    <p:extLst>
      <p:ext uri="{BB962C8B-B14F-4D97-AF65-F5344CB8AC3E}">
        <p14:creationId xmlns:p14="http://schemas.microsoft.com/office/powerpoint/2010/main" val="2091143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ctr"/>
            <a:r>
              <a:rPr lang="en-US" dirty="0" smtClean="0"/>
              <a:t>Preventive Actions</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16</a:t>
            </a:fld>
            <a:endParaRPr lang="en-US">
              <a:solidFill>
                <a:srgbClr val="000000"/>
              </a:solidFill>
            </a:endParaRPr>
          </a:p>
        </p:txBody>
      </p:sp>
      <p:sp>
        <p:nvSpPr>
          <p:cNvPr id="3" name="Content Placeholder 2"/>
          <p:cNvSpPr>
            <a:spLocks noGrp="1"/>
          </p:cNvSpPr>
          <p:nvPr>
            <p:ph idx="1"/>
          </p:nvPr>
        </p:nvSpPr>
        <p:spPr>
          <a:xfrm>
            <a:off x="533400" y="838200"/>
            <a:ext cx="8229600" cy="1524001"/>
          </a:xfrm>
        </p:spPr>
        <p:txBody>
          <a:bodyPr/>
          <a:lstStyle/>
          <a:p>
            <a:pPr marL="342900" indent="-342900">
              <a:buFont typeface="Arial" panose="020B0604020202020204" pitchFamily="34" charset="0"/>
              <a:buChar char="•"/>
            </a:pPr>
            <a:r>
              <a:rPr lang="en-US" dirty="0" smtClean="0"/>
              <a:t>Preventive Actions are new to 17065 but have been in place for 17025.</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We have had difficulty identifying Preventive Actions. So, we were excited to learn that JDI’s are also a type of Preventive Action.</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23068592"/>
              </p:ext>
            </p:extLst>
          </p:nvPr>
        </p:nvGraphicFramePr>
        <p:xfrm>
          <a:off x="457200" y="3468521"/>
          <a:ext cx="3200400" cy="1560679"/>
        </p:xfrm>
        <a:graphic>
          <a:graphicData uri="http://schemas.openxmlformats.org/drawingml/2006/table">
            <a:tbl>
              <a:tblPr firstRow="1" bandRow="1">
                <a:tableStyleId>{93296810-A885-4BE3-A3E7-6D5BEEA58F35}</a:tableStyleId>
              </a:tblPr>
              <a:tblGrid>
                <a:gridCol w="1066800"/>
                <a:gridCol w="1066800"/>
                <a:gridCol w="1066800"/>
              </a:tblGrid>
              <a:tr h="621654">
                <a:tc gridSpan="3">
                  <a:txBody>
                    <a:bodyPr/>
                    <a:lstStyle/>
                    <a:p>
                      <a:pPr algn="ctr"/>
                      <a:r>
                        <a:rPr lang="en-US" sz="1600" dirty="0" smtClean="0"/>
                        <a:t>Preventive Actions </a:t>
                      </a:r>
                    </a:p>
                    <a:p>
                      <a:pPr algn="ctr"/>
                      <a:r>
                        <a:rPr lang="en-US" sz="1600" dirty="0" smtClean="0"/>
                        <a:t>(resulting</a:t>
                      </a:r>
                      <a:r>
                        <a:rPr lang="en-US" sz="1600" baseline="0" dirty="0" smtClean="0"/>
                        <a:t> from audits)</a:t>
                      </a: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r>
              <a:tr h="466241">
                <a:tc>
                  <a:txBody>
                    <a:bodyPr/>
                    <a:lstStyle/>
                    <a:p>
                      <a:pPr algn="ctr"/>
                      <a:r>
                        <a:rPr lang="en-US" sz="1600" dirty="0" smtClean="0"/>
                        <a:t>Total</a:t>
                      </a:r>
                      <a:endParaRPr lang="en-US" sz="1600" dirty="0"/>
                    </a:p>
                  </a:txBody>
                  <a:tcPr anchor="ctr"/>
                </a:tc>
                <a:tc>
                  <a:txBody>
                    <a:bodyPr/>
                    <a:lstStyle/>
                    <a:p>
                      <a:pPr algn="ctr"/>
                      <a:r>
                        <a:rPr lang="en-US" sz="1600" dirty="0" smtClean="0"/>
                        <a:t>In Progress</a:t>
                      </a:r>
                      <a:endParaRPr lang="en-US" sz="1600" dirty="0"/>
                    </a:p>
                  </a:txBody>
                  <a:tcPr anchor="ctr"/>
                </a:tc>
                <a:tc>
                  <a:txBody>
                    <a:bodyPr/>
                    <a:lstStyle/>
                    <a:p>
                      <a:pPr algn="ctr"/>
                      <a:r>
                        <a:rPr lang="en-US" sz="1600" dirty="0" smtClean="0"/>
                        <a:t>CLOSED</a:t>
                      </a:r>
                      <a:endParaRPr lang="en-US" sz="1600" dirty="0"/>
                    </a:p>
                  </a:txBody>
                  <a:tcPr anchor="ctr"/>
                </a:tc>
              </a:tr>
              <a:tr h="359905">
                <a:tc>
                  <a:txBody>
                    <a:bodyPr/>
                    <a:lstStyle/>
                    <a:p>
                      <a:pPr algn="ctr"/>
                      <a:r>
                        <a:rPr lang="en-US" sz="1600" dirty="0" smtClean="0"/>
                        <a:t>8</a:t>
                      </a:r>
                      <a:endParaRPr lang="en-US" sz="1600" dirty="0"/>
                    </a:p>
                  </a:txBody>
                  <a:tcPr anchor="ctr"/>
                </a:tc>
                <a:tc>
                  <a:txBody>
                    <a:bodyPr/>
                    <a:lstStyle/>
                    <a:p>
                      <a:pPr algn="ctr"/>
                      <a:r>
                        <a:rPr lang="en-US" sz="1600" dirty="0" smtClean="0"/>
                        <a:t>0</a:t>
                      </a:r>
                      <a:endParaRPr lang="en-US" sz="1600" dirty="0"/>
                    </a:p>
                  </a:txBody>
                  <a:tcPr anchor="ctr"/>
                </a:tc>
                <a:tc>
                  <a:txBody>
                    <a:bodyPr/>
                    <a:lstStyle/>
                    <a:p>
                      <a:pPr algn="ctr"/>
                      <a:r>
                        <a:rPr lang="en-US" sz="1600" dirty="0" smtClean="0"/>
                        <a:t>8</a:t>
                      </a:r>
                      <a:endParaRPr lang="en-US" sz="1600" dirty="0"/>
                    </a:p>
                  </a:txBody>
                  <a:tcPr anchor="ctr"/>
                </a:tc>
              </a:tr>
            </a:tbl>
          </a:graphicData>
        </a:graphic>
      </p:graphicFrame>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2667000"/>
            <a:ext cx="47244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592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lstStyle/>
          <a:p>
            <a:pPr algn="ctr"/>
            <a:r>
              <a:rPr lang="en-US" dirty="0" smtClean="0"/>
              <a:t>Corrective Actions</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17</a:t>
            </a:fld>
            <a:endParaRPr lang="en-US">
              <a:solidFill>
                <a:srgbClr val="0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82393288"/>
              </p:ext>
            </p:extLst>
          </p:nvPr>
        </p:nvGraphicFramePr>
        <p:xfrm>
          <a:off x="1502736" y="2125980"/>
          <a:ext cx="5964864" cy="1912620"/>
        </p:xfrm>
        <a:graphic>
          <a:graphicData uri="http://schemas.openxmlformats.org/drawingml/2006/table">
            <a:tbl>
              <a:tblPr firstRow="1" bandRow="1">
                <a:tableStyleId>{93296810-A885-4BE3-A3E7-6D5BEEA58F35}</a:tableStyleId>
              </a:tblPr>
              <a:tblGrid>
                <a:gridCol w="1301424"/>
                <a:gridCol w="1554480"/>
                <a:gridCol w="1554480"/>
                <a:gridCol w="1554480"/>
              </a:tblGrid>
              <a:tr h="751858">
                <a:tc>
                  <a:txBody>
                    <a:bodyPr/>
                    <a:lstStyle/>
                    <a:p>
                      <a:pPr algn="ctr"/>
                      <a:r>
                        <a:rPr lang="en-US" sz="1600" dirty="0" smtClean="0"/>
                        <a:t>Type</a:t>
                      </a:r>
                    </a:p>
                  </a:txBody>
                  <a:tcPr anchor="ctr"/>
                </a:tc>
                <a:tc>
                  <a:txBody>
                    <a:bodyPr/>
                    <a:lstStyle/>
                    <a:p>
                      <a:pPr algn="ctr"/>
                      <a:r>
                        <a:rPr lang="en-US" sz="1600" dirty="0" smtClean="0"/>
                        <a:t>Total</a:t>
                      </a:r>
                      <a:endParaRPr lang="en-US" sz="1600" dirty="0"/>
                    </a:p>
                  </a:txBody>
                  <a:tcPr anchor="ctr"/>
                </a:tc>
                <a:tc>
                  <a:txBody>
                    <a:bodyPr/>
                    <a:lstStyle/>
                    <a:p>
                      <a:pPr algn="ctr"/>
                      <a:r>
                        <a:rPr lang="en-US" sz="1600" dirty="0" smtClean="0"/>
                        <a:t>OPEN</a:t>
                      </a:r>
                      <a:endParaRPr lang="en-US" sz="1600" dirty="0"/>
                    </a:p>
                  </a:txBody>
                  <a:tcPr anchor="ctr"/>
                </a:tc>
                <a:tc>
                  <a:txBody>
                    <a:bodyPr/>
                    <a:lstStyle/>
                    <a:p>
                      <a:pPr algn="ctr"/>
                      <a:r>
                        <a:rPr lang="en-US" sz="1600" dirty="0" smtClean="0"/>
                        <a:t>CLOSED</a:t>
                      </a:r>
                      <a:endParaRPr lang="en-US" sz="1600" dirty="0"/>
                    </a:p>
                  </a:txBody>
                  <a:tcPr anchor="ctr"/>
                </a:tc>
              </a:tr>
              <a:tr h="580381">
                <a:tc>
                  <a:txBody>
                    <a:bodyPr/>
                    <a:lstStyle/>
                    <a:p>
                      <a:pPr algn="ctr"/>
                      <a:r>
                        <a:rPr lang="en-US" sz="1600" dirty="0" smtClean="0"/>
                        <a:t>Internal</a:t>
                      </a:r>
                      <a:endParaRPr lang="en-US" sz="1600" dirty="0"/>
                    </a:p>
                  </a:txBody>
                  <a:tcPr anchor="ctr"/>
                </a:tc>
                <a:tc>
                  <a:txBody>
                    <a:bodyPr/>
                    <a:lstStyle/>
                    <a:p>
                      <a:pPr algn="ctr"/>
                      <a:r>
                        <a:rPr lang="en-US" sz="1600" dirty="0" smtClean="0"/>
                        <a:t>44</a:t>
                      </a:r>
                      <a:endParaRPr lang="en-US" sz="1600" dirty="0"/>
                    </a:p>
                  </a:txBody>
                  <a:tcPr anchor="ctr"/>
                </a:tc>
                <a:tc>
                  <a:txBody>
                    <a:bodyPr/>
                    <a:lstStyle/>
                    <a:p>
                      <a:pPr algn="ctr"/>
                      <a:r>
                        <a:rPr lang="en-US" sz="1600" dirty="0" smtClean="0"/>
                        <a:t>13</a:t>
                      </a:r>
                      <a:endParaRPr lang="en-US" sz="1600" dirty="0"/>
                    </a:p>
                  </a:txBody>
                  <a:tcPr anchor="ctr"/>
                </a:tc>
                <a:tc>
                  <a:txBody>
                    <a:bodyPr/>
                    <a:lstStyle/>
                    <a:p>
                      <a:pPr algn="ctr"/>
                      <a:r>
                        <a:rPr lang="en-US" sz="1600" dirty="0" smtClean="0"/>
                        <a:t>31</a:t>
                      </a:r>
                      <a:endParaRPr lang="en-US" sz="1600" dirty="0"/>
                    </a:p>
                  </a:txBody>
                  <a:tcPr anchor="ctr"/>
                </a:tc>
              </a:tr>
              <a:tr h="580381">
                <a:tc>
                  <a:txBody>
                    <a:bodyPr/>
                    <a:lstStyle/>
                    <a:p>
                      <a:pPr marL="0" algn="ctr" defTabSz="457200" rtl="0" eaLnBrk="1" latinLnBrk="0" hangingPunct="1"/>
                      <a:r>
                        <a:rPr lang="en-US" sz="1600" kern="1200" dirty="0" smtClean="0">
                          <a:solidFill>
                            <a:schemeClr val="dk1"/>
                          </a:solidFill>
                          <a:latin typeface="+mn-lt"/>
                          <a:ea typeface="+mn-ea"/>
                          <a:cs typeface="+mn-cs"/>
                        </a:rPr>
                        <a:t>External</a:t>
                      </a:r>
                      <a:endParaRPr lang="en-US" sz="1600" kern="1200" dirty="0">
                        <a:solidFill>
                          <a:schemeClr val="dk1"/>
                        </a:solidFill>
                        <a:latin typeface="+mn-lt"/>
                        <a:ea typeface="+mn-ea"/>
                        <a:cs typeface="+mn-cs"/>
                      </a:endParaRPr>
                    </a:p>
                  </a:txBody>
                  <a:tcPr anchor="ctr"/>
                </a:tc>
                <a:tc>
                  <a:txBody>
                    <a:bodyPr/>
                    <a:lstStyle/>
                    <a:p>
                      <a:pPr algn="ctr"/>
                      <a:r>
                        <a:rPr lang="en-US" sz="1600" dirty="0" smtClean="0"/>
                        <a:t>18</a:t>
                      </a:r>
                      <a:endParaRPr lang="en-US" sz="1600" dirty="0"/>
                    </a:p>
                  </a:txBody>
                  <a:tcPr anchor="ctr"/>
                </a:tc>
                <a:tc>
                  <a:txBody>
                    <a:bodyPr/>
                    <a:lstStyle/>
                    <a:p>
                      <a:pPr algn="ctr"/>
                      <a:r>
                        <a:rPr lang="en-US" sz="1600" dirty="0" smtClean="0"/>
                        <a:t>0</a:t>
                      </a:r>
                      <a:endParaRPr lang="en-US" sz="1600" dirty="0"/>
                    </a:p>
                  </a:txBody>
                  <a:tcPr anchor="ctr"/>
                </a:tc>
                <a:tc>
                  <a:txBody>
                    <a:bodyPr/>
                    <a:lstStyle/>
                    <a:p>
                      <a:pPr algn="ctr"/>
                      <a:r>
                        <a:rPr lang="en-US" sz="1600" dirty="0" smtClean="0"/>
                        <a:t>18</a:t>
                      </a:r>
                      <a:endParaRPr lang="en-US" sz="1600" dirty="0"/>
                    </a:p>
                  </a:txBody>
                  <a:tcPr anchor="ctr"/>
                </a:tc>
              </a:tr>
            </a:tbl>
          </a:graphicData>
        </a:graphic>
      </p:graphicFrame>
    </p:spTree>
    <p:extLst>
      <p:ext uri="{BB962C8B-B14F-4D97-AF65-F5344CB8AC3E}">
        <p14:creationId xmlns:p14="http://schemas.microsoft.com/office/powerpoint/2010/main" val="1510737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a:solidFill>
                  <a:srgbClr val="7F7F7F"/>
                </a:solidFill>
                <a:latin typeface="Arial" charset="0"/>
                <a:ea typeface="Arial" charset="0"/>
                <a:cs typeface="Arial" charset="0"/>
              </a:rPr>
              <a:t>Internal and External Audits</a:t>
            </a:r>
          </a:p>
          <a:p>
            <a:pPr marL="0" indent="0" eaLnBrk="1" hangingPunct="1"/>
            <a:r>
              <a:rPr lang="en-US" dirty="0">
                <a:solidFill>
                  <a:srgbClr val="7F7F7F"/>
                </a:solidFill>
                <a:latin typeface="Arial" charset="0"/>
                <a:ea typeface="Arial" charset="0"/>
                <a:cs typeface="Arial" charset="0"/>
              </a:rPr>
              <a:t>Preventive and Corrective Actions</a:t>
            </a:r>
          </a:p>
          <a:p>
            <a:pPr marL="0" indent="0" eaLnBrk="1" hangingPunct="1"/>
            <a:r>
              <a:rPr lang="en-US" dirty="0" smtClean="0">
                <a:solidFill>
                  <a:schemeClr val="accent1"/>
                </a:solidFill>
                <a:latin typeface="Arial" charset="0"/>
                <a:ea typeface="Arial" charset="0"/>
                <a:cs typeface="Arial" charset="0"/>
              </a:rPr>
              <a:t>Inter-laboratory </a:t>
            </a:r>
            <a:r>
              <a:rPr lang="en-US" dirty="0">
                <a:solidFill>
                  <a:schemeClr val="accent1"/>
                </a:solidFill>
                <a:latin typeface="Arial" charset="0"/>
                <a:ea typeface="Arial" charset="0"/>
                <a:cs typeface="Arial" charset="0"/>
              </a:rPr>
              <a:t>Comparisons/Proficiency Tests</a:t>
            </a:r>
          </a:p>
          <a:p>
            <a:pPr eaLnBrk="1" hangingPunct="1"/>
            <a:r>
              <a:rPr lang="en-US" dirty="0">
                <a:solidFill>
                  <a:srgbClr val="7F7F7F"/>
                </a:solidFill>
                <a:latin typeface="Arial" charset="0"/>
                <a:ea typeface="Arial" charset="0"/>
                <a:cs typeface="Arial" charset="0"/>
              </a:rPr>
              <a:t>Fulfillment of </a:t>
            </a:r>
            <a:r>
              <a:rPr lang="en-US" dirty="0" smtClean="0">
                <a:solidFill>
                  <a:srgbClr val="7F7F7F"/>
                </a:solidFill>
                <a:latin typeface="Arial" charset="0"/>
                <a:ea typeface="Arial" charset="0"/>
                <a:cs typeface="Arial" charset="0"/>
              </a:rPr>
              <a:t>Objectives</a:t>
            </a:r>
          </a:p>
          <a:p>
            <a:pPr eaLnBrk="1" hangingPunct="1"/>
            <a:r>
              <a:rPr lang="en-US" dirty="0">
                <a:solidFill>
                  <a:srgbClr val="7F7F7F"/>
                </a:solidFill>
                <a:latin typeface="Arial" charset="0"/>
                <a:ea typeface="Arial" charset="0"/>
                <a:cs typeface="Arial" charset="0"/>
              </a:rPr>
              <a:t>Volume and Types of Work</a:t>
            </a:r>
          </a:p>
          <a:p>
            <a:pPr marL="0" indent="0" eaLnBrk="1" hangingPunct="1">
              <a:tabLst>
                <a:tab pos="231775" algn="l"/>
              </a:tabLst>
            </a:pPr>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a:t>
            </a:r>
            <a:r>
              <a:rPr lang="en-US" dirty="0" smtClean="0">
                <a:solidFill>
                  <a:srgbClr val="7F7F7F"/>
                </a:solidFill>
                <a:latin typeface="Arial" charset="0"/>
                <a:ea typeface="Arial" charset="0"/>
                <a:cs typeface="Arial" charset="0"/>
              </a:rPr>
              <a:t>Review</a:t>
            </a:r>
          </a:p>
          <a:p>
            <a:pPr eaLnBrk="1" hangingPunct="1">
              <a:tabLst>
                <a:tab pos="231775" algn="l"/>
              </a:tabLst>
            </a:pPr>
            <a:r>
              <a:rPr lang="en-US" dirty="0">
                <a:solidFill>
                  <a:srgbClr val="7F7F7F"/>
                </a:solidFill>
                <a:latin typeface="Arial" charset="0"/>
                <a:ea typeface="Arial" charset="0"/>
                <a:cs typeface="Arial" charset="0"/>
              </a:rPr>
              <a:t>Feedback, Complaints, </a:t>
            </a:r>
            <a:r>
              <a:rPr lang="en-US" dirty="0" smtClean="0">
                <a:solidFill>
                  <a:srgbClr val="7F7F7F"/>
                </a:solidFill>
                <a:latin typeface="Arial" charset="0"/>
                <a:ea typeface="Arial" charset="0"/>
                <a:cs typeface="Arial" charset="0"/>
              </a:rPr>
              <a:t>Appeals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18</a:t>
            </a:fld>
            <a:endParaRPr lang="en-US">
              <a:solidFill>
                <a:srgbClr val="000000"/>
              </a:solidFill>
            </a:endParaRPr>
          </a:p>
        </p:txBody>
      </p:sp>
    </p:spTree>
    <p:extLst>
      <p:ext uri="{BB962C8B-B14F-4D97-AF65-F5344CB8AC3E}">
        <p14:creationId xmlns:p14="http://schemas.microsoft.com/office/powerpoint/2010/main" val="3337610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605F1C0-6A0C-A74E-882E-C7B471D3708E}" type="slidenum">
              <a:rPr lang="en-US" smtClean="0">
                <a:solidFill>
                  <a:srgbClr val="000000"/>
                </a:solidFill>
              </a:rPr>
              <a:pPr/>
              <a:t>19</a:t>
            </a:fld>
            <a:endParaRPr lang="en-US">
              <a:solidFill>
                <a:srgbClr val="000000"/>
              </a:solidFill>
            </a:endParaRPr>
          </a:p>
        </p:txBody>
      </p:sp>
      <p:sp>
        <p:nvSpPr>
          <p:cNvPr id="3" name="TextBox 2"/>
          <p:cNvSpPr txBox="1"/>
          <p:nvPr/>
        </p:nvSpPr>
        <p:spPr>
          <a:xfrm>
            <a:off x="0" y="533400"/>
            <a:ext cx="9144000" cy="523220"/>
          </a:xfrm>
          <a:prstGeom prst="rect">
            <a:avLst/>
          </a:prstGeom>
          <a:noFill/>
        </p:spPr>
        <p:txBody>
          <a:bodyPr wrap="square" rtlCol="0">
            <a:spAutoFit/>
          </a:bodyPr>
          <a:lstStyle/>
          <a:p>
            <a:pPr algn="ctr"/>
            <a:r>
              <a:rPr lang="en-US" sz="2800" b="1" dirty="0" smtClean="0">
                <a:solidFill>
                  <a:schemeClr val="accent1"/>
                </a:solidFill>
                <a:latin typeface="Arial"/>
                <a:ea typeface="Geneva" charset="-128"/>
                <a:cs typeface="Geneva" charset="0"/>
              </a:rPr>
              <a:t>Inter-laboratory </a:t>
            </a:r>
            <a:r>
              <a:rPr lang="en-US" sz="2800" b="1" dirty="0">
                <a:solidFill>
                  <a:schemeClr val="accent1"/>
                </a:solidFill>
                <a:latin typeface="Arial"/>
                <a:ea typeface="Geneva" charset="-128"/>
                <a:cs typeface="Geneva" charset="0"/>
              </a:rPr>
              <a:t>Comparisons</a:t>
            </a:r>
          </a:p>
        </p:txBody>
      </p:sp>
      <p:graphicFrame>
        <p:nvGraphicFramePr>
          <p:cNvPr id="8" name="Table 7"/>
          <p:cNvGraphicFramePr>
            <a:graphicFrameLocks noGrp="1"/>
          </p:cNvGraphicFramePr>
          <p:nvPr>
            <p:extLst>
              <p:ext uri="{D42A27DB-BD31-4B8C-83A1-F6EECF244321}">
                <p14:modId xmlns:p14="http://schemas.microsoft.com/office/powerpoint/2010/main" val="2991846071"/>
              </p:ext>
            </p:extLst>
          </p:nvPr>
        </p:nvGraphicFramePr>
        <p:xfrm>
          <a:off x="228602" y="1905000"/>
          <a:ext cx="8762997" cy="2840355"/>
        </p:xfrm>
        <a:graphic>
          <a:graphicData uri="http://schemas.openxmlformats.org/drawingml/2006/table">
            <a:tbl>
              <a:tblPr/>
              <a:tblGrid>
                <a:gridCol w="877455"/>
                <a:gridCol w="1200726"/>
                <a:gridCol w="738909"/>
                <a:gridCol w="738909"/>
                <a:gridCol w="738909"/>
                <a:gridCol w="738909"/>
                <a:gridCol w="1096818"/>
                <a:gridCol w="954423"/>
                <a:gridCol w="939030"/>
                <a:gridCol w="738909"/>
              </a:tblGrid>
              <a:tr h="190500">
                <a:tc gridSpan="10">
                  <a:txBody>
                    <a:bodyPr/>
                    <a:lstStyle/>
                    <a:p>
                      <a:pPr algn="ctr" fontAlgn="b"/>
                      <a:r>
                        <a:rPr lang="en-US" sz="1400" b="0" i="0" u="none" strike="noStrike">
                          <a:solidFill>
                            <a:srgbClr val="000000"/>
                          </a:solidFill>
                          <a:effectLst/>
                          <a:latin typeface="Calibri"/>
                        </a:rPr>
                        <a:t>BAM (Federal Institute for Materials Research and Testing) Round Robin 2014  PRELIMINARY Results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gridSpan="10">
                  <a:txBody>
                    <a:bodyPr/>
                    <a:lstStyle/>
                    <a:p>
                      <a:pPr algn="ctr" fontAlgn="b"/>
                      <a:r>
                        <a:rPr lang="en-US" sz="1400" b="1" i="0" u="none" strike="noStrike">
                          <a:solidFill>
                            <a:srgbClr val="000000"/>
                          </a:solidFill>
                          <a:effectLst/>
                          <a:latin typeface="Calibri"/>
                        </a:rPr>
                        <a:t>Z-score (± 2 is acceptable)</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1500">
                <a:tc>
                  <a:txBody>
                    <a:bodyPr/>
                    <a:lstStyle/>
                    <a:p>
                      <a:pPr algn="ctr" fontAlgn="ctr"/>
                      <a:r>
                        <a:rPr lang="en-US" sz="1400" b="0" i="0" u="none" strike="noStrike">
                          <a:solidFill>
                            <a:srgbClr val="000000"/>
                          </a:solidFill>
                          <a:effectLst/>
                          <a:latin typeface="Calibri"/>
                        </a:rPr>
                        <a:t>Location</a:t>
                      </a:r>
                      <a:br>
                        <a:rPr lang="en-US" sz="1400" b="0" i="0" u="none" strike="noStrike">
                          <a:solidFill>
                            <a:srgbClr val="000000"/>
                          </a:solidFill>
                          <a:effectLst/>
                          <a:latin typeface="Calibri"/>
                        </a:rPr>
                      </a:br>
                      <a:r>
                        <a:rPr lang="en-US" sz="1400" b="0" i="0" u="none" strike="noStrike">
                          <a:solidFill>
                            <a:srgbClr val="000000"/>
                          </a:solidFill>
                          <a:effectLst/>
                          <a:latin typeface="Calibri"/>
                        </a:rPr>
                        <a:t>Lab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Hexanal</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Styrene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n-Decane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2-Ethyl-</a:t>
                      </a:r>
                      <a:br>
                        <a:rPr lang="en-US" sz="1400" b="0" i="0" u="none" strike="noStrike">
                          <a:solidFill>
                            <a:srgbClr val="000000"/>
                          </a:solidFill>
                          <a:effectLst/>
                          <a:latin typeface="Calibri"/>
                        </a:rPr>
                      </a:br>
                      <a:r>
                        <a:rPr lang="en-US" sz="1400" b="0" i="0" u="none" strike="noStrike">
                          <a:solidFill>
                            <a:srgbClr val="000000"/>
                          </a:solidFill>
                          <a:effectLst/>
                          <a:latin typeface="Calibri"/>
                        </a:rPr>
                        <a:t>Hexanol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Limonene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1-Methyl-2-</a:t>
                      </a:r>
                      <a:br>
                        <a:rPr lang="en-US" sz="1400" b="0" i="0" u="none" strike="noStrike">
                          <a:solidFill>
                            <a:srgbClr val="000000"/>
                          </a:solidFill>
                          <a:effectLst/>
                          <a:latin typeface="Calibri"/>
                        </a:rPr>
                      </a:br>
                      <a:r>
                        <a:rPr lang="en-US" sz="1400" b="0" i="0" u="none" strike="noStrike">
                          <a:solidFill>
                            <a:srgbClr val="000000"/>
                          </a:solidFill>
                          <a:effectLst/>
                          <a:latin typeface="Calibri"/>
                        </a:rPr>
                        <a:t>pyrrolidinone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2-Ethylhexyl-</a:t>
                      </a:r>
                      <a:br>
                        <a:rPr lang="en-US" sz="1400" b="0" i="0" u="none" strike="noStrike">
                          <a:solidFill>
                            <a:srgbClr val="000000"/>
                          </a:solidFill>
                          <a:effectLst/>
                          <a:latin typeface="Calibri"/>
                        </a:rPr>
                      </a:br>
                      <a:r>
                        <a:rPr lang="en-US" sz="1400" b="0" i="0" u="none" strike="noStrike">
                          <a:solidFill>
                            <a:srgbClr val="000000"/>
                          </a:solidFill>
                          <a:effectLst/>
                          <a:latin typeface="Calibri"/>
                        </a:rPr>
                        <a:t>acrylate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Dimethyl-</a:t>
                      </a:r>
                      <a:br>
                        <a:rPr lang="en-US" sz="1400" b="0" i="0" u="none" strike="noStrike">
                          <a:solidFill>
                            <a:srgbClr val="000000"/>
                          </a:solidFill>
                          <a:effectLst/>
                          <a:latin typeface="Calibri"/>
                        </a:rPr>
                      </a:br>
                      <a:r>
                        <a:rPr lang="en-US" sz="1400" b="0" i="0" u="none" strike="noStrike">
                          <a:solidFill>
                            <a:srgbClr val="000000"/>
                          </a:solidFill>
                          <a:effectLst/>
                          <a:latin typeface="Calibri"/>
                        </a:rPr>
                        <a:t>phthalate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Hexa-</a:t>
                      </a:r>
                      <a:br>
                        <a:rPr lang="en-US" sz="1400" b="0" i="0" u="none" strike="noStrike">
                          <a:solidFill>
                            <a:srgbClr val="000000"/>
                          </a:solidFill>
                          <a:effectLst/>
                          <a:latin typeface="Calibri"/>
                        </a:rPr>
                      </a:br>
                      <a:r>
                        <a:rPr lang="en-US" sz="1400" b="0" i="0" u="none" strike="noStrike">
                          <a:solidFill>
                            <a:srgbClr val="000000"/>
                          </a:solidFill>
                          <a:effectLst/>
                          <a:latin typeface="Calibri"/>
                        </a:rPr>
                        <a:t>decane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81000">
                <a:tc>
                  <a:txBody>
                    <a:bodyPr/>
                    <a:lstStyle/>
                    <a:p>
                      <a:pPr algn="ctr" fontAlgn="ctr"/>
                      <a:r>
                        <a:rPr lang="en-US" sz="1400" b="0" i="0" u="none" strike="noStrike">
                          <a:solidFill>
                            <a:srgbClr val="000000"/>
                          </a:solidFill>
                          <a:effectLst/>
                          <a:latin typeface="Calibri"/>
                        </a:rPr>
                        <a:t>Cologne</a:t>
                      </a:r>
                      <a:br>
                        <a:rPr lang="en-US" sz="1400" b="0" i="0" u="none" strike="noStrike">
                          <a:solidFill>
                            <a:srgbClr val="000000"/>
                          </a:solidFill>
                          <a:effectLst/>
                          <a:latin typeface="Calibri"/>
                        </a:rPr>
                      </a:br>
                      <a:r>
                        <a:rPr lang="en-US" sz="1400" b="0" i="0" u="none" strike="noStrike">
                          <a:solidFill>
                            <a:srgbClr val="000000"/>
                          </a:solidFill>
                          <a:effectLst/>
                          <a:latin typeface="Calibri"/>
                        </a:rPr>
                        <a:t>RR14_26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-0.3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-1.1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r>
              <a:tr h="381000">
                <a:tc>
                  <a:txBody>
                    <a:bodyPr/>
                    <a:lstStyle/>
                    <a:p>
                      <a:pPr algn="ctr" fontAlgn="ctr"/>
                      <a:r>
                        <a:rPr lang="en-US" sz="1400" b="0" i="0" u="none" strike="noStrike">
                          <a:solidFill>
                            <a:srgbClr val="000000"/>
                          </a:solidFill>
                          <a:effectLst/>
                          <a:latin typeface="Calibri"/>
                        </a:rPr>
                        <a:t>Cologne</a:t>
                      </a:r>
                      <a:br>
                        <a:rPr lang="en-US" sz="1400" b="0" i="0" u="none" strike="noStrike">
                          <a:solidFill>
                            <a:srgbClr val="000000"/>
                          </a:solidFill>
                          <a:effectLst/>
                          <a:latin typeface="Calibri"/>
                        </a:rPr>
                      </a:br>
                      <a:r>
                        <a:rPr lang="en-US" sz="1400" b="0" i="0" u="none" strike="noStrike">
                          <a:solidFill>
                            <a:srgbClr val="000000"/>
                          </a:solidFill>
                          <a:effectLst/>
                          <a:latin typeface="Calibri"/>
                        </a:rPr>
                        <a:t>RR14_26A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26B0A"/>
                    </a:solidFill>
                  </a:tcPr>
                </a:tc>
                <a:tc>
                  <a:txBody>
                    <a:bodyPr/>
                    <a:lstStyle/>
                    <a:p>
                      <a:pPr algn="ctr" fontAlgn="ctr"/>
                      <a:r>
                        <a:rPr lang="en-US" sz="1400" b="0" i="0" u="none" strike="noStrike">
                          <a:solidFill>
                            <a:srgbClr val="000000"/>
                          </a:solidFill>
                          <a:effectLst/>
                          <a:latin typeface="Calibri"/>
                        </a:rPr>
                        <a:t>-0.2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6B0A"/>
                    </a:solidFill>
                  </a:tcPr>
                </a:tc>
                <a:tc>
                  <a:txBody>
                    <a:bodyPr/>
                    <a:lstStyle/>
                    <a:p>
                      <a:pPr algn="ctr" fontAlgn="ctr"/>
                      <a:r>
                        <a:rPr lang="en-US" sz="1400" b="0" i="0" u="none" strike="noStrike">
                          <a:solidFill>
                            <a:srgbClr val="000000"/>
                          </a:solidFill>
                          <a:effectLst/>
                          <a:latin typeface="Calibri"/>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6B0A"/>
                    </a:solidFill>
                  </a:tcPr>
                </a:tc>
                <a:tc>
                  <a:txBody>
                    <a:bodyPr/>
                    <a:lstStyle/>
                    <a:p>
                      <a:pPr algn="ctr" fontAlgn="ctr"/>
                      <a:r>
                        <a:rPr lang="en-US" sz="1400" b="0" i="0" u="none" strike="noStrike">
                          <a:solidFill>
                            <a:srgbClr val="000000"/>
                          </a:solidFill>
                          <a:effectLst/>
                          <a:latin typeface="Calibri"/>
                        </a:rPr>
                        <a:t>-0.6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6B0A"/>
                    </a:solidFill>
                  </a:tcPr>
                </a:tc>
                <a:tc>
                  <a:txBody>
                    <a:bodyPr/>
                    <a:lstStyle/>
                    <a:p>
                      <a:pPr algn="ctr" fontAlgn="ctr"/>
                      <a:r>
                        <a:rPr lang="en-US" sz="1400" b="0" i="0" u="none" strike="noStrike">
                          <a:solidFill>
                            <a:srgbClr val="000000"/>
                          </a:solidFill>
                          <a:effectLst/>
                          <a:latin typeface="Calibri"/>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6B0A"/>
                    </a:solidFill>
                  </a:tcPr>
                </a:tc>
                <a:tc>
                  <a:txBody>
                    <a:bodyPr/>
                    <a:lstStyle/>
                    <a:p>
                      <a:pPr algn="ctr" fontAlgn="ctr"/>
                      <a:r>
                        <a:rPr lang="en-US" sz="1400" b="0" i="0" u="none" strike="noStrike">
                          <a:solidFill>
                            <a:srgbClr val="000000"/>
                          </a:solidFill>
                          <a:effectLst/>
                          <a:latin typeface="Calibri"/>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6B0A"/>
                    </a:solidFill>
                  </a:tcPr>
                </a:tc>
                <a:tc>
                  <a:txBody>
                    <a:bodyPr/>
                    <a:lstStyle/>
                    <a:p>
                      <a:pPr algn="ctr" fontAlgn="ctr"/>
                      <a:r>
                        <a:rPr lang="en-US" sz="1400" b="0" i="0" u="none" strike="noStrike">
                          <a:solidFill>
                            <a:srgbClr val="000000"/>
                          </a:solidFill>
                          <a:effectLst/>
                          <a:latin typeface="Calibri"/>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6B0A"/>
                    </a:solidFill>
                  </a:tcPr>
                </a:tc>
                <a:tc>
                  <a:txBody>
                    <a:bodyPr/>
                    <a:lstStyle/>
                    <a:p>
                      <a:pPr algn="ctr" fontAlgn="ctr"/>
                      <a:r>
                        <a:rPr lang="en-US" sz="1400" b="0" i="0" u="none" strike="noStrike">
                          <a:solidFill>
                            <a:srgbClr val="000000"/>
                          </a:solidFill>
                          <a:effectLst/>
                          <a:latin typeface="Calibri"/>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6B0A"/>
                    </a:solidFill>
                  </a:tcPr>
                </a:tc>
                <a:tc>
                  <a:txBody>
                    <a:bodyPr/>
                    <a:lstStyle/>
                    <a:p>
                      <a:pPr algn="ctr" fontAlgn="ctr"/>
                      <a:r>
                        <a:rPr lang="en-US" sz="1400" b="0" i="0" u="none" strike="noStrike">
                          <a:solidFill>
                            <a:srgbClr val="000000"/>
                          </a:solidFill>
                          <a:effectLst/>
                          <a:latin typeface="Calibri"/>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6B0A"/>
                    </a:solidFill>
                  </a:tcPr>
                </a:tc>
                <a:tc>
                  <a:txBody>
                    <a:bodyPr/>
                    <a:lstStyle/>
                    <a:p>
                      <a:pPr algn="ctr" fontAlgn="ctr"/>
                      <a:r>
                        <a:rPr lang="en-US" sz="1400" b="0" i="0" u="none" strike="noStrike">
                          <a:solidFill>
                            <a:srgbClr val="000000"/>
                          </a:solidFill>
                          <a:effectLst/>
                          <a:latin typeface="Calibri"/>
                        </a:rPr>
                        <a:t>-1.0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26B0A"/>
                    </a:solidFill>
                  </a:tcPr>
                </a:tc>
              </a:tr>
              <a:tr h="381000">
                <a:tc>
                  <a:txBody>
                    <a:bodyPr/>
                    <a:lstStyle/>
                    <a:p>
                      <a:pPr algn="ctr" fontAlgn="ctr"/>
                      <a:r>
                        <a:rPr lang="en-US" sz="1400" b="0" i="0" u="none" strike="noStrike">
                          <a:solidFill>
                            <a:srgbClr val="000000"/>
                          </a:solidFill>
                          <a:effectLst/>
                          <a:latin typeface="Calibri"/>
                        </a:rPr>
                        <a:t>Marietta</a:t>
                      </a:r>
                      <a:br>
                        <a:rPr lang="en-US" sz="1400" b="0" i="0" u="none" strike="noStrike">
                          <a:solidFill>
                            <a:srgbClr val="000000"/>
                          </a:solidFill>
                          <a:effectLst/>
                          <a:latin typeface="Calibri"/>
                        </a:rPr>
                      </a:br>
                      <a:r>
                        <a:rPr lang="en-US" sz="1400" b="0" i="0" u="none" strike="noStrike">
                          <a:solidFill>
                            <a:srgbClr val="000000"/>
                          </a:solidFill>
                          <a:effectLst/>
                          <a:latin typeface="Calibri"/>
                        </a:rPr>
                        <a:t>RR14_48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-0.7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r>
              <a:tr h="390525">
                <a:tc>
                  <a:txBody>
                    <a:bodyPr/>
                    <a:lstStyle/>
                    <a:p>
                      <a:pPr algn="ctr" fontAlgn="ctr"/>
                      <a:r>
                        <a:rPr lang="en-US" sz="1400" b="0" i="0" u="none" strike="noStrike">
                          <a:solidFill>
                            <a:srgbClr val="000000"/>
                          </a:solidFill>
                          <a:effectLst/>
                          <a:latin typeface="Calibri"/>
                        </a:rPr>
                        <a:t>Nansha</a:t>
                      </a:r>
                      <a:br>
                        <a:rPr lang="en-US" sz="1400" b="0" i="0" u="none" strike="noStrike">
                          <a:solidFill>
                            <a:srgbClr val="000000"/>
                          </a:solidFill>
                          <a:effectLst/>
                          <a:latin typeface="Calibri"/>
                        </a:rPr>
                      </a:br>
                      <a:r>
                        <a:rPr lang="en-US" sz="1400" b="0" i="0" u="none" strike="noStrike">
                          <a:solidFill>
                            <a:srgbClr val="000000"/>
                          </a:solidFill>
                          <a:effectLst/>
                          <a:latin typeface="Calibri"/>
                        </a:rPr>
                        <a:t>RR14_44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-0.1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dirty="0">
                          <a:solidFill>
                            <a:srgbClr val="000000"/>
                          </a:solidFill>
                          <a:effectLst/>
                          <a:latin typeface="Calibri"/>
                        </a:rPr>
                        <a:t>-1.0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r>
            </a:tbl>
          </a:graphicData>
        </a:graphic>
      </p:graphicFrame>
    </p:spTree>
    <p:extLst>
      <p:ext uri="{BB962C8B-B14F-4D97-AF65-F5344CB8AC3E}">
        <p14:creationId xmlns:p14="http://schemas.microsoft.com/office/powerpoint/2010/main" val="1300058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smtClean="0">
                <a:solidFill>
                  <a:schemeClr val="accent1"/>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Fulfillment of </a:t>
            </a:r>
            <a:r>
              <a:rPr lang="en-US" dirty="0" smtClean="0">
                <a:solidFill>
                  <a:srgbClr val="7F7F7F"/>
                </a:solidFill>
                <a:latin typeface="Arial" charset="0"/>
                <a:ea typeface="Arial" charset="0"/>
                <a:cs typeface="Arial" charset="0"/>
              </a:rPr>
              <a:t>Objectives</a:t>
            </a:r>
          </a:p>
          <a:p>
            <a:pPr eaLnBrk="1" hangingPunct="1"/>
            <a:r>
              <a:rPr lang="en-US" dirty="0">
                <a:solidFill>
                  <a:srgbClr val="7F7F7F"/>
                </a:solidFill>
                <a:latin typeface="Arial" charset="0"/>
                <a:ea typeface="Arial" charset="0"/>
                <a:cs typeface="Arial" charset="0"/>
              </a:rPr>
              <a:t>Volume and Types of Work</a:t>
            </a:r>
          </a:p>
          <a:p>
            <a:pPr marL="0" indent="0" eaLnBrk="1" hangingPunct="1">
              <a:tabLst>
                <a:tab pos="231775" algn="l"/>
              </a:tabLst>
            </a:pPr>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a:t>
            </a:r>
            <a:r>
              <a:rPr lang="en-US" dirty="0" smtClean="0">
                <a:solidFill>
                  <a:srgbClr val="7F7F7F"/>
                </a:solidFill>
                <a:latin typeface="Arial" charset="0"/>
                <a:ea typeface="Arial" charset="0"/>
                <a:cs typeface="Arial" charset="0"/>
              </a:rPr>
              <a:t>Review</a:t>
            </a:r>
          </a:p>
          <a:p>
            <a:pPr eaLnBrk="1" hangingPunct="1">
              <a:tabLst>
                <a:tab pos="231775" algn="l"/>
              </a:tabLst>
            </a:pPr>
            <a:r>
              <a:rPr lang="en-US" dirty="0">
                <a:solidFill>
                  <a:srgbClr val="7F7F7F"/>
                </a:solidFill>
                <a:latin typeface="Arial" charset="0"/>
                <a:ea typeface="Arial" charset="0"/>
                <a:cs typeface="Arial" charset="0"/>
              </a:rPr>
              <a:t>Feedback, Complaints, </a:t>
            </a:r>
            <a:r>
              <a:rPr lang="en-US" dirty="0" smtClean="0">
                <a:solidFill>
                  <a:srgbClr val="7F7F7F"/>
                </a:solidFill>
                <a:latin typeface="Arial" charset="0"/>
                <a:ea typeface="Arial" charset="0"/>
                <a:cs typeface="Arial" charset="0"/>
              </a:rPr>
              <a:t>Appeals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a:t>
            </a:fld>
            <a:endParaRPr lang="en-US">
              <a:solidFill>
                <a:srgbClr val="000000"/>
              </a:solidFill>
            </a:endParaRPr>
          </a:p>
        </p:txBody>
      </p:sp>
    </p:spTree>
    <p:extLst>
      <p:ext uri="{BB962C8B-B14F-4D97-AF65-F5344CB8AC3E}">
        <p14:creationId xmlns:p14="http://schemas.microsoft.com/office/powerpoint/2010/main" val="2632125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605F1C0-6A0C-A74E-882E-C7B471D3708E}" type="slidenum">
              <a:rPr lang="en-US" smtClean="0">
                <a:solidFill>
                  <a:srgbClr val="000000"/>
                </a:solidFill>
              </a:rPr>
              <a:pPr/>
              <a:t>20</a:t>
            </a:fld>
            <a:endParaRPr lang="en-US">
              <a:solidFill>
                <a:srgbClr val="000000"/>
              </a:solidFill>
            </a:endParaRPr>
          </a:p>
        </p:txBody>
      </p:sp>
      <p:sp>
        <p:nvSpPr>
          <p:cNvPr id="3" name="TextBox 2"/>
          <p:cNvSpPr txBox="1"/>
          <p:nvPr/>
        </p:nvSpPr>
        <p:spPr>
          <a:xfrm>
            <a:off x="0" y="401567"/>
            <a:ext cx="9144000" cy="523220"/>
          </a:xfrm>
          <a:prstGeom prst="rect">
            <a:avLst/>
          </a:prstGeom>
          <a:noFill/>
        </p:spPr>
        <p:txBody>
          <a:bodyPr wrap="square" rtlCol="0">
            <a:spAutoFit/>
          </a:bodyPr>
          <a:lstStyle/>
          <a:p>
            <a:pPr algn="ctr"/>
            <a:r>
              <a:rPr lang="en-US" sz="2800" b="1" dirty="0">
                <a:solidFill>
                  <a:schemeClr val="accent1"/>
                </a:solidFill>
                <a:latin typeface="Arial"/>
                <a:ea typeface="Geneva" charset="-128"/>
                <a:cs typeface="Geneva" charset="0"/>
              </a:rPr>
              <a:t>Proficiency Tests</a:t>
            </a:r>
          </a:p>
        </p:txBody>
      </p:sp>
      <p:graphicFrame>
        <p:nvGraphicFramePr>
          <p:cNvPr id="6" name="Table 5"/>
          <p:cNvGraphicFramePr>
            <a:graphicFrameLocks noGrp="1"/>
          </p:cNvGraphicFramePr>
          <p:nvPr>
            <p:extLst>
              <p:ext uri="{D42A27DB-BD31-4B8C-83A1-F6EECF244321}">
                <p14:modId xmlns:p14="http://schemas.microsoft.com/office/powerpoint/2010/main" val="1251598434"/>
              </p:ext>
            </p:extLst>
          </p:nvPr>
        </p:nvGraphicFramePr>
        <p:xfrm>
          <a:off x="313765" y="1904999"/>
          <a:ext cx="4351562" cy="3433551"/>
        </p:xfrm>
        <a:graphic>
          <a:graphicData uri="http://schemas.openxmlformats.org/drawingml/2006/table">
            <a:tbl>
              <a:tblPr/>
              <a:tblGrid>
                <a:gridCol w="812743"/>
                <a:gridCol w="1032861"/>
                <a:gridCol w="812743"/>
                <a:gridCol w="812743"/>
                <a:gridCol w="880472"/>
              </a:tblGrid>
              <a:tr h="304801">
                <a:tc gridSpan="5">
                  <a:txBody>
                    <a:bodyPr/>
                    <a:lstStyle/>
                    <a:p>
                      <a:pPr algn="ctr" fontAlgn="ctr"/>
                      <a:r>
                        <a:rPr lang="en-US" sz="1400" b="0" i="0" u="none" strike="noStrike" dirty="0">
                          <a:solidFill>
                            <a:srgbClr val="000000"/>
                          </a:solidFill>
                          <a:effectLst/>
                          <a:latin typeface="Calibri"/>
                        </a:rPr>
                        <a:t>WASP BTEX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1000">
                <a:tc gridSpan="5">
                  <a:txBody>
                    <a:bodyPr/>
                    <a:lstStyle/>
                    <a:p>
                      <a:pPr algn="ctr" fontAlgn="b"/>
                      <a:r>
                        <a:rPr lang="en-US" sz="1400" b="1" i="0" u="none" strike="noStrike">
                          <a:solidFill>
                            <a:srgbClr val="000000"/>
                          </a:solidFill>
                          <a:effectLst/>
                          <a:latin typeface="Calibri"/>
                        </a:rPr>
                        <a:t>Passing Z-Score/Total Number of Z-Scores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920">
                <a:tc>
                  <a:txBody>
                    <a:bodyPr/>
                    <a:lstStyle/>
                    <a:p>
                      <a:pPr algn="ctr" fontAlgn="ctr"/>
                      <a:r>
                        <a:rPr lang="en-US" sz="1400" b="0" i="0" u="none" strike="noStrike">
                          <a:solidFill>
                            <a:srgbClr val="000000"/>
                          </a:solidFill>
                          <a:effectLst/>
                          <a:latin typeface="Calibri"/>
                        </a:rPr>
                        <a:t>Location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Round 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Round 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Round 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Round 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2880">
                <a:tc>
                  <a:txBody>
                    <a:bodyPr/>
                    <a:lstStyle/>
                    <a:p>
                      <a:pPr algn="ctr" fontAlgn="ctr"/>
                      <a:r>
                        <a:rPr lang="en-US" sz="1400" b="0" i="0" u="none" strike="noStrike">
                          <a:solidFill>
                            <a:srgbClr val="000000"/>
                          </a:solidFill>
                          <a:effectLst/>
                          <a:latin typeface="Calibri"/>
                        </a:rPr>
                        <a:t>Cologne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6/16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16/16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dirty="0">
                          <a:solidFill>
                            <a:srgbClr val="000000"/>
                          </a:solidFill>
                          <a:effectLst/>
                          <a:latin typeface="Calibri"/>
                        </a:rPr>
                        <a:t>16/16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dirty="0">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r>
              <a:tr h="182880">
                <a:tc>
                  <a:txBody>
                    <a:bodyPr/>
                    <a:lstStyle/>
                    <a:p>
                      <a:pPr algn="ctr" fontAlgn="ctr"/>
                      <a:r>
                        <a:rPr lang="en-US" sz="1400" b="0" i="0" u="none" strike="noStrike">
                          <a:solidFill>
                            <a:srgbClr val="000000"/>
                          </a:solidFill>
                          <a:effectLst/>
                          <a:latin typeface="Calibri"/>
                        </a:rPr>
                        <a:t>Marietta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16/16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16/16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16/16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dirty="0">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r>
              <a:tr h="182880">
                <a:tc>
                  <a:txBody>
                    <a:bodyPr/>
                    <a:lstStyle/>
                    <a:p>
                      <a:pPr algn="ctr" fontAlgn="ctr"/>
                      <a:r>
                        <a:rPr lang="en-US" sz="1400" b="0" i="0" u="none" strike="noStrike">
                          <a:solidFill>
                            <a:srgbClr val="000000"/>
                          </a:solidFill>
                          <a:effectLst/>
                          <a:latin typeface="Calibri"/>
                        </a:rPr>
                        <a:t>Nansha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16/16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16/16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16/16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dirty="0">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r>
              <a:tr h="238920">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305">
                <a:tc gridSpan="5">
                  <a:txBody>
                    <a:bodyPr/>
                    <a:lstStyle/>
                    <a:p>
                      <a:pPr algn="ctr" fontAlgn="ctr"/>
                      <a:r>
                        <a:rPr lang="en-US" sz="1400" b="0" i="0" u="none" strike="noStrike">
                          <a:solidFill>
                            <a:srgbClr val="000000"/>
                          </a:solidFill>
                          <a:effectLst/>
                          <a:latin typeface="Calibri"/>
                        </a:rPr>
                        <a:t>WASP Formaldehyde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08410">
                <a:tc gridSpan="5">
                  <a:txBody>
                    <a:bodyPr/>
                    <a:lstStyle/>
                    <a:p>
                      <a:pPr algn="ctr" fontAlgn="b"/>
                      <a:r>
                        <a:rPr lang="en-US" sz="1400" b="1" i="0" u="none" strike="noStrike" dirty="0">
                          <a:solidFill>
                            <a:srgbClr val="000000"/>
                          </a:solidFill>
                          <a:effectLst/>
                          <a:latin typeface="Calibri"/>
                        </a:rPr>
                        <a:t>Passing Z-Score/Total Number of Z-Scores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algn="ctr" fontAlgn="ctr"/>
                      <a:r>
                        <a:rPr lang="en-US" sz="1400" b="0" i="0" u="none" strike="noStrike">
                          <a:solidFill>
                            <a:srgbClr val="000000"/>
                          </a:solidFill>
                          <a:effectLst/>
                          <a:latin typeface="Calibri"/>
                        </a:rPr>
                        <a:t>Location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Round 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Round 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Round 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dirty="0">
                          <a:solidFill>
                            <a:srgbClr val="000000"/>
                          </a:solidFill>
                          <a:effectLst/>
                          <a:latin typeface="Calibri"/>
                        </a:rPr>
                        <a:t>Round 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2880">
                <a:tc>
                  <a:txBody>
                    <a:bodyPr/>
                    <a:lstStyle/>
                    <a:p>
                      <a:pPr algn="ctr" fontAlgn="ctr"/>
                      <a:r>
                        <a:rPr lang="en-US" sz="1400" b="0" i="0" u="none" strike="noStrike">
                          <a:solidFill>
                            <a:srgbClr val="000000"/>
                          </a:solidFill>
                          <a:effectLst/>
                          <a:latin typeface="Calibri"/>
                        </a:rPr>
                        <a:t>Cologne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dirty="0">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r>
              <a:tr h="182880">
                <a:tc>
                  <a:txBody>
                    <a:bodyPr/>
                    <a:lstStyle/>
                    <a:p>
                      <a:pPr algn="ctr" fontAlgn="ctr"/>
                      <a:r>
                        <a:rPr lang="en-US" sz="1400" b="0" i="0" u="none" strike="noStrike">
                          <a:solidFill>
                            <a:srgbClr val="000000"/>
                          </a:solidFill>
                          <a:effectLst/>
                          <a:latin typeface="Calibri"/>
                        </a:rPr>
                        <a:t>Marietta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dirty="0">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r>
              <a:tr h="182880">
                <a:tc>
                  <a:txBody>
                    <a:bodyPr/>
                    <a:lstStyle/>
                    <a:p>
                      <a:pPr algn="ctr" fontAlgn="ctr"/>
                      <a:r>
                        <a:rPr lang="en-US" sz="1400" b="0" i="0" u="none" strike="noStrike">
                          <a:solidFill>
                            <a:srgbClr val="000000"/>
                          </a:solidFill>
                          <a:effectLst/>
                          <a:latin typeface="Calibri"/>
                        </a:rPr>
                        <a:t>Nansha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dirty="0">
                          <a:solidFill>
                            <a:srgbClr val="000000"/>
                          </a:solidFill>
                          <a:effectLst/>
                          <a:latin typeface="Calibri"/>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dirty="0">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06276932"/>
              </p:ext>
            </p:extLst>
          </p:nvPr>
        </p:nvGraphicFramePr>
        <p:xfrm>
          <a:off x="5181600" y="1908810"/>
          <a:ext cx="3657600" cy="3425190"/>
        </p:xfrm>
        <a:graphic>
          <a:graphicData uri="http://schemas.openxmlformats.org/drawingml/2006/table">
            <a:tbl>
              <a:tblPr/>
              <a:tblGrid>
                <a:gridCol w="1118247"/>
                <a:gridCol w="1421106"/>
                <a:gridCol w="1118247"/>
              </a:tblGrid>
              <a:tr h="304800">
                <a:tc gridSpan="3">
                  <a:txBody>
                    <a:bodyPr/>
                    <a:lstStyle/>
                    <a:p>
                      <a:pPr algn="ctr" fontAlgn="ctr"/>
                      <a:r>
                        <a:rPr lang="en-US" sz="1400" b="0" i="0" u="none" strike="noStrike" dirty="0">
                          <a:solidFill>
                            <a:srgbClr val="000000"/>
                          </a:solidFill>
                          <a:effectLst/>
                          <a:latin typeface="Calibri"/>
                        </a:rPr>
                        <a:t>Indoor/Chamber </a:t>
                      </a:r>
                      <a:r>
                        <a:rPr lang="en-US" sz="1400" b="0" i="0" u="none" strike="noStrike" dirty="0" smtClean="0">
                          <a:solidFill>
                            <a:srgbClr val="000000"/>
                          </a:solidFill>
                          <a:effectLst/>
                          <a:latin typeface="Calibri"/>
                        </a:rPr>
                        <a:t>Air   (21 </a:t>
                      </a:r>
                      <a:r>
                        <a:rPr lang="en-US" sz="1400" b="0" i="0" u="none" strike="noStrike" dirty="0">
                          <a:solidFill>
                            <a:srgbClr val="000000"/>
                          </a:solidFill>
                          <a:effectLst/>
                          <a:latin typeface="Calibri"/>
                        </a:rPr>
                        <a:t>VOCs)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381000">
                <a:tc gridSpan="3">
                  <a:txBody>
                    <a:bodyPr/>
                    <a:lstStyle/>
                    <a:p>
                      <a:pPr algn="ctr" fontAlgn="ctr"/>
                      <a:r>
                        <a:rPr lang="en-US" sz="1400" b="1" i="0" u="none" strike="noStrike" dirty="0">
                          <a:solidFill>
                            <a:srgbClr val="000000"/>
                          </a:solidFill>
                          <a:effectLst/>
                          <a:latin typeface="Calibri"/>
                        </a:rPr>
                        <a:t>Passing Z-Score/Total Number of Z-Scores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B050"/>
                    </a:solidFill>
                  </a:tcPr>
                </a:tc>
                <a:tc hMerge="1">
                  <a:txBody>
                    <a:bodyPr/>
                    <a:lstStyle/>
                    <a:p>
                      <a:endParaRPr lang="en-US"/>
                    </a:p>
                  </a:txBody>
                  <a:tcPr/>
                </a:tc>
                <a:tc hMerge="1">
                  <a:txBody>
                    <a:bodyPr/>
                    <a:lstStyle/>
                    <a:p>
                      <a:endParaRPr lang="en-US"/>
                    </a:p>
                  </a:txBody>
                  <a:tcPr/>
                </a:tc>
              </a:tr>
              <a:tr h="190500">
                <a:tc>
                  <a:txBody>
                    <a:bodyPr/>
                    <a:lstStyle/>
                    <a:p>
                      <a:pPr algn="ctr" fontAlgn="ctr"/>
                      <a:r>
                        <a:rPr lang="en-US" sz="1400" b="0" i="0" u="none" strike="noStrike">
                          <a:solidFill>
                            <a:srgbClr val="000000"/>
                          </a:solidFill>
                          <a:effectLst/>
                          <a:latin typeface="Calibri"/>
                        </a:rPr>
                        <a:t>Location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Round 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Round 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0500">
                <a:tc>
                  <a:txBody>
                    <a:bodyPr/>
                    <a:lstStyle/>
                    <a:p>
                      <a:pPr algn="ctr" fontAlgn="ctr"/>
                      <a:r>
                        <a:rPr lang="en-US" sz="1400" b="0" i="0" u="none" strike="noStrike">
                          <a:solidFill>
                            <a:srgbClr val="000000"/>
                          </a:solidFill>
                          <a:effectLst/>
                          <a:latin typeface="Calibri"/>
                        </a:rPr>
                        <a:t>Cologne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r>
              <a:tr h="190500">
                <a:tc>
                  <a:txBody>
                    <a:bodyPr/>
                    <a:lstStyle/>
                    <a:p>
                      <a:pPr algn="ctr" fontAlgn="ctr"/>
                      <a:r>
                        <a:rPr lang="en-US" sz="1400" b="0" i="0" u="none" strike="noStrike">
                          <a:solidFill>
                            <a:srgbClr val="000000"/>
                          </a:solidFill>
                          <a:effectLst/>
                          <a:latin typeface="Calibri"/>
                        </a:rPr>
                        <a:t>Marietta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dirty="0">
                          <a:solidFill>
                            <a:srgbClr val="000000"/>
                          </a:solidFill>
                          <a:effectLst/>
                          <a:latin typeface="Calibri"/>
                        </a:rPr>
                        <a:t>52/52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r>
              <a:tr h="200025">
                <a:tc>
                  <a:txBody>
                    <a:bodyPr/>
                    <a:lstStyle/>
                    <a:p>
                      <a:pPr algn="ctr" fontAlgn="ctr"/>
                      <a:r>
                        <a:rPr lang="en-US" sz="1400" b="0" i="0" u="none" strike="noStrike">
                          <a:solidFill>
                            <a:srgbClr val="000000"/>
                          </a:solidFill>
                          <a:effectLst/>
                          <a:latin typeface="Calibri"/>
                        </a:rPr>
                        <a:t>Nansha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52/52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r>
              <a:tr h="200025">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375">
                <a:tc gridSpan="3">
                  <a:txBody>
                    <a:bodyPr/>
                    <a:lstStyle/>
                    <a:p>
                      <a:pPr algn="ctr" fontAlgn="ctr"/>
                      <a:r>
                        <a:rPr lang="en-US" sz="1400" b="0" i="0" u="none" strike="noStrike" dirty="0" smtClean="0">
                          <a:solidFill>
                            <a:srgbClr val="000000"/>
                          </a:solidFill>
                          <a:effectLst/>
                          <a:latin typeface="Calibri"/>
                        </a:rPr>
                        <a:t>Gravimetric   Dust</a:t>
                      </a:r>
                      <a:endParaRPr lang="en-US" sz="14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400050">
                <a:tc gridSpan="3">
                  <a:txBody>
                    <a:bodyPr/>
                    <a:lstStyle/>
                    <a:p>
                      <a:pPr algn="ctr" fontAlgn="ctr"/>
                      <a:r>
                        <a:rPr lang="en-US" sz="1400" b="1" i="0" u="none" strike="noStrike">
                          <a:solidFill>
                            <a:srgbClr val="000000"/>
                          </a:solidFill>
                          <a:effectLst/>
                          <a:latin typeface="Calibri"/>
                        </a:rPr>
                        <a:t>Passing Z-Score/Total Number of Z-Scores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B050"/>
                    </a:solidFill>
                  </a:tcPr>
                </a:tc>
                <a:tc hMerge="1">
                  <a:txBody>
                    <a:bodyPr/>
                    <a:lstStyle/>
                    <a:p>
                      <a:endParaRPr lang="en-US"/>
                    </a:p>
                  </a:txBody>
                  <a:tcPr/>
                </a:tc>
                <a:tc hMerge="1">
                  <a:txBody>
                    <a:bodyPr/>
                    <a:lstStyle/>
                    <a:p>
                      <a:endParaRPr lang="en-US"/>
                    </a:p>
                  </a:txBody>
                  <a:tcPr/>
                </a:tc>
              </a:tr>
              <a:tr h="190500">
                <a:tc>
                  <a:txBody>
                    <a:bodyPr/>
                    <a:lstStyle/>
                    <a:p>
                      <a:pPr algn="ctr" fontAlgn="ctr"/>
                      <a:r>
                        <a:rPr lang="en-US" sz="1400" b="0" i="0" u="none" strike="noStrike">
                          <a:solidFill>
                            <a:srgbClr val="000000"/>
                          </a:solidFill>
                          <a:effectLst/>
                          <a:latin typeface="Calibri"/>
                        </a:rPr>
                        <a:t>Location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Round 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a:solidFill>
                            <a:srgbClr val="000000"/>
                          </a:solidFill>
                          <a:effectLst/>
                          <a:latin typeface="Calibri"/>
                        </a:rPr>
                        <a:t>Round 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0500">
                <a:tc>
                  <a:txBody>
                    <a:bodyPr/>
                    <a:lstStyle/>
                    <a:p>
                      <a:pPr algn="ctr" fontAlgn="ctr"/>
                      <a:r>
                        <a:rPr lang="en-US" sz="1400" b="0" i="0" u="none" strike="noStrike">
                          <a:solidFill>
                            <a:srgbClr val="000000"/>
                          </a:solidFill>
                          <a:effectLst/>
                          <a:latin typeface="Calibri"/>
                        </a:rPr>
                        <a:t>Cologne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1400" b="0" i="0" u="none" strike="noStrike">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r>
              <a:tr h="190500">
                <a:tc>
                  <a:txBody>
                    <a:bodyPr/>
                    <a:lstStyle/>
                    <a:p>
                      <a:pPr algn="ctr" fontAlgn="ctr"/>
                      <a:r>
                        <a:rPr lang="en-US" sz="1400" b="0" i="0" u="none" strike="noStrike">
                          <a:solidFill>
                            <a:srgbClr val="000000"/>
                          </a:solidFill>
                          <a:effectLst/>
                          <a:latin typeface="Calibri"/>
                        </a:rPr>
                        <a:t>Marietta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c>
                  <a:txBody>
                    <a:bodyPr/>
                    <a:lstStyle/>
                    <a:p>
                      <a:pPr algn="ctr" fontAlgn="ctr"/>
                      <a:r>
                        <a:rPr lang="en-US" sz="1400" b="0" i="0" u="none" strike="noStrike">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C0DA"/>
                    </a:solidFill>
                  </a:tcPr>
                </a:tc>
              </a:tr>
              <a:tr h="200025">
                <a:tc>
                  <a:txBody>
                    <a:bodyPr/>
                    <a:lstStyle/>
                    <a:p>
                      <a:pPr algn="ctr" fontAlgn="ctr"/>
                      <a:r>
                        <a:rPr lang="en-US" sz="1400" b="0" i="0" u="none" strike="noStrike">
                          <a:solidFill>
                            <a:srgbClr val="000000"/>
                          </a:solidFill>
                          <a:effectLst/>
                          <a:latin typeface="Calibri"/>
                        </a:rPr>
                        <a:t>Nansha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a:solidFill>
                            <a:srgbClr val="000000"/>
                          </a:solidFill>
                          <a:effectLst/>
                          <a:latin typeface="Calibri"/>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400" b="0" i="0" u="none" strike="noStrike" dirty="0">
                          <a:solidFill>
                            <a:srgbClr val="000000"/>
                          </a:solidFill>
                          <a:effectLst/>
                          <a:latin typeface="Calibri"/>
                        </a:rPr>
                        <a:t>Q4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r>
            </a:tbl>
          </a:graphicData>
        </a:graphic>
      </p:graphicFrame>
      <p:sp>
        <p:nvSpPr>
          <p:cNvPr id="10" name="TextBox 9"/>
          <p:cNvSpPr txBox="1"/>
          <p:nvPr/>
        </p:nvSpPr>
        <p:spPr>
          <a:xfrm>
            <a:off x="5867400" y="5562600"/>
            <a:ext cx="2057400" cy="307777"/>
          </a:xfrm>
          <a:prstGeom prst="rect">
            <a:avLst/>
          </a:prstGeom>
          <a:noFill/>
        </p:spPr>
        <p:txBody>
          <a:bodyPr wrap="square" rtlCol="0">
            <a:spAutoFit/>
          </a:bodyPr>
          <a:lstStyle/>
          <a:p>
            <a:r>
              <a:rPr lang="en-US" sz="1400" dirty="0" smtClean="0">
                <a:latin typeface="Arial" pitchFamily="34" charset="0"/>
                <a:cs typeface="Arial" pitchFamily="34" charset="0"/>
              </a:rPr>
              <a:t>* Lab not enrolled</a:t>
            </a:r>
          </a:p>
        </p:txBody>
      </p:sp>
    </p:spTree>
    <p:extLst>
      <p:ext uri="{BB962C8B-B14F-4D97-AF65-F5344CB8AC3E}">
        <p14:creationId xmlns:p14="http://schemas.microsoft.com/office/powerpoint/2010/main" val="352540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a:solidFill>
                  <a:srgbClr val="7F7F7F"/>
                </a:solidFill>
                <a:latin typeface="Arial" charset="0"/>
                <a:ea typeface="Arial" charset="0"/>
                <a:cs typeface="Arial" charset="0"/>
              </a:rPr>
              <a:t>Internal and External Audits</a:t>
            </a:r>
          </a:p>
          <a:p>
            <a:pPr marL="0" indent="0" eaLnBrk="1" hangingPunct="1"/>
            <a:r>
              <a:rPr lang="en-US" dirty="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Inter-laboratory </a:t>
            </a:r>
            <a:r>
              <a:rPr lang="en-US" dirty="0">
                <a:solidFill>
                  <a:srgbClr val="7F7F7F"/>
                </a:solidFill>
                <a:latin typeface="Arial" charset="0"/>
                <a:ea typeface="Arial" charset="0"/>
                <a:cs typeface="Arial" charset="0"/>
              </a:rPr>
              <a:t>Comparisons/Proficiency Tests</a:t>
            </a:r>
          </a:p>
          <a:p>
            <a:pPr eaLnBrk="1" hangingPunct="1"/>
            <a:r>
              <a:rPr lang="en-US" dirty="0">
                <a:solidFill>
                  <a:schemeClr val="accent1"/>
                </a:solidFill>
                <a:latin typeface="Arial" charset="0"/>
                <a:ea typeface="Arial" charset="0"/>
                <a:cs typeface="Arial" charset="0"/>
              </a:rPr>
              <a:t>Fulfillment of </a:t>
            </a:r>
            <a:r>
              <a:rPr lang="en-US" dirty="0" smtClean="0">
                <a:solidFill>
                  <a:schemeClr val="accent1"/>
                </a:solidFill>
                <a:latin typeface="Arial" charset="0"/>
                <a:ea typeface="Arial" charset="0"/>
                <a:cs typeface="Arial" charset="0"/>
              </a:rPr>
              <a:t>Objectives</a:t>
            </a:r>
          </a:p>
          <a:p>
            <a:pPr eaLnBrk="1" hangingPunct="1"/>
            <a:r>
              <a:rPr lang="en-US" dirty="0">
                <a:solidFill>
                  <a:srgbClr val="7F7F7F"/>
                </a:solidFill>
                <a:latin typeface="Arial" charset="0"/>
                <a:ea typeface="Arial" charset="0"/>
                <a:cs typeface="Arial" charset="0"/>
              </a:rPr>
              <a:t>Volume and Types of Work</a:t>
            </a:r>
          </a:p>
          <a:p>
            <a:pPr marL="0" indent="0" eaLnBrk="1" hangingPunct="1">
              <a:tabLst>
                <a:tab pos="231775" algn="l"/>
              </a:tabLst>
            </a:pPr>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a:t>
            </a:r>
            <a:r>
              <a:rPr lang="en-US" dirty="0" smtClean="0">
                <a:solidFill>
                  <a:srgbClr val="7F7F7F"/>
                </a:solidFill>
                <a:latin typeface="Arial" charset="0"/>
                <a:ea typeface="Arial" charset="0"/>
                <a:cs typeface="Arial" charset="0"/>
              </a:rPr>
              <a:t>Review</a:t>
            </a:r>
          </a:p>
          <a:p>
            <a:pPr eaLnBrk="1" hangingPunct="1">
              <a:tabLst>
                <a:tab pos="231775" algn="l"/>
              </a:tabLst>
            </a:pPr>
            <a:r>
              <a:rPr lang="en-US" dirty="0">
                <a:solidFill>
                  <a:srgbClr val="7F7F7F"/>
                </a:solidFill>
                <a:latin typeface="Arial" charset="0"/>
                <a:ea typeface="Arial" charset="0"/>
                <a:cs typeface="Arial" charset="0"/>
              </a:rPr>
              <a:t>Feedback, Complaints, </a:t>
            </a:r>
            <a:r>
              <a:rPr lang="en-US" dirty="0" smtClean="0">
                <a:solidFill>
                  <a:srgbClr val="7F7F7F"/>
                </a:solidFill>
                <a:latin typeface="Arial" charset="0"/>
                <a:ea typeface="Arial" charset="0"/>
                <a:cs typeface="Arial" charset="0"/>
              </a:rPr>
              <a:t>Appeals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21</a:t>
            </a:fld>
            <a:endParaRPr lang="en-US">
              <a:solidFill>
                <a:srgbClr val="000000"/>
              </a:solidFill>
            </a:endParaRPr>
          </a:p>
        </p:txBody>
      </p:sp>
    </p:spTree>
    <p:extLst>
      <p:ext uri="{BB962C8B-B14F-4D97-AF65-F5344CB8AC3E}">
        <p14:creationId xmlns:p14="http://schemas.microsoft.com/office/powerpoint/2010/main" val="3959268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838200"/>
          </a:xfrm>
        </p:spPr>
        <p:txBody>
          <a:bodyPr/>
          <a:lstStyle/>
          <a:p>
            <a:pPr algn="ctr"/>
            <a:r>
              <a:rPr lang="en-US" dirty="0" smtClean="0"/>
              <a:t>Fulfillment of Objectives</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22</a:t>
            </a:fld>
            <a:endParaRPr 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53390708"/>
              </p:ext>
            </p:extLst>
          </p:nvPr>
        </p:nvGraphicFramePr>
        <p:xfrm>
          <a:off x="1143001" y="1142999"/>
          <a:ext cx="6629399" cy="5029201"/>
        </p:xfrm>
        <a:graphic>
          <a:graphicData uri="http://schemas.openxmlformats.org/drawingml/2006/table">
            <a:tbl>
              <a:tblPr firstRow="1" bandRow="1"/>
              <a:tblGrid>
                <a:gridCol w="1312488"/>
                <a:gridCol w="1794625"/>
                <a:gridCol w="1794625"/>
                <a:gridCol w="1727661"/>
              </a:tblGrid>
              <a:tr h="245984">
                <a:tc>
                  <a:txBody>
                    <a:bodyPr/>
                    <a:lstStyle/>
                    <a:p>
                      <a:pPr algn="ctr" rtl="0" fontAlgn="ctr"/>
                      <a:r>
                        <a:rPr lang="en-US" sz="1400" b="1" i="0" u="none" strike="noStrike" dirty="0">
                          <a:solidFill>
                            <a:srgbClr val="FFFFFF"/>
                          </a:solidFill>
                          <a:effectLst/>
                          <a:latin typeface="Arial"/>
                        </a:rPr>
                        <a:t>Objective</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019B35"/>
                    </a:solidFill>
                  </a:tcPr>
                </a:tc>
                <a:tc>
                  <a:txBody>
                    <a:bodyPr/>
                    <a:lstStyle/>
                    <a:p>
                      <a:pPr algn="ctr" rtl="0" fontAlgn="ctr"/>
                      <a:r>
                        <a:rPr lang="en-US" sz="1400" b="1" i="0" u="none" strike="noStrike" dirty="0">
                          <a:solidFill>
                            <a:srgbClr val="FFFFFF"/>
                          </a:solidFill>
                          <a:effectLst/>
                          <a:latin typeface="Arial"/>
                        </a:rPr>
                        <a:t>Measure</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019B35"/>
                    </a:solidFill>
                  </a:tcPr>
                </a:tc>
                <a:tc>
                  <a:txBody>
                    <a:bodyPr/>
                    <a:lstStyle/>
                    <a:p>
                      <a:pPr algn="ctr" rtl="0" fontAlgn="ctr"/>
                      <a:r>
                        <a:rPr lang="en-US" sz="1400" b="1" i="0" u="none" strike="noStrike">
                          <a:solidFill>
                            <a:srgbClr val="FFFFFF"/>
                          </a:solidFill>
                          <a:effectLst/>
                          <a:latin typeface="Arial"/>
                        </a:rPr>
                        <a:t>Goal</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019B35"/>
                    </a:solidFill>
                  </a:tcPr>
                </a:tc>
                <a:tc>
                  <a:txBody>
                    <a:bodyPr/>
                    <a:lstStyle/>
                    <a:p>
                      <a:pPr algn="ctr" rtl="0" fontAlgn="ctr"/>
                      <a:r>
                        <a:rPr lang="en-US" sz="1400" b="1" i="0" u="none" strike="noStrike">
                          <a:solidFill>
                            <a:srgbClr val="FFFFFF"/>
                          </a:solidFill>
                          <a:effectLst/>
                          <a:latin typeface="Arial"/>
                        </a:rPr>
                        <a:t>Performance</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019B35"/>
                    </a:solidFill>
                  </a:tcPr>
                </a:tc>
              </a:tr>
              <a:tr h="209152">
                <a:tc rowSpan="8">
                  <a:txBody>
                    <a:bodyPr/>
                    <a:lstStyle/>
                    <a:p>
                      <a:pPr algn="l" rtl="0" fontAlgn="ctr"/>
                      <a:r>
                        <a:rPr lang="en-US" sz="1200" b="0" i="0" u="none" strike="noStrike" dirty="0">
                          <a:solidFill>
                            <a:srgbClr val="464749"/>
                          </a:solidFill>
                          <a:effectLst/>
                          <a:latin typeface="Arial"/>
                        </a:rPr>
                        <a:t>Quality of Testing</a:t>
                      </a: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Air Change</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1.0 ACH ± 5.0%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1.00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209152">
                <a:tc vMerge="1">
                  <a:txBody>
                    <a:bodyPr/>
                    <a:lstStyle/>
                    <a:p>
                      <a:endParaRPr lang="en-US"/>
                    </a:p>
                  </a:txBody>
                  <a:tcPr/>
                </a:tc>
                <a:tc>
                  <a:txBody>
                    <a:bodyPr/>
                    <a:lstStyle/>
                    <a:p>
                      <a:pPr algn="ctr" rtl="0" fontAlgn="ctr"/>
                      <a:r>
                        <a:rPr lang="en-US" sz="1100" b="0" i="0" u="none" strike="noStrike">
                          <a:solidFill>
                            <a:srgbClr val="464749"/>
                          </a:solidFill>
                          <a:effectLst/>
                          <a:latin typeface="Arial"/>
                        </a:rPr>
                        <a:t>Mixing</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100 ± 5.0%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97.8</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209152">
                <a:tc vMerge="1">
                  <a:txBody>
                    <a:bodyPr/>
                    <a:lstStyle/>
                    <a:p>
                      <a:endParaRPr lang="en-US"/>
                    </a:p>
                  </a:txBody>
                  <a:tcPr/>
                </a:tc>
                <a:tc>
                  <a:txBody>
                    <a:bodyPr/>
                    <a:lstStyle/>
                    <a:p>
                      <a:pPr algn="ctr" rtl="0" fontAlgn="ctr"/>
                      <a:r>
                        <a:rPr lang="en-US" sz="1100" b="0" i="0" u="none" strike="noStrike">
                          <a:solidFill>
                            <a:srgbClr val="464749"/>
                          </a:solidFill>
                          <a:effectLst/>
                          <a:latin typeface="Arial"/>
                        </a:rPr>
                        <a:t>Tightness</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&lt; 0.03 ACH</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0.017</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209152">
                <a:tc vMerge="1">
                  <a:txBody>
                    <a:bodyPr/>
                    <a:lstStyle/>
                    <a:p>
                      <a:endParaRPr lang="en-US"/>
                    </a:p>
                  </a:txBody>
                  <a:tcPr/>
                </a:tc>
                <a:tc>
                  <a:txBody>
                    <a:bodyPr/>
                    <a:lstStyle/>
                    <a:p>
                      <a:pPr algn="ctr" rtl="0" fontAlgn="ctr"/>
                      <a:r>
                        <a:rPr lang="en-US" sz="1100" b="0" i="0" u="none" strike="noStrike">
                          <a:solidFill>
                            <a:srgbClr val="464749"/>
                          </a:solidFill>
                          <a:effectLst/>
                          <a:latin typeface="Arial"/>
                        </a:rPr>
                        <a:t>Recovery</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100 ± 20%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107.7</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209152">
                <a:tc vMerge="1">
                  <a:txBody>
                    <a:bodyPr/>
                    <a:lstStyle/>
                    <a:p>
                      <a:endParaRPr lang="en-US"/>
                    </a:p>
                  </a:txBody>
                  <a:tcPr/>
                </a:tc>
                <a:tc>
                  <a:txBody>
                    <a:bodyPr/>
                    <a:lstStyle/>
                    <a:p>
                      <a:pPr algn="ctr" rtl="0" fontAlgn="ctr"/>
                      <a:r>
                        <a:rPr lang="en-US" sz="1100" b="0" i="0" u="none" strike="noStrike">
                          <a:solidFill>
                            <a:srgbClr val="464749"/>
                          </a:solidFill>
                          <a:effectLst/>
                          <a:latin typeface="Arial"/>
                        </a:rPr>
                        <a:t>VOC RSD</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&lt; 20%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11.7</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209152">
                <a:tc vMerge="1">
                  <a:txBody>
                    <a:bodyPr/>
                    <a:lstStyle/>
                    <a:p>
                      <a:endParaRPr lang="en-US"/>
                    </a:p>
                  </a:txBody>
                  <a:tcPr/>
                </a:tc>
                <a:tc>
                  <a:txBody>
                    <a:bodyPr/>
                    <a:lstStyle/>
                    <a:p>
                      <a:pPr algn="ctr" rtl="0" fontAlgn="ctr"/>
                      <a:r>
                        <a:rPr lang="en-US" sz="1100" b="0" i="0" u="none" strike="noStrike">
                          <a:solidFill>
                            <a:srgbClr val="464749"/>
                          </a:solidFill>
                          <a:effectLst/>
                          <a:latin typeface="Arial"/>
                        </a:rPr>
                        <a:t>Aldehyde RSD</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&lt; 20%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2.23</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409211">
                <a:tc vMerge="1">
                  <a:txBody>
                    <a:bodyPr/>
                    <a:lstStyle/>
                    <a:p>
                      <a:endParaRPr lang="en-US"/>
                    </a:p>
                  </a:txBody>
                  <a:tcPr/>
                </a:tc>
                <a:tc>
                  <a:txBody>
                    <a:bodyPr/>
                    <a:lstStyle/>
                    <a:p>
                      <a:pPr algn="ctr" rtl="0" fontAlgn="ctr"/>
                      <a:r>
                        <a:rPr lang="en-US" sz="1100" b="0" i="0" u="none" strike="noStrike">
                          <a:solidFill>
                            <a:srgbClr val="464749"/>
                          </a:solidFill>
                          <a:effectLst/>
                          <a:latin typeface="Arial"/>
                        </a:rPr>
                        <a:t>Toluene Recovery</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100% ± 20%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99.8</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209152">
                <a:tc vMerge="1">
                  <a:txBody>
                    <a:bodyPr/>
                    <a:lstStyle/>
                    <a:p>
                      <a:endParaRPr lang="en-US"/>
                    </a:p>
                  </a:txBody>
                  <a:tcPr/>
                </a:tc>
                <a:tc>
                  <a:txBody>
                    <a:bodyPr/>
                    <a:lstStyle/>
                    <a:p>
                      <a:pPr algn="ctr" rtl="0" fontAlgn="ctr"/>
                      <a:r>
                        <a:rPr lang="en-US" sz="1100" b="0" i="0" u="none" strike="noStrike">
                          <a:solidFill>
                            <a:srgbClr val="464749"/>
                          </a:solidFill>
                          <a:effectLst/>
                          <a:latin typeface="Arial"/>
                        </a:rPr>
                        <a:t>Rework</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&lt; 3%</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4</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409211">
                <a:tc>
                  <a:txBody>
                    <a:bodyPr/>
                    <a:lstStyle/>
                    <a:p>
                      <a:pPr algn="l" rtl="0" fontAlgn="ctr"/>
                      <a:r>
                        <a:rPr lang="en-US" sz="1200" b="0" i="0" u="none" strike="noStrike" dirty="0">
                          <a:solidFill>
                            <a:srgbClr val="464749"/>
                          </a:solidFill>
                          <a:effectLst/>
                          <a:latin typeface="Arial"/>
                        </a:rPr>
                        <a:t>Timeliness</a:t>
                      </a: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On-Time Reports</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95%</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97.50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445585">
                <a:tc>
                  <a:txBody>
                    <a:bodyPr/>
                    <a:lstStyle/>
                    <a:p>
                      <a:pPr algn="l" rtl="0" fontAlgn="ctr"/>
                      <a:r>
                        <a:rPr lang="en-US" sz="1200" b="0" i="0" u="none" strike="noStrike">
                          <a:solidFill>
                            <a:srgbClr val="464749"/>
                          </a:solidFill>
                          <a:effectLst/>
                          <a:latin typeface="Arial"/>
                        </a:rPr>
                        <a:t>Customer Expectations</a:t>
                      </a: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Net Promoter Score</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gridSpan="2">
                  <a:txBody>
                    <a:bodyPr/>
                    <a:lstStyle/>
                    <a:p>
                      <a:pPr algn="ctr" rtl="0" fontAlgn="ctr"/>
                      <a:r>
                        <a:rPr lang="en-US" sz="1100" b="0" i="0" u="none" strike="noStrike" dirty="0">
                          <a:solidFill>
                            <a:srgbClr val="464749"/>
                          </a:solidFill>
                          <a:effectLst/>
                          <a:latin typeface="Arial"/>
                        </a:rPr>
                        <a:t>To Be Launched </a:t>
                      </a:r>
                      <a:r>
                        <a:rPr lang="en-US" sz="1100" b="0" i="0" u="none" strike="noStrike" dirty="0" smtClean="0">
                          <a:solidFill>
                            <a:srgbClr val="464749"/>
                          </a:solidFill>
                          <a:effectLst/>
                          <a:latin typeface="Arial"/>
                        </a:rPr>
                        <a:t>Sept. 2,  </a:t>
                      </a:r>
                      <a:r>
                        <a:rPr lang="en-US" sz="1100" b="0" i="0" u="none" strike="noStrike" dirty="0">
                          <a:solidFill>
                            <a:srgbClr val="464749"/>
                          </a:solidFill>
                          <a:effectLst/>
                          <a:latin typeface="Arial"/>
                        </a:rPr>
                        <a:t>2014</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hMerge="1">
                  <a:txBody>
                    <a:bodyPr/>
                    <a:lstStyle/>
                    <a:p>
                      <a:endParaRPr lang="en-US"/>
                    </a:p>
                  </a:txBody>
                  <a:tcPr/>
                </a:tc>
              </a:tr>
              <a:tr h="409211">
                <a:tc rowSpan="3">
                  <a:txBody>
                    <a:bodyPr/>
                    <a:lstStyle/>
                    <a:p>
                      <a:pPr algn="l" rtl="0" fontAlgn="ctr"/>
                      <a:r>
                        <a:rPr lang="en-US" sz="1200" b="0" i="0" u="none" strike="noStrike">
                          <a:solidFill>
                            <a:srgbClr val="464749"/>
                          </a:solidFill>
                          <a:effectLst/>
                          <a:latin typeface="Arial"/>
                        </a:rPr>
                        <a:t>Lean Sigma</a:t>
                      </a: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Lean Sigma Trained</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45</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24</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809327">
                <a:tc vMerge="1">
                  <a:txBody>
                    <a:bodyPr/>
                    <a:lstStyle/>
                    <a:p>
                      <a:endParaRPr lang="en-US"/>
                    </a:p>
                  </a:txBody>
                  <a:tcPr/>
                </a:tc>
                <a:tc>
                  <a:txBody>
                    <a:bodyPr/>
                    <a:lstStyle/>
                    <a:p>
                      <a:pPr algn="ctr" rtl="0" fontAlgn="ctr"/>
                      <a:r>
                        <a:rPr lang="en-US" sz="1100" b="0" i="0" u="none" strike="noStrike">
                          <a:solidFill>
                            <a:srgbClr val="464749"/>
                          </a:solidFill>
                          <a:effectLst/>
                          <a:latin typeface="Arial"/>
                        </a:rPr>
                        <a:t>Continuous Improvement</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90%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84%</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209152">
                <a:tc vMerge="1">
                  <a:txBody>
                    <a:bodyPr/>
                    <a:lstStyle/>
                    <a:p>
                      <a:endParaRPr lang="en-US"/>
                    </a:p>
                  </a:txBody>
                  <a:tcPr/>
                </a:tc>
                <a:tc>
                  <a:txBody>
                    <a:bodyPr/>
                    <a:lstStyle/>
                    <a:p>
                      <a:pPr algn="ctr" rtl="0" fontAlgn="ctr"/>
                      <a:r>
                        <a:rPr lang="en-US" sz="1100" b="0" i="0" u="none" strike="noStrike">
                          <a:solidFill>
                            <a:srgbClr val="464749"/>
                          </a:solidFill>
                          <a:effectLst/>
                          <a:latin typeface="Arial"/>
                        </a:rPr>
                        <a:t>JDIs</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a:solidFill>
                            <a:srgbClr val="464749"/>
                          </a:solidFill>
                          <a:effectLst/>
                          <a:latin typeface="Arial"/>
                        </a:rPr>
                        <a:t>100</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ctr" rtl="0" fontAlgn="ctr"/>
                      <a:r>
                        <a:rPr lang="en-US" sz="1100" b="0" i="0" u="none" strike="noStrike" dirty="0" smtClean="0">
                          <a:solidFill>
                            <a:srgbClr val="464749"/>
                          </a:solidFill>
                          <a:effectLst/>
                          <a:latin typeface="Arial"/>
                        </a:rPr>
                        <a:t>93</a:t>
                      </a:r>
                      <a:endParaRPr lang="en-US" sz="1100" b="0" i="0" u="none" strike="noStrike" dirty="0">
                        <a:solidFill>
                          <a:srgbClr val="464749"/>
                        </a:solidFill>
                        <a:effectLst/>
                        <a:latin typeface="Arial"/>
                      </a:endParaRP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445585">
                <a:tc>
                  <a:txBody>
                    <a:bodyPr/>
                    <a:lstStyle/>
                    <a:p>
                      <a:pPr algn="l" rtl="0" fontAlgn="ctr"/>
                      <a:r>
                        <a:rPr lang="en-US" sz="1200" b="0" i="0" u="none" strike="noStrike">
                          <a:solidFill>
                            <a:srgbClr val="464749"/>
                          </a:solidFill>
                          <a:effectLst/>
                          <a:latin typeface="Arial"/>
                        </a:rPr>
                        <a:t>Personnel Capabilities</a:t>
                      </a:r>
                    </a:p>
                  </a:txBody>
                  <a:tcPr marL="73713"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Employee Training</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40 hrs / Employee</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ctr" rtl="0" fontAlgn="ctr"/>
                      <a:r>
                        <a:rPr lang="en-US" sz="1100" b="0" i="0" u="none" strike="noStrike">
                          <a:solidFill>
                            <a:srgbClr val="464749"/>
                          </a:solidFill>
                          <a:effectLst/>
                          <a:latin typeface="Arial"/>
                        </a:rPr>
                        <a:t>41.5*</a:t>
                      </a:r>
                    </a:p>
                  </a:txBody>
                  <a:tcPr marL="8190" marR="8190" marT="8190"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181871">
                <a:tc>
                  <a:txBody>
                    <a:bodyPr/>
                    <a:lstStyle/>
                    <a:p>
                      <a:pPr algn="l" fontAlgn="b"/>
                      <a:endParaRPr lang="en-US" sz="900" b="0" i="0" u="none" strike="noStrike">
                        <a:solidFill>
                          <a:srgbClr val="000000"/>
                        </a:solidFill>
                        <a:effectLst/>
                        <a:latin typeface="Calibri"/>
                      </a:endParaRPr>
                    </a:p>
                  </a:txBody>
                  <a:tcPr marL="8190" marR="8190" marT="8190" marB="0" anchor="b">
                    <a:lnL>
                      <a:noFill/>
                    </a:lnL>
                    <a:lnR>
                      <a:noFill/>
                    </a:lnR>
                    <a:lnT w="12700" cap="flat" cmpd="sng" algn="ctr">
                      <a:solidFill>
                        <a:srgbClr val="464749"/>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8190" marR="8190" marT="8190" marB="0" anchor="b">
                    <a:lnL>
                      <a:noFill/>
                    </a:lnL>
                    <a:lnR>
                      <a:noFill/>
                    </a:lnR>
                    <a:lnT w="12700" cap="flat" cmpd="sng" algn="ctr">
                      <a:solidFill>
                        <a:srgbClr val="464749"/>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8190" marR="8190" marT="8190" marB="0" anchor="b">
                    <a:lnL>
                      <a:noFill/>
                    </a:lnL>
                    <a:lnR>
                      <a:noFill/>
                    </a:lnR>
                    <a:lnT w="12700" cap="flat" cmpd="sng" algn="ctr">
                      <a:solidFill>
                        <a:srgbClr val="464749"/>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Calibri"/>
                        </a:rPr>
                        <a:t>* TBD for some locations</a:t>
                      </a:r>
                    </a:p>
                  </a:txBody>
                  <a:tcPr marL="8190" marR="8190" marT="8190" marB="0" anchor="ctr">
                    <a:lnL>
                      <a:noFill/>
                    </a:lnL>
                    <a:lnR>
                      <a:noFill/>
                    </a:lnR>
                    <a:lnT w="12700" cap="flat" cmpd="sng" algn="ctr">
                      <a:solidFill>
                        <a:srgbClr val="464749"/>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3596094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838200"/>
          </a:xfrm>
        </p:spPr>
        <p:txBody>
          <a:bodyPr/>
          <a:lstStyle/>
          <a:p>
            <a:pPr algn="ctr"/>
            <a:r>
              <a:rPr lang="en-US" dirty="0" smtClean="0"/>
              <a:t>Fulfillment of Objectives</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23</a:t>
            </a:fld>
            <a:endParaRPr lang="en-US">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16159237"/>
              </p:ext>
            </p:extLst>
          </p:nvPr>
        </p:nvGraphicFramePr>
        <p:xfrm>
          <a:off x="457200" y="1818448"/>
          <a:ext cx="8229600" cy="2220152"/>
        </p:xfrm>
        <a:graphic>
          <a:graphicData uri="http://schemas.openxmlformats.org/drawingml/2006/table">
            <a:tbl>
              <a:tblPr firstRow="1" bandRow="1"/>
              <a:tblGrid>
                <a:gridCol w="2900773"/>
                <a:gridCol w="5328827"/>
              </a:tblGrid>
              <a:tr h="377702">
                <a:tc>
                  <a:txBody>
                    <a:bodyPr/>
                    <a:lstStyle/>
                    <a:p>
                      <a:pPr algn="ctr" rtl="0" fontAlgn="ctr"/>
                      <a:r>
                        <a:rPr lang="en-US" sz="1500" b="1" i="0" u="none" strike="noStrike">
                          <a:solidFill>
                            <a:srgbClr val="FFFFFF"/>
                          </a:solidFill>
                          <a:effectLst/>
                          <a:latin typeface="Arial"/>
                        </a:rPr>
                        <a:t>2014 Annual Objectives</a:t>
                      </a:r>
                    </a:p>
                  </a:txBody>
                  <a:tcPr marL="9212"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019B35"/>
                    </a:solidFill>
                  </a:tcPr>
                </a:tc>
                <a:tc>
                  <a:txBody>
                    <a:bodyPr/>
                    <a:lstStyle/>
                    <a:p>
                      <a:pPr algn="ctr" rtl="0" fontAlgn="ctr"/>
                      <a:r>
                        <a:rPr lang="en-US" sz="1500" b="1" i="0" u="none" strike="noStrike">
                          <a:solidFill>
                            <a:srgbClr val="FFFFFF"/>
                          </a:solidFill>
                          <a:effectLst/>
                          <a:latin typeface="Arial"/>
                        </a:rPr>
                        <a:t>Relationship with Quality Programs &amp; Objectives</a:t>
                      </a:r>
                    </a:p>
                  </a:txBody>
                  <a:tcPr marL="9212"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019B35"/>
                    </a:solidFill>
                  </a:tcPr>
                </a:tc>
              </a:tr>
              <a:tr h="368490">
                <a:tc>
                  <a:txBody>
                    <a:bodyPr/>
                    <a:lstStyle/>
                    <a:p>
                      <a:pPr algn="l" rtl="0" fontAlgn="ctr"/>
                      <a:r>
                        <a:rPr lang="en-US" sz="1400" b="0" i="0" u="none" strike="noStrike">
                          <a:solidFill>
                            <a:srgbClr val="464749"/>
                          </a:solidFill>
                          <a:effectLst/>
                          <a:latin typeface="Arial"/>
                        </a:rPr>
                        <a:t>Sales of 20.4M</a:t>
                      </a:r>
                    </a:p>
                  </a:txBody>
                  <a:tcPr marL="82910"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l" rtl="0" fontAlgn="ctr"/>
                      <a:r>
                        <a:rPr lang="en-US" sz="1400" b="0" i="0" u="none" strike="noStrike">
                          <a:solidFill>
                            <a:srgbClr val="464749"/>
                          </a:solidFill>
                          <a:effectLst/>
                          <a:latin typeface="Arial"/>
                        </a:rPr>
                        <a:t>Accreditation, Testing Quality, Timeliness, NPS, Training</a:t>
                      </a:r>
                    </a:p>
                  </a:txBody>
                  <a:tcPr marL="82910"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368490">
                <a:tc>
                  <a:txBody>
                    <a:bodyPr/>
                    <a:lstStyle/>
                    <a:p>
                      <a:pPr algn="l" rtl="0" fontAlgn="ctr"/>
                      <a:r>
                        <a:rPr lang="en-US" sz="1400" b="0" i="0" u="none" strike="noStrike">
                          <a:solidFill>
                            <a:srgbClr val="464749"/>
                          </a:solidFill>
                          <a:effectLst/>
                          <a:latin typeface="Arial"/>
                        </a:rPr>
                        <a:t>Improve productivity by 3%</a:t>
                      </a:r>
                    </a:p>
                  </a:txBody>
                  <a:tcPr marL="82910"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l" rtl="0" fontAlgn="ctr"/>
                      <a:r>
                        <a:rPr lang="fr-FR" sz="1400" b="0" i="0" u="none" strike="noStrike">
                          <a:solidFill>
                            <a:srgbClr val="464749"/>
                          </a:solidFill>
                          <a:effectLst/>
                          <a:latin typeface="Arial"/>
                        </a:rPr>
                        <a:t>Lean Sigma, Continuous Improvement, JDIs</a:t>
                      </a:r>
                    </a:p>
                  </a:txBody>
                  <a:tcPr marL="82910"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368490">
                <a:tc>
                  <a:txBody>
                    <a:bodyPr/>
                    <a:lstStyle/>
                    <a:p>
                      <a:pPr algn="l" rtl="0" fontAlgn="ctr"/>
                      <a:r>
                        <a:rPr lang="en-US" sz="1400" b="0" i="0" u="none" strike="noStrike">
                          <a:solidFill>
                            <a:srgbClr val="464749"/>
                          </a:solidFill>
                          <a:effectLst/>
                          <a:latin typeface="Arial"/>
                        </a:rPr>
                        <a:t>Break even contribution margin</a:t>
                      </a:r>
                    </a:p>
                  </a:txBody>
                  <a:tcPr marL="82910"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l" rtl="0" fontAlgn="ctr"/>
                      <a:r>
                        <a:rPr lang="fr-FR" sz="1400" b="0" i="0" u="none" strike="noStrike">
                          <a:solidFill>
                            <a:srgbClr val="464749"/>
                          </a:solidFill>
                          <a:effectLst/>
                          <a:latin typeface="Arial"/>
                        </a:rPr>
                        <a:t>Lean Sigma, Continuous Improvement, JDIs</a:t>
                      </a:r>
                    </a:p>
                  </a:txBody>
                  <a:tcPr marL="82910"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r h="368490">
                <a:tc>
                  <a:txBody>
                    <a:bodyPr/>
                    <a:lstStyle/>
                    <a:p>
                      <a:pPr algn="l" rtl="0" fontAlgn="ctr"/>
                      <a:r>
                        <a:rPr lang="en-US" sz="1400" b="0" i="0" u="none" strike="noStrike">
                          <a:solidFill>
                            <a:srgbClr val="464749"/>
                          </a:solidFill>
                          <a:effectLst/>
                          <a:latin typeface="Arial"/>
                        </a:rPr>
                        <a:t>Improve customer satisfaction</a:t>
                      </a:r>
                    </a:p>
                  </a:txBody>
                  <a:tcPr marL="82910"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c>
                  <a:txBody>
                    <a:bodyPr/>
                    <a:lstStyle/>
                    <a:p>
                      <a:pPr algn="l" rtl="0" fontAlgn="ctr"/>
                      <a:r>
                        <a:rPr lang="en-US" sz="1400" b="0" i="0" u="none" strike="noStrike">
                          <a:solidFill>
                            <a:srgbClr val="464749"/>
                          </a:solidFill>
                          <a:effectLst/>
                          <a:latin typeface="Arial"/>
                        </a:rPr>
                        <a:t>On-time reports, NPS, Testing Quality, JDIs</a:t>
                      </a:r>
                    </a:p>
                  </a:txBody>
                  <a:tcPr marL="82910"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solidFill>
                      <a:srgbClr val="E7EFE8"/>
                    </a:solidFill>
                  </a:tcPr>
                </a:tc>
              </a:tr>
              <a:tr h="368490">
                <a:tc>
                  <a:txBody>
                    <a:bodyPr/>
                    <a:lstStyle/>
                    <a:p>
                      <a:pPr algn="l" rtl="0" fontAlgn="ctr"/>
                      <a:r>
                        <a:rPr lang="en-US" sz="1400" b="0" i="0" u="none" strike="noStrike">
                          <a:solidFill>
                            <a:srgbClr val="464749"/>
                          </a:solidFill>
                          <a:effectLst/>
                          <a:latin typeface="Arial"/>
                        </a:rPr>
                        <a:t>Improve employee culture</a:t>
                      </a:r>
                    </a:p>
                  </a:txBody>
                  <a:tcPr marL="82910"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c>
                  <a:txBody>
                    <a:bodyPr/>
                    <a:lstStyle/>
                    <a:p>
                      <a:pPr algn="l" rtl="0" fontAlgn="ctr"/>
                      <a:r>
                        <a:rPr lang="en-US" sz="1400" b="0" i="0" u="none" strike="noStrike" dirty="0">
                          <a:solidFill>
                            <a:srgbClr val="464749"/>
                          </a:solidFill>
                          <a:effectLst/>
                          <a:latin typeface="Arial"/>
                        </a:rPr>
                        <a:t>Training, JDIs</a:t>
                      </a:r>
                    </a:p>
                  </a:txBody>
                  <a:tcPr marL="82910" marR="9212" marT="9212" marB="0" anchor="ctr">
                    <a:lnL w="12700" cap="flat" cmpd="sng" algn="ctr">
                      <a:solidFill>
                        <a:srgbClr val="464749"/>
                      </a:solidFill>
                      <a:prstDash val="solid"/>
                      <a:round/>
                      <a:headEnd type="none" w="med" len="med"/>
                      <a:tailEnd type="none" w="med" len="med"/>
                    </a:lnL>
                    <a:lnR w="12700" cap="flat" cmpd="sng" algn="ctr">
                      <a:solidFill>
                        <a:srgbClr val="464749"/>
                      </a:solidFill>
                      <a:prstDash val="solid"/>
                      <a:round/>
                      <a:headEnd type="none" w="med" len="med"/>
                      <a:tailEnd type="none" w="med" len="med"/>
                    </a:lnR>
                    <a:lnT w="12700" cap="flat" cmpd="sng" algn="ctr">
                      <a:solidFill>
                        <a:srgbClr val="464749"/>
                      </a:solidFill>
                      <a:prstDash val="solid"/>
                      <a:round/>
                      <a:headEnd type="none" w="med" len="med"/>
                      <a:tailEnd type="none" w="med" len="med"/>
                    </a:lnT>
                    <a:lnB w="12700" cap="flat" cmpd="sng" algn="ctr">
                      <a:solidFill>
                        <a:srgbClr val="464749"/>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69236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a:solidFill>
                  <a:srgbClr val="7F7F7F"/>
                </a:solidFill>
                <a:latin typeface="Arial" charset="0"/>
                <a:ea typeface="Arial" charset="0"/>
                <a:cs typeface="Arial" charset="0"/>
              </a:rPr>
              <a:t>Internal and External Audits</a:t>
            </a:r>
          </a:p>
          <a:p>
            <a:pPr marL="0" indent="0" eaLnBrk="1" hangingPunct="1"/>
            <a:r>
              <a:rPr lang="en-US" dirty="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Inter-laboratory </a:t>
            </a:r>
            <a:r>
              <a:rPr lang="en-US" dirty="0">
                <a:solidFill>
                  <a:srgbClr val="7F7F7F"/>
                </a:solidFill>
                <a:latin typeface="Arial" charset="0"/>
                <a:ea typeface="Arial" charset="0"/>
                <a:cs typeface="Arial" charset="0"/>
              </a:rPr>
              <a:t>Comparisons/Proficiency Tests</a:t>
            </a:r>
          </a:p>
          <a:p>
            <a:pPr eaLnBrk="1" hangingPunct="1"/>
            <a:r>
              <a:rPr lang="en-US" dirty="0">
                <a:solidFill>
                  <a:srgbClr val="7F7F7F"/>
                </a:solidFill>
                <a:latin typeface="Arial" charset="0"/>
                <a:ea typeface="Arial" charset="0"/>
                <a:cs typeface="Arial" charset="0"/>
              </a:rPr>
              <a:t>Fulfillment of Objectives</a:t>
            </a:r>
          </a:p>
          <a:p>
            <a:pPr marL="0" indent="0" eaLnBrk="1" hangingPunct="1">
              <a:tabLst>
                <a:tab pos="231775" algn="l"/>
              </a:tabLst>
            </a:pPr>
            <a:r>
              <a:rPr lang="en-US" dirty="0" smtClean="0">
                <a:solidFill>
                  <a:schemeClr val="accent1"/>
                </a:solidFill>
                <a:latin typeface="Arial" charset="0"/>
                <a:ea typeface="Arial" charset="0"/>
                <a:cs typeface="Arial" charset="0"/>
              </a:rPr>
              <a:t>Volume and Types of Work</a:t>
            </a:r>
            <a:endParaRPr lang="en-US" dirty="0">
              <a:solidFill>
                <a:schemeClr val="accent1"/>
              </a:solidFill>
              <a:latin typeface="Arial" charset="0"/>
              <a:ea typeface="Arial" charset="0"/>
              <a:cs typeface="Arial" charset="0"/>
            </a:endParaRPr>
          </a:p>
          <a:p>
            <a:pPr eaLnBrk="1" hangingPunct="1">
              <a:tabLst>
                <a:tab pos="231775" algn="l"/>
              </a:tabLst>
            </a:pPr>
            <a:r>
              <a:rPr lang="en-US" dirty="0">
                <a:solidFill>
                  <a:srgbClr val="7F7F7F"/>
                </a:solidFill>
                <a:latin typeface="Arial" charset="0"/>
                <a:ea typeface="Arial" charset="0"/>
                <a:cs typeface="Arial" charset="0"/>
              </a:rPr>
              <a:t>Feedback, Complaints, </a:t>
            </a:r>
            <a:r>
              <a:rPr lang="en-US" dirty="0" smtClean="0">
                <a:solidFill>
                  <a:srgbClr val="7F7F7F"/>
                </a:solidFill>
                <a:latin typeface="Arial" charset="0"/>
                <a:ea typeface="Arial" charset="0"/>
                <a:cs typeface="Arial" charset="0"/>
              </a:rPr>
              <a:t>Appeals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24</a:t>
            </a:fld>
            <a:endParaRPr lang="en-US">
              <a:solidFill>
                <a:srgbClr val="000000"/>
              </a:solidFill>
            </a:endParaRPr>
          </a:p>
        </p:txBody>
      </p:sp>
    </p:spTree>
    <p:extLst>
      <p:ext uri="{BB962C8B-B14F-4D97-AF65-F5344CB8AC3E}">
        <p14:creationId xmlns:p14="http://schemas.microsoft.com/office/powerpoint/2010/main" val="525122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0" y="274638"/>
            <a:ext cx="9144000" cy="1143000"/>
          </a:xfrm>
        </p:spPr>
        <p:txBody>
          <a:bodyPr/>
          <a:lstStyle/>
          <a:p>
            <a:pPr algn="ctr" eaLnBrk="1" hangingPunct="1"/>
            <a:r>
              <a:rPr lang="en-US" dirty="0" smtClean="0">
                <a:latin typeface="Arial" charset="0"/>
                <a:ea typeface="Geneva" charset="0"/>
              </a:rPr>
              <a:t>Volume and Types of Work</a:t>
            </a:r>
            <a:endParaRPr lang="en-US" dirty="0">
              <a:latin typeface="Arial" charset="0"/>
              <a:ea typeface="Geneva"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25</a:t>
            </a:fld>
            <a:endParaRPr lang="en-US">
              <a:solidFill>
                <a:srgbClr val="000000"/>
              </a:solidFill>
            </a:endParaRPr>
          </a:p>
        </p:txBody>
      </p:sp>
      <p:graphicFrame>
        <p:nvGraphicFramePr>
          <p:cNvPr id="9" name="Content Placeholder 4"/>
          <p:cNvGraphicFramePr>
            <a:graphicFrameLocks/>
          </p:cNvGraphicFramePr>
          <p:nvPr>
            <p:extLst>
              <p:ext uri="{D42A27DB-BD31-4B8C-83A1-F6EECF244321}">
                <p14:modId xmlns:p14="http://schemas.microsoft.com/office/powerpoint/2010/main" val="2168607775"/>
              </p:ext>
            </p:extLst>
          </p:nvPr>
        </p:nvGraphicFramePr>
        <p:xfrm>
          <a:off x="457200" y="1589567"/>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352800" y="1078468"/>
            <a:ext cx="2438400" cy="369332"/>
          </a:xfrm>
          <a:prstGeom prst="rect">
            <a:avLst/>
          </a:prstGeom>
          <a:noFill/>
        </p:spPr>
        <p:txBody>
          <a:bodyPr wrap="square" rtlCol="0">
            <a:spAutoFit/>
          </a:bodyPr>
          <a:lstStyle/>
          <a:p>
            <a:pPr algn="ctr"/>
            <a:r>
              <a:rPr lang="en-US" dirty="0" smtClean="0">
                <a:latin typeface="Arial" pitchFamily="34" charset="0"/>
                <a:cs typeface="Arial" pitchFamily="34" charset="0"/>
              </a:rPr>
              <a:t>Percent of Revenue</a:t>
            </a:r>
          </a:p>
        </p:txBody>
      </p:sp>
    </p:spTree>
    <p:extLst>
      <p:ext uri="{BB962C8B-B14F-4D97-AF65-F5344CB8AC3E}">
        <p14:creationId xmlns:p14="http://schemas.microsoft.com/office/powerpoint/2010/main" val="309020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a:solidFill>
                  <a:srgbClr val="7F7F7F"/>
                </a:solidFill>
                <a:latin typeface="Arial" charset="0"/>
                <a:ea typeface="Arial" charset="0"/>
                <a:cs typeface="Arial" charset="0"/>
              </a:rPr>
              <a:t>Internal and External Audits</a:t>
            </a:r>
          </a:p>
          <a:p>
            <a:pPr marL="0" indent="0" eaLnBrk="1" hangingPunct="1"/>
            <a:r>
              <a:rPr lang="en-US" dirty="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Inter-laboratory </a:t>
            </a:r>
            <a:r>
              <a:rPr lang="en-US" dirty="0">
                <a:solidFill>
                  <a:srgbClr val="7F7F7F"/>
                </a:solidFill>
                <a:latin typeface="Arial" charset="0"/>
                <a:ea typeface="Arial" charset="0"/>
                <a:cs typeface="Arial" charset="0"/>
              </a:rPr>
              <a:t>Comparisons/Proficiency Tests</a:t>
            </a:r>
          </a:p>
          <a:p>
            <a:pPr eaLnBrk="1" hangingPunct="1"/>
            <a:r>
              <a:rPr lang="en-US" dirty="0">
                <a:solidFill>
                  <a:srgbClr val="7F7F7F"/>
                </a:solidFill>
                <a:latin typeface="Arial" charset="0"/>
                <a:ea typeface="Arial" charset="0"/>
                <a:cs typeface="Arial" charset="0"/>
              </a:rPr>
              <a:t>Fulfillment of </a:t>
            </a:r>
            <a:r>
              <a:rPr lang="en-US" dirty="0" smtClean="0">
                <a:solidFill>
                  <a:srgbClr val="7F7F7F"/>
                </a:solidFill>
                <a:latin typeface="Arial" charset="0"/>
                <a:ea typeface="Arial" charset="0"/>
                <a:cs typeface="Arial" charset="0"/>
              </a:rPr>
              <a:t>Objectives</a:t>
            </a:r>
          </a:p>
          <a:p>
            <a:pPr eaLnBrk="1" hangingPunct="1"/>
            <a:r>
              <a:rPr lang="en-US" dirty="0" smtClean="0">
                <a:solidFill>
                  <a:srgbClr val="7F7F7F"/>
                </a:solidFill>
                <a:latin typeface="Arial" charset="0"/>
                <a:ea typeface="Arial" charset="0"/>
                <a:cs typeface="Arial" charset="0"/>
              </a:rPr>
              <a:t>Volume and Types of Work</a:t>
            </a:r>
            <a:endParaRPr lang="en-US" dirty="0">
              <a:solidFill>
                <a:srgbClr val="7F7F7F"/>
              </a:solidFill>
              <a:latin typeface="Arial" charset="0"/>
              <a:ea typeface="Arial" charset="0"/>
              <a:cs typeface="Arial" charset="0"/>
            </a:endParaRPr>
          </a:p>
          <a:p>
            <a:pPr marL="0" indent="0" eaLnBrk="1" hangingPunct="1">
              <a:tabLst>
                <a:tab pos="231775" algn="l"/>
              </a:tabLst>
            </a:pPr>
            <a:r>
              <a:rPr lang="en-US" dirty="0" smtClean="0">
                <a:solidFill>
                  <a:schemeClr val="accent1"/>
                </a:solidFill>
                <a:latin typeface="Arial" charset="0"/>
                <a:ea typeface="Arial" charset="0"/>
                <a:cs typeface="Arial" charset="0"/>
              </a:rPr>
              <a:t>Previous </a:t>
            </a:r>
            <a:r>
              <a:rPr lang="en-US" dirty="0">
                <a:solidFill>
                  <a:schemeClr val="accent1"/>
                </a:solidFill>
                <a:latin typeface="Arial" charset="0"/>
                <a:ea typeface="Arial" charset="0"/>
                <a:cs typeface="Arial" charset="0"/>
              </a:rPr>
              <a:t>Management Review</a:t>
            </a:r>
          </a:p>
          <a:p>
            <a:pPr eaLnBrk="1" hangingPunct="1">
              <a:tabLst>
                <a:tab pos="231775" algn="l"/>
              </a:tabLst>
            </a:pPr>
            <a:r>
              <a:rPr lang="en-US" dirty="0">
                <a:solidFill>
                  <a:srgbClr val="7F7F7F"/>
                </a:solidFill>
                <a:latin typeface="Arial" charset="0"/>
                <a:ea typeface="Arial" charset="0"/>
                <a:cs typeface="Arial" charset="0"/>
              </a:rPr>
              <a:t>Feedback, Complaints, </a:t>
            </a:r>
            <a:r>
              <a:rPr lang="en-US" dirty="0" smtClean="0">
                <a:solidFill>
                  <a:srgbClr val="7F7F7F"/>
                </a:solidFill>
                <a:latin typeface="Arial" charset="0"/>
                <a:ea typeface="Arial" charset="0"/>
                <a:cs typeface="Arial" charset="0"/>
              </a:rPr>
              <a:t>Appeals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26</a:t>
            </a:fld>
            <a:endParaRPr lang="en-US">
              <a:solidFill>
                <a:srgbClr val="000000"/>
              </a:solidFill>
            </a:endParaRPr>
          </a:p>
        </p:txBody>
      </p:sp>
    </p:spTree>
    <p:extLst>
      <p:ext uri="{BB962C8B-B14F-4D97-AF65-F5344CB8AC3E}">
        <p14:creationId xmlns:p14="http://schemas.microsoft.com/office/powerpoint/2010/main" val="1985835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ctr"/>
            <a:r>
              <a:rPr lang="en-US" dirty="0" smtClean="0"/>
              <a:t>Management Review 2013</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27</a:t>
            </a:fld>
            <a:endParaRPr lang="en-US">
              <a:solidFill>
                <a:srgbClr val="000000"/>
              </a:solidFill>
            </a:endParaRPr>
          </a:p>
        </p:txBody>
      </p:sp>
      <p:sp>
        <p:nvSpPr>
          <p:cNvPr id="3" name="Content Placeholder 2"/>
          <p:cNvSpPr>
            <a:spLocks noGrp="1"/>
          </p:cNvSpPr>
          <p:nvPr>
            <p:ph idx="1"/>
          </p:nvPr>
        </p:nvSpPr>
        <p:spPr>
          <a:xfrm>
            <a:off x="457200" y="838200"/>
            <a:ext cx="8077200" cy="5334000"/>
          </a:xfrm>
        </p:spPr>
        <p:txBody>
          <a:bodyPr/>
          <a:lstStyle/>
          <a:p>
            <a:pPr marL="342900" indent="-342900">
              <a:buFont typeface="Arial" panose="020B0604020202020204" pitchFamily="34" charset="0"/>
              <a:buChar char="•"/>
            </a:pPr>
            <a:r>
              <a:rPr lang="en-US" dirty="0" smtClean="0"/>
              <a:t>Previous Management Review was performed August 2</a:t>
            </a:r>
            <a:r>
              <a:rPr lang="en-US" baseline="30000" dirty="0" smtClean="0"/>
              <a:t>nd</a:t>
            </a:r>
            <a:r>
              <a:rPr lang="en-US" dirty="0" smtClean="0"/>
              <a:t>, 2013.</a:t>
            </a:r>
          </a:p>
          <a:p>
            <a:pPr marL="342900" indent="-342900">
              <a:buFont typeface="Arial" panose="020B0604020202020204" pitchFamily="34" charset="0"/>
              <a:buChar char="•"/>
            </a:pPr>
            <a:r>
              <a:rPr lang="en-US" dirty="0" smtClean="0"/>
              <a:t>Accomplished</a:t>
            </a:r>
          </a:p>
          <a:p>
            <a:pPr marL="687388" lvl="1" indent="-342900">
              <a:buFont typeface="Arial" panose="020B0604020202020204" pitchFamily="34" charset="0"/>
              <a:buChar char="•"/>
            </a:pPr>
            <a:r>
              <a:rPr lang="en-US" dirty="0" smtClean="0"/>
              <a:t>SC&amp;S Management Review SOP</a:t>
            </a:r>
          </a:p>
          <a:p>
            <a:pPr marL="687388" lvl="1" indent="-342900">
              <a:buFont typeface="Arial" panose="020B0604020202020204" pitchFamily="34" charset="0"/>
              <a:buChar char="•"/>
            </a:pPr>
            <a:r>
              <a:rPr lang="en-US" dirty="0" smtClean="0"/>
              <a:t>Insight to ULE</a:t>
            </a:r>
          </a:p>
          <a:p>
            <a:pPr marL="687388" lvl="1" indent="-342900">
              <a:buFont typeface="Arial" panose="020B0604020202020204" pitchFamily="34" charset="0"/>
              <a:buChar char="•"/>
            </a:pPr>
            <a:r>
              <a:rPr lang="en-US" dirty="0" smtClean="0"/>
              <a:t>Auditing of Non-IAQ Programs</a:t>
            </a:r>
          </a:p>
          <a:p>
            <a:pPr marL="687388" lvl="1" indent="-342900">
              <a:buFont typeface="Arial" panose="020B0604020202020204" pitchFamily="34" charset="0"/>
              <a:buChar char="•"/>
            </a:pPr>
            <a:r>
              <a:rPr lang="en-US" dirty="0" smtClean="0"/>
              <a:t>“Re-documenting” of BIFMA level Program</a:t>
            </a:r>
          </a:p>
          <a:p>
            <a:pPr marL="687388" lvl="1"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In Process</a:t>
            </a:r>
          </a:p>
          <a:p>
            <a:pPr marL="687388" lvl="1" indent="-342900">
              <a:buFont typeface="Arial" panose="020B0604020202020204" pitchFamily="34" charset="0"/>
              <a:buChar char="•"/>
            </a:pPr>
            <a:r>
              <a:rPr lang="en-US" dirty="0" smtClean="0"/>
              <a:t>Creating a fully Compliant Management Review</a:t>
            </a:r>
          </a:p>
          <a:p>
            <a:pPr marL="687388" lvl="1" indent="-342900">
              <a:buFont typeface="Arial" panose="020B0604020202020204" pitchFamily="34" charset="0"/>
              <a:buChar char="•"/>
            </a:pPr>
            <a:r>
              <a:rPr lang="en-US" dirty="0" smtClean="0"/>
              <a:t>Document Master List in Quality SharePoint Site</a:t>
            </a:r>
          </a:p>
          <a:p>
            <a:pPr marL="687388" lvl="1" indent="-342900">
              <a:buFont typeface="Arial" panose="020B0604020202020204" pitchFamily="34" charset="0"/>
              <a:buChar char="•"/>
            </a:pPr>
            <a:r>
              <a:rPr lang="en-US" dirty="0"/>
              <a:t>Quality SharePoint </a:t>
            </a:r>
            <a:r>
              <a:rPr lang="en-US" dirty="0" smtClean="0"/>
              <a:t>Site with Dashboard</a:t>
            </a:r>
            <a:endParaRPr lang="en-US" dirty="0"/>
          </a:p>
          <a:p>
            <a:pPr marL="687388" lvl="1" indent="-342900">
              <a:buFont typeface="Arial" panose="020B0604020202020204" pitchFamily="34" charset="0"/>
              <a:buChar char="•"/>
            </a:pPr>
            <a:r>
              <a:rPr lang="en-US" dirty="0"/>
              <a:t>Audit </a:t>
            </a:r>
            <a:r>
              <a:rPr lang="en-US" dirty="0" smtClean="0"/>
              <a:t>Schedule Posted</a:t>
            </a:r>
            <a:endParaRPr lang="en-US" dirty="0"/>
          </a:p>
          <a:p>
            <a:pPr marL="687388" lvl="1" indent="-342900">
              <a:buFont typeface="Arial" panose="020B0604020202020204" pitchFamily="34" charset="0"/>
              <a:buChar char="•"/>
            </a:pPr>
            <a:r>
              <a:rPr lang="en-US" dirty="0"/>
              <a:t>Document Movement into DCS – </a:t>
            </a:r>
            <a:r>
              <a:rPr lang="en-US" dirty="0" smtClean="0"/>
              <a:t>583 Docs total ; 81% moved</a:t>
            </a:r>
            <a:endParaRPr lang="en-US" dirty="0"/>
          </a:p>
          <a:p>
            <a:pPr marL="687388" lvl="1"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2622474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a:solidFill>
                  <a:srgbClr val="7F7F7F"/>
                </a:solidFill>
                <a:latin typeface="Arial" charset="0"/>
                <a:ea typeface="Arial" charset="0"/>
                <a:cs typeface="Arial" charset="0"/>
              </a:rPr>
              <a:t>Internal and External Audits</a:t>
            </a:r>
          </a:p>
          <a:p>
            <a:pPr marL="0" indent="0" eaLnBrk="1" hangingPunct="1"/>
            <a:r>
              <a:rPr lang="en-US" dirty="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Inter-laboratory </a:t>
            </a:r>
            <a:r>
              <a:rPr lang="en-US" dirty="0">
                <a:solidFill>
                  <a:srgbClr val="7F7F7F"/>
                </a:solidFill>
                <a:latin typeface="Arial" charset="0"/>
                <a:ea typeface="Arial" charset="0"/>
                <a:cs typeface="Arial" charset="0"/>
              </a:rPr>
              <a:t>Comparisons/Proficiency Tests</a:t>
            </a:r>
          </a:p>
          <a:p>
            <a:pPr eaLnBrk="1" hangingPunct="1"/>
            <a:r>
              <a:rPr lang="en-US" dirty="0">
                <a:solidFill>
                  <a:srgbClr val="7F7F7F"/>
                </a:solidFill>
                <a:latin typeface="Arial" charset="0"/>
                <a:ea typeface="Arial" charset="0"/>
                <a:cs typeface="Arial" charset="0"/>
              </a:rPr>
              <a:t>Fulfillment of </a:t>
            </a:r>
            <a:r>
              <a:rPr lang="en-US" dirty="0" smtClean="0">
                <a:solidFill>
                  <a:srgbClr val="7F7F7F"/>
                </a:solidFill>
                <a:latin typeface="Arial" charset="0"/>
                <a:ea typeface="Arial" charset="0"/>
                <a:cs typeface="Arial" charset="0"/>
              </a:rPr>
              <a:t>Objectives</a:t>
            </a:r>
          </a:p>
          <a:p>
            <a:pPr eaLnBrk="1" hangingPunct="1"/>
            <a:r>
              <a:rPr lang="en-US" dirty="0">
                <a:solidFill>
                  <a:srgbClr val="7F7F7F"/>
                </a:solidFill>
                <a:latin typeface="Arial" charset="0"/>
                <a:ea typeface="Arial" charset="0"/>
                <a:cs typeface="Arial" charset="0"/>
              </a:rPr>
              <a:t>Volume and Types of Work</a:t>
            </a:r>
          </a:p>
          <a:p>
            <a:pPr marL="0" indent="0" eaLnBrk="1" hangingPunct="1">
              <a:tabLst>
                <a:tab pos="231775" algn="l"/>
              </a:tabLst>
            </a:pPr>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eaLnBrk="1" hangingPunct="1">
              <a:tabLst>
                <a:tab pos="231775" algn="l"/>
              </a:tabLst>
            </a:pPr>
            <a:r>
              <a:rPr lang="en-US" dirty="0">
                <a:solidFill>
                  <a:schemeClr val="accent1"/>
                </a:solidFill>
                <a:latin typeface="Arial" charset="0"/>
                <a:ea typeface="Arial" charset="0"/>
                <a:cs typeface="Arial" charset="0"/>
              </a:rPr>
              <a:t>Feedback, Complaints, Appeals</a:t>
            </a: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28</a:t>
            </a:fld>
            <a:endParaRPr lang="en-US">
              <a:solidFill>
                <a:srgbClr val="000000"/>
              </a:solidFill>
            </a:endParaRPr>
          </a:p>
        </p:txBody>
      </p:sp>
    </p:spTree>
    <p:extLst>
      <p:ext uri="{BB962C8B-B14F-4D97-AF65-F5344CB8AC3E}">
        <p14:creationId xmlns:p14="http://schemas.microsoft.com/office/powerpoint/2010/main" val="2268490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143000"/>
          </a:xfrm>
        </p:spPr>
        <p:txBody>
          <a:bodyPr/>
          <a:lstStyle/>
          <a:p>
            <a:pPr algn="ctr"/>
            <a:r>
              <a:rPr lang="en-US" dirty="0" smtClean="0"/>
              <a:t>Feedback, Complaints and Appeals</a:t>
            </a:r>
            <a:endParaRPr lang="en-US" dirty="0"/>
          </a:p>
        </p:txBody>
      </p:sp>
      <p:sp>
        <p:nvSpPr>
          <p:cNvPr id="3" name="Content Placeholder 2"/>
          <p:cNvSpPr>
            <a:spLocks noGrp="1"/>
          </p:cNvSpPr>
          <p:nvPr>
            <p:ph idx="1"/>
          </p:nvPr>
        </p:nvSpPr>
        <p:spPr>
          <a:xfrm>
            <a:off x="457200" y="1447800"/>
            <a:ext cx="8229600" cy="4038600"/>
          </a:xfrm>
        </p:spPr>
        <p:txBody>
          <a:bodyPr>
            <a:normAutofit fontScale="92500"/>
          </a:bodyPr>
          <a:lstStyle/>
          <a:p>
            <a:pPr marL="342900" indent="-342900">
              <a:buFont typeface="Arial" panose="020B0604020202020204" pitchFamily="34" charset="0"/>
              <a:buChar char="•"/>
            </a:pPr>
            <a:r>
              <a:rPr lang="en-US" sz="2000" b="0" dirty="0" smtClean="0">
                <a:solidFill>
                  <a:schemeClr val="accent1"/>
                </a:solidFill>
                <a:latin typeface="Arial"/>
                <a:cs typeface="Geneva" charset="0"/>
              </a:rPr>
              <a:t>No system set up yet – Multiple CARs have been written against us due to this.</a:t>
            </a:r>
          </a:p>
          <a:p>
            <a:pPr marL="342900" indent="-342900">
              <a:buFont typeface="Arial" panose="020B0604020202020204" pitchFamily="34" charset="0"/>
              <a:buChar char="•"/>
            </a:pPr>
            <a:endParaRPr lang="en-US" sz="2000" b="0" dirty="0">
              <a:solidFill>
                <a:schemeClr val="accent1"/>
              </a:solidFill>
              <a:latin typeface="Arial"/>
              <a:cs typeface="Geneva" charset="0"/>
            </a:endParaRPr>
          </a:p>
          <a:p>
            <a:pPr marL="342900" indent="-342900">
              <a:buFont typeface="Arial" panose="020B0604020202020204" pitchFamily="34" charset="0"/>
              <a:buChar char="•"/>
            </a:pPr>
            <a:r>
              <a:rPr lang="en-US" sz="2000" b="0" dirty="0">
                <a:solidFill>
                  <a:schemeClr val="accent1"/>
                </a:solidFill>
                <a:latin typeface="Arial"/>
                <a:cs typeface="Geneva" charset="0"/>
              </a:rPr>
              <a:t>Complaints, moving over to UL System </a:t>
            </a:r>
            <a:r>
              <a:rPr lang="en-US" sz="2000" b="0" dirty="0" smtClean="0">
                <a:solidFill>
                  <a:schemeClr val="accent1"/>
                </a:solidFill>
                <a:latin typeface="Arial"/>
                <a:cs typeface="Geneva" charset="0"/>
              </a:rPr>
              <a:t>beginning 9/2/14. </a:t>
            </a:r>
          </a:p>
          <a:p>
            <a:pPr marL="342900" indent="-342900">
              <a:buFont typeface="Arial" panose="020B0604020202020204" pitchFamily="34" charset="0"/>
              <a:buChar char="•"/>
            </a:pPr>
            <a:endParaRPr lang="en-US" sz="2000" b="0" dirty="0" smtClean="0">
              <a:solidFill>
                <a:schemeClr val="accent1"/>
              </a:solidFill>
              <a:latin typeface="Arial"/>
              <a:cs typeface="Geneva" charset="0"/>
            </a:endParaRPr>
          </a:p>
          <a:p>
            <a:pPr marL="342900" indent="-342900">
              <a:buFont typeface="Arial" panose="020B0604020202020204" pitchFamily="34" charset="0"/>
              <a:buChar char="•"/>
            </a:pPr>
            <a:r>
              <a:rPr lang="en-US" sz="2000" b="0" dirty="0" smtClean="0">
                <a:solidFill>
                  <a:schemeClr val="accent1"/>
                </a:solidFill>
                <a:latin typeface="Arial"/>
                <a:cs typeface="Geneva" charset="0"/>
              </a:rPr>
              <a:t>Need to analyze customer complaint and feedback data to see what we can do better for the customer or possible customer needs.</a:t>
            </a:r>
          </a:p>
          <a:p>
            <a:pPr marL="342900" indent="-342900">
              <a:buFont typeface="Arial" panose="020B0604020202020204" pitchFamily="34" charset="0"/>
              <a:buChar char="•"/>
            </a:pPr>
            <a:endParaRPr lang="en-US" sz="2000" b="0" dirty="0" smtClean="0">
              <a:solidFill>
                <a:schemeClr val="accent1"/>
              </a:solidFill>
              <a:latin typeface="Arial"/>
              <a:cs typeface="Geneva" charset="0"/>
            </a:endParaRPr>
          </a:p>
          <a:p>
            <a:pPr marL="342900" indent="-342900">
              <a:buFont typeface="Arial" panose="020B0604020202020204" pitchFamily="34" charset="0"/>
              <a:buChar char="•"/>
            </a:pPr>
            <a:r>
              <a:rPr lang="en-US" sz="2000" b="0" dirty="0" smtClean="0">
                <a:solidFill>
                  <a:schemeClr val="accent1"/>
                </a:solidFill>
                <a:latin typeface="Arial"/>
                <a:cs typeface="Geneva" charset="0"/>
              </a:rPr>
              <a:t>Feedback to also come from the Impartiality Committee meetings on an annual basis</a:t>
            </a:r>
            <a:endParaRPr lang="en-US" sz="2000" b="0" dirty="0">
              <a:solidFill>
                <a:schemeClr val="accent1"/>
              </a:solidFill>
              <a:latin typeface="Arial"/>
              <a:cs typeface="Geneva" charset="0"/>
            </a:endParaRPr>
          </a:p>
          <a:p>
            <a:pPr marL="342900" indent="-342900">
              <a:buFont typeface="Arial" panose="020B0604020202020204" pitchFamily="34" charset="0"/>
              <a:buChar char="•"/>
            </a:pPr>
            <a:endParaRPr lang="en-US" sz="2000" b="0" dirty="0" smtClean="0">
              <a:solidFill>
                <a:schemeClr val="accent1"/>
              </a:solidFill>
              <a:latin typeface="Arial"/>
              <a:cs typeface="Geneva" charset="0"/>
            </a:endParaRPr>
          </a:p>
          <a:p>
            <a:pPr marL="342900" indent="-342900">
              <a:buFont typeface="Arial" panose="020B0604020202020204" pitchFamily="34" charset="0"/>
              <a:buChar char="•"/>
            </a:pPr>
            <a:r>
              <a:rPr lang="en-US" sz="2000" b="0" dirty="0" smtClean="0">
                <a:solidFill>
                  <a:schemeClr val="accent1"/>
                </a:solidFill>
                <a:latin typeface="Arial"/>
                <a:cs typeface="Geneva" charset="0"/>
              </a:rPr>
              <a:t>Currently no Appeals but need to retain a Spreadsheet to track Appeals. </a:t>
            </a:r>
          </a:p>
          <a:p>
            <a:pPr marL="342900" indent="-342900">
              <a:buFont typeface="Arial" panose="020B0604020202020204" pitchFamily="34" charset="0"/>
              <a:buChar char="•"/>
            </a:pPr>
            <a:endParaRPr lang="en-US" sz="2000" b="0" dirty="0" smtClean="0">
              <a:solidFill>
                <a:schemeClr val="accent1"/>
              </a:solidFill>
              <a:latin typeface="Arial"/>
              <a:cs typeface="Geneva" charset="0"/>
            </a:endParaRPr>
          </a:p>
          <a:p>
            <a:pPr marL="342900" indent="-342900">
              <a:buFont typeface="Arial" panose="020B0604020202020204" pitchFamily="34" charset="0"/>
              <a:buChar char="•"/>
            </a:pPr>
            <a:endParaRPr lang="en-US" sz="2000" b="0" dirty="0" smtClean="0">
              <a:solidFill>
                <a:schemeClr val="accent1"/>
              </a:solidFill>
              <a:latin typeface="Arial"/>
              <a:cs typeface="Geneva" charset="0"/>
            </a:endParaRPr>
          </a:p>
        </p:txBody>
      </p:sp>
      <p:sp>
        <p:nvSpPr>
          <p:cNvPr id="4" name="Slide Number Placeholder 3"/>
          <p:cNvSpPr>
            <a:spLocks noGrp="1"/>
          </p:cNvSpPr>
          <p:nvPr>
            <p:ph type="sldNum" sz="quarter" idx="10"/>
          </p:nvPr>
        </p:nvSpPr>
        <p:spPr/>
        <p:txBody>
          <a:bodyPr/>
          <a:lstStyle/>
          <a:p>
            <a:fld id="{B6C7148A-9F10-C148-9B6A-0C27445671A9}" type="slidenum">
              <a:rPr lang="en-US" smtClean="0">
                <a:solidFill>
                  <a:srgbClr val="000000"/>
                </a:solidFill>
              </a:rPr>
              <a:pPr/>
              <a:t>29</a:t>
            </a:fld>
            <a:endParaRPr lang="en-US">
              <a:solidFill>
                <a:srgbClr val="000000"/>
              </a:solidFill>
            </a:endParaRPr>
          </a:p>
        </p:txBody>
      </p:sp>
    </p:spTree>
    <p:extLst>
      <p:ext uri="{BB962C8B-B14F-4D97-AF65-F5344CB8AC3E}">
        <p14:creationId xmlns:p14="http://schemas.microsoft.com/office/powerpoint/2010/main" val="3523197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605F1C0-6A0C-A74E-882E-C7B471D3708E}" type="slidenum">
              <a:rPr lang="en-US" smtClean="0">
                <a:solidFill>
                  <a:srgbClr val="000000"/>
                </a:solidFill>
              </a:rPr>
              <a:pPr/>
              <a:t>3</a:t>
            </a:fld>
            <a:endParaRPr lang="en-US">
              <a:solidFill>
                <a:srgbClr val="000000"/>
              </a:solidFill>
            </a:endParaRPr>
          </a:p>
        </p:txBody>
      </p:sp>
      <p:sp>
        <p:nvSpPr>
          <p:cNvPr id="3" name="TextBox 2"/>
          <p:cNvSpPr txBox="1"/>
          <p:nvPr/>
        </p:nvSpPr>
        <p:spPr>
          <a:xfrm>
            <a:off x="0" y="220301"/>
            <a:ext cx="9144000" cy="523220"/>
          </a:xfrm>
          <a:prstGeom prst="rect">
            <a:avLst/>
          </a:prstGeom>
          <a:noFill/>
        </p:spPr>
        <p:txBody>
          <a:bodyPr wrap="square" rtlCol="0">
            <a:spAutoFit/>
          </a:bodyPr>
          <a:lstStyle/>
          <a:p>
            <a:pPr algn="ctr"/>
            <a:r>
              <a:rPr lang="en-US" sz="2800" b="1" dirty="0">
                <a:solidFill>
                  <a:schemeClr val="accent1"/>
                </a:solidFill>
                <a:latin typeface="Arial"/>
                <a:ea typeface="Geneva" charset="-128"/>
                <a:cs typeface="Geneva" charset="0"/>
              </a:rPr>
              <a:t>Management Review Purpose</a:t>
            </a:r>
          </a:p>
        </p:txBody>
      </p:sp>
      <p:sp>
        <p:nvSpPr>
          <p:cNvPr id="4" name="TextBox 3"/>
          <p:cNvSpPr txBox="1"/>
          <p:nvPr/>
        </p:nvSpPr>
        <p:spPr>
          <a:xfrm>
            <a:off x="685800" y="1295400"/>
            <a:ext cx="73914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Arial" pitchFamily="34" charset="0"/>
                <a:cs typeface="Arial" pitchFamily="34" charset="0"/>
              </a:rPr>
              <a:t>Accreditation Requirement</a:t>
            </a:r>
          </a:p>
          <a:p>
            <a:pPr marL="285750" indent="-285750">
              <a:buFont typeface="Arial" panose="020B0604020202020204" pitchFamily="34" charset="0"/>
              <a:buChar char="•"/>
            </a:pPr>
            <a:endParaRPr lang="en-US" dirty="0" smtClean="0">
              <a:latin typeface="Arial" pitchFamily="34" charset="0"/>
              <a:cs typeface="Arial" pitchFamily="34" charset="0"/>
            </a:endParaRPr>
          </a:p>
          <a:p>
            <a:pPr marL="285750" indent="-285750">
              <a:buFont typeface="Arial" panose="020B0604020202020204" pitchFamily="34" charset="0"/>
              <a:buChar char="•"/>
            </a:pPr>
            <a:r>
              <a:rPr lang="en-US" dirty="0" smtClean="0">
                <a:latin typeface="Arial" pitchFamily="34" charset="0"/>
                <a:cs typeface="Arial" pitchFamily="34" charset="0"/>
              </a:rPr>
              <a:t>ISO/IEC 17025, Section 4.15.1 states, “…periodically </a:t>
            </a:r>
            <a:r>
              <a:rPr lang="en-US" dirty="0">
                <a:latin typeface="Arial" pitchFamily="34" charset="0"/>
                <a:cs typeface="Arial" pitchFamily="34" charset="0"/>
              </a:rPr>
              <a:t>conduct a review of the laboratory's management system and testing and/or calibration </a:t>
            </a:r>
            <a:r>
              <a:rPr lang="en-US" dirty="0" smtClean="0">
                <a:latin typeface="Arial" pitchFamily="34" charset="0"/>
                <a:cs typeface="Arial" pitchFamily="34" charset="0"/>
              </a:rPr>
              <a:t>activities to </a:t>
            </a:r>
            <a:r>
              <a:rPr lang="en-US" dirty="0">
                <a:latin typeface="Arial" pitchFamily="34" charset="0"/>
                <a:cs typeface="Arial" pitchFamily="34" charset="0"/>
              </a:rPr>
              <a:t>ensure their continuing suitability and effectiveness, and to introduce necessary changes or improvements</a:t>
            </a:r>
            <a:r>
              <a:rPr lang="en-US" dirty="0" smtClean="0">
                <a:latin typeface="Arial" pitchFamily="34" charset="0"/>
                <a:cs typeface="Arial" pitchFamily="34" charset="0"/>
              </a:rPr>
              <a:t>.”</a:t>
            </a:r>
          </a:p>
          <a:p>
            <a:pPr marL="285750" indent="-285750">
              <a:buFont typeface="Arial" panose="020B0604020202020204" pitchFamily="34" charset="0"/>
              <a:buChar char="•"/>
            </a:pPr>
            <a:endParaRPr lang="en-US" dirty="0" smtClean="0">
              <a:latin typeface="Arial" pitchFamily="34" charset="0"/>
              <a:cs typeface="Arial" pitchFamily="34" charset="0"/>
            </a:endParaRPr>
          </a:p>
          <a:p>
            <a:pPr marL="285750" indent="-285750">
              <a:buFont typeface="Arial" panose="020B0604020202020204" pitchFamily="34" charset="0"/>
              <a:buChar char="•"/>
            </a:pPr>
            <a:r>
              <a:rPr lang="en-US" dirty="0" smtClean="0">
                <a:latin typeface="Arial" pitchFamily="34" charset="0"/>
                <a:cs typeface="Arial" pitchFamily="34" charset="0"/>
              </a:rPr>
              <a:t>ISO/IEC 17065, Section 8.5.1.1 states, “… to review its management system at planned intervals, in </a:t>
            </a:r>
            <a:r>
              <a:rPr lang="en-US" dirty="0">
                <a:latin typeface="Arial" pitchFamily="34" charset="0"/>
                <a:cs typeface="Arial" pitchFamily="34" charset="0"/>
              </a:rPr>
              <a:t>order to ensure its continuing suitability, adequacy and </a:t>
            </a:r>
            <a:r>
              <a:rPr lang="en-US" dirty="0" smtClean="0">
                <a:latin typeface="Arial" pitchFamily="34" charset="0"/>
                <a:cs typeface="Arial" pitchFamily="34" charset="0"/>
              </a:rPr>
              <a:t>effectiveness…”</a:t>
            </a:r>
          </a:p>
        </p:txBody>
      </p:sp>
    </p:spTree>
    <p:extLst>
      <p:ext uri="{BB962C8B-B14F-4D97-AF65-F5344CB8AC3E}">
        <p14:creationId xmlns:p14="http://schemas.microsoft.com/office/powerpoint/2010/main" val="14515993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a:solidFill>
                  <a:srgbClr val="7F7F7F"/>
                </a:solidFill>
                <a:latin typeface="Arial" charset="0"/>
                <a:ea typeface="Arial" charset="0"/>
                <a:cs typeface="Arial" charset="0"/>
              </a:rPr>
              <a:t>Internal and External Audits</a:t>
            </a:r>
          </a:p>
          <a:p>
            <a:pPr marL="0" indent="0" eaLnBrk="1" hangingPunct="1"/>
            <a:r>
              <a:rPr lang="en-US" dirty="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Inter-laboratory </a:t>
            </a:r>
            <a:r>
              <a:rPr lang="en-US" dirty="0">
                <a:solidFill>
                  <a:srgbClr val="7F7F7F"/>
                </a:solidFill>
                <a:latin typeface="Arial" charset="0"/>
                <a:ea typeface="Arial" charset="0"/>
                <a:cs typeface="Arial" charset="0"/>
              </a:rPr>
              <a:t>Comparisons/Proficiency Tests</a:t>
            </a:r>
          </a:p>
          <a:p>
            <a:pPr eaLnBrk="1" hangingPunct="1"/>
            <a:r>
              <a:rPr lang="en-US" dirty="0">
                <a:solidFill>
                  <a:srgbClr val="7F7F7F"/>
                </a:solidFill>
                <a:latin typeface="Arial" charset="0"/>
                <a:ea typeface="Arial" charset="0"/>
                <a:cs typeface="Arial" charset="0"/>
              </a:rPr>
              <a:t>Fulfillment of </a:t>
            </a:r>
            <a:r>
              <a:rPr lang="en-US" dirty="0" smtClean="0">
                <a:solidFill>
                  <a:srgbClr val="7F7F7F"/>
                </a:solidFill>
                <a:latin typeface="Arial" charset="0"/>
                <a:ea typeface="Arial" charset="0"/>
                <a:cs typeface="Arial" charset="0"/>
              </a:rPr>
              <a:t>Objectives</a:t>
            </a:r>
          </a:p>
          <a:p>
            <a:pPr eaLnBrk="1" hangingPunct="1"/>
            <a:r>
              <a:rPr lang="en-US" dirty="0">
                <a:solidFill>
                  <a:srgbClr val="7F7F7F"/>
                </a:solidFill>
                <a:latin typeface="Arial" charset="0"/>
                <a:ea typeface="Arial" charset="0"/>
                <a:cs typeface="Arial" charset="0"/>
              </a:rPr>
              <a:t>Volume and Types of Work</a:t>
            </a:r>
          </a:p>
          <a:p>
            <a:pPr marL="0" indent="0" eaLnBrk="1" hangingPunct="1">
              <a:tabLst>
                <a:tab pos="231775" algn="l"/>
              </a:tabLst>
            </a:pPr>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eaLnBrk="1" hangingPunct="1">
              <a:tabLst>
                <a:tab pos="231775" algn="l"/>
              </a:tabLst>
            </a:pPr>
            <a:r>
              <a:rPr lang="en-US" dirty="0">
                <a:solidFill>
                  <a:srgbClr val="7F7F7F"/>
                </a:solidFill>
                <a:latin typeface="Arial" charset="0"/>
                <a:ea typeface="Arial" charset="0"/>
                <a:cs typeface="Arial" charset="0"/>
              </a:rPr>
              <a:t>Feedback, Complaints, Appeals</a:t>
            </a:r>
          </a:p>
          <a:p>
            <a:pPr marL="0" indent="0" eaLnBrk="1" hangingPunct="1"/>
            <a:r>
              <a:rPr lang="en-US" dirty="0">
                <a:solidFill>
                  <a:schemeClr val="accent1"/>
                </a:solidFill>
                <a:latin typeface="Arial" charset="0"/>
                <a:ea typeface="Arial" charset="0"/>
                <a:cs typeface="Arial" charset="0"/>
              </a:rPr>
              <a:t>Changes Affecting the Management 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30</a:t>
            </a:fld>
            <a:endParaRPr lang="en-US">
              <a:solidFill>
                <a:srgbClr val="000000"/>
              </a:solidFill>
            </a:endParaRPr>
          </a:p>
        </p:txBody>
      </p:sp>
    </p:spTree>
    <p:extLst>
      <p:ext uri="{BB962C8B-B14F-4D97-AF65-F5344CB8AC3E}">
        <p14:creationId xmlns:p14="http://schemas.microsoft.com/office/powerpoint/2010/main" val="440848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ctr"/>
            <a:r>
              <a:rPr lang="en-US" dirty="0" smtClean="0"/>
              <a:t>Changes Affecting Management System</a:t>
            </a:r>
            <a:endParaRPr lang="en-US" dirty="0"/>
          </a:p>
        </p:txBody>
      </p:sp>
      <p:sp>
        <p:nvSpPr>
          <p:cNvPr id="3" name="Content Placeholder 2"/>
          <p:cNvSpPr>
            <a:spLocks noGrp="1"/>
          </p:cNvSpPr>
          <p:nvPr>
            <p:ph idx="1"/>
          </p:nvPr>
        </p:nvSpPr>
        <p:spPr>
          <a:xfrm>
            <a:off x="457200" y="1219200"/>
            <a:ext cx="8229600" cy="4876800"/>
          </a:xfrm>
        </p:spPr>
        <p:txBody>
          <a:bodyPr/>
          <a:lstStyle/>
          <a:p>
            <a:pPr marL="342900" indent="-342900">
              <a:buFont typeface="Arial" panose="020B0604020202020204" pitchFamily="34" charset="0"/>
              <a:buChar char="•"/>
            </a:pPr>
            <a:r>
              <a:rPr lang="en-US" dirty="0" smtClean="0"/>
              <a:t>Any Changes that affect the Management System need to be made known to Quality to ensure there is no compromise to our accreditations.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New Programs – Additional Accreditation or Competency needed?</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New Employees – Training Completed?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Other?</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31</a:t>
            </a:fld>
            <a:endParaRPr lang="en-US">
              <a:solidFill>
                <a:srgbClr val="000000"/>
              </a:solidFill>
            </a:endParaRPr>
          </a:p>
        </p:txBody>
      </p:sp>
    </p:spTree>
    <p:extLst>
      <p:ext uri="{BB962C8B-B14F-4D97-AF65-F5344CB8AC3E}">
        <p14:creationId xmlns:p14="http://schemas.microsoft.com/office/powerpoint/2010/main" val="19451934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a:solidFill>
                  <a:srgbClr val="7F7F7F"/>
                </a:solidFill>
                <a:latin typeface="Arial" charset="0"/>
                <a:ea typeface="Arial" charset="0"/>
                <a:cs typeface="Arial" charset="0"/>
              </a:rPr>
              <a:t>Internal and External Audits</a:t>
            </a:r>
          </a:p>
          <a:p>
            <a:pPr marL="0" indent="0" eaLnBrk="1" hangingPunct="1"/>
            <a:r>
              <a:rPr lang="en-US" dirty="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Inter-laboratory </a:t>
            </a:r>
            <a:r>
              <a:rPr lang="en-US" dirty="0">
                <a:solidFill>
                  <a:srgbClr val="7F7F7F"/>
                </a:solidFill>
                <a:latin typeface="Arial" charset="0"/>
                <a:ea typeface="Arial" charset="0"/>
                <a:cs typeface="Arial" charset="0"/>
              </a:rPr>
              <a:t>Comparisons/Proficiency Tests</a:t>
            </a:r>
          </a:p>
          <a:p>
            <a:pPr eaLnBrk="1" hangingPunct="1"/>
            <a:r>
              <a:rPr lang="en-US" dirty="0">
                <a:solidFill>
                  <a:srgbClr val="7F7F7F"/>
                </a:solidFill>
                <a:latin typeface="Arial" charset="0"/>
                <a:ea typeface="Arial" charset="0"/>
                <a:cs typeface="Arial" charset="0"/>
              </a:rPr>
              <a:t>Fulfillment of </a:t>
            </a:r>
            <a:r>
              <a:rPr lang="en-US" dirty="0" smtClean="0">
                <a:solidFill>
                  <a:srgbClr val="7F7F7F"/>
                </a:solidFill>
                <a:latin typeface="Arial" charset="0"/>
                <a:ea typeface="Arial" charset="0"/>
                <a:cs typeface="Arial" charset="0"/>
              </a:rPr>
              <a:t>Objectives</a:t>
            </a:r>
          </a:p>
          <a:p>
            <a:pPr eaLnBrk="1" hangingPunct="1"/>
            <a:r>
              <a:rPr lang="en-US" dirty="0">
                <a:solidFill>
                  <a:srgbClr val="7F7F7F"/>
                </a:solidFill>
                <a:latin typeface="Arial" charset="0"/>
                <a:ea typeface="Arial" charset="0"/>
                <a:cs typeface="Arial" charset="0"/>
              </a:rPr>
              <a:t>Volume and Types of Work</a:t>
            </a:r>
          </a:p>
          <a:p>
            <a:pPr marL="0" indent="0" eaLnBrk="1" hangingPunct="1">
              <a:tabLst>
                <a:tab pos="231775" algn="l"/>
              </a:tabLst>
            </a:pPr>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Review</a:t>
            </a:r>
          </a:p>
          <a:p>
            <a:pPr eaLnBrk="1" hangingPunct="1">
              <a:tabLst>
                <a:tab pos="231775" algn="l"/>
              </a:tabLst>
            </a:pPr>
            <a:r>
              <a:rPr lang="en-US" dirty="0">
                <a:solidFill>
                  <a:srgbClr val="7F7F7F"/>
                </a:solidFill>
                <a:latin typeface="Arial" charset="0"/>
                <a:ea typeface="Arial" charset="0"/>
                <a:cs typeface="Arial" charset="0"/>
              </a:rPr>
              <a:t>Feedback, Complaints, Appeals</a:t>
            </a:r>
          </a:p>
          <a:p>
            <a:pPr marL="0" indent="0" eaLnBrk="1" hangingPunct="1"/>
            <a:r>
              <a:rPr lang="en-US" dirty="0">
                <a:solidFill>
                  <a:srgbClr val="7F7F7F"/>
                </a:solidFill>
                <a:latin typeface="Arial" charset="0"/>
                <a:ea typeface="Arial" charset="0"/>
                <a:cs typeface="Arial" charset="0"/>
              </a:rPr>
              <a:t>Changes Affecting the Management System</a:t>
            </a:r>
          </a:p>
          <a:p>
            <a:pPr marL="0" indent="0" eaLnBrk="1" hangingPunct="1"/>
            <a:r>
              <a:rPr lang="en-US" dirty="0">
                <a:solidFill>
                  <a:schemeClr val="accent1"/>
                </a:solidFill>
                <a:latin typeface="Arial" charset="0"/>
                <a:ea typeface="Arial" charset="0"/>
                <a:cs typeface="Arial" charset="0"/>
              </a:rPr>
              <a:t>Improvements and Action 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32</a:t>
            </a:fld>
            <a:endParaRPr lang="en-US">
              <a:solidFill>
                <a:srgbClr val="000000"/>
              </a:solidFill>
            </a:endParaRPr>
          </a:p>
        </p:txBody>
      </p:sp>
    </p:spTree>
    <p:extLst>
      <p:ext uri="{BB962C8B-B14F-4D97-AF65-F5344CB8AC3E}">
        <p14:creationId xmlns:p14="http://schemas.microsoft.com/office/powerpoint/2010/main" val="3536284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lstStyle/>
          <a:p>
            <a:pPr algn="ctr"/>
            <a:r>
              <a:rPr lang="en-US" dirty="0" smtClean="0"/>
              <a:t>Next Steps</a:t>
            </a:r>
            <a:br>
              <a:rPr lang="en-US" dirty="0" smtClean="0"/>
            </a:br>
            <a:r>
              <a:rPr lang="en-US" sz="2000" b="0" dirty="0" smtClean="0"/>
              <a:t>Upcoming audits and accreditations</a:t>
            </a:r>
            <a:endParaRPr lang="en-US" sz="2000" b="0" dirty="0"/>
          </a:p>
        </p:txBody>
      </p:sp>
      <p:sp>
        <p:nvSpPr>
          <p:cNvPr id="3" name="Content Placeholder 2"/>
          <p:cNvSpPr>
            <a:spLocks noGrp="1"/>
          </p:cNvSpPr>
          <p:nvPr>
            <p:ph idx="1"/>
          </p:nvPr>
        </p:nvSpPr>
        <p:spPr>
          <a:xfrm>
            <a:off x="228600" y="1905000"/>
            <a:ext cx="8534400" cy="3810000"/>
          </a:xfrm>
        </p:spPr>
        <p:txBody>
          <a:bodyPr>
            <a:normAutofit/>
          </a:bodyPr>
          <a:lstStyle/>
          <a:p>
            <a:pPr marL="457200" indent="-457200">
              <a:buFont typeface="Arial" panose="020B0604020202020204" pitchFamily="34" charset="0"/>
              <a:buChar char="•"/>
            </a:pPr>
            <a:r>
              <a:rPr lang="en-US" sz="1600" b="0" dirty="0">
                <a:solidFill>
                  <a:schemeClr val="accent1"/>
                </a:solidFill>
                <a:latin typeface="Arial"/>
                <a:cs typeface="Geneva" charset="0"/>
              </a:rPr>
              <a:t>CRI </a:t>
            </a:r>
            <a:r>
              <a:rPr lang="en-US" sz="1600" b="0" dirty="0" smtClean="0">
                <a:solidFill>
                  <a:schemeClr val="accent1"/>
                </a:solidFill>
                <a:latin typeface="Arial"/>
                <a:cs typeface="Geneva" charset="0"/>
              </a:rPr>
              <a:t>Audit – Marietta – Sept. 10</a:t>
            </a:r>
            <a:r>
              <a:rPr lang="en-US" sz="1600" b="0" baseline="30000" dirty="0" smtClean="0">
                <a:solidFill>
                  <a:schemeClr val="accent1"/>
                </a:solidFill>
                <a:latin typeface="Arial"/>
                <a:cs typeface="Geneva" charset="0"/>
              </a:rPr>
              <a:t>th</a:t>
            </a:r>
          </a:p>
          <a:p>
            <a:pPr marL="457200" indent="-457200">
              <a:buFont typeface="Arial" panose="020B0604020202020204" pitchFamily="34" charset="0"/>
              <a:buChar char="•"/>
            </a:pPr>
            <a:endParaRPr lang="en-US" sz="1600" b="0" dirty="0" smtClean="0">
              <a:solidFill>
                <a:schemeClr val="accent1"/>
              </a:solidFill>
              <a:latin typeface="Arial"/>
              <a:cs typeface="Geneva" charset="0"/>
            </a:endParaRPr>
          </a:p>
          <a:p>
            <a:pPr marL="457200" indent="-457200">
              <a:buFont typeface="Arial" panose="020B0604020202020204" pitchFamily="34" charset="0"/>
              <a:buChar char="•"/>
            </a:pPr>
            <a:r>
              <a:rPr lang="en-US" sz="1600" b="0" dirty="0" smtClean="0">
                <a:solidFill>
                  <a:schemeClr val="accent1"/>
                </a:solidFill>
                <a:latin typeface="Arial"/>
                <a:cs typeface="Geneva" charset="0"/>
              </a:rPr>
              <a:t>ACLASS 17025 Surveillance Audit – Marietta – Oct. 1</a:t>
            </a:r>
            <a:r>
              <a:rPr lang="en-US" sz="1600" b="0" baseline="30000" dirty="0" smtClean="0">
                <a:solidFill>
                  <a:schemeClr val="accent1"/>
                </a:solidFill>
                <a:latin typeface="Arial"/>
                <a:cs typeface="Geneva" charset="0"/>
              </a:rPr>
              <a:t>st</a:t>
            </a:r>
          </a:p>
          <a:p>
            <a:pPr marL="457200" indent="-457200">
              <a:buFont typeface="Arial" panose="020B0604020202020204" pitchFamily="34" charset="0"/>
              <a:buChar char="•"/>
            </a:pPr>
            <a:endParaRPr lang="en-US" sz="1600" b="0" dirty="0" smtClean="0">
              <a:solidFill>
                <a:schemeClr val="accent1"/>
              </a:solidFill>
              <a:latin typeface="Arial"/>
              <a:cs typeface="Geneva" charset="0"/>
            </a:endParaRPr>
          </a:p>
          <a:p>
            <a:pPr marL="457200" indent="-457200">
              <a:buFont typeface="Arial" panose="020B0604020202020204" pitchFamily="34" charset="0"/>
              <a:buChar char="•"/>
            </a:pPr>
            <a:r>
              <a:rPr lang="en-US" sz="1600" b="0" dirty="0" smtClean="0">
                <a:solidFill>
                  <a:schemeClr val="accent1"/>
                </a:solidFill>
                <a:latin typeface="Arial"/>
                <a:cs typeface="Geneva" charset="0"/>
              </a:rPr>
              <a:t>ANSI/BIFMA level 17065 Accreditation Audit – Ottawa – Oct. 7</a:t>
            </a:r>
            <a:r>
              <a:rPr lang="en-US" sz="1600" b="0" baseline="30000" dirty="0" smtClean="0">
                <a:solidFill>
                  <a:schemeClr val="accent1"/>
                </a:solidFill>
                <a:latin typeface="Arial"/>
                <a:cs typeface="Geneva" charset="0"/>
              </a:rPr>
              <a:t>th</a:t>
            </a:r>
            <a:r>
              <a:rPr lang="en-US" sz="1600" b="0" dirty="0" smtClean="0">
                <a:solidFill>
                  <a:schemeClr val="accent1"/>
                </a:solidFill>
                <a:latin typeface="Arial"/>
                <a:cs typeface="Geneva" charset="0"/>
              </a:rPr>
              <a:t> &amp; 8</a:t>
            </a:r>
            <a:r>
              <a:rPr lang="en-US" sz="1600" b="0" baseline="30000" dirty="0" smtClean="0">
                <a:solidFill>
                  <a:schemeClr val="accent1"/>
                </a:solidFill>
                <a:latin typeface="Arial"/>
                <a:cs typeface="Geneva" charset="0"/>
              </a:rPr>
              <a:t>th</a:t>
            </a:r>
            <a:r>
              <a:rPr lang="en-US" sz="1600" b="0" dirty="0" smtClean="0">
                <a:solidFill>
                  <a:schemeClr val="accent1"/>
                </a:solidFill>
                <a:latin typeface="Arial"/>
                <a:cs typeface="Geneva" charset="0"/>
              </a:rPr>
              <a:t> </a:t>
            </a:r>
          </a:p>
          <a:p>
            <a:pPr marL="457200" indent="-457200">
              <a:buFont typeface="Arial" panose="020B0604020202020204" pitchFamily="34" charset="0"/>
              <a:buChar char="•"/>
            </a:pPr>
            <a:endParaRPr lang="en-US" sz="1600" b="0" dirty="0" smtClean="0">
              <a:solidFill>
                <a:schemeClr val="accent1"/>
              </a:solidFill>
              <a:latin typeface="Arial"/>
              <a:cs typeface="Geneva" charset="0"/>
            </a:endParaRPr>
          </a:p>
          <a:p>
            <a:pPr marL="457200" indent="-457200">
              <a:buFont typeface="Arial" panose="020B0604020202020204" pitchFamily="34" charset="0"/>
              <a:buChar char="•"/>
            </a:pPr>
            <a:r>
              <a:rPr lang="en-US" sz="1600" b="0" dirty="0" smtClean="0">
                <a:solidFill>
                  <a:schemeClr val="accent1"/>
                </a:solidFill>
                <a:latin typeface="Arial"/>
                <a:cs typeface="Geneva" charset="0"/>
              </a:rPr>
              <a:t>ECV/SPC Internal Audit – Lync Audit – Nov. 17</a:t>
            </a:r>
            <a:r>
              <a:rPr lang="en-US" sz="1600" b="0" baseline="30000" dirty="0" smtClean="0">
                <a:solidFill>
                  <a:schemeClr val="accent1"/>
                </a:solidFill>
                <a:latin typeface="Arial"/>
                <a:cs typeface="Geneva" charset="0"/>
              </a:rPr>
              <a:t>th</a:t>
            </a:r>
            <a:r>
              <a:rPr lang="en-US" sz="1600" b="0" dirty="0" smtClean="0">
                <a:solidFill>
                  <a:schemeClr val="accent1"/>
                </a:solidFill>
                <a:latin typeface="Arial"/>
                <a:cs typeface="Geneva" charset="0"/>
              </a:rPr>
              <a:t> – 20</a:t>
            </a:r>
            <a:r>
              <a:rPr lang="en-US" sz="1600" b="0" baseline="30000" dirty="0" smtClean="0">
                <a:solidFill>
                  <a:schemeClr val="accent1"/>
                </a:solidFill>
                <a:latin typeface="Arial"/>
                <a:cs typeface="Geneva" charset="0"/>
              </a:rPr>
              <a:t>th</a:t>
            </a:r>
            <a:r>
              <a:rPr lang="en-US" sz="1600" b="0" dirty="0" smtClean="0">
                <a:solidFill>
                  <a:schemeClr val="accent1"/>
                </a:solidFill>
                <a:latin typeface="Arial"/>
                <a:cs typeface="Geneva" charset="0"/>
              </a:rPr>
              <a:t> </a:t>
            </a:r>
          </a:p>
          <a:p>
            <a:pPr marL="457200" indent="-457200">
              <a:buFont typeface="Arial" panose="020B0604020202020204" pitchFamily="34" charset="0"/>
              <a:buChar char="•"/>
            </a:pPr>
            <a:endParaRPr lang="en-US" sz="1600" b="0" dirty="0" smtClean="0">
              <a:solidFill>
                <a:schemeClr val="accent1"/>
              </a:solidFill>
              <a:latin typeface="Arial"/>
              <a:cs typeface="Geneva" charset="0"/>
            </a:endParaRPr>
          </a:p>
          <a:p>
            <a:pPr marL="457200" indent="-457200">
              <a:buFont typeface="Arial" panose="020B0604020202020204" pitchFamily="34" charset="0"/>
              <a:buChar char="•"/>
            </a:pPr>
            <a:r>
              <a:rPr lang="en-US" sz="1600" b="0" dirty="0" smtClean="0">
                <a:solidFill>
                  <a:schemeClr val="accent1"/>
                </a:solidFill>
                <a:latin typeface="Arial"/>
                <a:cs typeface="Geneva" charset="0"/>
              </a:rPr>
              <a:t>CARB Approval Audit – Desk – Dates not scheduled</a:t>
            </a:r>
          </a:p>
          <a:p>
            <a:pPr marL="457200" indent="-457200">
              <a:buFont typeface="Arial" panose="020B0604020202020204" pitchFamily="34" charset="0"/>
              <a:buChar char="•"/>
            </a:pPr>
            <a:endParaRPr lang="en-US" sz="1600" b="0" dirty="0">
              <a:solidFill>
                <a:schemeClr val="accent1"/>
              </a:solidFill>
              <a:latin typeface="Arial"/>
              <a:cs typeface="Geneva" charset="0"/>
            </a:endParaRPr>
          </a:p>
        </p:txBody>
      </p:sp>
      <p:sp>
        <p:nvSpPr>
          <p:cNvPr id="4" name="Slide Number Placeholder 3"/>
          <p:cNvSpPr>
            <a:spLocks noGrp="1"/>
          </p:cNvSpPr>
          <p:nvPr>
            <p:ph type="sldNum" sz="quarter" idx="10"/>
          </p:nvPr>
        </p:nvSpPr>
        <p:spPr/>
        <p:txBody>
          <a:bodyPr/>
          <a:lstStyle/>
          <a:p>
            <a:fld id="{B6C7148A-9F10-C148-9B6A-0C27445671A9}" type="slidenum">
              <a:rPr lang="en-US" smtClean="0">
                <a:solidFill>
                  <a:srgbClr val="000000"/>
                </a:solidFill>
              </a:rPr>
              <a:pPr/>
              <a:t>33</a:t>
            </a:fld>
            <a:endParaRPr lang="en-US">
              <a:solidFill>
                <a:srgbClr val="000000"/>
              </a:solidFill>
            </a:endParaRPr>
          </a:p>
        </p:txBody>
      </p:sp>
    </p:spTree>
    <p:extLst>
      <p:ext uri="{BB962C8B-B14F-4D97-AF65-F5344CB8AC3E}">
        <p14:creationId xmlns:p14="http://schemas.microsoft.com/office/powerpoint/2010/main" val="31007344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ctr"/>
            <a:r>
              <a:rPr lang="en-US" dirty="0" smtClean="0"/>
              <a:t>Plan Looking Forward</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34</a:t>
            </a:fld>
            <a:endParaRPr lang="en-US">
              <a:solidFill>
                <a:srgbClr val="000000"/>
              </a:solidFill>
            </a:endParaRPr>
          </a:p>
        </p:txBody>
      </p:sp>
      <p:sp>
        <p:nvSpPr>
          <p:cNvPr id="6" name="Content Placeholder 2"/>
          <p:cNvSpPr txBox="1">
            <a:spLocks/>
          </p:cNvSpPr>
          <p:nvPr/>
        </p:nvSpPr>
        <p:spPr bwMode="auto">
          <a:xfrm>
            <a:off x="381000" y="1143000"/>
            <a:ext cx="853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defRPr sz="2600" b="1" kern="1200" cap="none" baseline="0">
                <a:solidFill>
                  <a:schemeClr val="bg1">
                    <a:lumMod val="50000"/>
                  </a:schemeClr>
                </a:solidFill>
                <a:latin typeface="Arial" pitchFamily="34" charset="0"/>
                <a:ea typeface="Geneva" charset="-128"/>
                <a:cs typeface="Arial" pitchFamily="34" charset="0"/>
              </a:defRPr>
            </a:lvl1pPr>
            <a:lvl2pPr marL="0" indent="0" algn="l" defTabSz="457200" rtl="0" eaLnBrk="0" fontAlgn="base" hangingPunct="0">
              <a:spcBef>
                <a:spcPts val="1200"/>
              </a:spcBef>
              <a:spcAft>
                <a:spcPct val="0"/>
              </a:spcAft>
              <a:buFontTx/>
              <a:buNone/>
              <a:defRPr sz="2600" b="1" kern="1200" cap="none" baseline="0">
                <a:solidFill>
                  <a:schemeClr val="bg1">
                    <a:lumMod val="50000"/>
                  </a:schemeClr>
                </a:solidFill>
                <a:latin typeface="Arial" pitchFamily="34" charset="0"/>
                <a:ea typeface="Arial Unicode MS" pitchFamily="34" charset="-128"/>
                <a:cs typeface="Arial" pitchFamily="34" charset="0"/>
              </a:defRPr>
            </a:lvl2pPr>
            <a:lvl3pPr marL="0" indent="0" algn="l" defTabSz="457200" rtl="0" eaLnBrk="0" fontAlgn="base" hangingPunct="0">
              <a:spcBef>
                <a:spcPts val="600"/>
              </a:spcBef>
              <a:spcAft>
                <a:spcPct val="0"/>
              </a:spcAft>
              <a:buFontTx/>
              <a:buNone/>
              <a:defRPr sz="2600" b="1" kern="1200" cap="none" baseline="0">
                <a:solidFill>
                  <a:schemeClr val="bg1">
                    <a:lumMod val="50000"/>
                  </a:schemeClr>
                </a:solidFill>
                <a:latin typeface="Arial" pitchFamily="34" charset="0"/>
                <a:ea typeface="Arial Unicode MS" pitchFamily="34" charset="-128"/>
                <a:cs typeface="Arial" pitchFamily="34" charset="0"/>
              </a:defRPr>
            </a:lvl3pPr>
            <a:lvl4pPr marL="0" indent="0" algn="l" defTabSz="457200" rtl="0" eaLnBrk="0" fontAlgn="base" hangingPunct="0">
              <a:spcBef>
                <a:spcPts val="600"/>
              </a:spcBef>
              <a:spcAft>
                <a:spcPct val="0"/>
              </a:spcAft>
              <a:buFontTx/>
              <a:buNone/>
              <a:defRPr sz="2600" b="1" kern="1200" cap="none" baseline="0">
                <a:solidFill>
                  <a:schemeClr val="bg1">
                    <a:lumMod val="50000"/>
                  </a:schemeClr>
                </a:solidFill>
                <a:latin typeface="Arial" pitchFamily="34" charset="0"/>
                <a:ea typeface="Arial Unicode MS" pitchFamily="34" charset="-128"/>
                <a:cs typeface="Arial" pitchFamily="34" charset="0"/>
              </a:defRPr>
            </a:lvl4pPr>
            <a:lvl5pPr marL="0" indent="0" algn="l" defTabSz="457200" rtl="0" eaLnBrk="0" fontAlgn="base" hangingPunct="0">
              <a:spcBef>
                <a:spcPts val="600"/>
              </a:spcBef>
              <a:spcAft>
                <a:spcPct val="0"/>
              </a:spcAft>
              <a:buFontTx/>
              <a:buNone/>
              <a:defRPr sz="2600" b="1" kern="1200" cap="none" baseline="0">
                <a:solidFill>
                  <a:schemeClr val="bg1">
                    <a:lumMod val="50000"/>
                  </a:schemeClr>
                </a:solidFill>
                <a:latin typeface="Arial" pitchFamily="34" charset="0"/>
                <a:ea typeface="Arial Unicode MS"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8925" lvl="1" indent="-287338"/>
            <a:r>
              <a:rPr lang="en-US" sz="1600" b="0" dirty="0">
                <a:solidFill>
                  <a:schemeClr val="accent1"/>
                </a:solidFill>
                <a:latin typeface="Arial"/>
                <a:ea typeface="Geneva" charset="-128"/>
                <a:cs typeface="Geneva" charset="0"/>
              </a:rPr>
              <a:t>Expansion of external accreditations:</a:t>
            </a:r>
          </a:p>
          <a:p>
            <a:pPr marL="288925" lvl="2" indent="-287338">
              <a:buFont typeface="Arial" pitchFamily="34" charset="0"/>
              <a:buChar char="•"/>
            </a:pPr>
            <a:r>
              <a:rPr lang="en-US" sz="1600" b="0" dirty="0">
                <a:solidFill>
                  <a:schemeClr val="accent1"/>
                </a:solidFill>
                <a:latin typeface="Arial"/>
                <a:ea typeface="Geneva" charset="-128"/>
                <a:cs typeface="Geneva" charset="0"/>
              </a:rPr>
              <a:t>US EPA Formaldehyde Law  – </a:t>
            </a:r>
            <a:r>
              <a:rPr lang="en-US" sz="1600" b="0" dirty="0" smtClean="0">
                <a:solidFill>
                  <a:schemeClr val="accent1"/>
                </a:solidFill>
                <a:latin typeface="Arial"/>
                <a:ea typeface="Geneva" charset="-128"/>
                <a:cs typeface="Geneva" charset="0"/>
              </a:rPr>
              <a:t>Q1 2015</a:t>
            </a:r>
          </a:p>
          <a:p>
            <a:pPr marL="288925" lvl="2" indent="-287338">
              <a:buFont typeface="Arial" pitchFamily="34" charset="0"/>
              <a:buChar char="•"/>
            </a:pPr>
            <a:r>
              <a:rPr lang="en-US" sz="1600" b="0" dirty="0" smtClean="0">
                <a:solidFill>
                  <a:schemeClr val="accent1"/>
                </a:solidFill>
                <a:latin typeface="Arial"/>
                <a:ea typeface="Geneva" charset="-128"/>
                <a:cs typeface="Geneva" charset="0"/>
              </a:rPr>
              <a:t>CNAS (China for China) – 2015</a:t>
            </a:r>
          </a:p>
          <a:p>
            <a:pPr marL="288925" lvl="2" indent="-287338">
              <a:buFont typeface="Arial" pitchFamily="34" charset="0"/>
              <a:buChar char="•"/>
            </a:pPr>
            <a:r>
              <a:rPr lang="en-US" sz="1600" b="0" dirty="0" smtClean="0">
                <a:solidFill>
                  <a:schemeClr val="accent1"/>
                </a:solidFill>
                <a:latin typeface="Arial"/>
                <a:ea typeface="Geneva" charset="-128"/>
                <a:cs typeface="Geneva" charset="0"/>
              </a:rPr>
              <a:t>17065 Scope Expansion (NSF 336) - 2015</a:t>
            </a:r>
          </a:p>
          <a:p>
            <a:pPr marL="288925" lvl="2" indent="-287338">
              <a:buFont typeface="Arial" pitchFamily="34" charset="0"/>
              <a:buChar char="•"/>
            </a:pPr>
            <a:endParaRPr lang="en-US" sz="1600" b="0" dirty="0">
              <a:solidFill>
                <a:schemeClr val="accent1"/>
              </a:solidFill>
              <a:latin typeface="Arial"/>
              <a:ea typeface="Geneva" charset="-128"/>
              <a:cs typeface="Geneva" charset="0"/>
            </a:endParaRPr>
          </a:p>
          <a:p>
            <a:pPr marL="288925" lvl="1" indent="-287338"/>
            <a:r>
              <a:rPr lang="en-US" sz="1600" b="0" dirty="0" smtClean="0">
                <a:solidFill>
                  <a:schemeClr val="accent1"/>
                </a:solidFill>
                <a:latin typeface="Arial"/>
                <a:ea typeface="Geneva" charset="-128"/>
                <a:cs typeface="Geneva" charset="0"/>
              </a:rPr>
              <a:t>Review </a:t>
            </a:r>
            <a:r>
              <a:rPr lang="en-US" sz="1600" b="0" dirty="0">
                <a:solidFill>
                  <a:schemeClr val="accent1"/>
                </a:solidFill>
                <a:latin typeface="Arial"/>
                <a:ea typeface="Geneva" charset="-128"/>
                <a:cs typeface="Geneva" charset="0"/>
              </a:rPr>
              <a:t>and revision of procedures and metrics:</a:t>
            </a:r>
          </a:p>
          <a:p>
            <a:pPr marL="288925" lvl="2" indent="-287338">
              <a:buFont typeface="Arial" pitchFamily="34" charset="0"/>
              <a:buChar char="•"/>
            </a:pPr>
            <a:r>
              <a:rPr lang="en-US" sz="1600" b="0" dirty="0">
                <a:solidFill>
                  <a:schemeClr val="accent1"/>
                </a:solidFill>
                <a:latin typeface="Arial"/>
                <a:ea typeface="Geneva" charset="-128"/>
                <a:cs typeface="Geneva" charset="0"/>
              </a:rPr>
              <a:t>Across all ECV, SPC, and EPD </a:t>
            </a:r>
            <a:r>
              <a:rPr lang="en-US" sz="1600" b="0" dirty="0" smtClean="0">
                <a:solidFill>
                  <a:schemeClr val="accent1"/>
                </a:solidFill>
                <a:latin typeface="Arial"/>
                <a:ea typeface="Geneva" charset="-128"/>
                <a:cs typeface="Geneva" charset="0"/>
              </a:rPr>
              <a:t>Programs (in process)</a:t>
            </a:r>
          </a:p>
          <a:p>
            <a:pPr marL="1587" lvl="2"/>
            <a:endParaRPr lang="en-US" sz="1600" b="0" dirty="0">
              <a:solidFill>
                <a:schemeClr val="accent1"/>
              </a:solidFill>
              <a:latin typeface="Arial"/>
              <a:ea typeface="Geneva" charset="-128"/>
              <a:cs typeface="Geneva" charset="0"/>
            </a:endParaRPr>
          </a:p>
          <a:p>
            <a:pPr marL="288925" lvl="2" indent="-287338"/>
            <a:r>
              <a:rPr lang="en-US" sz="1600" b="0" dirty="0">
                <a:solidFill>
                  <a:schemeClr val="accent1"/>
                </a:solidFill>
                <a:latin typeface="Arial"/>
                <a:ea typeface="Geneva" charset="-128"/>
                <a:cs typeface="Geneva" charset="0"/>
              </a:rPr>
              <a:t>Establish </a:t>
            </a:r>
            <a:r>
              <a:rPr lang="en-US" sz="1600" b="0" dirty="0" smtClean="0">
                <a:solidFill>
                  <a:schemeClr val="accent1"/>
                </a:solidFill>
                <a:latin typeface="Arial"/>
                <a:ea typeface="Geneva" charset="-128"/>
                <a:cs typeface="Geneva" charset="0"/>
              </a:rPr>
              <a:t>a Global Master List of documents on the Quality SharePoint site for easy access by all locations. </a:t>
            </a:r>
            <a:endParaRPr lang="en-US" sz="1600" b="0" dirty="0">
              <a:solidFill>
                <a:schemeClr val="accent1"/>
              </a:solidFill>
              <a:latin typeface="Arial"/>
              <a:ea typeface="Geneva" charset="-128"/>
              <a:cs typeface="Geneva" charset="0"/>
            </a:endParaRPr>
          </a:p>
          <a:p>
            <a:pPr lvl="2">
              <a:buFont typeface="Arial" pitchFamily="34" charset="0"/>
              <a:buChar char="•"/>
            </a:pPr>
            <a:endParaRPr lang="en-US" sz="1600" b="0" dirty="0" smtClean="0">
              <a:solidFill>
                <a:schemeClr val="tx1"/>
              </a:solidFill>
            </a:endParaRPr>
          </a:p>
          <a:p>
            <a:pPr marL="1588" lvl="2"/>
            <a:endParaRPr lang="en-US" sz="1600" b="0" dirty="0" smtClean="0">
              <a:solidFill>
                <a:schemeClr val="tx1"/>
              </a:solidFill>
            </a:endParaRPr>
          </a:p>
          <a:p>
            <a:endParaRPr lang="en-US" sz="1600" b="0" dirty="0">
              <a:solidFill>
                <a:schemeClr val="tx1"/>
              </a:solidFill>
            </a:endParaRPr>
          </a:p>
        </p:txBody>
      </p:sp>
    </p:spTree>
    <p:extLst>
      <p:ext uri="{BB962C8B-B14F-4D97-AF65-F5344CB8AC3E}">
        <p14:creationId xmlns:p14="http://schemas.microsoft.com/office/powerpoint/2010/main" val="2415806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ctr"/>
            <a:r>
              <a:rPr lang="en-US" dirty="0" smtClean="0"/>
              <a:t>Improvements / Action Items</a:t>
            </a:r>
            <a:endParaRPr lang="en-US" dirty="0"/>
          </a:p>
        </p:txBody>
      </p:sp>
      <p:sp>
        <p:nvSpPr>
          <p:cNvPr id="3" name="Content Placeholder 2"/>
          <p:cNvSpPr>
            <a:spLocks noGrp="1"/>
          </p:cNvSpPr>
          <p:nvPr>
            <p:ph idx="1"/>
          </p:nvPr>
        </p:nvSpPr>
        <p:spPr>
          <a:xfrm>
            <a:off x="457200" y="1371600"/>
            <a:ext cx="8229600" cy="4876800"/>
          </a:xfrm>
        </p:spPr>
        <p:txBody>
          <a:bodyPr>
            <a:normAutofit/>
          </a:bodyPr>
          <a:lstStyle/>
          <a:p>
            <a:pPr marL="457200" indent="-457200">
              <a:buFont typeface="Arial" panose="020B0604020202020204" pitchFamily="34" charset="0"/>
              <a:buChar char="•"/>
            </a:pPr>
            <a:r>
              <a:rPr lang="en-US" sz="2000" b="0" dirty="0">
                <a:solidFill>
                  <a:schemeClr val="accent1"/>
                </a:solidFill>
                <a:latin typeface="Arial"/>
                <a:cs typeface="Geneva" charset="0"/>
              </a:rPr>
              <a:t>Improvements to the Effectiveness of the Management </a:t>
            </a:r>
            <a:r>
              <a:rPr lang="en-US" sz="2000" b="0" dirty="0" smtClean="0">
                <a:solidFill>
                  <a:schemeClr val="accent1"/>
                </a:solidFill>
                <a:latin typeface="Arial"/>
                <a:cs typeface="Geneva" charset="0"/>
              </a:rPr>
              <a:t>System</a:t>
            </a:r>
          </a:p>
          <a:p>
            <a:endParaRPr lang="en-US" sz="2000" b="0" dirty="0" smtClean="0">
              <a:solidFill>
                <a:schemeClr val="accent1"/>
              </a:solidFill>
              <a:latin typeface="Arial"/>
              <a:cs typeface="Geneva" charset="0"/>
            </a:endParaRPr>
          </a:p>
          <a:p>
            <a:pPr marL="457200" indent="-457200">
              <a:buFont typeface="Arial" panose="020B0604020202020204" pitchFamily="34" charset="0"/>
              <a:buChar char="•"/>
            </a:pPr>
            <a:endParaRPr lang="en-US" sz="2000" b="0" dirty="0">
              <a:solidFill>
                <a:schemeClr val="accent1"/>
              </a:solidFill>
              <a:latin typeface="Arial"/>
              <a:cs typeface="Geneva" charset="0"/>
            </a:endParaRPr>
          </a:p>
          <a:p>
            <a:pPr marL="457200" indent="-457200">
              <a:buFont typeface="Arial" panose="020B0604020202020204" pitchFamily="34" charset="0"/>
              <a:buChar char="•"/>
            </a:pPr>
            <a:r>
              <a:rPr lang="en-US" sz="2000" b="0" dirty="0">
                <a:solidFill>
                  <a:schemeClr val="accent1"/>
                </a:solidFill>
                <a:latin typeface="Arial"/>
                <a:cs typeface="Geneva" charset="0"/>
              </a:rPr>
              <a:t>Resources needed</a:t>
            </a:r>
            <a:r>
              <a:rPr lang="en-US" sz="2000" b="0" dirty="0" smtClean="0">
                <a:solidFill>
                  <a:schemeClr val="accent1"/>
                </a:solidFill>
                <a:latin typeface="Arial"/>
                <a:cs typeface="Geneva" charset="0"/>
              </a:rPr>
              <a:t>?</a:t>
            </a:r>
          </a:p>
          <a:p>
            <a:pPr marL="457200" indent="-457200">
              <a:buFont typeface="Arial" panose="020B0604020202020204" pitchFamily="34" charset="0"/>
              <a:buChar char="•"/>
            </a:pPr>
            <a:endParaRPr lang="en-US" sz="2000" b="0" dirty="0">
              <a:solidFill>
                <a:schemeClr val="accent1"/>
              </a:solidFill>
              <a:latin typeface="Arial"/>
              <a:cs typeface="Geneva" charset="0"/>
            </a:endParaRPr>
          </a:p>
          <a:p>
            <a:pPr marL="457200" indent="-457200">
              <a:buFont typeface="Arial" panose="020B0604020202020204" pitchFamily="34" charset="0"/>
              <a:buChar char="•"/>
            </a:pPr>
            <a:endParaRPr lang="en-US" sz="2000" b="0" dirty="0">
              <a:solidFill>
                <a:schemeClr val="accent1"/>
              </a:solidFill>
              <a:latin typeface="Arial"/>
              <a:cs typeface="Geneva" charset="0"/>
            </a:endParaRPr>
          </a:p>
          <a:p>
            <a:pPr marL="457200" indent="-457200">
              <a:buFont typeface="Arial" panose="020B0604020202020204" pitchFamily="34" charset="0"/>
              <a:buChar char="•"/>
            </a:pPr>
            <a:r>
              <a:rPr lang="en-US" sz="2000" b="0" dirty="0">
                <a:solidFill>
                  <a:schemeClr val="accent1"/>
                </a:solidFill>
                <a:latin typeface="Arial"/>
                <a:cs typeface="Geneva" charset="0"/>
              </a:rPr>
              <a:t>Other Action Items</a:t>
            </a:r>
          </a:p>
        </p:txBody>
      </p:sp>
      <p:sp>
        <p:nvSpPr>
          <p:cNvPr id="4" name="Slide Number Placeholder 3"/>
          <p:cNvSpPr>
            <a:spLocks noGrp="1"/>
          </p:cNvSpPr>
          <p:nvPr>
            <p:ph type="sldNum" sz="quarter" idx="10"/>
          </p:nvPr>
        </p:nvSpPr>
        <p:spPr/>
        <p:txBody>
          <a:bodyPr/>
          <a:lstStyle/>
          <a:p>
            <a:fld id="{B6C7148A-9F10-C148-9B6A-0C27445671A9}" type="slidenum">
              <a:rPr lang="en-US" smtClean="0">
                <a:solidFill>
                  <a:srgbClr val="000000"/>
                </a:solidFill>
              </a:rPr>
              <a:pPr/>
              <a:t>35</a:t>
            </a:fld>
            <a:endParaRPr lang="en-US">
              <a:solidFill>
                <a:srgbClr val="000000"/>
              </a:solidFill>
            </a:endParaRPr>
          </a:p>
        </p:txBody>
      </p:sp>
    </p:spTree>
    <p:extLst>
      <p:ext uri="{BB962C8B-B14F-4D97-AF65-F5344CB8AC3E}">
        <p14:creationId xmlns:p14="http://schemas.microsoft.com/office/powerpoint/2010/main" val="28992887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009"/>
            <a:ext cx="9144000" cy="1145591"/>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197116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chemeClr val="accent1"/>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Fulfillment of </a:t>
            </a:r>
            <a:r>
              <a:rPr lang="en-US" dirty="0" smtClean="0">
                <a:solidFill>
                  <a:srgbClr val="7F7F7F"/>
                </a:solidFill>
                <a:latin typeface="Arial" charset="0"/>
                <a:ea typeface="Arial" charset="0"/>
                <a:cs typeface="Arial" charset="0"/>
              </a:rPr>
              <a:t>Objectives</a:t>
            </a:r>
          </a:p>
          <a:p>
            <a:pPr eaLnBrk="1" hangingPunct="1"/>
            <a:r>
              <a:rPr lang="en-US" dirty="0">
                <a:solidFill>
                  <a:srgbClr val="7F7F7F"/>
                </a:solidFill>
                <a:latin typeface="Arial" charset="0"/>
                <a:ea typeface="Arial" charset="0"/>
                <a:cs typeface="Arial" charset="0"/>
              </a:rPr>
              <a:t>Volume and Types of Work</a:t>
            </a:r>
          </a:p>
          <a:p>
            <a:pPr marL="0" indent="0" eaLnBrk="1" hangingPunct="1">
              <a:tabLst>
                <a:tab pos="231775" algn="l"/>
              </a:tabLst>
            </a:pPr>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a:t>
            </a:r>
            <a:r>
              <a:rPr lang="en-US" dirty="0" smtClean="0">
                <a:solidFill>
                  <a:srgbClr val="7F7F7F"/>
                </a:solidFill>
                <a:latin typeface="Arial" charset="0"/>
                <a:ea typeface="Arial" charset="0"/>
                <a:cs typeface="Arial" charset="0"/>
              </a:rPr>
              <a:t>Review</a:t>
            </a:r>
          </a:p>
          <a:p>
            <a:pPr eaLnBrk="1" hangingPunct="1">
              <a:tabLst>
                <a:tab pos="231775" algn="l"/>
              </a:tabLst>
            </a:pPr>
            <a:r>
              <a:rPr lang="en-US" dirty="0">
                <a:solidFill>
                  <a:srgbClr val="7F7F7F"/>
                </a:solidFill>
                <a:latin typeface="Arial" charset="0"/>
                <a:ea typeface="Arial" charset="0"/>
                <a:cs typeface="Arial" charset="0"/>
              </a:rPr>
              <a:t>Feedback, Complaints, </a:t>
            </a:r>
            <a:r>
              <a:rPr lang="en-US" dirty="0" smtClean="0">
                <a:solidFill>
                  <a:srgbClr val="7F7F7F"/>
                </a:solidFill>
                <a:latin typeface="Arial" charset="0"/>
                <a:ea typeface="Arial" charset="0"/>
                <a:cs typeface="Arial" charset="0"/>
              </a:rPr>
              <a:t>Appeals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4</a:t>
            </a:fld>
            <a:endParaRPr lang="en-US">
              <a:solidFill>
                <a:srgbClr val="000000"/>
              </a:solidFill>
            </a:endParaRPr>
          </a:p>
        </p:txBody>
      </p:sp>
    </p:spTree>
    <p:extLst>
      <p:ext uri="{BB962C8B-B14F-4D97-AF65-F5344CB8AC3E}">
        <p14:creationId xmlns:p14="http://schemas.microsoft.com/office/powerpoint/2010/main" val="58283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605F1C0-6A0C-A74E-882E-C7B471D3708E}" type="slidenum">
              <a:rPr lang="en-US" smtClean="0">
                <a:solidFill>
                  <a:srgbClr val="000000"/>
                </a:solidFill>
              </a:rPr>
              <a:pPr/>
              <a:t>5</a:t>
            </a:fld>
            <a:endParaRPr lang="en-US">
              <a:solidFill>
                <a:srgbClr val="000000"/>
              </a:solidFill>
            </a:endParaRPr>
          </a:p>
        </p:txBody>
      </p:sp>
      <p:sp>
        <p:nvSpPr>
          <p:cNvPr id="3" name="TextBox 2"/>
          <p:cNvSpPr txBox="1"/>
          <p:nvPr/>
        </p:nvSpPr>
        <p:spPr>
          <a:xfrm>
            <a:off x="0" y="381000"/>
            <a:ext cx="9144000" cy="523220"/>
          </a:xfrm>
          <a:prstGeom prst="rect">
            <a:avLst/>
          </a:prstGeom>
          <a:noFill/>
        </p:spPr>
        <p:txBody>
          <a:bodyPr wrap="square" rtlCol="0">
            <a:spAutoFit/>
          </a:bodyPr>
          <a:lstStyle/>
          <a:p>
            <a:pPr algn="ctr"/>
            <a:r>
              <a:rPr lang="en-US" sz="2800" b="1" dirty="0">
                <a:solidFill>
                  <a:schemeClr val="accent1"/>
                </a:solidFill>
                <a:latin typeface="Arial"/>
                <a:ea typeface="Geneva" charset="-128"/>
                <a:cs typeface="Geneva" charset="0"/>
              </a:rPr>
              <a:t>Definitions</a:t>
            </a:r>
          </a:p>
        </p:txBody>
      </p:sp>
      <p:sp>
        <p:nvSpPr>
          <p:cNvPr id="4" name="TextBox 3"/>
          <p:cNvSpPr txBox="1"/>
          <p:nvPr/>
        </p:nvSpPr>
        <p:spPr>
          <a:xfrm>
            <a:off x="685800" y="1981200"/>
            <a:ext cx="7391400" cy="2185214"/>
          </a:xfrm>
          <a:prstGeom prst="rect">
            <a:avLst/>
          </a:prstGeom>
          <a:noFill/>
        </p:spPr>
        <p:txBody>
          <a:bodyPr wrap="square" rtlCol="0">
            <a:spAutoFit/>
          </a:bodyPr>
          <a:lstStyle/>
          <a:p>
            <a:pPr marL="285750" indent="-285750">
              <a:buFont typeface="Arial" panose="020B0604020202020204" pitchFamily="34" charset="0"/>
              <a:buChar char="•"/>
            </a:pPr>
            <a:r>
              <a:rPr lang="en-US" u="sng" dirty="0" smtClean="0">
                <a:latin typeface="Arial" pitchFamily="34" charset="0"/>
                <a:cs typeface="Arial" pitchFamily="34" charset="0"/>
              </a:rPr>
              <a:t>Suitability</a:t>
            </a:r>
            <a:r>
              <a:rPr lang="en-US" dirty="0" smtClean="0">
                <a:latin typeface="Arial" pitchFamily="34" charset="0"/>
                <a:cs typeface="Arial" pitchFamily="34" charset="0"/>
              </a:rPr>
              <a:t>:  </a:t>
            </a:r>
            <a:r>
              <a:rPr lang="en-US" dirty="0"/>
              <a:t>adapted to a use or </a:t>
            </a:r>
            <a:r>
              <a:rPr lang="en-US" dirty="0" smtClean="0"/>
              <a:t>purpose </a:t>
            </a:r>
            <a:r>
              <a:rPr lang="en-US" sz="1400" dirty="0" smtClean="0"/>
              <a:t>(Merriam-Webster Online Dictionary)</a:t>
            </a:r>
            <a:endParaRPr lang="en-US" sz="1400" dirty="0" smtClean="0">
              <a:latin typeface="Arial" pitchFamily="34" charset="0"/>
              <a:cs typeface="Arial" pitchFamily="34" charset="0"/>
            </a:endParaRPr>
          </a:p>
          <a:p>
            <a:pPr marL="285750" indent="-285750">
              <a:buFont typeface="Arial" panose="020B0604020202020204" pitchFamily="34" charset="0"/>
              <a:buChar char="•"/>
            </a:pPr>
            <a:endParaRPr lang="en-US" dirty="0" smtClean="0">
              <a:latin typeface="Arial" pitchFamily="34" charset="0"/>
              <a:cs typeface="Arial" pitchFamily="34" charset="0"/>
            </a:endParaRPr>
          </a:p>
          <a:p>
            <a:pPr marL="285750" indent="-285750">
              <a:buFont typeface="Arial" panose="020B0604020202020204" pitchFamily="34" charset="0"/>
              <a:buChar char="•"/>
            </a:pPr>
            <a:r>
              <a:rPr lang="en-US" u="sng" dirty="0" smtClean="0">
                <a:latin typeface="Arial" pitchFamily="34" charset="0"/>
                <a:cs typeface="Arial" pitchFamily="34" charset="0"/>
              </a:rPr>
              <a:t>Effectiveness</a:t>
            </a:r>
            <a:r>
              <a:rPr lang="en-US" dirty="0" smtClean="0">
                <a:latin typeface="Arial" pitchFamily="34" charset="0"/>
                <a:cs typeface="Arial" pitchFamily="34" charset="0"/>
              </a:rPr>
              <a:t>: </a:t>
            </a:r>
            <a:r>
              <a:rPr lang="en-US" dirty="0"/>
              <a:t>extent to which planned activities are realized and planned results </a:t>
            </a:r>
            <a:r>
              <a:rPr lang="en-US" dirty="0" smtClean="0"/>
              <a:t>achieved </a:t>
            </a:r>
            <a:r>
              <a:rPr lang="en-US" sz="1400" dirty="0" smtClean="0"/>
              <a:t>(ISO 9000, Third Edition)</a:t>
            </a:r>
            <a:endParaRPr lang="en-US" sz="1400" dirty="0" smtClean="0">
              <a:latin typeface="Arial" pitchFamily="34" charset="0"/>
              <a:cs typeface="Arial" pitchFamily="34" charset="0"/>
            </a:endParaRPr>
          </a:p>
          <a:p>
            <a:pPr marL="285750" indent="-285750">
              <a:buFont typeface="Arial" panose="020B0604020202020204" pitchFamily="34" charset="0"/>
              <a:buChar char="•"/>
            </a:pPr>
            <a:endParaRPr lang="en-US" dirty="0" smtClean="0">
              <a:latin typeface="Arial" pitchFamily="34" charset="0"/>
              <a:cs typeface="Arial" pitchFamily="34" charset="0"/>
            </a:endParaRPr>
          </a:p>
          <a:p>
            <a:pPr marL="285750" indent="-285750">
              <a:buFont typeface="Arial" panose="020B0604020202020204" pitchFamily="34" charset="0"/>
              <a:buChar char="•"/>
            </a:pPr>
            <a:r>
              <a:rPr lang="en-US" u="sng" dirty="0" smtClean="0">
                <a:latin typeface="Arial" pitchFamily="34" charset="0"/>
                <a:cs typeface="Arial" pitchFamily="34" charset="0"/>
              </a:rPr>
              <a:t>Adequacy</a:t>
            </a:r>
            <a:r>
              <a:rPr lang="en-US" dirty="0" smtClean="0">
                <a:latin typeface="Arial" pitchFamily="34" charset="0"/>
                <a:cs typeface="Arial" pitchFamily="34" charset="0"/>
              </a:rPr>
              <a:t>:</a:t>
            </a:r>
            <a:r>
              <a:rPr lang="en-US" dirty="0"/>
              <a:t>  </a:t>
            </a:r>
            <a:r>
              <a:rPr lang="en-US" dirty="0" smtClean="0"/>
              <a:t>sufficient for </a:t>
            </a:r>
            <a:r>
              <a:rPr lang="en-US" dirty="0"/>
              <a:t>a specific </a:t>
            </a:r>
            <a:r>
              <a:rPr lang="en-US" dirty="0" smtClean="0"/>
              <a:t>requirement </a:t>
            </a:r>
            <a:r>
              <a:rPr lang="en-US" sz="1400" dirty="0"/>
              <a:t>(Merriam-Webster Online Dictionary)</a:t>
            </a:r>
            <a:endParaRPr lang="en-US" sz="1400" dirty="0" smtClean="0">
              <a:latin typeface="Arial" pitchFamily="34" charset="0"/>
              <a:cs typeface="Arial" pitchFamily="34" charset="0"/>
            </a:endParaRPr>
          </a:p>
        </p:txBody>
      </p:sp>
    </p:spTree>
    <p:extLst>
      <p:ext uri="{BB962C8B-B14F-4D97-AF65-F5344CB8AC3E}">
        <p14:creationId xmlns:p14="http://schemas.microsoft.com/office/powerpoint/2010/main" val="323823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chemeClr val="accent1"/>
                </a:solidFill>
                <a:latin typeface="Arial" charset="0"/>
                <a:ea typeface="Arial" charset="0"/>
                <a:cs typeface="Arial" charset="0"/>
              </a:rPr>
              <a:t>Intent and Implementation</a:t>
            </a:r>
          </a:p>
          <a:p>
            <a:pPr marL="0" indent="0" eaLnBrk="1" hangingPunct="1"/>
            <a:r>
              <a:rPr lang="en-US" dirty="0">
                <a:solidFill>
                  <a:srgbClr val="7F7F7F"/>
                </a:solidFill>
                <a:latin typeface="Arial" charset="0"/>
                <a:ea typeface="Arial" charset="0"/>
                <a:cs typeface="Arial" charset="0"/>
              </a:rPr>
              <a:t>Accreditations</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Fulfillment of </a:t>
            </a:r>
            <a:r>
              <a:rPr lang="en-US" dirty="0" smtClean="0">
                <a:solidFill>
                  <a:srgbClr val="7F7F7F"/>
                </a:solidFill>
                <a:latin typeface="Arial" charset="0"/>
                <a:ea typeface="Arial" charset="0"/>
                <a:cs typeface="Arial" charset="0"/>
              </a:rPr>
              <a:t>Objectives</a:t>
            </a:r>
          </a:p>
          <a:p>
            <a:pPr eaLnBrk="1" hangingPunct="1"/>
            <a:r>
              <a:rPr lang="en-US" dirty="0">
                <a:solidFill>
                  <a:srgbClr val="7F7F7F"/>
                </a:solidFill>
                <a:latin typeface="Arial" charset="0"/>
                <a:ea typeface="Arial" charset="0"/>
                <a:cs typeface="Arial" charset="0"/>
              </a:rPr>
              <a:t>Volume and Types of Work</a:t>
            </a:r>
          </a:p>
          <a:p>
            <a:pPr marL="0" indent="0" eaLnBrk="1" hangingPunct="1">
              <a:tabLst>
                <a:tab pos="231775" algn="l"/>
              </a:tabLst>
            </a:pPr>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a:t>
            </a:r>
            <a:r>
              <a:rPr lang="en-US" dirty="0" smtClean="0">
                <a:solidFill>
                  <a:srgbClr val="7F7F7F"/>
                </a:solidFill>
                <a:latin typeface="Arial" charset="0"/>
                <a:ea typeface="Arial" charset="0"/>
                <a:cs typeface="Arial" charset="0"/>
              </a:rPr>
              <a:t>Review</a:t>
            </a:r>
          </a:p>
          <a:p>
            <a:pPr eaLnBrk="1" hangingPunct="1">
              <a:tabLst>
                <a:tab pos="231775" algn="l"/>
              </a:tabLst>
            </a:pPr>
            <a:r>
              <a:rPr lang="en-US" dirty="0">
                <a:solidFill>
                  <a:srgbClr val="7F7F7F"/>
                </a:solidFill>
                <a:latin typeface="Arial" charset="0"/>
                <a:ea typeface="Arial" charset="0"/>
                <a:cs typeface="Arial" charset="0"/>
              </a:rPr>
              <a:t>Feedback, Complaints, </a:t>
            </a:r>
            <a:r>
              <a:rPr lang="en-US" dirty="0" smtClean="0">
                <a:solidFill>
                  <a:srgbClr val="7F7F7F"/>
                </a:solidFill>
                <a:latin typeface="Arial" charset="0"/>
                <a:ea typeface="Arial" charset="0"/>
                <a:cs typeface="Arial" charset="0"/>
              </a:rPr>
              <a:t>Appeals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6</a:t>
            </a:fld>
            <a:endParaRPr lang="en-US">
              <a:solidFill>
                <a:srgbClr val="000000"/>
              </a:solidFill>
            </a:endParaRPr>
          </a:p>
        </p:txBody>
      </p:sp>
    </p:spTree>
    <p:extLst>
      <p:ext uri="{BB962C8B-B14F-4D97-AF65-F5344CB8AC3E}">
        <p14:creationId xmlns:p14="http://schemas.microsoft.com/office/powerpoint/2010/main" val="3089484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9438"/>
            <a:ext cx="9144000" cy="868362"/>
          </a:xfrm>
        </p:spPr>
        <p:txBody>
          <a:bodyPr/>
          <a:lstStyle/>
          <a:p>
            <a:pPr algn="ctr"/>
            <a:r>
              <a:rPr lang="en-US" dirty="0" smtClean="0"/>
              <a:t>Intent</a:t>
            </a:r>
            <a:endParaRPr lang="en-US" sz="2400" dirty="0"/>
          </a:p>
        </p:txBody>
      </p:sp>
      <p:sp>
        <p:nvSpPr>
          <p:cNvPr id="3" name="Content Placeholder 2"/>
          <p:cNvSpPr>
            <a:spLocks noGrp="1"/>
          </p:cNvSpPr>
          <p:nvPr>
            <p:ph idx="1"/>
          </p:nvPr>
        </p:nvSpPr>
        <p:spPr>
          <a:xfrm>
            <a:off x="457200" y="1143000"/>
            <a:ext cx="8229600" cy="4525963"/>
          </a:xfrm>
        </p:spPr>
        <p:txBody>
          <a:bodyPr/>
          <a:lstStyle/>
          <a:p>
            <a:endParaRPr lang="en-US" sz="1600" dirty="0" smtClean="0"/>
          </a:p>
          <a:p>
            <a:endParaRPr lang="en-US" sz="1600" dirty="0" smtClean="0"/>
          </a:p>
          <a:p>
            <a:endParaRPr lang="en-US" sz="1600" dirty="0" smtClean="0"/>
          </a:p>
          <a:p>
            <a:endParaRPr lang="en-US" sz="1600" dirty="0" smtClean="0"/>
          </a:p>
          <a:p>
            <a:pPr>
              <a:lnSpc>
                <a:spcPct val="150000"/>
              </a:lnSpc>
            </a:pPr>
            <a:r>
              <a:rPr lang="en-US" sz="1800" dirty="0" smtClean="0"/>
              <a:t>UL Environment strives to work with integrity and a strong focus on quality to enhance the trust conveyed by our Certification Marks. With quality as the cornerstone of our technical credibility, we are determined to continually review our quality objectives and improve our services to meet or exceed the expectations of our customers, accreditators and the public.</a:t>
            </a:r>
          </a:p>
          <a:p>
            <a:pPr lvl="1" indent="0">
              <a:buNone/>
            </a:pPr>
            <a:endParaRPr lang="en-US" sz="1600" dirty="0"/>
          </a:p>
          <a:p>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7</a:t>
            </a:fld>
            <a:endParaRPr lang="en-US">
              <a:solidFill>
                <a:srgbClr val="000000"/>
              </a:solidFill>
            </a:endParaRPr>
          </a:p>
        </p:txBody>
      </p:sp>
    </p:spTree>
    <p:extLst>
      <p:ext uri="{BB962C8B-B14F-4D97-AF65-F5344CB8AC3E}">
        <p14:creationId xmlns:p14="http://schemas.microsoft.com/office/powerpoint/2010/main" val="539067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1143000"/>
          </a:xfrm>
        </p:spPr>
        <p:txBody>
          <a:bodyPr/>
          <a:lstStyle/>
          <a:p>
            <a:pPr algn="ctr"/>
            <a:r>
              <a:rPr lang="en-US" dirty="0" smtClean="0"/>
              <a:t>Implementation</a:t>
            </a:r>
            <a:endParaRPr lang="en-US" sz="2400" dirty="0"/>
          </a:p>
        </p:txBody>
      </p:sp>
      <p:sp>
        <p:nvSpPr>
          <p:cNvPr id="3" name="Content Placeholder 2"/>
          <p:cNvSpPr>
            <a:spLocks noGrp="1"/>
          </p:cNvSpPr>
          <p:nvPr>
            <p:ph idx="1"/>
          </p:nvPr>
        </p:nvSpPr>
        <p:spPr>
          <a:xfrm>
            <a:off x="457200" y="1143000"/>
            <a:ext cx="8229600" cy="4525963"/>
          </a:xfrm>
        </p:spPr>
        <p:txBody>
          <a:bodyPr/>
          <a:lstStyle/>
          <a:p>
            <a:endParaRPr lang="en-US" sz="1600" dirty="0" smtClean="0"/>
          </a:p>
          <a:p>
            <a:endParaRPr lang="en-US" sz="1600" dirty="0" smtClean="0"/>
          </a:p>
          <a:p>
            <a:pPr>
              <a:lnSpc>
                <a:spcPct val="150000"/>
              </a:lnSpc>
            </a:pPr>
            <a:r>
              <a:rPr lang="en-US" sz="1800" dirty="0" smtClean="0"/>
              <a:t>For programs/services where market implications exist and/or customers require accreditations, those programs shall pursue and maintain formal accreditation (17025, 17065, etc.) with an accreditation body;</a:t>
            </a:r>
          </a:p>
          <a:p>
            <a:endParaRPr lang="en-US" sz="1800" dirty="0" smtClean="0"/>
          </a:p>
          <a:p>
            <a:endParaRPr lang="en-US" sz="1800" dirty="0" smtClean="0"/>
          </a:p>
          <a:p>
            <a:pPr>
              <a:lnSpc>
                <a:spcPct val="150000"/>
              </a:lnSpc>
            </a:pPr>
            <a:r>
              <a:rPr lang="en-US" sz="1800" dirty="0" smtClean="0"/>
              <a:t> For programs/services where customers do not require accreditations, those programs shall maintain policies and procedures that comply with applicable standards but are not required to pursue formal accreditation.</a:t>
            </a:r>
            <a:endParaRPr lang="en-US" sz="1800" dirty="0"/>
          </a:p>
          <a:p>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8</a:t>
            </a:fld>
            <a:endParaRPr lang="en-US">
              <a:solidFill>
                <a:srgbClr val="000000"/>
              </a:solidFill>
            </a:endParaRPr>
          </a:p>
        </p:txBody>
      </p:sp>
    </p:spTree>
    <p:extLst>
      <p:ext uri="{BB962C8B-B14F-4D97-AF65-F5344CB8AC3E}">
        <p14:creationId xmlns:p14="http://schemas.microsoft.com/office/powerpoint/2010/main" val="601681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20000"/>
          </a:bodyPr>
          <a:lstStyle/>
          <a:p>
            <a:pPr marL="0" indent="0" eaLnBrk="1" hangingPunct="1"/>
            <a:r>
              <a:rPr lang="en-US" dirty="0">
                <a:solidFill>
                  <a:srgbClr val="7F7F7F"/>
                </a:solidFill>
                <a:latin typeface="Arial" charset="0"/>
                <a:ea typeface="Arial" charset="0"/>
                <a:cs typeface="Arial" charset="0"/>
              </a:rPr>
              <a:t>Purpose</a:t>
            </a:r>
          </a:p>
          <a:p>
            <a:pPr marL="0" indent="0" eaLnBrk="1" hangingPunct="1"/>
            <a:r>
              <a:rPr lang="en-US" dirty="0">
                <a:solidFill>
                  <a:srgbClr val="7F7F7F"/>
                </a:solidFill>
                <a:latin typeface="Arial" charset="0"/>
                <a:ea typeface="Arial" charset="0"/>
                <a:cs typeface="Arial" charset="0"/>
              </a:rPr>
              <a:t>Definitions</a:t>
            </a:r>
          </a:p>
          <a:p>
            <a:pPr marL="0" indent="0" eaLnBrk="1" hangingPunct="1"/>
            <a:r>
              <a:rPr lang="en-US" dirty="0">
                <a:solidFill>
                  <a:srgbClr val="7F7F7F"/>
                </a:solidFill>
                <a:latin typeface="Arial" charset="0"/>
                <a:ea typeface="Arial" charset="0"/>
                <a:cs typeface="Arial" charset="0"/>
              </a:rPr>
              <a:t>Intent and Implementation</a:t>
            </a:r>
          </a:p>
          <a:p>
            <a:pPr marL="0" indent="0" eaLnBrk="1" hangingPunct="1"/>
            <a:r>
              <a:rPr lang="en-US" dirty="0">
                <a:solidFill>
                  <a:schemeClr val="accent1"/>
                </a:solidFill>
                <a:latin typeface="Arial" charset="0"/>
                <a:ea typeface="Arial" charset="0"/>
                <a:cs typeface="Arial" charset="0"/>
              </a:rPr>
              <a:t>Accreditations</a:t>
            </a:r>
          </a:p>
          <a:p>
            <a:pPr marL="0" indent="0" eaLnBrk="1" hangingPunct="1"/>
            <a:r>
              <a:rPr lang="en-US" dirty="0" smtClean="0">
                <a:solidFill>
                  <a:srgbClr val="7F7F7F"/>
                </a:solidFill>
                <a:latin typeface="Arial" charset="0"/>
                <a:ea typeface="Arial" charset="0"/>
                <a:cs typeface="Arial" charset="0"/>
              </a:rPr>
              <a:t>Internal </a:t>
            </a:r>
            <a:r>
              <a:rPr lang="en-US" dirty="0">
                <a:solidFill>
                  <a:srgbClr val="7F7F7F"/>
                </a:solidFill>
                <a:latin typeface="Arial" charset="0"/>
                <a:ea typeface="Arial" charset="0"/>
                <a:cs typeface="Arial" charset="0"/>
              </a:rPr>
              <a:t>and External Audits</a:t>
            </a:r>
          </a:p>
          <a:p>
            <a:pPr marL="0" indent="0" eaLnBrk="1" hangingPunct="1"/>
            <a:r>
              <a:rPr lang="en-US" dirty="0">
                <a:solidFill>
                  <a:srgbClr val="7F7F7F"/>
                </a:solidFill>
                <a:latin typeface="Arial" charset="0"/>
                <a:ea typeface="Arial" charset="0"/>
                <a:cs typeface="Arial" charset="0"/>
              </a:rPr>
              <a:t>Preventive and Corrective </a:t>
            </a:r>
            <a:r>
              <a:rPr lang="en-US" dirty="0" smtClean="0">
                <a:solidFill>
                  <a:srgbClr val="7F7F7F"/>
                </a:solidFill>
                <a:latin typeface="Arial" charset="0"/>
                <a:ea typeface="Arial" charset="0"/>
                <a:cs typeface="Arial" charset="0"/>
              </a:rPr>
              <a:t>Actions</a:t>
            </a:r>
          </a:p>
          <a:p>
            <a:pPr marL="0" indent="0" eaLnBrk="1" hangingPunct="1"/>
            <a:r>
              <a:rPr lang="en-US" dirty="0" smtClean="0">
                <a:solidFill>
                  <a:srgbClr val="7F7F7F"/>
                </a:solidFill>
                <a:latin typeface="Arial" charset="0"/>
                <a:ea typeface="Arial" charset="0"/>
                <a:cs typeface="Arial" charset="0"/>
              </a:rPr>
              <a:t>Inter-laboratory Comparisons/Proficiency Tests</a:t>
            </a:r>
          </a:p>
          <a:p>
            <a:pPr eaLnBrk="1" hangingPunct="1"/>
            <a:r>
              <a:rPr lang="en-US" dirty="0">
                <a:solidFill>
                  <a:srgbClr val="7F7F7F"/>
                </a:solidFill>
                <a:latin typeface="Arial" charset="0"/>
                <a:ea typeface="Arial" charset="0"/>
                <a:cs typeface="Arial" charset="0"/>
              </a:rPr>
              <a:t>Fulfillment of </a:t>
            </a:r>
            <a:r>
              <a:rPr lang="en-US" dirty="0" smtClean="0">
                <a:solidFill>
                  <a:srgbClr val="7F7F7F"/>
                </a:solidFill>
                <a:latin typeface="Arial" charset="0"/>
                <a:ea typeface="Arial" charset="0"/>
                <a:cs typeface="Arial" charset="0"/>
              </a:rPr>
              <a:t>Objectives</a:t>
            </a:r>
          </a:p>
          <a:p>
            <a:pPr eaLnBrk="1" hangingPunct="1"/>
            <a:r>
              <a:rPr lang="en-US" dirty="0">
                <a:solidFill>
                  <a:srgbClr val="7F7F7F"/>
                </a:solidFill>
                <a:latin typeface="Arial" charset="0"/>
                <a:ea typeface="Arial" charset="0"/>
                <a:cs typeface="Arial" charset="0"/>
              </a:rPr>
              <a:t>Volume and Types of Work</a:t>
            </a:r>
          </a:p>
          <a:p>
            <a:pPr marL="0" indent="0" eaLnBrk="1" hangingPunct="1">
              <a:tabLst>
                <a:tab pos="231775" algn="l"/>
              </a:tabLst>
            </a:pPr>
            <a:r>
              <a:rPr lang="en-US" dirty="0" smtClean="0">
                <a:solidFill>
                  <a:srgbClr val="7F7F7F"/>
                </a:solidFill>
                <a:latin typeface="Arial" charset="0"/>
                <a:ea typeface="Arial" charset="0"/>
                <a:cs typeface="Arial" charset="0"/>
              </a:rPr>
              <a:t>Previous </a:t>
            </a:r>
            <a:r>
              <a:rPr lang="en-US" dirty="0">
                <a:solidFill>
                  <a:srgbClr val="7F7F7F"/>
                </a:solidFill>
                <a:latin typeface="Arial" charset="0"/>
                <a:ea typeface="Arial" charset="0"/>
                <a:cs typeface="Arial" charset="0"/>
              </a:rPr>
              <a:t>Management </a:t>
            </a:r>
            <a:r>
              <a:rPr lang="en-US" dirty="0" smtClean="0">
                <a:solidFill>
                  <a:srgbClr val="7F7F7F"/>
                </a:solidFill>
                <a:latin typeface="Arial" charset="0"/>
                <a:ea typeface="Arial" charset="0"/>
                <a:cs typeface="Arial" charset="0"/>
              </a:rPr>
              <a:t>Review</a:t>
            </a:r>
          </a:p>
          <a:p>
            <a:pPr eaLnBrk="1" hangingPunct="1">
              <a:tabLst>
                <a:tab pos="231775" algn="l"/>
              </a:tabLst>
            </a:pPr>
            <a:r>
              <a:rPr lang="en-US" dirty="0">
                <a:solidFill>
                  <a:srgbClr val="7F7F7F"/>
                </a:solidFill>
                <a:latin typeface="Arial" charset="0"/>
                <a:ea typeface="Arial" charset="0"/>
                <a:cs typeface="Arial" charset="0"/>
              </a:rPr>
              <a:t>Feedback, Complaints, </a:t>
            </a:r>
            <a:r>
              <a:rPr lang="en-US" dirty="0" smtClean="0">
                <a:solidFill>
                  <a:srgbClr val="7F7F7F"/>
                </a:solidFill>
                <a:latin typeface="Arial" charset="0"/>
                <a:ea typeface="Arial" charset="0"/>
                <a:cs typeface="Arial" charset="0"/>
              </a:rPr>
              <a:t>Appeals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Changes Affecting the Management </a:t>
            </a:r>
            <a:r>
              <a:rPr lang="en-US" dirty="0">
                <a:solidFill>
                  <a:srgbClr val="7F7F7F"/>
                </a:solidFill>
                <a:latin typeface="Arial" charset="0"/>
                <a:ea typeface="Arial" charset="0"/>
                <a:cs typeface="Arial" charset="0"/>
              </a:rPr>
              <a:t>System</a:t>
            </a:r>
          </a:p>
          <a:p>
            <a:pPr marL="0" indent="0" eaLnBrk="1" hangingPunct="1"/>
            <a:r>
              <a:rPr lang="en-US" dirty="0" smtClean="0">
                <a:solidFill>
                  <a:srgbClr val="7F7F7F"/>
                </a:solidFill>
                <a:latin typeface="Arial" charset="0"/>
                <a:ea typeface="Arial" charset="0"/>
                <a:cs typeface="Arial" charset="0"/>
              </a:rPr>
              <a:t>Improvements and Action </a:t>
            </a:r>
            <a:r>
              <a:rPr lang="en-US" dirty="0">
                <a:solidFill>
                  <a:srgbClr val="7F7F7F"/>
                </a:solidFill>
                <a:latin typeface="Arial" charset="0"/>
                <a:ea typeface="Arial" charset="0"/>
                <a:cs typeface="Arial" charset="0"/>
              </a:rPr>
              <a:t>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9</a:t>
            </a:fld>
            <a:endParaRPr lang="en-US">
              <a:solidFill>
                <a:srgbClr val="000000"/>
              </a:solidFill>
            </a:endParaRPr>
          </a:p>
        </p:txBody>
      </p:sp>
    </p:spTree>
    <p:extLst>
      <p:ext uri="{BB962C8B-B14F-4D97-AF65-F5344CB8AC3E}">
        <p14:creationId xmlns:p14="http://schemas.microsoft.com/office/powerpoint/2010/main" val="1921979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011011">
  <a:themeElements>
    <a:clrScheme name="Custom 3">
      <a:dk1>
        <a:srgbClr val="464749"/>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UL Advanced 011011">
  <a:themeElements>
    <a:clrScheme name="Custom 3">
      <a:dk1>
        <a:srgbClr val="464749"/>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3_UL Advanced 011011">
  <a:themeElements>
    <a:clrScheme name="Custom 3">
      <a:dk1>
        <a:srgbClr val="464749"/>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ffectiveness_x0020_Reviewed xmlns="bd3005af-264e-4769-8bc3-9338274ba761">true</Effectiveness_x0020_Reviewe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BC2FF5AA403B4FA4E0740DB6439D1A" ma:contentTypeVersion="1" ma:contentTypeDescription="Create a new document." ma:contentTypeScope="" ma:versionID="5c6ff6e7c10be85508dbcc7c15434559">
  <xsd:schema xmlns:xsd="http://www.w3.org/2001/XMLSchema" xmlns:xs="http://www.w3.org/2001/XMLSchema" xmlns:p="http://schemas.microsoft.com/office/2006/metadata/properties" xmlns:ns2="bd3005af-264e-4769-8bc3-9338274ba761" targetNamespace="http://schemas.microsoft.com/office/2006/metadata/properties" ma:root="true" ma:fieldsID="f3f5a543ec5dff9f4becca96dc1c01a2" ns2:_="">
    <xsd:import namespace="bd3005af-264e-4769-8bc3-9338274ba761"/>
    <xsd:element name="properties">
      <xsd:complexType>
        <xsd:sequence>
          <xsd:element name="documentManagement">
            <xsd:complexType>
              <xsd:all>
                <xsd:element ref="ns2:Effectiveness_x0020_Review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005af-264e-4769-8bc3-9338274ba761" elementFormDefault="qualified">
    <xsd:import namespace="http://schemas.microsoft.com/office/2006/documentManagement/types"/>
    <xsd:import namespace="http://schemas.microsoft.com/office/infopath/2007/PartnerControls"/>
    <xsd:element name="Effectiveness_x0020_Reviewed" ma:index="8" nillable="true" ma:displayName="Effectiveness Reviewed" ma:default="1" ma:description="For Preventive Actions has there been a review of the actions effectiveness in preventing a potential nonconformance" ma:internalName="Effectiveness_x0020_Review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BBDFF-24D5-4848-807B-419403963D65}">
  <ds:schemaRefs>
    <ds:schemaRef ds:uri="http://schemas.microsoft.com/sharepoint/v3/contenttype/forms"/>
  </ds:schemaRefs>
</ds:datastoreItem>
</file>

<file path=customXml/itemProps2.xml><?xml version="1.0" encoding="utf-8"?>
<ds:datastoreItem xmlns:ds="http://schemas.openxmlformats.org/officeDocument/2006/customXml" ds:itemID="{2E42401E-B300-4DBC-9551-6BCD11D12FF3}">
  <ds:schemaRefs>
    <ds:schemaRef ds:uri="http://purl.org/dc/terms/"/>
    <ds:schemaRef ds:uri="http://schemas.openxmlformats.org/package/2006/metadata/core-properties"/>
    <ds:schemaRef ds:uri="http://purl.org/dc/elements/1.1/"/>
    <ds:schemaRef ds:uri="bd3005af-264e-4769-8bc3-9338274ba761"/>
    <ds:schemaRef ds:uri="http://schemas.microsoft.com/office/2006/documentManagement/typ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B8ACD9E-7FE4-4A2C-BC49-D3673234A8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005af-264e-4769-8bc3-9338274ba7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4315</TotalTime>
  <Words>1981</Words>
  <Application>Microsoft Office PowerPoint</Application>
  <PresentationFormat>On-screen Show (4:3)</PresentationFormat>
  <Paragraphs>632</Paragraphs>
  <Slides>36</Slides>
  <Notes>36</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UL Advanced 011011</vt:lpstr>
      <vt:lpstr>1_UL Advanced 011011</vt:lpstr>
      <vt:lpstr>3_UL Advanced 011011</vt:lpstr>
      <vt:lpstr>Supply Chain and Sustainability Management Review</vt:lpstr>
      <vt:lpstr>Agenda</vt:lpstr>
      <vt:lpstr>PowerPoint Presentation</vt:lpstr>
      <vt:lpstr>Agenda</vt:lpstr>
      <vt:lpstr>PowerPoint Presentation</vt:lpstr>
      <vt:lpstr>Agenda</vt:lpstr>
      <vt:lpstr>Intent</vt:lpstr>
      <vt:lpstr>Implementation</vt:lpstr>
      <vt:lpstr>Agenda</vt:lpstr>
      <vt:lpstr>Accreditations</vt:lpstr>
      <vt:lpstr>Accreditation and Approvals</vt:lpstr>
      <vt:lpstr>Agenda</vt:lpstr>
      <vt:lpstr>Internal Audits</vt:lpstr>
      <vt:lpstr>External Audits</vt:lpstr>
      <vt:lpstr>Agenda</vt:lpstr>
      <vt:lpstr>Preventive Actions</vt:lpstr>
      <vt:lpstr>Corrective Actions</vt:lpstr>
      <vt:lpstr>Agenda</vt:lpstr>
      <vt:lpstr>PowerPoint Presentation</vt:lpstr>
      <vt:lpstr>PowerPoint Presentation</vt:lpstr>
      <vt:lpstr>Agenda</vt:lpstr>
      <vt:lpstr>Fulfillment of Objectives</vt:lpstr>
      <vt:lpstr>Fulfillment of Objectives</vt:lpstr>
      <vt:lpstr>Agenda</vt:lpstr>
      <vt:lpstr>Volume and Types of Work</vt:lpstr>
      <vt:lpstr>Agenda</vt:lpstr>
      <vt:lpstr>Management Review 2013</vt:lpstr>
      <vt:lpstr>Agenda</vt:lpstr>
      <vt:lpstr>Feedback, Complaints and Appeals</vt:lpstr>
      <vt:lpstr>Agenda</vt:lpstr>
      <vt:lpstr>Changes Affecting Management System</vt:lpstr>
      <vt:lpstr>Agenda</vt:lpstr>
      <vt:lpstr>Next Steps Upcoming audits and accreditations</vt:lpstr>
      <vt:lpstr>Plan Looking Forward</vt:lpstr>
      <vt:lpstr>Improvements / Action Items</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Laney, Allison</dc:creator>
  <cp:lastModifiedBy>Carlisle, Jim L.</cp:lastModifiedBy>
  <cp:revision>246</cp:revision>
  <cp:lastPrinted>2014-08-27T06:59:03Z</cp:lastPrinted>
  <dcterms:created xsi:type="dcterms:W3CDTF">2013-06-27T18:46:30Z</dcterms:created>
  <dcterms:modified xsi:type="dcterms:W3CDTF">2015-04-28T20:46:29Z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0x01010081BC2FF5AA403B4FA4E0740DB6439D1A</vt:lpwstr>
  </property>
</Properties>
</file>