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76" r:id="rId1"/>
  </p:sldMasterIdLst>
  <p:notesMasterIdLst>
    <p:notesMasterId r:id="rId41"/>
  </p:notesMasterIdLst>
  <p:handoutMasterIdLst>
    <p:handoutMasterId r:id="rId42"/>
  </p:handoutMasterIdLst>
  <p:sldIdLst>
    <p:sldId id="279" r:id="rId2"/>
    <p:sldId id="360" r:id="rId3"/>
    <p:sldId id="316" r:id="rId4"/>
    <p:sldId id="290" r:id="rId5"/>
    <p:sldId id="305" r:id="rId6"/>
    <p:sldId id="306" r:id="rId7"/>
    <p:sldId id="359" r:id="rId8"/>
    <p:sldId id="364" r:id="rId9"/>
    <p:sldId id="307" r:id="rId10"/>
    <p:sldId id="317" r:id="rId11"/>
    <p:sldId id="324" r:id="rId12"/>
    <p:sldId id="322" r:id="rId13"/>
    <p:sldId id="325" r:id="rId14"/>
    <p:sldId id="365" r:id="rId15"/>
    <p:sldId id="338" r:id="rId16"/>
    <p:sldId id="366" r:id="rId17"/>
    <p:sldId id="367" r:id="rId18"/>
    <p:sldId id="368" r:id="rId19"/>
    <p:sldId id="346" r:id="rId20"/>
    <p:sldId id="370" r:id="rId21"/>
    <p:sldId id="339" r:id="rId22"/>
    <p:sldId id="340" r:id="rId23"/>
    <p:sldId id="341" r:id="rId24"/>
    <p:sldId id="342" r:id="rId25"/>
    <p:sldId id="373" r:id="rId26"/>
    <p:sldId id="331" r:id="rId27"/>
    <p:sldId id="347" r:id="rId28"/>
    <p:sldId id="369" r:id="rId29"/>
    <p:sldId id="348" r:id="rId30"/>
    <p:sldId id="349" r:id="rId31"/>
    <p:sldId id="350" r:id="rId32"/>
    <p:sldId id="351" r:id="rId33"/>
    <p:sldId id="352" r:id="rId34"/>
    <p:sldId id="353" r:id="rId35"/>
    <p:sldId id="371" r:id="rId36"/>
    <p:sldId id="372" r:id="rId37"/>
    <p:sldId id="358" r:id="rId38"/>
    <p:sldId id="357" r:id="rId39"/>
    <p:sldId id="374" r:id="rId40"/>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Geneva" charset="0"/>
        <a:cs typeface="Geneva" charset="0"/>
      </a:defRPr>
    </a:lvl1pPr>
    <a:lvl2pPr marL="457200" algn="l" defTabSz="457200" rtl="0" fontAlgn="base">
      <a:spcBef>
        <a:spcPct val="0"/>
      </a:spcBef>
      <a:spcAft>
        <a:spcPct val="0"/>
      </a:spcAft>
      <a:defRPr sz="2400" kern="1200">
        <a:solidFill>
          <a:schemeClr val="tx1"/>
        </a:solidFill>
        <a:latin typeface="Arial" charset="0"/>
        <a:ea typeface="Geneva" charset="0"/>
        <a:cs typeface="Geneva" charset="0"/>
      </a:defRPr>
    </a:lvl2pPr>
    <a:lvl3pPr marL="914400" algn="l" defTabSz="457200" rtl="0" fontAlgn="base">
      <a:spcBef>
        <a:spcPct val="0"/>
      </a:spcBef>
      <a:spcAft>
        <a:spcPct val="0"/>
      </a:spcAft>
      <a:defRPr sz="2400" kern="1200">
        <a:solidFill>
          <a:schemeClr val="tx1"/>
        </a:solidFill>
        <a:latin typeface="Arial" charset="0"/>
        <a:ea typeface="Geneva" charset="0"/>
        <a:cs typeface="Geneva" charset="0"/>
      </a:defRPr>
    </a:lvl3pPr>
    <a:lvl4pPr marL="1371600" algn="l" defTabSz="457200" rtl="0" fontAlgn="base">
      <a:spcBef>
        <a:spcPct val="0"/>
      </a:spcBef>
      <a:spcAft>
        <a:spcPct val="0"/>
      </a:spcAft>
      <a:defRPr sz="2400" kern="1200">
        <a:solidFill>
          <a:schemeClr val="tx1"/>
        </a:solidFill>
        <a:latin typeface="Arial" charset="0"/>
        <a:ea typeface="Geneva" charset="0"/>
        <a:cs typeface="Geneva" charset="0"/>
      </a:defRPr>
    </a:lvl4pPr>
    <a:lvl5pPr marL="1828800" algn="l" defTabSz="457200" rtl="0" fontAlgn="base">
      <a:spcBef>
        <a:spcPct val="0"/>
      </a:spcBef>
      <a:spcAft>
        <a:spcPct val="0"/>
      </a:spcAft>
      <a:defRPr sz="2400" kern="1200">
        <a:solidFill>
          <a:schemeClr val="tx1"/>
        </a:solidFill>
        <a:latin typeface="Arial" charset="0"/>
        <a:ea typeface="Geneva" charset="0"/>
        <a:cs typeface="Geneva" charset="0"/>
      </a:defRPr>
    </a:lvl5pPr>
    <a:lvl6pPr marL="2286000" algn="l" defTabSz="914400" rtl="0" eaLnBrk="1" latinLnBrk="0" hangingPunct="1">
      <a:defRPr sz="2400" kern="1200">
        <a:solidFill>
          <a:schemeClr val="tx1"/>
        </a:solidFill>
        <a:latin typeface="Arial" charset="0"/>
        <a:ea typeface="Geneva" charset="0"/>
        <a:cs typeface="Geneva" charset="0"/>
      </a:defRPr>
    </a:lvl6pPr>
    <a:lvl7pPr marL="2743200" algn="l" defTabSz="914400" rtl="0" eaLnBrk="1" latinLnBrk="0" hangingPunct="1">
      <a:defRPr sz="2400" kern="1200">
        <a:solidFill>
          <a:schemeClr val="tx1"/>
        </a:solidFill>
        <a:latin typeface="Arial" charset="0"/>
        <a:ea typeface="Geneva" charset="0"/>
        <a:cs typeface="Geneva" charset="0"/>
      </a:defRPr>
    </a:lvl7pPr>
    <a:lvl8pPr marL="3200400" algn="l" defTabSz="914400" rtl="0" eaLnBrk="1" latinLnBrk="0" hangingPunct="1">
      <a:defRPr sz="2400" kern="1200">
        <a:solidFill>
          <a:schemeClr val="tx1"/>
        </a:solidFill>
        <a:latin typeface="Arial" charset="0"/>
        <a:ea typeface="Geneva" charset="0"/>
        <a:cs typeface="Geneva" charset="0"/>
      </a:defRPr>
    </a:lvl8pPr>
    <a:lvl9pPr marL="3657600" algn="l" defTabSz="914400" rtl="0" eaLnBrk="1" latinLnBrk="0" hangingPunct="1">
      <a:defRPr sz="2400"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9598"/>
    <a:srgbClr val="96C547"/>
    <a:srgbClr val="6EC1BC"/>
    <a:srgbClr val="F18307"/>
    <a:srgbClr val="459D2D"/>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84" autoAdjust="0"/>
    <p:restoredTop sz="76888" autoAdjust="0"/>
  </p:normalViewPr>
  <p:slideViewPr>
    <p:cSldViewPr snapToGrid="0" snapToObjects="1" showGuides="1">
      <p:cViewPr>
        <p:scale>
          <a:sx n="75" d="100"/>
          <a:sy n="75" d="100"/>
        </p:scale>
        <p:origin x="-1061" y="86"/>
      </p:cViewPr>
      <p:guideLst>
        <p:guide orient="horz" pos="2166"/>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p:cViewPr>
        <p:scale>
          <a:sx n="130" d="100"/>
          <a:sy n="130" d="100"/>
        </p:scale>
        <p:origin x="-1752" y="80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39DEDED-54E8-4BB0-926E-0F2B238F405F}" type="datetime1">
              <a:rPr lang="en-US"/>
              <a:pPr/>
              <a:t>2/9/2015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38673AC-55F3-4E22-A335-E984220EAED1}" type="slidenum">
              <a:rPr lang="en-US"/>
              <a:pPr/>
              <a:t>‹#›</a:t>
            </a:fld>
            <a:endParaRPr lang="en-US" dirty="0"/>
          </a:p>
        </p:txBody>
      </p:sp>
    </p:spTree>
    <p:extLst>
      <p:ext uri="{BB962C8B-B14F-4D97-AF65-F5344CB8AC3E}">
        <p14:creationId xmlns:p14="http://schemas.microsoft.com/office/powerpoint/2010/main" val="246098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4F8B34F-33E6-4EEA-9A54-FB620A2104E1}" type="datetime1">
              <a:rPr lang="en-US"/>
              <a:pPr/>
              <a:t>2/9/2015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34922C2-942D-4905-B34E-0F633114CEA6}" type="slidenum">
              <a:rPr lang="en-US"/>
              <a:pPr/>
              <a:t>‹#›</a:t>
            </a:fld>
            <a:endParaRPr lang="en-US" dirty="0"/>
          </a:p>
        </p:txBody>
      </p:sp>
    </p:spTree>
    <p:extLst>
      <p:ext uri="{BB962C8B-B14F-4D97-AF65-F5344CB8AC3E}">
        <p14:creationId xmlns:p14="http://schemas.microsoft.com/office/powerpoint/2010/main" val="3753933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34922C2-942D-4905-B34E-0F633114CEA6}" type="slidenum">
              <a:rPr lang="en-US" smtClean="0"/>
              <a:pPr/>
              <a:t>1</a:t>
            </a:fld>
            <a:endParaRPr lang="en-US" dirty="0"/>
          </a:p>
        </p:txBody>
      </p:sp>
    </p:spTree>
    <p:extLst>
      <p:ext uri="{BB962C8B-B14F-4D97-AF65-F5344CB8AC3E}">
        <p14:creationId xmlns:p14="http://schemas.microsoft.com/office/powerpoint/2010/main" val="1736828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a:ea typeface="Geneva" charset="-128"/>
                <a:cs typeface="Geneva" charset="0"/>
              </a:rPr>
              <a:t>The FUS Field Operations Management structure, as well as the structure of the UL employees engaged in surveillance activities is defined in</a:t>
            </a:r>
            <a:r>
              <a:rPr lang="en-US" sz="1200" kern="1200" baseline="0" dirty="0" smtClean="0">
                <a:solidFill>
                  <a:schemeClr val="tx1"/>
                </a:solidFill>
                <a:effectLst/>
                <a:latin typeface="Arial"/>
                <a:ea typeface="Geneva" charset="-128"/>
                <a:cs typeface="Geneva" charset="0"/>
              </a:rPr>
              <a:t> Organization Charts  </a:t>
            </a:r>
          </a:p>
          <a:p>
            <a:endParaRPr lang="en-US" sz="1200" kern="1200" baseline="0" dirty="0" smtClean="0">
              <a:solidFill>
                <a:schemeClr val="tx1"/>
              </a:solidFill>
              <a:effectLst/>
              <a:latin typeface="Arial"/>
              <a:ea typeface="Geneva" charset="-128"/>
            </a:endParaRPr>
          </a:p>
          <a:p>
            <a:r>
              <a:rPr lang="en-US" sz="1200" kern="1200" dirty="0" smtClean="0">
                <a:solidFill>
                  <a:schemeClr val="tx1"/>
                </a:solidFill>
                <a:effectLst/>
                <a:latin typeface="Arial"/>
                <a:ea typeface="Geneva" charset="-128"/>
                <a:cs typeface="Geneva" charset="0"/>
              </a:rPr>
              <a:t>Documented job descriptions exist for FUS Field Operations positions and include requirements for education, training, technical knowledge and experience</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11</a:t>
            </a:fld>
            <a:endParaRPr lang="en-US" dirty="0"/>
          </a:p>
        </p:txBody>
      </p:sp>
    </p:spTree>
    <p:extLst>
      <p:ext uri="{BB962C8B-B14F-4D97-AF65-F5344CB8AC3E}">
        <p14:creationId xmlns:p14="http://schemas.microsoft.com/office/powerpoint/2010/main" val="456036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a:ea typeface="Geneva" charset="-128"/>
                <a:cs typeface="Geneva" charset="0"/>
              </a:rPr>
              <a:t>FUS Field Operations Management is responsible for assigning field staff to only perform those activities for which they have needed competency </a:t>
            </a: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Discuss the difference between training and competence as appropriate to the audience</a:t>
            </a:r>
          </a:p>
          <a:p>
            <a:endParaRPr lang="en-US" sz="1200" kern="1200" dirty="0" smtClean="0">
              <a:solidFill>
                <a:schemeClr val="tx1"/>
              </a:solidFill>
              <a:effectLst/>
              <a:latin typeface="Arial"/>
              <a:ea typeface="Geneva" charset="-128"/>
              <a:cs typeface="Geneva" charset="0"/>
            </a:endParaRPr>
          </a:p>
          <a:p>
            <a:pPr marL="171450" indent="-171450">
              <a:buFont typeface="Arial" panose="020B0604020202020204" pitchFamily="34" charset="0"/>
              <a:buChar char="•"/>
            </a:pPr>
            <a:r>
              <a:rPr lang="en-US" sz="1200" kern="1200" dirty="0" smtClean="0">
                <a:solidFill>
                  <a:schemeClr val="tx1"/>
                </a:solidFill>
                <a:effectLst/>
                <a:latin typeface="Arial"/>
                <a:ea typeface="Geneva" charset="-128"/>
                <a:cs typeface="Geneva" charset="0"/>
              </a:rPr>
              <a:t>Training procedures are documented</a:t>
            </a:r>
            <a:r>
              <a:rPr lang="en-US" sz="1200" kern="1200" baseline="0" dirty="0" smtClean="0">
                <a:solidFill>
                  <a:schemeClr val="tx1"/>
                </a:solidFill>
                <a:effectLst/>
                <a:latin typeface="Arial"/>
                <a:ea typeface="Geneva" charset="-128"/>
                <a:cs typeface="Geneva" charset="0"/>
              </a:rPr>
              <a:t> </a:t>
            </a:r>
            <a:r>
              <a:rPr lang="en-US" sz="1200" kern="1200" dirty="0" smtClean="0">
                <a:solidFill>
                  <a:schemeClr val="tx1"/>
                </a:solidFill>
                <a:effectLst/>
                <a:latin typeface="Arial"/>
                <a:ea typeface="Geneva" charset="-128"/>
                <a:cs typeface="Geneva" charset="0"/>
              </a:rPr>
              <a:t>and training records are maintained </a:t>
            </a:r>
          </a:p>
          <a:p>
            <a:pPr marL="171450" indent="-171450">
              <a:buFont typeface="Arial" panose="020B0604020202020204" pitchFamily="34" charset="0"/>
              <a:buChar char="•"/>
            </a:pPr>
            <a:endParaRPr lang="en-US" sz="1200" kern="1200" dirty="0" smtClean="0">
              <a:solidFill>
                <a:schemeClr val="tx1"/>
              </a:solidFill>
              <a:effectLst/>
              <a:latin typeface="Arial"/>
              <a:ea typeface="Geneva" charset="-128"/>
              <a:cs typeface="Geneva" charset="0"/>
            </a:endParaRPr>
          </a:p>
          <a:p>
            <a:pPr marL="171450" indent="-171450">
              <a:buFont typeface="Arial" panose="020B0604020202020204" pitchFamily="34" charset="0"/>
              <a:buChar char="•"/>
            </a:pPr>
            <a:r>
              <a:rPr lang="en-US" sz="1200" kern="1200" dirty="0" smtClean="0">
                <a:solidFill>
                  <a:schemeClr val="tx1"/>
                </a:solidFill>
                <a:effectLst/>
                <a:latin typeface="Arial"/>
                <a:ea typeface="Geneva" charset="-128"/>
                <a:cs typeface="Geneva" charset="0"/>
              </a:rPr>
              <a:t>Field staff competence and qualification records are maintained</a:t>
            </a: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 </a:t>
            </a:r>
          </a:p>
        </p:txBody>
      </p:sp>
      <p:sp>
        <p:nvSpPr>
          <p:cNvPr id="4" name="Slide Number Placeholder 3"/>
          <p:cNvSpPr>
            <a:spLocks noGrp="1"/>
          </p:cNvSpPr>
          <p:nvPr>
            <p:ph type="sldNum" sz="quarter" idx="10"/>
          </p:nvPr>
        </p:nvSpPr>
        <p:spPr/>
        <p:txBody>
          <a:bodyPr/>
          <a:lstStyle/>
          <a:p>
            <a:fld id="{734922C2-942D-4905-B34E-0F633114CEA6}" type="slidenum">
              <a:rPr lang="en-US" smtClean="0"/>
              <a:pPr/>
              <a:t>12</a:t>
            </a:fld>
            <a:endParaRPr lang="en-US" dirty="0"/>
          </a:p>
        </p:txBody>
      </p:sp>
    </p:spTree>
    <p:extLst>
      <p:ext uri="{BB962C8B-B14F-4D97-AF65-F5344CB8AC3E}">
        <p14:creationId xmlns:p14="http://schemas.microsoft.com/office/powerpoint/2010/main" val="3751769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a:ea typeface="Geneva" charset="-128"/>
                <a:cs typeface="Geneva" charset="0"/>
              </a:rPr>
              <a:t>The continuing suitability of facilities and equipment must be ensured.  Equipment</a:t>
            </a:r>
            <a:r>
              <a:rPr lang="en-US" sz="1200" kern="1200" baseline="0" dirty="0" smtClean="0">
                <a:solidFill>
                  <a:schemeClr val="tx1"/>
                </a:solidFill>
                <a:effectLst/>
                <a:latin typeface="Arial"/>
                <a:ea typeface="Geneva" charset="-128"/>
                <a:cs typeface="Geneva" charset="0"/>
              </a:rPr>
              <a:t> may include software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a:ea typeface="Geneva" charset="-128"/>
              <a:cs typeface="Geneva"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a:ea typeface="Geneva" charset="-128"/>
                <a:cs typeface="Geneva" charset="0"/>
              </a:rPr>
              <a:t>Whenever necessary, the condition of stored materials shall be assessed at appropriate intervals to detect deterioration</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a:ea typeface="Arial Unicode MS" pitchFamily="34" charset="-128"/>
              <a:cs typeface="Arial Unicode MS" pitchFamily="34" charset="-128"/>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a:ea typeface="Arial Unicode MS" pitchFamily="34" charset="-128"/>
                <a:cs typeface="Arial Unicode MS" pitchFamily="34" charset="-128"/>
              </a:rPr>
              <a:t>Records of equipment which may affect the correctness or validity of inspection results must be maintained.   Records shall include equipment</a:t>
            </a:r>
            <a:r>
              <a:rPr lang="en-US" sz="1200" kern="1200" baseline="0" dirty="0" smtClean="0">
                <a:solidFill>
                  <a:schemeClr val="tx1"/>
                </a:solidFill>
                <a:effectLst/>
                <a:latin typeface="Arial"/>
                <a:ea typeface="Arial Unicode MS" pitchFamily="34" charset="-128"/>
                <a:cs typeface="Arial Unicode MS" pitchFamily="34" charset="-128"/>
              </a:rPr>
              <a:t> </a:t>
            </a:r>
            <a:r>
              <a:rPr lang="en-US" sz="1200" kern="1200" dirty="0" smtClean="0">
                <a:solidFill>
                  <a:schemeClr val="tx1"/>
                </a:solidFill>
                <a:effectLst/>
                <a:latin typeface="Arial"/>
                <a:ea typeface="Arial Unicode MS" pitchFamily="34" charset="-128"/>
                <a:cs typeface="Arial Unicode MS" pitchFamily="34" charset="-128"/>
              </a:rPr>
              <a:t>identification, calibration and maintenance information</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a:ea typeface="Arial Unicode MS" pitchFamily="34" charset="-128"/>
              <a:cs typeface="Arial Unicode MS" pitchFamily="34" charset="-128"/>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a:ea typeface="Arial Unicode MS" pitchFamily="34" charset="-128"/>
                <a:cs typeface="Arial Unicode MS" pitchFamily="34" charset="-128"/>
              </a:rPr>
              <a:t>Documented procedures for handling defective equipment are required.  Procedures shall require defective equipment to be removed from service and identified as defective. </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a:ea typeface="Arial Unicode MS" pitchFamily="34" charset="-128"/>
              <a:cs typeface="Arial Unicode MS" pitchFamily="34" charset="-128"/>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a:ea typeface="Arial Unicode MS" pitchFamily="34" charset="-128"/>
                <a:cs typeface="Arial Unicode MS" pitchFamily="34" charset="-128"/>
              </a:rPr>
              <a:t>Procedures shall require assessment of the impact of the defective equipment on the correctness or validity of previous inspection results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endParaRPr>
          </a:p>
        </p:txBody>
      </p:sp>
      <p:sp>
        <p:nvSpPr>
          <p:cNvPr id="4" name="Slide Number Placeholder 3"/>
          <p:cNvSpPr>
            <a:spLocks noGrp="1"/>
          </p:cNvSpPr>
          <p:nvPr>
            <p:ph type="sldNum" sz="quarter" idx="10"/>
          </p:nvPr>
        </p:nvSpPr>
        <p:spPr/>
        <p:txBody>
          <a:bodyPr/>
          <a:lstStyle/>
          <a:p>
            <a:fld id="{734922C2-942D-4905-B34E-0F633114CEA6}" type="slidenum">
              <a:rPr lang="en-US" smtClean="0"/>
              <a:pPr/>
              <a:t>13</a:t>
            </a:fld>
            <a:endParaRPr lang="en-US" dirty="0"/>
          </a:p>
        </p:txBody>
      </p:sp>
    </p:spTree>
    <p:extLst>
      <p:ext uri="{BB962C8B-B14F-4D97-AF65-F5344CB8AC3E}">
        <p14:creationId xmlns:p14="http://schemas.microsoft.com/office/powerpoint/2010/main" val="650454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2"/>
            <a:r>
              <a:rPr lang="en-US" sz="1200" kern="1200" dirty="0" smtClean="0">
                <a:solidFill>
                  <a:schemeClr val="tx1"/>
                </a:solidFill>
                <a:effectLst/>
                <a:latin typeface="Arial"/>
                <a:ea typeface="Arial Unicode MS" pitchFamily="34" charset="-128"/>
                <a:cs typeface="Arial Unicode MS" pitchFamily="34" charset="-128"/>
              </a:rPr>
              <a:t>All persons or agencies conducing contract FUS Field Service surveillance are trained, monitored, and qualified</a:t>
            </a:r>
          </a:p>
        </p:txBody>
      </p:sp>
      <p:sp>
        <p:nvSpPr>
          <p:cNvPr id="4" name="Slide Number Placeholder 3"/>
          <p:cNvSpPr>
            <a:spLocks noGrp="1"/>
          </p:cNvSpPr>
          <p:nvPr>
            <p:ph type="sldNum" sz="quarter" idx="10"/>
          </p:nvPr>
        </p:nvSpPr>
        <p:spPr/>
        <p:txBody>
          <a:bodyPr/>
          <a:lstStyle/>
          <a:p>
            <a:fld id="{734922C2-942D-4905-B34E-0F633114CEA6}" type="slidenum">
              <a:rPr lang="en-US" smtClean="0"/>
              <a:pPr/>
              <a:t>15</a:t>
            </a:fld>
            <a:endParaRPr lang="en-US" dirty="0"/>
          </a:p>
        </p:txBody>
      </p:sp>
    </p:spTree>
    <p:extLst>
      <p:ext uri="{BB962C8B-B14F-4D97-AF65-F5344CB8AC3E}">
        <p14:creationId xmlns:p14="http://schemas.microsoft.com/office/powerpoint/2010/main" val="4252999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Arial"/>
                <a:ea typeface="Geneva" charset="-128"/>
                <a:cs typeface="Geneva" charset="0"/>
              </a:rPr>
              <a:t>The FUS Field Service</a:t>
            </a:r>
            <a:r>
              <a:rPr lang="en-US" sz="1200" i="0" kern="1200" baseline="0" dirty="0" smtClean="0">
                <a:solidFill>
                  <a:schemeClr val="tx1"/>
                </a:solidFill>
                <a:effectLst/>
                <a:latin typeface="Arial"/>
                <a:ea typeface="Geneva" charset="-128"/>
                <a:cs typeface="Geneva" charset="0"/>
              </a:rPr>
              <a:t> </a:t>
            </a:r>
            <a:r>
              <a:rPr lang="en-US" sz="1200" i="0" kern="1200" dirty="0" smtClean="0">
                <a:solidFill>
                  <a:schemeClr val="tx1"/>
                </a:solidFill>
                <a:effectLst/>
                <a:latin typeface="Arial"/>
                <a:ea typeface="Geneva" charset="-128"/>
                <a:cs typeface="Geneva" charset="0"/>
              </a:rPr>
              <a:t>inspection program includes appropriate instructions on inspection planning, sampling, and inspection techniques when the absence of this information could affect the correctness or validity of inspection results</a:t>
            </a:r>
          </a:p>
          <a:p>
            <a:endParaRPr lang="en-US" sz="1200" i="0" kern="1200" dirty="0" smtClean="0">
              <a:solidFill>
                <a:schemeClr val="tx1"/>
              </a:solidFill>
              <a:effectLst/>
              <a:latin typeface="Arial"/>
              <a:ea typeface="Geneva" charset="-128"/>
            </a:endParaRPr>
          </a:p>
          <a:p>
            <a:r>
              <a:rPr lang="en-US" sz="1200" i="0" kern="1200" dirty="0" smtClean="0">
                <a:solidFill>
                  <a:schemeClr val="tx1"/>
                </a:solidFill>
                <a:effectLst/>
                <a:latin typeface="Arial"/>
                <a:ea typeface="Geneva" charset="-128"/>
                <a:cs typeface="Geneva" charset="0"/>
              </a:rPr>
              <a:t>The FUS Field Service</a:t>
            </a:r>
            <a:r>
              <a:rPr lang="en-US" sz="1200" i="0" kern="1200" baseline="0" dirty="0" smtClean="0">
                <a:solidFill>
                  <a:schemeClr val="tx1"/>
                </a:solidFill>
                <a:effectLst/>
                <a:latin typeface="Arial"/>
                <a:ea typeface="Geneva" charset="-128"/>
                <a:cs typeface="Geneva" charset="0"/>
              </a:rPr>
              <a:t> </a:t>
            </a:r>
            <a:r>
              <a:rPr lang="en-US" sz="1200" i="0" kern="1200" dirty="0" smtClean="0">
                <a:solidFill>
                  <a:schemeClr val="tx1"/>
                </a:solidFill>
                <a:effectLst/>
                <a:latin typeface="Arial"/>
                <a:ea typeface="Geneva" charset="-128"/>
                <a:cs typeface="Geneva" charset="0"/>
              </a:rPr>
              <a:t>inspection program </a:t>
            </a:r>
            <a:r>
              <a:rPr lang="en-US" sz="1200" kern="1200" dirty="0" smtClean="0">
                <a:solidFill>
                  <a:schemeClr val="tx1"/>
                </a:solidFill>
                <a:effectLst/>
                <a:latin typeface="Arial"/>
                <a:ea typeface="Geneva" charset="-128"/>
                <a:cs typeface="Geneva" charset="0"/>
              </a:rPr>
              <a:t>makes available and maintains up-to-date instructions, standards, procedures, worksheets, check lists, reference data, etc. relevant to the inspection programs operated </a:t>
            </a:r>
            <a:endParaRPr lang="en-US" i="0"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16</a:t>
            </a:fld>
            <a:endParaRPr lang="en-US" dirty="0"/>
          </a:p>
        </p:txBody>
      </p:sp>
    </p:spTree>
    <p:extLst>
      <p:ext uri="{BB962C8B-B14F-4D97-AF65-F5344CB8AC3E}">
        <p14:creationId xmlns:p14="http://schemas.microsoft.com/office/powerpoint/2010/main" val="1325593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a:ea typeface="Geneva" charset="-128"/>
                <a:cs typeface="Geneva" charset="0"/>
              </a:rPr>
              <a:t>Samples and items to be inspected shall be identified so that inspection results are traceable to specific items</a:t>
            </a: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Procedures to avoid deterioration or damage to inspection samples are required as appropriate</a:t>
            </a:r>
          </a:p>
          <a:p>
            <a:endParaRPr lang="en-US" sz="1200" kern="1200" dirty="0" smtClean="0">
              <a:solidFill>
                <a:schemeClr val="tx1"/>
              </a:solidFill>
              <a:effectLst/>
              <a:latin typeface="Arial"/>
              <a:ea typeface="Geneva" charset="-128"/>
            </a:endParaRPr>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18</a:t>
            </a:fld>
            <a:endParaRPr lang="en-US" dirty="0"/>
          </a:p>
        </p:txBody>
      </p:sp>
    </p:spTree>
    <p:extLst>
      <p:ext uri="{BB962C8B-B14F-4D97-AF65-F5344CB8AC3E}">
        <p14:creationId xmlns:p14="http://schemas.microsoft.com/office/powerpoint/2010/main" val="1853180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a:ea typeface="Geneva" charset="-128"/>
                <a:cs typeface="Geneva" charset="0"/>
              </a:rPr>
              <a:t>Records include information on all aspects of the inspection that could affect its correctness or validity to permit satisfactory evaluation of the inspection</a:t>
            </a:r>
          </a:p>
          <a:p>
            <a:endParaRPr lang="en-US" sz="1200" kern="1200" dirty="0" smtClean="0">
              <a:solidFill>
                <a:schemeClr val="tx1"/>
              </a:solidFill>
              <a:effectLst/>
              <a:latin typeface="Arial"/>
              <a:ea typeface="Geneva" charset="-128"/>
            </a:endParaRPr>
          </a:p>
          <a:p>
            <a:r>
              <a:rPr lang="en-US" sz="1200" kern="1200" dirty="0" smtClean="0">
                <a:solidFill>
                  <a:schemeClr val="tx1"/>
                </a:solidFill>
                <a:effectLst/>
                <a:latin typeface="Arial"/>
                <a:ea typeface="Geneva" charset="-128"/>
                <a:cs typeface="Geneva" charset="0"/>
              </a:rPr>
              <a:t>All records shall be held secure and in confidence </a:t>
            </a:r>
            <a:endParaRPr lang="en-US" dirty="0" smtClean="0"/>
          </a:p>
        </p:txBody>
      </p:sp>
      <p:sp>
        <p:nvSpPr>
          <p:cNvPr id="4" name="Slide Number Placeholder 3"/>
          <p:cNvSpPr>
            <a:spLocks noGrp="1"/>
          </p:cNvSpPr>
          <p:nvPr>
            <p:ph type="sldNum" sz="quarter" idx="10"/>
          </p:nvPr>
        </p:nvSpPr>
        <p:spPr/>
        <p:txBody>
          <a:bodyPr/>
          <a:lstStyle/>
          <a:p>
            <a:fld id="{734922C2-942D-4905-B34E-0F633114CEA6}" type="slidenum">
              <a:rPr lang="en-US" smtClean="0"/>
              <a:pPr/>
              <a:t>19</a:t>
            </a:fld>
            <a:endParaRPr lang="en-US" dirty="0"/>
          </a:p>
        </p:txBody>
      </p:sp>
    </p:spTree>
    <p:extLst>
      <p:ext uri="{BB962C8B-B14F-4D97-AF65-F5344CB8AC3E}">
        <p14:creationId xmlns:p14="http://schemas.microsoft.com/office/powerpoint/2010/main" val="3377117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a:t>
            </a:r>
            <a:r>
              <a:rPr lang="en-US" baseline="0" dirty="0" smtClean="0"/>
              <a:t> may wish to open IFS database and show class inspection reports  </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20</a:t>
            </a:fld>
            <a:endParaRPr lang="en-US" dirty="0"/>
          </a:p>
        </p:txBody>
      </p:sp>
    </p:spTree>
    <p:extLst>
      <p:ext uri="{BB962C8B-B14F-4D97-AF65-F5344CB8AC3E}">
        <p14:creationId xmlns:p14="http://schemas.microsoft.com/office/powerpoint/2010/main" val="3507501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a:ea typeface="Geneva" charset="-128"/>
                <a:cs typeface="Geneva" charset="0"/>
              </a:rPr>
              <a:t>The report of the inspection and the report of variations/noncompliance completed during the inspection comprise the inspection report, copies of which are provided to the subscriber</a:t>
            </a:r>
          </a:p>
          <a:p>
            <a:endParaRPr lang="en-US" sz="1200" kern="1200" dirty="0" smtClean="0">
              <a:solidFill>
                <a:schemeClr val="tx1"/>
              </a:solidFill>
              <a:effectLst/>
              <a:latin typeface="Arial"/>
              <a:ea typeface="Geneva"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0" kern="1200" dirty="0" smtClean="0">
                <a:solidFill>
                  <a:schemeClr val="tx1"/>
                </a:solidFill>
                <a:effectLst/>
                <a:latin typeface="Arial"/>
                <a:ea typeface="Geneva" charset="-128"/>
                <a:cs typeface="Geneva" charset="0"/>
              </a:rPr>
              <a:t>Inspection reports include inspection results, the determination of conformity, if made, and any additional information needed to understand and interpret results and determinations of conformity.  Reports shall be correct, accurate, and clear.  </a:t>
            </a:r>
          </a:p>
          <a:p>
            <a:endParaRPr lang="en-US" i="0"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21</a:t>
            </a:fld>
            <a:endParaRPr lang="en-US" dirty="0"/>
          </a:p>
        </p:txBody>
      </p:sp>
    </p:spTree>
    <p:extLst>
      <p:ext uri="{BB962C8B-B14F-4D97-AF65-F5344CB8AC3E}">
        <p14:creationId xmlns:p14="http://schemas.microsoft.com/office/powerpoint/2010/main" val="3862811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22</a:t>
            </a:fld>
            <a:endParaRPr lang="en-US" dirty="0"/>
          </a:p>
        </p:txBody>
      </p:sp>
    </p:spTree>
    <p:extLst>
      <p:ext uri="{BB962C8B-B14F-4D97-AF65-F5344CB8AC3E}">
        <p14:creationId xmlns:p14="http://schemas.microsoft.com/office/powerpoint/2010/main" val="1546401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aseline="0" dirty="0" smtClean="0"/>
              <a:t>Format of the training:</a:t>
            </a:r>
          </a:p>
          <a:p>
            <a:pPr eaLnBrk="1" hangingPunct="1"/>
            <a:endParaRPr lang="en-US" baseline="0" dirty="0" smtClean="0"/>
          </a:p>
          <a:p>
            <a:pPr eaLnBrk="1" hangingPunct="1"/>
            <a:r>
              <a:rPr lang="en-US" baseline="0" dirty="0" smtClean="0"/>
              <a:t>Each slide is presented as such:</a:t>
            </a:r>
          </a:p>
          <a:p>
            <a:pPr eaLnBrk="1" hangingPunct="1"/>
            <a:endParaRPr lang="en-US" baseline="0" dirty="0" smtClean="0"/>
          </a:p>
          <a:p>
            <a:r>
              <a:rPr lang="en-US" dirty="0" smtClean="0">
                <a:solidFill>
                  <a:srgbClr val="FF0000"/>
                </a:solidFill>
              </a:rPr>
              <a:t>Clause Intent –High level summary of the</a:t>
            </a:r>
            <a:r>
              <a:rPr lang="en-US" baseline="0" dirty="0" smtClean="0">
                <a:solidFill>
                  <a:srgbClr val="FF0000"/>
                </a:solidFill>
              </a:rPr>
              <a:t> intent of each 17020 clause</a:t>
            </a:r>
            <a:endParaRPr lang="en-US" dirty="0" smtClean="0">
              <a:solidFill>
                <a:srgbClr val="FF0000"/>
              </a:solidFill>
            </a:endParaRPr>
          </a:p>
          <a:p>
            <a:r>
              <a:rPr lang="en-US" dirty="0" smtClean="0">
                <a:solidFill>
                  <a:srgbClr val="FF0000"/>
                </a:solidFill>
              </a:rPr>
              <a:t>Clause Requirement Example –17020 clause(s)</a:t>
            </a:r>
            <a:r>
              <a:rPr lang="en-US" baseline="0" dirty="0" smtClean="0">
                <a:solidFill>
                  <a:srgbClr val="FF0000"/>
                </a:solidFill>
              </a:rPr>
              <a:t> are included to help illustrate the intent of the clause</a:t>
            </a:r>
            <a:endParaRPr lang="en-US" dirty="0" smtClean="0">
              <a:solidFill>
                <a:srgbClr val="FF0000"/>
              </a:solidFill>
            </a:endParaRPr>
          </a:p>
          <a:p>
            <a:r>
              <a:rPr lang="en-US" dirty="0" smtClean="0">
                <a:solidFill>
                  <a:srgbClr val="FF0000"/>
                </a:solidFill>
              </a:rPr>
              <a:t>UL Implementation – Examples of how UL responds to the various</a:t>
            </a:r>
            <a:r>
              <a:rPr lang="en-US" baseline="0" dirty="0" smtClean="0">
                <a:solidFill>
                  <a:srgbClr val="FF0000"/>
                </a:solidFill>
              </a:rPr>
              <a:t> 17020 requirements – Specific policy / SOPs </a:t>
            </a:r>
          </a:p>
          <a:p>
            <a:endParaRPr lang="en-US" baseline="0" dirty="0" smtClean="0">
              <a:solidFill>
                <a:srgbClr val="FF0000"/>
              </a:solidFill>
            </a:endParaRPr>
          </a:p>
          <a:p>
            <a:r>
              <a:rPr lang="en-US" baseline="0" dirty="0" smtClean="0">
                <a:solidFill>
                  <a:srgbClr val="FF0000"/>
                </a:solidFill>
              </a:rPr>
              <a:t>NOTE </a:t>
            </a:r>
          </a:p>
          <a:p>
            <a:r>
              <a:rPr lang="en-US" dirty="0" smtClean="0"/>
              <a:t>This is not clause</a:t>
            </a:r>
            <a:r>
              <a:rPr lang="en-US" baseline="0" dirty="0" smtClean="0"/>
              <a:t> interpretation training, but is presented as a high level overview of ISO 17020</a:t>
            </a:r>
          </a:p>
          <a:p>
            <a:endParaRPr lang="en-US" baseline="0" dirty="0" smtClean="0">
              <a:solidFill>
                <a:srgbClr val="FF0000"/>
              </a:solidFill>
            </a:endParaRPr>
          </a:p>
          <a:p>
            <a:r>
              <a:rPr lang="en-US" baseline="0" dirty="0" smtClean="0">
                <a:solidFill>
                  <a:srgbClr val="FF0000"/>
                </a:solidFill>
              </a:rPr>
              <a:t>This training does not attempt to address each sub-clause of 17020, or include each and every example of how UL responds to the various 17020 requirements presented</a:t>
            </a:r>
            <a:endParaRPr lang="en-US" dirty="0" smtClean="0">
              <a:solidFill>
                <a:srgbClr val="FF0000"/>
              </a:solidFill>
            </a:endParaRPr>
          </a:p>
          <a:p>
            <a:pPr eaLnBrk="1" hangingPunct="1"/>
            <a:endParaRPr lang="en-US" dirty="0" smtClean="0"/>
          </a:p>
          <a:p>
            <a:pPr eaLnBrk="1" hangingPunct="1"/>
            <a:r>
              <a:rPr lang="en-US" dirty="0" smtClean="0"/>
              <a:t>Location of 17020 compliance documentation – Instructor should determine the best way to do this.  For example, database identification and use could be discussed after each clause of the standard, or it may be preferable to complete the standards training first, and then later review the applicable databases in a focused session.  </a:t>
            </a:r>
          </a:p>
        </p:txBody>
      </p:sp>
      <p:sp>
        <p:nvSpPr>
          <p:cNvPr id="4" name="Slide Number Placeholder 3"/>
          <p:cNvSpPr>
            <a:spLocks noGrp="1"/>
          </p:cNvSpPr>
          <p:nvPr>
            <p:ph type="sldNum" sz="quarter" idx="10"/>
          </p:nvPr>
        </p:nvSpPr>
        <p:spPr/>
        <p:txBody>
          <a:bodyPr/>
          <a:lstStyle/>
          <a:p>
            <a:fld id="{734922C2-942D-4905-B34E-0F633114CEA6}" type="slidenum">
              <a:rPr lang="en-US" smtClean="0"/>
              <a:pPr/>
              <a:t>2</a:t>
            </a:fld>
            <a:endParaRPr lang="en-US" dirty="0"/>
          </a:p>
        </p:txBody>
      </p:sp>
    </p:spTree>
    <p:extLst>
      <p:ext uri="{BB962C8B-B14F-4D97-AF65-F5344CB8AC3E}">
        <p14:creationId xmlns:p14="http://schemas.microsoft.com/office/powerpoint/2010/main" val="190435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a:ea typeface="Geneva" charset="-128"/>
                <a:cs typeface="Geneva" charset="0"/>
              </a:rPr>
              <a:t>Records of all complaints and appeals and the actions taken to resolve them are required to be maintained</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23</a:t>
            </a:fld>
            <a:endParaRPr lang="en-US" dirty="0"/>
          </a:p>
        </p:txBody>
      </p:sp>
    </p:spTree>
    <p:extLst>
      <p:ext uri="{BB962C8B-B14F-4D97-AF65-F5344CB8AC3E}">
        <p14:creationId xmlns:p14="http://schemas.microsoft.com/office/powerpoint/2010/main" val="929062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703263"/>
            <a:ext cx="4572000" cy="3429000"/>
          </a:xfrm>
        </p:spPr>
      </p:sp>
      <p:sp>
        <p:nvSpPr>
          <p:cNvPr id="3" name="Notes Placeholder 2"/>
          <p:cNvSpPr>
            <a:spLocks noGrp="1"/>
          </p:cNvSpPr>
          <p:nvPr>
            <p:ph type="body" idx="1"/>
          </p:nvPr>
        </p:nvSpPr>
        <p:spPr/>
        <p:txBody>
          <a:bodyPr/>
          <a:lstStyle/>
          <a:p>
            <a:r>
              <a:rPr lang="en-US" dirty="0" smtClean="0"/>
              <a:t>This complaint</a:t>
            </a:r>
            <a:r>
              <a:rPr lang="en-US" baseline="0" dirty="0" smtClean="0"/>
              <a:t> and appeal process is of key importance to the 17020 authors, as process guidelines are specified in the Standard</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24</a:t>
            </a:fld>
            <a:endParaRPr lang="en-US" dirty="0"/>
          </a:p>
        </p:txBody>
      </p:sp>
    </p:spTree>
    <p:extLst>
      <p:ext uri="{BB962C8B-B14F-4D97-AF65-F5344CB8AC3E}">
        <p14:creationId xmlns:p14="http://schemas.microsoft.com/office/powerpoint/2010/main" val="578386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Explain the difference</a:t>
            </a:r>
            <a:r>
              <a:rPr lang="en-US" b="1" baseline="0" dirty="0" smtClean="0"/>
              <a:t> between Options A and B</a:t>
            </a:r>
            <a:endParaRPr lang="en-US" b="1" dirty="0" smtClean="0"/>
          </a:p>
          <a:p>
            <a:endParaRPr lang="en-US" b="1" dirty="0" smtClean="0"/>
          </a:p>
          <a:p>
            <a:r>
              <a:rPr lang="en-US" b="1" dirty="0" smtClean="0"/>
              <a:t>8.1.2 </a:t>
            </a:r>
            <a:r>
              <a:rPr lang="en-US" b="1" dirty="0"/>
              <a:t>Option A</a:t>
            </a:r>
          </a:p>
          <a:p>
            <a:r>
              <a:rPr lang="en-US" dirty="0"/>
              <a:t>The management system of the certification body shall address the </a:t>
            </a:r>
            <a:r>
              <a:rPr lang="en-US" dirty="0" smtClean="0"/>
              <a:t>following general </a:t>
            </a:r>
            <a:r>
              <a:rPr lang="en-US" dirty="0"/>
              <a:t>management system documentation (e.g. manual, policies, definition of responsibilities, see 8.2);</a:t>
            </a:r>
          </a:p>
          <a:p>
            <a:r>
              <a:rPr lang="en-US" dirty="0"/>
              <a:t> control of documents (see 8.3</a:t>
            </a:r>
            <a:r>
              <a:rPr lang="en-US" dirty="0" smtClean="0"/>
              <a:t>);</a:t>
            </a:r>
          </a:p>
          <a:p>
            <a:r>
              <a:rPr lang="en-US" dirty="0"/>
              <a:t>control of records (see 8.4);</a:t>
            </a:r>
          </a:p>
          <a:p>
            <a:r>
              <a:rPr lang="en-US" dirty="0"/>
              <a:t> management review (see 8.5);</a:t>
            </a:r>
          </a:p>
          <a:p>
            <a:r>
              <a:rPr lang="en-US" dirty="0"/>
              <a:t> internal audit (see 8.6);</a:t>
            </a:r>
          </a:p>
          <a:p>
            <a:r>
              <a:rPr lang="en-US" dirty="0"/>
              <a:t> corrective actions (see 8.7);</a:t>
            </a:r>
          </a:p>
          <a:p>
            <a:r>
              <a:rPr lang="en-US" dirty="0"/>
              <a:t> preventive actions (see 8.8).</a:t>
            </a:r>
          </a:p>
          <a:p>
            <a:r>
              <a:rPr lang="en-US" b="1" dirty="0"/>
              <a:t>8.1.3 Option B</a:t>
            </a:r>
          </a:p>
          <a:p>
            <a:r>
              <a:rPr lang="en-US" dirty="0"/>
              <a:t>A certification body that has established and maintains a management system, in accordance with the</a:t>
            </a:r>
          </a:p>
          <a:p>
            <a:r>
              <a:rPr lang="en-US" dirty="0"/>
              <a:t>requirements of ISO 9001, and that is capable of supporting and demonstrating the consistent fulfilment of the</a:t>
            </a:r>
          </a:p>
          <a:p>
            <a:r>
              <a:rPr lang="en-US" dirty="0"/>
              <a:t>requirements of this International Standard, </a:t>
            </a:r>
          </a:p>
          <a:p>
            <a:endParaRPr lang="en-US" dirty="0" smtClean="0"/>
          </a:p>
          <a:p>
            <a:r>
              <a:rPr lang="en-US" dirty="0" smtClean="0"/>
              <a:t>Option</a:t>
            </a:r>
            <a:r>
              <a:rPr lang="en-US" baseline="0" dirty="0" smtClean="0"/>
              <a:t> </a:t>
            </a:r>
            <a:r>
              <a:rPr lang="en-US" dirty="0" smtClean="0"/>
              <a:t>A is used by FUS Field Service</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26</a:t>
            </a:fld>
            <a:endParaRPr lang="en-US" dirty="0"/>
          </a:p>
        </p:txBody>
      </p:sp>
    </p:spTree>
    <p:extLst>
      <p:ext uri="{BB962C8B-B14F-4D97-AF65-F5344CB8AC3E}">
        <p14:creationId xmlns:p14="http://schemas.microsoft.com/office/powerpoint/2010/main" val="4147896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the above clause requirement example in addition to managements role in allocation of resources, commitment to impartiality (4.1.5) and management appointment (8.2.3)  to illustrate Top managements commitment to 17020</a:t>
            </a:r>
            <a:endParaRPr lang="en-US" dirty="0" smtClean="0"/>
          </a:p>
        </p:txBody>
      </p:sp>
      <p:sp>
        <p:nvSpPr>
          <p:cNvPr id="4" name="Slide Number Placeholder 3"/>
          <p:cNvSpPr>
            <a:spLocks noGrp="1"/>
          </p:cNvSpPr>
          <p:nvPr>
            <p:ph type="sldNum" sz="quarter" idx="10"/>
          </p:nvPr>
        </p:nvSpPr>
        <p:spPr/>
        <p:txBody>
          <a:bodyPr/>
          <a:lstStyle/>
          <a:p>
            <a:fld id="{734922C2-942D-4905-B34E-0F633114CEA6}" type="slidenum">
              <a:rPr lang="en-US" smtClean="0"/>
              <a:pPr/>
              <a:t>27</a:t>
            </a:fld>
            <a:endParaRPr lang="en-US" dirty="0"/>
          </a:p>
        </p:txBody>
      </p:sp>
    </p:spTree>
    <p:extLst>
      <p:ext uri="{BB962C8B-B14F-4D97-AF65-F5344CB8AC3E}">
        <p14:creationId xmlns:p14="http://schemas.microsoft.com/office/powerpoint/2010/main" val="3228103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28</a:t>
            </a:fld>
            <a:endParaRPr lang="en-US" dirty="0"/>
          </a:p>
        </p:txBody>
      </p:sp>
    </p:spTree>
    <p:extLst>
      <p:ext uri="{BB962C8B-B14F-4D97-AF65-F5344CB8AC3E}">
        <p14:creationId xmlns:p14="http://schemas.microsoft.com/office/powerpoint/2010/main" val="1406674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Ensure that the difference between a document and a record is understood</a:t>
            </a:r>
          </a:p>
          <a:p>
            <a:endParaRPr lang="en-US" dirty="0" smtClean="0"/>
          </a:p>
          <a:p>
            <a:r>
              <a:rPr lang="en-US" dirty="0" smtClean="0"/>
              <a:t>Use various ISO 17020 8.3.2 requirements below to illustrate the</a:t>
            </a:r>
            <a:r>
              <a:rPr lang="en-US" baseline="0" dirty="0" smtClean="0"/>
              <a:t> requirements of an ISO 17020  document control system</a:t>
            </a:r>
            <a:endParaRPr lang="en-US" dirty="0" smtClean="0"/>
          </a:p>
          <a:p>
            <a:endParaRPr lang="en-US" dirty="0" smtClean="0"/>
          </a:p>
          <a:p>
            <a:r>
              <a:rPr lang="en-US" dirty="0" smtClean="0"/>
              <a:t>The </a:t>
            </a:r>
            <a:r>
              <a:rPr lang="en-US" dirty="0"/>
              <a:t>procedures shall define the controls needed to:</a:t>
            </a:r>
          </a:p>
          <a:p>
            <a:r>
              <a:rPr lang="en-US" dirty="0"/>
              <a:t>a) approve documents for adequacy prior to issue;</a:t>
            </a:r>
          </a:p>
          <a:p>
            <a:r>
              <a:rPr lang="en-US" dirty="0"/>
              <a:t>b) review and update (as necessary) and re-approve documents;</a:t>
            </a:r>
          </a:p>
          <a:p>
            <a:r>
              <a:rPr lang="en-US" dirty="0" smtClean="0"/>
              <a:t>c</a:t>
            </a:r>
            <a:r>
              <a:rPr lang="en-US" dirty="0"/>
              <a:t>) ensure that changes and the current revision status of documents are identified;</a:t>
            </a:r>
          </a:p>
          <a:p>
            <a:r>
              <a:rPr lang="en-US" dirty="0"/>
              <a:t>d) ensure that relevant versions of applicable documents are available at points of use;</a:t>
            </a:r>
          </a:p>
          <a:p>
            <a:r>
              <a:rPr lang="en-US" dirty="0"/>
              <a:t>e) ensure that documents remain legible and readily identifiable;</a:t>
            </a:r>
          </a:p>
          <a:p>
            <a:r>
              <a:rPr lang="en-US" dirty="0"/>
              <a:t>f) ensure that documents of external origin are identified and their distribution controlled;</a:t>
            </a:r>
          </a:p>
          <a:p>
            <a:r>
              <a:rPr lang="en-US" dirty="0"/>
              <a:t>g) prevent the unintended use of obsolete documents, and to apply suitable identification to them if they are</a:t>
            </a:r>
          </a:p>
          <a:p>
            <a:r>
              <a:rPr lang="en-US" dirty="0"/>
              <a:t>retained for any purpose.</a:t>
            </a:r>
          </a:p>
          <a:p>
            <a:r>
              <a:rPr lang="en-US" dirty="0"/>
              <a:t>NOTE Documentation can be in any form or type of medium.</a:t>
            </a:r>
          </a:p>
        </p:txBody>
      </p:sp>
      <p:sp>
        <p:nvSpPr>
          <p:cNvPr id="4" name="Slide Number Placeholder 3"/>
          <p:cNvSpPr>
            <a:spLocks noGrp="1"/>
          </p:cNvSpPr>
          <p:nvPr>
            <p:ph type="sldNum" sz="quarter" idx="10"/>
          </p:nvPr>
        </p:nvSpPr>
        <p:spPr/>
        <p:txBody>
          <a:bodyPr/>
          <a:lstStyle/>
          <a:p>
            <a:fld id="{734922C2-942D-4905-B34E-0F633114CEA6}" type="slidenum">
              <a:rPr lang="en-US" smtClean="0"/>
              <a:pPr/>
              <a:t>29</a:t>
            </a:fld>
            <a:endParaRPr lang="en-US" dirty="0"/>
          </a:p>
        </p:txBody>
      </p:sp>
    </p:spTree>
    <p:extLst>
      <p:ext uri="{BB962C8B-B14F-4D97-AF65-F5344CB8AC3E}">
        <p14:creationId xmlns:p14="http://schemas.microsoft.com/office/powerpoint/2010/main" val="2409169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Ensure that the difference between a record and a document is understood</a:t>
            </a:r>
          </a:p>
          <a:p>
            <a:endParaRPr lang="en-US" b="1" dirty="0" smtClean="0"/>
          </a:p>
          <a:p>
            <a:r>
              <a:rPr lang="en-US" dirty="0" smtClean="0"/>
              <a:t>Expectation</a:t>
            </a:r>
            <a:r>
              <a:rPr lang="en-US" baseline="0" dirty="0" smtClean="0"/>
              <a:t> is that records are controlled from “cradle to grave”</a:t>
            </a:r>
          </a:p>
          <a:p>
            <a:endParaRPr lang="en-US" dirty="0" smtClean="0"/>
          </a:p>
          <a:p>
            <a:r>
              <a:rPr lang="en-US" dirty="0" smtClean="0"/>
              <a:t>You can see how important records are as we keep talking about them – Without records, a third party would not be able to verify the effective implementation of the ISO 17020 system.  </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30</a:t>
            </a:fld>
            <a:endParaRPr lang="en-US" dirty="0"/>
          </a:p>
        </p:txBody>
      </p:sp>
    </p:spTree>
    <p:extLst>
      <p:ext uri="{BB962C8B-B14F-4D97-AF65-F5344CB8AC3E}">
        <p14:creationId xmlns:p14="http://schemas.microsoft.com/office/powerpoint/2010/main" val="872708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aseline="0" dirty="0" smtClean="0"/>
              <a:t>Explain how management review is a “longer term strategic activity” and differs from the regular / frequent meetings that management conducts throughout the year.</a:t>
            </a:r>
          </a:p>
          <a:p>
            <a:endParaRPr lang="en-US" dirty="0" smtClean="0"/>
          </a:p>
          <a:p>
            <a:r>
              <a:rPr lang="en-US" dirty="0" smtClean="0"/>
              <a:t>Explain</a:t>
            </a:r>
            <a:r>
              <a:rPr lang="en-US" baseline="0" dirty="0" smtClean="0"/>
              <a:t> how any or all of the below are used in management review to assist in the determination of 17020 compliance</a:t>
            </a:r>
          </a:p>
          <a:p>
            <a:endParaRPr lang="en-US" b="1" baseline="0" dirty="0" smtClean="0"/>
          </a:p>
          <a:p>
            <a:r>
              <a:rPr lang="en-US" sz="1200" b="1" i="0" u="none" strike="noStrike" kern="1200" baseline="0" dirty="0" smtClean="0">
                <a:solidFill>
                  <a:schemeClr val="tx1"/>
                </a:solidFill>
                <a:latin typeface="Arial"/>
                <a:ea typeface="Geneva" charset="-128"/>
                <a:cs typeface="Geneva" charset="0"/>
              </a:rPr>
              <a:t>8.5.2</a:t>
            </a:r>
            <a:r>
              <a:rPr lang="en-US" sz="1200" b="0" i="0" u="none" strike="noStrike" kern="1200" baseline="0" dirty="0" smtClean="0">
                <a:solidFill>
                  <a:schemeClr val="tx1"/>
                </a:solidFill>
                <a:latin typeface="Arial"/>
                <a:ea typeface="Geneva" charset="-128"/>
                <a:cs typeface="Geneva" charset="0"/>
              </a:rPr>
              <a:t> - The input to the management review shall include information related to the following:</a:t>
            </a:r>
          </a:p>
          <a:p>
            <a:r>
              <a:rPr lang="en-US" sz="1200" b="0" i="0" u="none" strike="noStrike" kern="1200" baseline="0" dirty="0" smtClean="0">
                <a:solidFill>
                  <a:schemeClr val="tx1"/>
                </a:solidFill>
                <a:latin typeface="Arial"/>
                <a:ea typeface="Geneva" charset="-128"/>
                <a:cs typeface="Geneva" charset="0"/>
              </a:rPr>
              <a:t>a) results of internal and external audits;</a:t>
            </a:r>
          </a:p>
          <a:p>
            <a:r>
              <a:rPr lang="en-US" sz="1200" b="0" i="0" u="none" strike="noStrike" kern="1200" baseline="0" dirty="0" smtClean="0">
                <a:solidFill>
                  <a:schemeClr val="tx1"/>
                </a:solidFill>
                <a:latin typeface="Arial"/>
                <a:ea typeface="Geneva" charset="-128"/>
                <a:cs typeface="Geneva" charset="0"/>
              </a:rPr>
              <a:t>b) feedback from clients and interested parties related to the fulfilment of this International Standard;</a:t>
            </a:r>
          </a:p>
          <a:p>
            <a:r>
              <a:rPr lang="en-US" sz="1200" b="0" i="0" u="none" strike="noStrike" kern="1200" baseline="0" dirty="0" smtClean="0">
                <a:solidFill>
                  <a:schemeClr val="tx1"/>
                </a:solidFill>
                <a:latin typeface="Arial"/>
                <a:ea typeface="Geneva" charset="-128"/>
                <a:cs typeface="Geneva" charset="0"/>
              </a:rPr>
              <a:t>c) the status of preventive and corrective actions;</a:t>
            </a:r>
          </a:p>
          <a:p>
            <a:r>
              <a:rPr lang="en-US" sz="1200" b="0" i="0" u="none" strike="noStrike" kern="1200" baseline="0" dirty="0" smtClean="0">
                <a:solidFill>
                  <a:schemeClr val="tx1"/>
                </a:solidFill>
                <a:latin typeface="Arial"/>
                <a:ea typeface="Geneva" charset="-128"/>
                <a:cs typeface="Geneva" charset="0"/>
              </a:rPr>
              <a:t>d) follow-up actions from previous management reviews;</a:t>
            </a:r>
          </a:p>
          <a:p>
            <a:r>
              <a:rPr lang="en-US" sz="1200" b="0" i="0" u="none" strike="noStrike" kern="1200" baseline="0" dirty="0" smtClean="0">
                <a:solidFill>
                  <a:schemeClr val="tx1"/>
                </a:solidFill>
                <a:latin typeface="Arial"/>
                <a:ea typeface="Geneva" charset="-128"/>
                <a:cs typeface="Geneva" charset="0"/>
              </a:rPr>
              <a:t>e) the fulfilment of objectives;</a:t>
            </a:r>
          </a:p>
          <a:p>
            <a:r>
              <a:rPr lang="en-US" sz="1200" b="0" i="0" u="none" strike="noStrike" kern="1200" baseline="0" dirty="0" smtClean="0">
                <a:solidFill>
                  <a:schemeClr val="tx1"/>
                </a:solidFill>
                <a:latin typeface="Arial"/>
                <a:ea typeface="Geneva" charset="-128"/>
                <a:cs typeface="Geneva" charset="0"/>
              </a:rPr>
              <a:t>f) changes that could affect the management system;</a:t>
            </a:r>
          </a:p>
          <a:p>
            <a:r>
              <a:rPr lang="en-US" sz="1200" b="0" i="0" u="none" strike="noStrike" kern="1200" baseline="0" dirty="0" smtClean="0">
                <a:solidFill>
                  <a:schemeClr val="tx1"/>
                </a:solidFill>
                <a:latin typeface="Arial"/>
                <a:ea typeface="Geneva" charset="-128"/>
                <a:cs typeface="Geneva" charset="0"/>
              </a:rPr>
              <a:t>g) appeals and complaints.</a:t>
            </a:r>
            <a:endParaRPr lang="en-US" b="1"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31</a:t>
            </a:fld>
            <a:endParaRPr lang="en-US" dirty="0"/>
          </a:p>
        </p:txBody>
      </p:sp>
    </p:spTree>
    <p:extLst>
      <p:ext uri="{BB962C8B-B14F-4D97-AF65-F5344CB8AC3E}">
        <p14:creationId xmlns:p14="http://schemas.microsoft.com/office/powerpoint/2010/main" val="1718601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Internal audits shall </a:t>
            </a:r>
            <a:r>
              <a:rPr lang="en-US" dirty="0" smtClean="0"/>
              <a:t>be </a:t>
            </a:r>
            <a:r>
              <a:rPr lang="en-US" dirty="0"/>
              <a:t>performed at least once every 12 months, or completed within a 12-</a:t>
            </a:r>
          </a:p>
          <a:p>
            <a:r>
              <a:rPr lang="en-US" dirty="0"/>
              <a:t>month time frame for segmented (or rolling) internal audits. </a:t>
            </a:r>
            <a:endParaRPr lang="en-US" dirty="0" smtClean="0"/>
          </a:p>
          <a:p>
            <a:endParaRPr lang="en-US" dirty="0" smtClean="0"/>
          </a:p>
          <a:p>
            <a:r>
              <a:rPr lang="en-US" dirty="0" smtClean="0"/>
              <a:t>Select any or all of the 17020 8.6.5 clauses below to</a:t>
            </a:r>
            <a:r>
              <a:rPr lang="en-US" baseline="0" dirty="0" smtClean="0"/>
              <a:t> illustrate a ISO 17020 Internal Quality Audit program </a:t>
            </a:r>
            <a:endParaRPr lang="en-US" dirty="0" smtClean="0"/>
          </a:p>
          <a:p>
            <a:endParaRPr lang="en-US" dirty="0" smtClean="0"/>
          </a:p>
          <a:p>
            <a:r>
              <a:rPr lang="en-US" sz="1200" b="1" i="0" u="none" strike="noStrike" kern="1200" baseline="0" dirty="0" smtClean="0">
                <a:solidFill>
                  <a:schemeClr val="tx1"/>
                </a:solidFill>
                <a:latin typeface="Arial"/>
                <a:ea typeface="Geneva" charset="-128"/>
                <a:cs typeface="Geneva" charset="0"/>
              </a:rPr>
              <a:t>8.6.5 </a:t>
            </a:r>
            <a:r>
              <a:rPr lang="en-US" sz="1200" b="0" i="0" u="none" strike="noStrike" kern="1200" baseline="0" dirty="0" smtClean="0">
                <a:solidFill>
                  <a:schemeClr val="tx1"/>
                </a:solidFill>
                <a:latin typeface="Arial"/>
                <a:ea typeface="Geneva" charset="-128"/>
                <a:cs typeface="Geneva" charset="0"/>
              </a:rPr>
              <a:t>The inspection body shall ensure that:</a:t>
            </a:r>
          </a:p>
          <a:p>
            <a:r>
              <a:rPr lang="en-US" sz="1200" b="0" i="0" u="none" strike="noStrike" kern="1200" baseline="0" dirty="0" smtClean="0">
                <a:solidFill>
                  <a:schemeClr val="tx1"/>
                </a:solidFill>
                <a:latin typeface="Arial"/>
                <a:ea typeface="Geneva" charset="-128"/>
                <a:cs typeface="Geneva" charset="0"/>
              </a:rPr>
              <a:t>a) internal audits are conducted by qualified personnel knowledgeable in inspection, auditing and the</a:t>
            </a:r>
          </a:p>
          <a:p>
            <a:r>
              <a:rPr lang="en-US" sz="1200" b="0" i="0" u="none" strike="noStrike" kern="1200" baseline="0" dirty="0" smtClean="0">
                <a:solidFill>
                  <a:schemeClr val="tx1"/>
                </a:solidFill>
                <a:latin typeface="Arial"/>
                <a:ea typeface="Geneva" charset="-128"/>
                <a:cs typeface="Geneva" charset="0"/>
              </a:rPr>
              <a:t>requirements of this International Standard;</a:t>
            </a:r>
          </a:p>
          <a:p>
            <a:r>
              <a:rPr lang="en-US" sz="1200" b="0" i="0" u="none" strike="noStrike" kern="1200" baseline="0" dirty="0" smtClean="0">
                <a:solidFill>
                  <a:schemeClr val="tx1"/>
                </a:solidFill>
                <a:latin typeface="Arial"/>
                <a:ea typeface="Geneva" charset="-128"/>
                <a:cs typeface="Geneva" charset="0"/>
              </a:rPr>
              <a:t>b) auditors do not audit their own work;</a:t>
            </a:r>
          </a:p>
          <a:p>
            <a:r>
              <a:rPr lang="en-US" sz="1200" b="0" i="0" u="none" strike="noStrike" kern="1200" baseline="0" dirty="0" smtClean="0">
                <a:solidFill>
                  <a:schemeClr val="tx1"/>
                </a:solidFill>
                <a:latin typeface="Arial"/>
                <a:ea typeface="Geneva" charset="-128"/>
                <a:cs typeface="Geneva" charset="0"/>
              </a:rPr>
              <a:t>c) personnel responsible for the area audited are informed of the outcome of the audit;</a:t>
            </a:r>
          </a:p>
          <a:p>
            <a:r>
              <a:rPr lang="en-US" sz="1200" b="0" i="0" u="none" strike="noStrike" kern="1200" baseline="0" dirty="0" smtClean="0">
                <a:solidFill>
                  <a:schemeClr val="tx1"/>
                </a:solidFill>
                <a:latin typeface="Arial"/>
                <a:ea typeface="Geneva" charset="-128"/>
                <a:cs typeface="Geneva" charset="0"/>
              </a:rPr>
              <a:t>d) any actions resulting from internal audits are taken in a timely and appropriate manner;</a:t>
            </a:r>
          </a:p>
          <a:p>
            <a:r>
              <a:rPr lang="en-US" sz="1200" b="0" i="0" u="none" strike="noStrike" kern="1200" baseline="0" dirty="0" smtClean="0">
                <a:solidFill>
                  <a:schemeClr val="tx1"/>
                </a:solidFill>
                <a:latin typeface="Arial"/>
                <a:ea typeface="Geneva" charset="-128"/>
                <a:cs typeface="Geneva" charset="0"/>
              </a:rPr>
              <a:t>e) any opportunities for improvement are identified;</a:t>
            </a:r>
          </a:p>
          <a:p>
            <a:r>
              <a:rPr lang="en-US" sz="1200" b="0" i="0" u="none" strike="noStrike" kern="1200" baseline="0" dirty="0" smtClean="0">
                <a:solidFill>
                  <a:schemeClr val="tx1"/>
                </a:solidFill>
                <a:latin typeface="Arial"/>
                <a:ea typeface="Geneva" charset="-128"/>
                <a:cs typeface="Geneva" charset="0"/>
              </a:rPr>
              <a:t>f) the results of the audit are documented.</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32</a:t>
            </a:fld>
            <a:endParaRPr lang="en-US" dirty="0"/>
          </a:p>
        </p:txBody>
      </p:sp>
    </p:spTree>
    <p:extLst>
      <p:ext uri="{BB962C8B-B14F-4D97-AF65-F5344CB8AC3E}">
        <p14:creationId xmlns:p14="http://schemas.microsoft.com/office/powerpoint/2010/main" val="27421028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Corrective actions shall be appropriate to the impact of the problems encountered</a:t>
            </a:r>
            <a:r>
              <a:rPr lang="en-US" dirty="0" smtClean="0"/>
              <a: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Select any or all of the 17020 8.7.3 clauses below to</a:t>
            </a:r>
            <a:r>
              <a:rPr lang="en-US" baseline="0" dirty="0" smtClean="0"/>
              <a:t> illustrate a ISO 17020 Corrective Action program</a:t>
            </a:r>
            <a:endParaRPr lang="en-US" dirty="0" smtClean="0"/>
          </a:p>
          <a:p>
            <a:endParaRPr lang="en-US" dirty="0" smtClean="0"/>
          </a:p>
          <a:p>
            <a:r>
              <a:rPr lang="en-US" sz="1200" b="1" i="0" u="none" strike="noStrike" kern="1200" baseline="0" dirty="0" smtClean="0">
                <a:solidFill>
                  <a:schemeClr val="tx1"/>
                </a:solidFill>
                <a:latin typeface="Arial"/>
                <a:ea typeface="Geneva" charset="-128"/>
                <a:cs typeface="Geneva" charset="0"/>
              </a:rPr>
              <a:t>8.7.4 </a:t>
            </a:r>
            <a:r>
              <a:rPr lang="en-US" sz="1200" b="0" i="0" u="none" strike="noStrike" kern="1200" baseline="0" dirty="0" smtClean="0">
                <a:solidFill>
                  <a:schemeClr val="tx1"/>
                </a:solidFill>
                <a:latin typeface="Arial"/>
                <a:ea typeface="Geneva" charset="-128"/>
                <a:cs typeface="Geneva" charset="0"/>
              </a:rPr>
              <a:t>The procedures shall define requirements for the following:</a:t>
            </a:r>
          </a:p>
          <a:p>
            <a:r>
              <a:rPr lang="en-US" sz="1200" b="0" i="0" u="none" strike="noStrike" kern="1200" baseline="0" dirty="0" smtClean="0">
                <a:solidFill>
                  <a:schemeClr val="tx1"/>
                </a:solidFill>
                <a:latin typeface="Arial"/>
                <a:ea typeface="Geneva" charset="-128"/>
                <a:cs typeface="Geneva" charset="0"/>
              </a:rPr>
              <a:t>a) identifying nonconformities;</a:t>
            </a:r>
          </a:p>
          <a:p>
            <a:r>
              <a:rPr lang="en-US" sz="1200" b="0" i="0" u="none" strike="noStrike" kern="1200" baseline="0" dirty="0" smtClean="0">
                <a:solidFill>
                  <a:schemeClr val="tx1"/>
                </a:solidFill>
                <a:latin typeface="Arial"/>
                <a:ea typeface="Geneva" charset="-128"/>
                <a:cs typeface="Geneva" charset="0"/>
              </a:rPr>
              <a:t>b) determining the causes of nonconformity;</a:t>
            </a:r>
          </a:p>
          <a:p>
            <a:r>
              <a:rPr lang="en-US" sz="1200" b="0" i="0" u="none" strike="noStrike" kern="1200" baseline="0" dirty="0" smtClean="0">
                <a:solidFill>
                  <a:schemeClr val="tx1"/>
                </a:solidFill>
                <a:latin typeface="Arial"/>
                <a:ea typeface="Geneva" charset="-128"/>
                <a:cs typeface="Geneva" charset="0"/>
              </a:rPr>
              <a:t>c) correcting nonconformities;</a:t>
            </a:r>
          </a:p>
          <a:p>
            <a:r>
              <a:rPr lang="en-US" sz="1200" b="0" i="0" u="none" strike="noStrike" kern="1200" baseline="0" dirty="0" smtClean="0">
                <a:solidFill>
                  <a:schemeClr val="tx1"/>
                </a:solidFill>
                <a:latin typeface="Arial"/>
                <a:ea typeface="Geneva" charset="-128"/>
                <a:cs typeface="Geneva" charset="0"/>
              </a:rPr>
              <a:t>d) evaluating the need for actions to ensure that nonconformities do not recur;</a:t>
            </a:r>
          </a:p>
          <a:p>
            <a:r>
              <a:rPr lang="en-US" sz="1200" b="0" i="0" u="none" strike="noStrike" kern="1200" baseline="0" dirty="0" smtClean="0">
                <a:solidFill>
                  <a:schemeClr val="tx1"/>
                </a:solidFill>
                <a:latin typeface="Arial"/>
                <a:ea typeface="Geneva" charset="-128"/>
                <a:cs typeface="Geneva" charset="0"/>
              </a:rPr>
              <a:t>e) determining the actions needed and implementing them in a timely manner;</a:t>
            </a:r>
          </a:p>
          <a:p>
            <a:r>
              <a:rPr lang="en-US" sz="1200" b="0" i="0" u="none" strike="noStrike" kern="1200" baseline="0" dirty="0" smtClean="0">
                <a:solidFill>
                  <a:schemeClr val="tx1"/>
                </a:solidFill>
                <a:latin typeface="Arial"/>
                <a:ea typeface="Geneva" charset="-128"/>
                <a:cs typeface="Geneva" charset="0"/>
              </a:rPr>
              <a:t>f) recording the results of actions taken;</a:t>
            </a:r>
          </a:p>
          <a:p>
            <a:r>
              <a:rPr lang="en-US" sz="1200" b="0" i="0" u="none" strike="noStrike" kern="1200" baseline="0" dirty="0" smtClean="0">
                <a:solidFill>
                  <a:schemeClr val="tx1"/>
                </a:solidFill>
                <a:latin typeface="Arial"/>
                <a:ea typeface="Geneva" charset="-128"/>
                <a:cs typeface="Geneva" charset="0"/>
              </a:rPr>
              <a:t>g) reviewing the effectiveness of corrective actions.</a:t>
            </a:r>
          </a:p>
        </p:txBody>
      </p:sp>
      <p:sp>
        <p:nvSpPr>
          <p:cNvPr id="4" name="Slide Number Placeholder 3"/>
          <p:cNvSpPr>
            <a:spLocks noGrp="1"/>
          </p:cNvSpPr>
          <p:nvPr>
            <p:ph type="sldNum" sz="quarter" idx="10"/>
          </p:nvPr>
        </p:nvSpPr>
        <p:spPr/>
        <p:txBody>
          <a:bodyPr/>
          <a:lstStyle/>
          <a:p>
            <a:fld id="{734922C2-942D-4905-B34E-0F633114CEA6}" type="slidenum">
              <a:rPr lang="en-US" smtClean="0"/>
              <a:pPr/>
              <a:t>33</a:t>
            </a:fld>
            <a:endParaRPr lang="en-US" dirty="0"/>
          </a:p>
        </p:txBody>
      </p:sp>
    </p:spTree>
    <p:extLst>
      <p:ext uri="{BB962C8B-B14F-4D97-AF65-F5344CB8AC3E}">
        <p14:creationId xmlns:p14="http://schemas.microsoft.com/office/powerpoint/2010/main" val="4016465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17020 is a standard that can apply to a Body that conducts contract inspection services without product certification, or to a </a:t>
            </a:r>
            <a:r>
              <a:rPr lang="en-US" baseline="0" dirty="0" smtClean="0">
                <a:solidFill>
                  <a:srgbClr val="FF0000"/>
                </a:solidFill>
              </a:rPr>
              <a:t>Certification Body </a:t>
            </a:r>
            <a:r>
              <a:rPr lang="en-US" baseline="0" dirty="0" smtClean="0"/>
              <a:t>like ULLC who applies 17020 to the conduct of surveillance activity for the UL Product Safety Scheme.   ULLC is accredited to ISO 17065, and uses ISO 17020 to meet ISO 17065.  (For example, 17065 Clause 6.2.1 requires that UL meet the APPLICABLE requirements of ISO 17020)</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Explain</a:t>
            </a:r>
            <a:r>
              <a:rPr lang="en-US" baseline="0" dirty="0" smtClean="0"/>
              <a:t> that this training will focus upon UL’s greatest use of ISO 17020, which is Surveillance Follow-up activities (FUS) associated with the UL Product Safety Scheme.  While UL conducts product inspections that are not associated with product certification, these product inspections may or may not be conducted in accordance with ISO 17020.  The goal of this training is to achieve a high level understanding of ISO 17020 as applied to the CAR Champion function, and not how ISO 17020 is,  or is not, applied to each and every Legal Entity and Scheme within UL.   With this in mind, we will use Surveillance Follow-up activities (FUS) examples throughout this training to understand ISO 17020.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Instructor Note – 17020 does not place nearly the focus on schemes as 17065 does – For example, inspection activity is typically driven per individual work order request and not through detailed scheme requirements as in the case in product certification.  You may or may not need to bring this up during the training, depending upon the level of participant experience/interest in ISO Standards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a:t>
            </a:fld>
            <a:endParaRPr lang="en-US" dirty="0"/>
          </a:p>
        </p:txBody>
      </p:sp>
    </p:spTree>
    <p:extLst>
      <p:ext uri="{BB962C8B-B14F-4D97-AF65-F5344CB8AC3E}">
        <p14:creationId xmlns:p14="http://schemas.microsoft.com/office/powerpoint/2010/main" val="2557270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Ensure</a:t>
            </a:r>
            <a:r>
              <a:rPr lang="en-US" baseline="0" dirty="0" smtClean="0"/>
              <a:t> that the difference between Corrective and Preventative action is understood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34</a:t>
            </a:fld>
            <a:endParaRPr lang="en-US" dirty="0"/>
          </a:p>
        </p:txBody>
      </p:sp>
    </p:spTree>
    <p:extLst>
      <p:ext uri="{BB962C8B-B14F-4D97-AF65-F5344CB8AC3E}">
        <p14:creationId xmlns:p14="http://schemas.microsoft.com/office/powerpoint/2010/main" val="1788951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the class</a:t>
            </a:r>
            <a:r>
              <a:rPr lang="en-US" baseline="0" dirty="0" smtClean="0"/>
              <a:t> that they do not have to be 17020 experts to do this – Auditors and Internal Quality Audit Manager are available to assist with the “fine details”.  </a:t>
            </a:r>
          </a:p>
          <a:p>
            <a:endParaRPr lang="en-US" baseline="0" dirty="0" smtClean="0"/>
          </a:p>
          <a:p>
            <a:r>
              <a:rPr lang="en-US" baseline="0" dirty="0" smtClean="0"/>
              <a:t>CAR Champions need to be able to find the applicable 17020 clauses, and often it is quite easy to spot a problem. </a:t>
            </a:r>
          </a:p>
          <a:p>
            <a:endParaRPr lang="en-US" baseline="0" dirty="0" smtClean="0"/>
          </a:p>
          <a:p>
            <a:r>
              <a:rPr lang="en-US" baseline="0" dirty="0" smtClean="0"/>
              <a:t>For example:  A UL CAR Owner receives a CAR for Inspection Records not being traceable to the Inspector that conducted the inspection.  The UL corrective action is to remove the requirement that Inspection Records be traceable to the Inspector that conducted the inspection from the UL documented 17020 procedure.  The CAR Champion looks in the ISO 17020 table of contents, and notes that a clause dedicated to Inspection Records exists. The CAR Champion learns that ISO 17020 Clause 7.4 requires inspection reports to be traceable to the inspector who performed the inspection, and then rejects the CAR Owner corrective action, as it violates ISO 17020.</a:t>
            </a:r>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35</a:t>
            </a:fld>
            <a:endParaRPr lang="en-US" dirty="0"/>
          </a:p>
        </p:txBody>
      </p:sp>
    </p:spTree>
    <p:extLst>
      <p:ext uri="{BB962C8B-B14F-4D97-AF65-F5344CB8AC3E}">
        <p14:creationId xmlns:p14="http://schemas.microsoft.com/office/powerpoint/2010/main" val="3778322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the questions on</a:t>
            </a:r>
            <a:r>
              <a:rPr lang="en-US" baseline="0" dirty="0" smtClean="0"/>
              <a:t> the Global CAR Process website.  </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36</a:t>
            </a:fld>
            <a:endParaRPr lang="en-US" dirty="0"/>
          </a:p>
        </p:txBody>
      </p:sp>
    </p:spTree>
    <p:extLst>
      <p:ext uri="{BB962C8B-B14F-4D97-AF65-F5344CB8AC3E}">
        <p14:creationId xmlns:p14="http://schemas.microsoft.com/office/powerpoint/2010/main" val="18010748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37</a:t>
            </a:fld>
            <a:endParaRPr lang="en-US" dirty="0"/>
          </a:p>
        </p:txBody>
      </p:sp>
    </p:spTree>
    <p:extLst>
      <p:ext uri="{BB962C8B-B14F-4D97-AF65-F5344CB8AC3E}">
        <p14:creationId xmlns:p14="http://schemas.microsoft.com/office/powerpoint/2010/main" val="36859845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38</a:t>
            </a:fld>
            <a:endParaRPr lang="en-US" dirty="0"/>
          </a:p>
        </p:txBody>
      </p:sp>
    </p:spTree>
    <p:extLst>
      <p:ext uri="{BB962C8B-B14F-4D97-AF65-F5344CB8AC3E}">
        <p14:creationId xmlns:p14="http://schemas.microsoft.com/office/powerpoint/2010/main" val="364102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65000"/>
              <a:buFont typeface="Arial" panose="020B0604020202020204" pitchFamily="34" charset="0"/>
              <a:buNone/>
            </a:pPr>
            <a:r>
              <a:rPr lang="en-US" dirty="0" smtClean="0"/>
              <a:t>Each of</a:t>
            </a:r>
            <a:r>
              <a:rPr lang="en-US" baseline="0" dirty="0" smtClean="0"/>
              <a:t> these items will be covered in more detail as we move through the training.</a:t>
            </a:r>
          </a:p>
          <a:p>
            <a:pPr marL="0" indent="0">
              <a:buSzPct val="65000"/>
              <a:buFont typeface="Arial" panose="020B0604020202020204" pitchFamily="34" charset="0"/>
              <a:buNone/>
            </a:pPr>
            <a:endParaRPr lang="en-US" baseline="0" dirty="0" smtClean="0"/>
          </a:p>
          <a:p>
            <a:pPr marL="342900" indent="-342900">
              <a:buSzPct val="65000"/>
              <a:buFont typeface="Arial" panose="020B0604020202020204" pitchFamily="34" charset="0"/>
              <a:buChar char="•"/>
            </a:pPr>
            <a:r>
              <a:rPr lang="en-US" dirty="0" smtClean="0"/>
              <a:t>Competence - UL</a:t>
            </a:r>
            <a:r>
              <a:rPr lang="en-US" baseline="0" dirty="0" smtClean="0"/>
              <a:t> maintains competent inspection staff and keeps records of such</a:t>
            </a:r>
            <a:endParaRPr lang="en-US" dirty="0" smtClean="0"/>
          </a:p>
          <a:p>
            <a:pPr marL="342900" indent="-342900">
              <a:buSzPct val="65000"/>
              <a:buFont typeface="Arial" panose="020B0604020202020204" pitchFamily="34" charset="0"/>
              <a:buChar char="•"/>
            </a:pPr>
            <a:r>
              <a:rPr lang="en-US" dirty="0" smtClean="0"/>
              <a:t>Consistent operation –</a:t>
            </a:r>
            <a:r>
              <a:rPr lang="en-US" baseline="0" dirty="0" smtClean="0"/>
              <a:t> Consistent implementation of inspection processes reduces variation</a:t>
            </a:r>
            <a:endParaRPr lang="en-US" dirty="0" smtClean="0"/>
          </a:p>
          <a:p>
            <a:pPr marL="342900" indent="-342900">
              <a:buFont typeface="Arial" panose="020B0604020202020204" pitchFamily="34" charset="0"/>
              <a:buChar char="•"/>
            </a:pPr>
            <a:r>
              <a:rPr lang="en-US" dirty="0" smtClean="0"/>
              <a:t>Impartiality – Impartiality of inspection results helps</a:t>
            </a:r>
            <a:r>
              <a:rPr lang="en-US" baseline="0" dirty="0" smtClean="0"/>
              <a:t> to ensure accurate results and is paramount to UL remaining in business</a:t>
            </a:r>
            <a:endParaRPr lang="en-US" dirty="0" smtClean="0"/>
          </a:p>
          <a:p>
            <a:endParaRPr lang="en-US" dirty="0" smtClean="0"/>
          </a:p>
          <a:p>
            <a:r>
              <a:rPr lang="en-US" dirty="0" smtClean="0"/>
              <a:t>17000, 3.8 </a:t>
            </a:r>
            <a:r>
              <a:rPr lang="en-US" baseline="0" dirty="0" smtClean="0"/>
              <a:t> Definition</a:t>
            </a:r>
          </a:p>
          <a:p>
            <a:endParaRPr lang="en-US" sz="1200" b="1" i="0" u="none" strike="noStrike" kern="1200" baseline="0" dirty="0" smtClean="0">
              <a:solidFill>
                <a:schemeClr val="tx1"/>
              </a:solidFill>
              <a:latin typeface="Arial"/>
              <a:ea typeface="Geneva" charset="-128"/>
              <a:cs typeface="Geneva" charset="0"/>
            </a:endParaRPr>
          </a:p>
          <a:p>
            <a:r>
              <a:rPr lang="en-US" sz="1200" b="1" i="0" u="none" strike="noStrike" kern="1200" baseline="0" dirty="0" smtClean="0">
                <a:solidFill>
                  <a:schemeClr val="tx1"/>
                </a:solidFill>
                <a:latin typeface="Arial"/>
                <a:ea typeface="Geneva" charset="-128"/>
                <a:cs typeface="Geneva" charset="0"/>
              </a:rPr>
              <a:t>Impartiality - </a:t>
            </a:r>
            <a:r>
              <a:rPr lang="en-US" sz="1200" b="0" i="0" u="none" strike="noStrike" kern="1200" baseline="0" dirty="0" smtClean="0">
                <a:solidFill>
                  <a:schemeClr val="tx1"/>
                </a:solidFill>
                <a:latin typeface="Arial"/>
                <a:ea typeface="Geneva" charset="-128"/>
                <a:cs typeface="Geneva" charset="0"/>
              </a:rPr>
              <a:t>presence of objectivity</a:t>
            </a:r>
          </a:p>
          <a:p>
            <a:r>
              <a:rPr lang="en-US" sz="1200" b="0" i="0" u="none" strike="noStrike" kern="1200" baseline="0" dirty="0" smtClean="0">
                <a:solidFill>
                  <a:schemeClr val="tx1"/>
                </a:solidFill>
                <a:latin typeface="Arial"/>
                <a:ea typeface="Geneva" charset="-128"/>
                <a:cs typeface="Geneva" charset="0"/>
              </a:rPr>
              <a:t>NOTE 1 Objectivity means that conflicts of interest do not exist or are resolved so as not to adversely influence</a:t>
            </a:r>
          </a:p>
          <a:p>
            <a:r>
              <a:rPr lang="en-US" sz="1200" b="0" i="0" u="none" strike="noStrike" kern="1200" baseline="0" dirty="0" smtClean="0">
                <a:solidFill>
                  <a:schemeClr val="tx1"/>
                </a:solidFill>
                <a:latin typeface="Arial"/>
                <a:ea typeface="Geneva" charset="-128"/>
                <a:cs typeface="Geneva" charset="0"/>
              </a:rPr>
              <a:t>subsequent activities of the inspection body.</a:t>
            </a:r>
          </a:p>
          <a:p>
            <a:r>
              <a:rPr lang="en-US" sz="1200" b="0" i="0" u="none" strike="noStrike" kern="1200" baseline="0" dirty="0" smtClean="0">
                <a:solidFill>
                  <a:schemeClr val="tx1"/>
                </a:solidFill>
                <a:latin typeface="Arial"/>
                <a:ea typeface="Geneva" charset="-128"/>
                <a:cs typeface="Geneva" charset="0"/>
              </a:rPr>
              <a:t>NOTE 2 Other terms that are useful in conveying the element of impartiality are: independence, freedom from conflict</a:t>
            </a:r>
          </a:p>
          <a:p>
            <a:r>
              <a:rPr lang="en-US" sz="1200" b="0" i="0" u="none" strike="noStrike" kern="1200" baseline="0" dirty="0" smtClean="0">
                <a:solidFill>
                  <a:schemeClr val="tx1"/>
                </a:solidFill>
                <a:latin typeface="Arial"/>
                <a:ea typeface="Geneva" charset="-128"/>
                <a:cs typeface="Geneva" charset="0"/>
              </a:rPr>
              <a:t>of interests, freedom from bias, lack of prejudice, neutrality, fairness, open-mindedness, even-handedness, detachment,</a:t>
            </a:r>
          </a:p>
          <a:p>
            <a:r>
              <a:rPr lang="en-US" sz="1200" b="0" i="0" u="none" strike="noStrike" kern="1200" baseline="0" dirty="0" smtClean="0">
                <a:solidFill>
                  <a:schemeClr val="tx1"/>
                </a:solidFill>
                <a:latin typeface="Arial"/>
                <a:ea typeface="Geneva" charset="-128"/>
                <a:cs typeface="Geneva" charset="0"/>
              </a:rPr>
              <a:t>balance.</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4</a:t>
            </a:fld>
            <a:endParaRPr lang="en-US" dirty="0"/>
          </a:p>
        </p:txBody>
      </p:sp>
    </p:spTree>
    <p:extLst>
      <p:ext uri="{BB962C8B-B14F-4D97-AF65-F5344CB8AC3E}">
        <p14:creationId xmlns:p14="http://schemas.microsoft.com/office/powerpoint/2010/main" val="1462741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standard can only be fully understood in context of the ISO 17000 definitions</a:t>
            </a:r>
          </a:p>
          <a:p>
            <a:r>
              <a:rPr lang="en-US" dirty="0" smtClean="0"/>
              <a:t>Explain the “substitution principal” where</a:t>
            </a:r>
            <a:r>
              <a:rPr lang="en-US" baseline="0" dirty="0" smtClean="0"/>
              <a:t> a 17000 term can be directly placed in any ISO 17020 clause to obtain a clear understanding of the clause requirement</a:t>
            </a:r>
            <a:endParaRPr lang="en-US" dirty="0" smtClean="0"/>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5</a:t>
            </a:fld>
            <a:endParaRPr lang="en-US" dirty="0"/>
          </a:p>
        </p:txBody>
      </p:sp>
    </p:spTree>
    <p:extLst>
      <p:ext uri="{BB962C8B-B14F-4D97-AF65-F5344CB8AC3E}">
        <p14:creationId xmlns:p14="http://schemas.microsoft.com/office/powerpoint/2010/main" val="4159703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685800"/>
            <a:ext cx="4572000" cy="3429000"/>
          </a:xfrm>
        </p:spPr>
      </p:sp>
      <p:sp>
        <p:nvSpPr>
          <p:cNvPr id="3" name="Notes Placeholder 2"/>
          <p:cNvSpPr>
            <a:spLocks noGrp="1"/>
          </p:cNvSpPr>
          <p:nvPr>
            <p:ph type="body" idx="1"/>
          </p:nvPr>
        </p:nvSpPr>
        <p:spPr/>
        <p:txBody>
          <a:bodyPr>
            <a:normAutofit fontScale="92500" lnSpcReduction="20000"/>
          </a:bodyPr>
          <a:lstStyle/>
          <a:p>
            <a:r>
              <a:rPr lang="en-US" dirty="0" smtClean="0"/>
              <a:t>Provide</a:t>
            </a:r>
            <a:r>
              <a:rPr lang="en-US" baseline="0" dirty="0" smtClean="0"/>
              <a:t> examples of each as appropriate to the audience</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6</a:t>
            </a:fld>
            <a:endParaRPr lang="en-US" dirty="0"/>
          </a:p>
        </p:txBody>
      </p:sp>
    </p:spTree>
    <p:extLst>
      <p:ext uri="{BB962C8B-B14F-4D97-AF65-F5344CB8AC3E}">
        <p14:creationId xmlns:p14="http://schemas.microsoft.com/office/powerpoint/2010/main" val="674625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a:ea typeface="Geneva" charset="-128"/>
                <a:cs typeface="Geneva" charset="0"/>
              </a:rPr>
              <a:t>UL inspection activities must</a:t>
            </a:r>
            <a:r>
              <a:rPr lang="en-US" sz="1200" kern="1200" baseline="0" dirty="0" smtClean="0">
                <a:solidFill>
                  <a:schemeClr val="tx1"/>
                </a:solidFill>
                <a:effectLst/>
                <a:latin typeface="Arial"/>
                <a:ea typeface="Geneva" charset="-128"/>
                <a:cs typeface="Geneva" charset="0"/>
              </a:rPr>
              <a:t> be carried out in </a:t>
            </a:r>
            <a:r>
              <a:rPr lang="en-US" sz="1200" kern="1200" dirty="0" smtClean="0">
                <a:solidFill>
                  <a:schemeClr val="tx1"/>
                </a:solidFill>
                <a:effectLst/>
                <a:latin typeface="Arial"/>
                <a:ea typeface="Geneva" charset="-128"/>
                <a:cs typeface="Geneva" charset="0"/>
              </a:rPr>
              <a:t>confidentiality, objectivity and impartiality</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a:ea typeface="Geneva" charset="-128"/>
              <a:cs typeface="Geneva"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a:ea typeface="Geneva" charset="-128"/>
                <a:cs typeface="Geneva" charset="0"/>
              </a:rPr>
              <a:t>Inspection services must be accessible to all clients within the scope of the relevant inspection program without undue financial or other conditions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a:ea typeface="Geneva"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a:ea typeface="Geneva" charset="-128"/>
                <a:cs typeface="Geneva" charset="0"/>
              </a:rPr>
              <a:t>A database maintained by the Office of Ethics and Compliance shows the UL employees that have received training on the contents of the Standards of Business Conduct</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7</a:t>
            </a:fld>
            <a:endParaRPr lang="en-US" dirty="0"/>
          </a:p>
        </p:txBody>
      </p:sp>
    </p:spTree>
    <p:extLst>
      <p:ext uri="{BB962C8B-B14F-4D97-AF65-F5344CB8AC3E}">
        <p14:creationId xmlns:p14="http://schemas.microsoft.com/office/powerpoint/2010/main" val="633784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a:ea typeface="Geneva" charset="-128"/>
                <a:cs typeface="Geneva" charset="0"/>
              </a:rPr>
              <a:t> Inspection procedures include arrangements to protect the confidentiality of information obtained in the conduct of inspection programs</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9</a:t>
            </a:fld>
            <a:endParaRPr lang="en-US" dirty="0"/>
          </a:p>
        </p:txBody>
      </p:sp>
    </p:spTree>
    <p:extLst>
      <p:ext uri="{BB962C8B-B14F-4D97-AF65-F5344CB8AC3E}">
        <p14:creationId xmlns:p14="http://schemas.microsoft.com/office/powerpoint/2010/main" val="3906943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kern="1200" dirty="0" smtClean="0">
                <a:solidFill>
                  <a:schemeClr val="tx1"/>
                </a:solidFill>
                <a:effectLst/>
                <a:latin typeface="Arial"/>
                <a:ea typeface="Geneva" charset="-128"/>
                <a:cs typeface="Geneva" charset="0"/>
              </a:rPr>
              <a:t>Inspections are organized and exist in compliance with the laws of the jurisdiction in which ULLC is incorporated </a:t>
            </a:r>
          </a:p>
          <a:p>
            <a:pPr marL="0" indent="0">
              <a:buFontTx/>
              <a:buNone/>
            </a:pPr>
            <a:r>
              <a:rPr lang="en-US" sz="1200" kern="1200" dirty="0" smtClean="0">
                <a:solidFill>
                  <a:schemeClr val="tx1"/>
                </a:solidFill>
                <a:effectLst/>
                <a:latin typeface="Arial"/>
                <a:ea typeface="Geneva" charset="-128"/>
                <a:cs typeface="Geneva" charset="0"/>
              </a:rPr>
              <a:t>ULLC maintains adequate financial resources and stability for the operation of inspection programs  </a:t>
            </a:r>
          </a:p>
          <a:p>
            <a:pPr marL="0" indent="0">
              <a:buFontTx/>
              <a:buNone/>
            </a:pPr>
            <a:r>
              <a:rPr lang="en-US" sz="1200" kern="1200" dirty="0" smtClean="0">
                <a:solidFill>
                  <a:schemeClr val="tx1"/>
                </a:solidFill>
                <a:effectLst/>
                <a:latin typeface="Arial"/>
                <a:ea typeface="Geneva" charset="-128"/>
                <a:cs typeface="Geneva" charset="0"/>
              </a:rPr>
              <a:t>ULLC</a:t>
            </a:r>
            <a:r>
              <a:rPr lang="en-US" sz="1200" kern="1200" baseline="0" dirty="0" smtClean="0">
                <a:solidFill>
                  <a:schemeClr val="tx1"/>
                </a:solidFill>
                <a:effectLst/>
                <a:latin typeface="Arial"/>
                <a:ea typeface="Geneva" charset="-128"/>
                <a:cs typeface="Geneva" charset="0"/>
              </a:rPr>
              <a:t> Finance function</a:t>
            </a:r>
            <a:r>
              <a:rPr lang="en-US" sz="1200" kern="1200" dirty="0" smtClean="0">
                <a:solidFill>
                  <a:schemeClr val="tx1"/>
                </a:solidFill>
                <a:effectLst/>
                <a:latin typeface="Arial"/>
                <a:ea typeface="Geneva" charset="-128"/>
                <a:cs typeface="Geneva" charset="0"/>
              </a:rPr>
              <a:t> is responsible for the establishment of policies relating to financial operations, including independent audits</a:t>
            </a:r>
            <a:endParaRPr lang="en-US" dirty="0" smtClean="0"/>
          </a:p>
        </p:txBody>
      </p:sp>
      <p:sp>
        <p:nvSpPr>
          <p:cNvPr id="4" name="Slide Number Placeholder 3"/>
          <p:cNvSpPr>
            <a:spLocks noGrp="1"/>
          </p:cNvSpPr>
          <p:nvPr>
            <p:ph type="sldNum" sz="quarter" idx="10"/>
          </p:nvPr>
        </p:nvSpPr>
        <p:spPr/>
        <p:txBody>
          <a:bodyPr/>
          <a:lstStyle/>
          <a:p>
            <a:fld id="{734922C2-942D-4905-B34E-0F633114CEA6}" type="slidenum">
              <a:rPr lang="en-US" smtClean="0"/>
              <a:pPr/>
              <a:t>10</a:t>
            </a:fld>
            <a:endParaRPr lang="en-US" dirty="0"/>
          </a:p>
        </p:txBody>
      </p:sp>
    </p:spTree>
    <p:extLst>
      <p:ext uri="{BB962C8B-B14F-4D97-AF65-F5344CB8AC3E}">
        <p14:creationId xmlns:p14="http://schemas.microsoft.com/office/powerpoint/2010/main" val="1492469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pitchFamily="34" charset="0"/>
                <a:ea typeface="Geneva" charset="-128"/>
              </a:defRPr>
            </a:lvl1pPr>
            <a:lvl2pPr marL="37931725" indent="-37474525" eaLnBrk="0" hangingPunct="0">
              <a:defRPr sz="2400">
                <a:solidFill>
                  <a:schemeClr val="tx1"/>
                </a:solidFill>
                <a:latin typeface="Arial" pitchFamily="34" charset="0"/>
                <a:ea typeface="Geneva" charset="-128"/>
              </a:defRPr>
            </a:lvl2pPr>
            <a:lvl3pPr eaLnBrk="0" hangingPunct="0">
              <a:defRPr sz="2400">
                <a:solidFill>
                  <a:schemeClr val="tx1"/>
                </a:solidFill>
                <a:latin typeface="Arial" pitchFamily="34" charset="0"/>
                <a:ea typeface="Geneva" charset="-128"/>
              </a:defRPr>
            </a:lvl3pPr>
            <a:lvl4pPr eaLnBrk="0" hangingPunct="0">
              <a:defRPr sz="2400">
                <a:solidFill>
                  <a:schemeClr val="tx1"/>
                </a:solidFill>
                <a:latin typeface="Arial" pitchFamily="34" charset="0"/>
                <a:ea typeface="Geneva" charset="-128"/>
              </a:defRPr>
            </a:lvl4pPr>
            <a:lvl5pPr eaLnBrk="0" hangingPunct="0">
              <a:defRPr sz="2400">
                <a:solidFill>
                  <a:schemeClr val="tx1"/>
                </a:solidFill>
                <a:latin typeface="Arial" pitchFamily="34" charset="0"/>
                <a:ea typeface="Geneva" charset="-128"/>
              </a:defRPr>
            </a:lvl5pPr>
            <a:lvl6pPr marL="457200" eaLnBrk="0" fontAlgn="base" hangingPunct="0">
              <a:spcBef>
                <a:spcPct val="0"/>
              </a:spcBef>
              <a:spcAft>
                <a:spcPct val="0"/>
              </a:spcAft>
              <a:defRPr sz="2400">
                <a:solidFill>
                  <a:schemeClr val="tx1"/>
                </a:solidFill>
                <a:latin typeface="Arial" pitchFamily="34" charset="0"/>
                <a:ea typeface="Geneva" charset="-128"/>
              </a:defRPr>
            </a:lvl6pPr>
            <a:lvl7pPr marL="914400" eaLnBrk="0" fontAlgn="base" hangingPunct="0">
              <a:spcBef>
                <a:spcPct val="0"/>
              </a:spcBef>
              <a:spcAft>
                <a:spcPct val="0"/>
              </a:spcAft>
              <a:defRPr sz="2400">
                <a:solidFill>
                  <a:schemeClr val="tx1"/>
                </a:solidFill>
                <a:latin typeface="Arial" pitchFamily="34" charset="0"/>
                <a:ea typeface="Geneva" charset="-128"/>
              </a:defRPr>
            </a:lvl7pPr>
            <a:lvl8pPr marL="1371600" eaLnBrk="0" fontAlgn="base" hangingPunct="0">
              <a:spcBef>
                <a:spcPct val="0"/>
              </a:spcBef>
              <a:spcAft>
                <a:spcPct val="0"/>
              </a:spcAft>
              <a:defRPr sz="2400">
                <a:solidFill>
                  <a:schemeClr val="tx1"/>
                </a:solidFill>
                <a:latin typeface="Arial" pitchFamily="34" charset="0"/>
                <a:ea typeface="Geneva" charset="-128"/>
              </a:defRPr>
            </a:lvl8pPr>
            <a:lvl9pPr marL="1828800" eaLnBrk="0" fontAlgn="base" hangingPunct="0">
              <a:spcBef>
                <a:spcPct val="0"/>
              </a:spcBef>
              <a:spcAft>
                <a:spcPct val="0"/>
              </a:spcAft>
              <a:defRPr sz="2400">
                <a:solidFill>
                  <a:schemeClr val="tx1"/>
                </a:solidFill>
                <a:latin typeface="Arial" pitchFamily="34" charset="0"/>
                <a:ea typeface="Geneva" charset="-128"/>
              </a:defRPr>
            </a:lvl9pPr>
          </a:lstStyle>
          <a:p>
            <a:pPr eaLnBrk="1" hangingPunct="1"/>
            <a:r>
              <a:rPr lang="en-US" sz="1000" dirty="0">
                <a:solidFill>
                  <a:prstClr val="white"/>
                </a:solidFill>
                <a:cs typeface="Arial" pitchFamily="34" charset="0"/>
              </a:rPr>
              <a:t>© 2011 Underwriters Laboratories Inc.</a:t>
            </a:r>
          </a:p>
        </p:txBody>
      </p:sp>
      <p:sp>
        <p:nvSpPr>
          <p:cNvPr id="2" name="Title 1"/>
          <p:cNvSpPr>
            <a:spLocks noGrp="1"/>
          </p:cNvSpPr>
          <p:nvPr>
            <p:ph type="ctrTitle" hasCustomPrompt="1"/>
          </p:nvPr>
        </p:nvSpPr>
        <p:spPr>
          <a:xfrm>
            <a:off x="457199" y="2534248"/>
            <a:ext cx="5548579" cy="1399032"/>
          </a:xfrm>
        </p:spPr>
        <p:txBody>
          <a:bodyPr/>
          <a:lstStyle>
            <a:lvl1pPr algn="l">
              <a:defRPr sz="3000" b="1">
                <a:solidFill>
                  <a:schemeClr val="bg1"/>
                </a:solidFill>
              </a:defRPr>
            </a:lvl1pPr>
          </a:lstStyle>
          <a:p>
            <a:r>
              <a:rPr lang="en-US" dirty="0" smtClean="0"/>
              <a:t>Auditing ISO Guide 65 at UL</a:t>
            </a:r>
            <a:endParaRPr lang="en-US" dirty="0"/>
          </a:p>
        </p:txBody>
      </p:sp>
      <p:sp>
        <p:nvSpPr>
          <p:cNvPr id="3" name="Subtitle 2"/>
          <p:cNvSpPr>
            <a:spLocks noGrp="1"/>
          </p:cNvSpPr>
          <p:nvPr>
            <p:ph type="subTitle" idx="1" hasCustomPrompt="1"/>
          </p:nvPr>
        </p:nvSpPr>
        <p:spPr>
          <a:xfrm>
            <a:off x="457199" y="3961120"/>
            <a:ext cx="5548579" cy="1773936"/>
          </a:xfrm>
        </p:spPr>
        <p:txBody>
          <a:bodyPr>
            <a:normAutofit/>
          </a:bodyPr>
          <a:lstStyle>
            <a:lvl1pPr marL="0" indent="0" algn="l">
              <a:buNone/>
              <a:defRPr sz="1600" b="1" baseline="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The core processes  sec 9, 10, 11 &amp; 12</a:t>
            </a:r>
            <a:endParaRPr lang="en-US" dirty="0"/>
          </a:p>
        </p:txBody>
      </p:sp>
    </p:spTree>
    <p:extLst>
      <p:ext uri="{BB962C8B-B14F-4D97-AF65-F5344CB8AC3E}">
        <p14:creationId xmlns:p14="http://schemas.microsoft.com/office/powerpoint/2010/main" val="346816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67329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White">
    <p:spTree>
      <p:nvGrpSpPr>
        <p:cNvPr id="1" name=""/>
        <p:cNvGrpSpPr/>
        <p:nvPr/>
      </p:nvGrpSpPr>
      <p:grpSpPr>
        <a:xfrm>
          <a:off x="0" y="0"/>
          <a:ext cx="0" cy="0"/>
          <a:chOff x="0" y="0"/>
          <a:chExt cx="0" cy="0"/>
        </a:xfrm>
      </p:grpSpPr>
      <p:pic>
        <p:nvPicPr>
          <p:cNvPr id="3" name="Picture 6" descr="UL_Enterprise_red_rgb.gif"/>
          <p:cNvPicPr>
            <a:picLocks noChangeAspect="1"/>
          </p:cNvPicPr>
          <p:nvPr userDrawn="1"/>
        </p:nvPicPr>
        <p:blipFill>
          <a:blip r:embed="rId2" cstate="print"/>
          <a:srcRect/>
          <a:stretch>
            <a:fillRect/>
          </a:stretch>
        </p:blipFill>
        <p:spPr bwMode="auto">
          <a:xfrm>
            <a:off x="7872413" y="488950"/>
            <a:ext cx="814387" cy="812800"/>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tx1"/>
                </a:solidFill>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pitchFamily="34" charset="0"/>
                <a:ea typeface="Geneva" charset="-128"/>
              </a:defRPr>
            </a:lvl1pPr>
            <a:lvl2pPr marL="37931725" indent="-37474525" eaLnBrk="0" hangingPunct="0">
              <a:defRPr sz="2400">
                <a:solidFill>
                  <a:schemeClr val="tx1"/>
                </a:solidFill>
                <a:latin typeface="Arial" pitchFamily="34" charset="0"/>
                <a:ea typeface="Geneva" charset="-128"/>
              </a:defRPr>
            </a:lvl2pPr>
            <a:lvl3pPr eaLnBrk="0" hangingPunct="0">
              <a:defRPr sz="2400">
                <a:solidFill>
                  <a:schemeClr val="tx1"/>
                </a:solidFill>
                <a:latin typeface="Arial" pitchFamily="34" charset="0"/>
                <a:ea typeface="Geneva" charset="-128"/>
              </a:defRPr>
            </a:lvl3pPr>
            <a:lvl4pPr eaLnBrk="0" hangingPunct="0">
              <a:defRPr sz="2400">
                <a:solidFill>
                  <a:schemeClr val="tx1"/>
                </a:solidFill>
                <a:latin typeface="Arial" pitchFamily="34" charset="0"/>
                <a:ea typeface="Geneva" charset="-128"/>
              </a:defRPr>
            </a:lvl4pPr>
            <a:lvl5pPr eaLnBrk="0" hangingPunct="0">
              <a:defRPr sz="2400">
                <a:solidFill>
                  <a:schemeClr val="tx1"/>
                </a:solidFill>
                <a:latin typeface="Arial" pitchFamily="34" charset="0"/>
                <a:ea typeface="Geneva" charset="-128"/>
              </a:defRPr>
            </a:lvl5pPr>
            <a:lvl6pPr marL="457200" eaLnBrk="0" fontAlgn="base" hangingPunct="0">
              <a:spcBef>
                <a:spcPct val="0"/>
              </a:spcBef>
              <a:spcAft>
                <a:spcPct val="0"/>
              </a:spcAft>
              <a:defRPr sz="2400">
                <a:solidFill>
                  <a:schemeClr val="tx1"/>
                </a:solidFill>
                <a:latin typeface="Arial" pitchFamily="34" charset="0"/>
                <a:ea typeface="Geneva" charset="-128"/>
              </a:defRPr>
            </a:lvl6pPr>
            <a:lvl7pPr marL="914400" eaLnBrk="0" fontAlgn="base" hangingPunct="0">
              <a:spcBef>
                <a:spcPct val="0"/>
              </a:spcBef>
              <a:spcAft>
                <a:spcPct val="0"/>
              </a:spcAft>
              <a:defRPr sz="2400">
                <a:solidFill>
                  <a:schemeClr val="tx1"/>
                </a:solidFill>
                <a:latin typeface="Arial" pitchFamily="34" charset="0"/>
                <a:ea typeface="Geneva" charset="-128"/>
              </a:defRPr>
            </a:lvl7pPr>
            <a:lvl8pPr marL="1371600" eaLnBrk="0" fontAlgn="base" hangingPunct="0">
              <a:spcBef>
                <a:spcPct val="0"/>
              </a:spcBef>
              <a:spcAft>
                <a:spcPct val="0"/>
              </a:spcAft>
              <a:defRPr sz="2400">
                <a:solidFill>
                  <a:schemeClr val="tx1"/>
                </a:solidFill>
                <a:latin typeface="Arial" pitchFamily="34" charset="0"/>
                <a:ea typeface="Geneva" charset="-128"/>
              </a:defRPr>
            </a:lvl8pPr>
            <a:lvl9pPr marL="1828800" eaLnBrk="0" fontAlgn="base" hangingPunct="0">
              <a:spcBef>
                <a:spcPct val="0"/>
              </a:spcBef>
              <a:spcAft>
                <a:spcPct val="0"/>
              </a:spcAft>
              <a:defRPr sz="2400">
                <a:solidFill>
                  <a:schemeClr val="tx1"/>
                </a:solidFill>
                <a:latin typeface="Arial" pitchFamily="34" charset="0"/>
                <a:ea typeface="Geneva" charset="-128"/>
              </a:defRPr>
            </a:lvl9pPr>
          </a:lstStyle>
          <a:p>
            <a:pPr eaLnBrk="1" hangingPunct="1"/>
            <a:r>
              <a:rPr lang="en-US" sz="1000" dirty="0">
                <a:solidFill>
                  <a:srgbClr val="000000"/>
                </a:solidFill>
                <a:cs typeface="Arial" pitchFamily="34"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463575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8060DA6E-E843-4D72-9426-A6ECA930BB3C}"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4015137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04AE4EFE-33CB-451E-9F07-C4ECF4306B19}"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4129455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0272C2FD-890A-45D7-A1D7-B2AEFF784844}"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84361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dirty="0">
              <a:solidFill>
                <a:srgbClr val="FFFFFF"/>
              </a:solidFill>
              <a:ea typeface="Geneva" charset="-128"/>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28545136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0DE01146-B7F7-4BFD-ACFC-201CA07A8C08}"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583790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3B7A2AE4-87DF-4685-B53F-D6C211DB8736}"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783565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EB88CCBA-22B6-46CF-BF86-B1C005AE5FF4}"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73973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B33341C6-6B97-4337-BEF7-0173827BB47A}" type="slidenum">
              <a:rPr lang="en-US">
                <a:solidFill>
                  <a:srgbClr val="000000"/>
                </a:solidFill>
                <a:latin typeface="Arial" pitchFamily="34" charset="0"/>
                <a:ea typeface="Geneva" charset="-128"/>
              </a:rPr>
              <a:pPr/>
              <a:t>‹#›</a:t>
            </a:fld>
            <a:endParaRPr lang="en-US" dirty="0">
              <a:solidFill>
                <a:srgbClr val="000000"/>
              </a:solidFill>
              <a:latin typeface="Arial" pitchFamily="34" charset="0"/>
              <a:ea typeface="Geneva" charset="-128"/>
            </a:endParaRPr>
          </a:p>
        </p:txBody>
      </p:sp>
    </p:spTree>
    <p:extLst>
      <p:ext uri="{BB962C8B-B14F-4D97-AF65-F5344CB8AC3E}">
        <p14:creationId xmlns:p14="http://schemas.microsoft.com/office/powerpoint/2010/main" val="166493198"/>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101" r:id="rId11"/>
    <p:sldLayoutId id="2147484075" r:id="rId12"/>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cs.ul.com/function/dcs/_layouts/15/WopiFrame2.aspx?sourcedoc=/function/dcs/ControlledDocumentLibrary/00-GI-P0029/00-GI-P0029.docx&amp;action=default&amp;DefaultItemOpen=1"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dcs.ul.com/function/dcs/_layouts/15/WopiFrame2.aspx?sourcedoc=/function/dcs/ControlledDocumentLibrary/00-GI-P0029/00-GI-P0029.docx&amp;action=default&amp;DefaultItemOpen=1"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hyperlink" Target="http://corporate.ul.com/departments/ics/home/CPOProgramMasterList_20060517.pdf" TargetMode="External"/><Relationship Id="rId4" Type="http://schemas.openxmlformats.org/officeDocument/2006/relationships/hyperlink" Target="http://intranet.ul.com/en/Tools/Documents/OrgChartsCar1474.pdf"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dcs.ul.com/function/dcs/ControlledDocumentLibrary/00-GI-S0037/00-GI-S0037.docx"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programmes.ul-europe.com/en/pdf/GSA_Global.pdf" TargetMode="External"/><Relationship Id="rId2" Type="http://schemas.openxmlformats.org/officeDocument/2006/relationships/hyperlink" Target="http://programmes.ul-europe.com/en/programmes/testing.php" TargetMode="External"/><Relationship Id="rId1" Type="http://schemas.openxmlformats.org/officeDocument/2006/relationships/slideLayout" Target="../slideLayouts/slideLayout4.xml"/><Relationship Id="rId5" Type="http://schemas.openxmlformats.org/officeDocument/2006/relationships/hyperlink" Target="http://dcs.ul.com/function/dcs/ControlledDocumentLibrary/00-UM-C0025/00-UM-C0025.docx" TargetMode="External"/><Relationship Id="rId4" Type="http://schemas.openxmlformats.org/officeDocument/2006/relationships/hyperlink" Target="http://dcs.ul.com/function/dcs/ControlledDocumentLibrary/00-FO-S0032/00-FO-S0032-old.docx"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dcs.ul.com/function/dcs/ControlledDocumentLibrary/00-GI-S0032/00-GI-S0032.docx"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dcs.ul.com/function/dcs/ControlledDocumentLibrary/00-UM-S0027/00-UM-S0027.docx" TargetMode="External"/><Relationship Id="rId2" Type="http://schemas.openxmlformats.org/officeDocument/2006/relationships/hyperlink" Target="http://dcs.ul.com/function/dcs/ControlledDocumentLibrary/00-UM-S0026/00-UM-S0026-old.docx" TargetMode="External"/><Relationship Id="rId1" Type="http://schemas.openxmlformats.org/officeDocument/2006/relationships/slideLayout" Target="../slideLayouts/slideLayout4.xml"/><Relationship Id="rId6" Type="http://schemas.openxmlformats.org/officeDocument/2006/relationships/hyperlink" Target="http://dcs.ul.com/function/dcs/ControlledDocumentLibrary/00-UM-S0028/00-UM-S0028.docx" TargetMode="External"/><Relationship Id="rId5" Type="http://schemas.openxmlformats.org/officeDocument/2006/relationships/hyperlink" Target="http://dcs.ul.com/function/dcs/ControlledDocumentLibrary/00-UM-S0402/00-UM-S0402.docx" TargetMode="External"/><Relationship Id="rId4" Type="http://schemas.openxmlformats.org/officeDocument/2006/relationships/hyperlink" Target="http://dcs.ul.com/function/dcs/ControlledDocumentLibrary/00-UM-S0025/00-UM-S0025.docx"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dcs.ul.com/function/dcs/ControlledDocumentLibrary/00-UM-S0027/00-UM-S0027.docx"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dcs.ul.com/function/dcs/ControlledDocumentLibrary/00-QA-P0026/00-QA-P0026.docx"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hyperlink" Target="http://dcs.ul.com/function/dcs/ControlledDocumentLibrary/00-FO-S0034/00-FO-S0034.doc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dcs.ul.com/function/dcs/ControlledDocumentLibrary/00-UM-S0031/00-UM-S0031.docx"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hyperlink" Target="http://dcs.ul.com/function/dcs/ControlledDocumentLibrary/00-OP-S0416/00-OP-S0416.docx" TargetMode="External"/><Relationship Id="rId4" Type="http://schemas.openxmlformats.org/officeDocument/2006/relationships/hyperlink" Target="http://dcs.ul.com/function/dcs/ControlledDocumentLibrary/00-UM-S0030/00-UM-S0030.docx"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dcs.ul.com/function/dcs/_layouts/15/WopiFrame.aspx?sourcedoc=/function/dcs/ControlledDocumentLibrary/00-CS-S0012/00-CS-S0012.docx&amp;action=default&amp;DefaultItemOpen=1"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hyperlink" Target="http://dcs.ul.com/function/dcs/_layouts/15/WopiFrame.aspx?sourcedoc=/function/dcs/ControlledDocumentLibrary/00-PD-S0028/00-PD-S0028.docx&amp;action=default&amp;DefaultItemOpen=1"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dcs.ul.com/function/dcs/_layouts/15/WopiFrame.aspx?sourcedoc=/function/dcs/ControlledDocumentLibrary/00-PD-S0028/00-PD-S0028.docx&amp;action=default&amp;DefaultItemOpen=1" TargetMode="External"/><Relationship Id="rId2" Type="http://schemas.openxmlformats.org/officeDocument/2006/relationships/hyperlink" Target="http://dcs.ul.com/function/dcs/_layouts/15/WopiFrame.aspx?sourcedoc=/function/dcs/ControlledDocumentLibrary/00-CS-S0012/00-CS-S0012.docx&amp;action=default&amp;DefaultItemOpen=1"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dcs.ul.com/function/dcs/ControlledDocumentLibrary/00-QA-P0001/00-QA-P0001.docx"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hyperlink" Target="http://dcs.ul.com/function/dcs/_layouts/15/WopiFrame2.aspx?sourcedoc=/function/dcs/ControlledDocumentLibrary/00-GI-P0029/00-GI-P0029.docx&amp;action=default&amp;DefaultItemOpen=1" TargetMode="External"/><Relationship Id="rId4" Type="http://schemas.openxmlformats.org/officeDocument/2006/relationships/hyperlink" Target="http://dcs.ul.com/function/dcs/_layouts/15/WopiFrame2.aspx?sourcedoc=/function/dcs/ControlledDocumentLibrary/00-GI-P0027/00-GI-P0027.docx&amp;action=default&amp;DefaultItemOpen=1"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dcs.ul.com/function/dcs/ControlledDocumentLibrary/00-QA-S0003/00-QA-S0003.docx"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hyperlink" Target="http://dcs.ul.com/function/dcs/ControlledDocumentLibrary/00-FO-S0027/00-FO-S0027.doc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dcs.ul.com/function/dcs/ControlledDocumentLibrary/00-QA-P0026/00-QA-P0026.docx"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hyperlink" Target="http://dcs.ul.com/function/dcs/ControlledDocumentLibrary/00-FO-S0034/00-FO-S0034.docx" TargetMode="External"/><Relationship Id="rId4" Type="http://schemas.openxmlformats.org/officeDocument/2006/relationships/hyperlink" Target="http://dcs.ul.com/function/dcs/_layouts/15/WopiFrame.aspx?sourcedoc=/function/dcs/ControlledDocumentLibrary/00-IT-P0406/00-IT-P0406.docx&amp;action=default&amp;DefaultItemOpen=1"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dcs.ul.com/function/dcs/ControlledDocumentLibrary/00-FO-S0028/00-FO-S0028.docx"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dcs.ul.com/function/dcs/ControlledDocumentLibrary/00-QA-S0004/00-QA-S0004.docx"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hyperlink" Target="http://dcs.ul.com/function/dcs/ControlledDocumentLibrary/00-FO-S0026/00-FO-S0026.docx"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dcs.ul.com/function/dcs/_layouts/15/WopiFrame.aspx?sourcedoc=/function/dcs/ControlledDocumentLibrary/00-QA-S0006/00-QA-S0006.docx&amp;action=default&amp;DefaultItemOpen=1"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dcs.ul.com/function/dcs/ControlledDocumentLibrary/00-FO-S0028/00-FO-S0028.docx"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dcs.ul.com/function/dcs/ControlledDocumentLibrary/00-LE-P0001/00-LE-P0001.docx" TargetMode="External"/><Relationship Id="rId2" Type="http://schemas.openxmlformats.org/officeDocument/2006/relationships/hyperlink" Target="http://dcs.ul.com/function/dcs/_layouts/15/WopiFrame2.aspx?sourcedoc=/function/dcs/ControlledDocumentLibrary/00-GI-P0029/00-GI-P0029.docx&amp;action=default&amp;DefaultItemOpen=1" TargetMode="External"/><Relationship Id="rId1" Type="http://schemas.openxmlformats.org/officeDocument/2006/relationships/slideLayout" Target="../slideLayouts/slideLayout4.xml"/><Relationship Id="rId4" Type="http://schemas.openxmlformats.org/officeDocument/2006/relationships/hyperlink" Target="http://dcs.ul.com/function/dcs/ControlledDocumentLibrary/00-GI-S0032/00-GI-S0032.docx"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dcs.ul.com/function/dcs/ControlledDocumentLibrary/00-LE-P0001/00-LE-P0001.docx"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ctrTitle"/>
          </p:nvPr>
        </p:nvSpPr>
        <p:spPr/>
        <p:txBody>
          <a:bodyPr/>
          <a:lstStyle/>
          <a:p>
            <a:r>
              <a:rPr lang="en-US" dirty="0" smtClean="0">
                <a:latin typeface="Arial" charset="0"/>
                <a:ea typeface="Geneva" charset="0"/>
              </a:rPr>
              <a:t>ISO 17020 CAR Champion and Auditor Training</a:t>
            </a:r>
          </a:p>
        </p:txBody>
      </p:sp>
      <p:sp>
        <p:nvSpPr>
          <p:cNvPr id="29699" name="Subtitle 2"/>
          <p:cNvSpPr>
            <a:spLocks noGrp="1"/>
          </p:cNvSpPr>
          <p:nvPr>
            <p:ph type="subTitle" idx="1"/>
          </p:nvPr>
        </p:nvSpPr>
        <p:spPr/>
        <p:txBody>
          <a:bodyPr>
            <a:normAutofit/>
          </a:bodyPr>
          <a:lstStyle/>
          <a:p>
            <a:pPr algn="r"/>
            <a:endParaRPr lang="en-US" dirty="0" smtClean="0">
              <a:latin typeface="Arial" charset="0"/>
              <a:cs typeface="Arial" charset="0"/>
            </a:endParaRPr>
          </a:p>
          <a:p>
            <a:pPr algn="r"/>
            <a:endParaRPr lang="en-US" dirty="0">
              <a:latin typeface="Arial" charset="0"/>
              <a:cs typeface="Arial" charset="0"/>
            </a:endParaRPr>
          </a:p>
          <a:p>
            <a:pPr algn="r"/>
            <a:endParaRPr lang="en-US" dirty="0" smtClean="0">
              <a:latin typeface="Arial" charset="0"/>
              <a:cs typeface="Arial" charset="0"/>
            </a:endParaRPr>
          </a:p>
          <a:p>
            <a:pPr algn="r"/>
            <a:endParaRPr lang="en-US" dirty="0">
              <a:latin typeface="Arial" charset="0"/>
              <a:cs typeface="Arial" charset="0"/>
            </a:endParaRPr>
          </a:p>
          <a:p>
            <a:pPr algn="r"/>
            <a:endParaRPr lang="en-US" dirty="0" smtClean="0">
              <a:latin typeface="Arial" charset="0"/>
              <a:cs typeface="Arial" charset="0"/>
            </a:endParaRPr>
          </a:p>
        </p:txBody>
      </p:sp>
      <p:sp>
        <p:nvSpPr>
          <p:cNvPr id="4" name="Text Box 7"/>
          <p:cNvSpPr txBox="1">
            <a:spLocks noChangeArrowheads="1"/>
          </p:cNvSpPr>
          <p:nvPr/>
        </p:nvSpPr>
        <p:spPr bwMode="auto">
          <a:xfrm>
            <a:off x="457199" y="4953000"/>
            <a:ext cx="771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r>
              <a:rPr lang="en-US" sz="1200" dirty="0" smtClean="0">
                <a:solidFill>
                  <a:srgbClr val="777777"/>
                </a:solidFill>
              </a:rPr>
              <a:t>December 22, 2014, </a:t>
            </a:r>
            <a:r>
              <a:rPr lang="en-US" sz="1200" dirty="0">
                <a:solidFill>
                  <a:srgbClr val="777777"/>
                </a:solidFill>
              </a:rPr>
              <a:t>Rev. </a:t>
            </a:r>
            <a:r>
              <a:rPr lang="en-US" sz="1200" dirty="0" smtClean="0">
                <a:solidFill>
                  <a:srgbClr val="777777"/>
                </a:solidFill>
              </a:rPr>
              <a:t>5</a:t>
            </a:r>
            <a:endParaRPr lang="en-US" sz="1200" dirty="0">
              <a:solidFill>
                <a:srgbClr val="777777"/>
              </a:solidFill>
            </a:endParaRPr>
          </a:p>
          <a:p>
            <a:pPr eaLnBrk="1" hangingPunct="1"/>
            <a:r>
              <a:rPr lang="en-US" sz="1200" dirty="0">
                <a:solidFill>
                  <a:srgbClr val="777777"/>
                </a:solidFill>
              </a:rPr>
              <a:t>For questions or comments on the content, please contact Cheryl Allison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Clause </a:t>
            </a:r>
            <a:r>
              <a:rPr lang="en-US" dirty="0" smtClean="0"/>
              <a:t>5.1 Administrative Requirements</a:t>
            </a:r>
            <a:endParaRPr lang="en-US" dirty="0"/>
          </a:p>
        </p:txBody>
      </p:sp>
      <p:sp>
        <p:nvSpPr>
          <p:cNvPr id="3" name="Content Placeholder 2"/>
          <p:cNvSpPr>
            <a:spLocks noGrp="1"/>
          </p:cNvSpPr>
          <p:nvPr>
            <p:ph idx="1"/>
          </p:nvPr>
        </p:nvSpPr>
        <p:spPr/>
        <p:txBody>
          <a:bodyPr/>
          <a:lstStyle/>
          <a:p>
            <a:r>
              <a:rPr lang="en-US" dirty="0">
                <a:solidFill>
                  <a:srgbClr val="FF0000"/>
                </a:solidFill>
              </a:rPr>
              <a:t>Clause </a:t>
            </a:r>
            <a:r>
              <a:rPr lang="en-US" dirty="0" smtClean="0">
                <a:solidFill>
                  <a:srgbClr val="FF0000"/>
                </a:solidFill>
              </a:rPr>
              <a:t>Intent</a:t>
            </a:r>
          </a:p>
          <a:p>
            <a:pPr marL="342900" lvl="1" indent="-342900">
              <a:spcBef>
                <a:spcPct val="20000"/>
              </a:spcBef>
              <a:buNone/>
            </a:pPr>
            <a:r>
              <a:rPr lang="en-US" sz="2000" dirty="0" smtClean="0">
                <a:cs typeface="Times New Roman" pitchFamily="18" charset="0"/>
              </a:rPr>
              <a:t>The </a:t>
            </a:r>
            <a:r>
              <a:rPr lang="en-US" sz="2000" dirty="0">
                <a:cs typeface="Times New Roman" pitchFamily="18" charset="0"/>
              </a:rPr>
              <a:t>inspection body shall define its legal, functional, </a:t>
            </a:r>
            <a:r>
              <a:rPr lang="en-US" sz="2000" dirty="0" smtClean="0">
                <a:cs typeface="Times New Roman" pitchFamily="18" charset="0"/>
              </a:rPr>
              <a:t>and </a:t>
            </a:r>
            <a:r>
              <a:rPr lang="en-US" sz="2000" dirty="0">
                <a:cs typeface="Times New Roman" pitchFamily="18" charset="0"/>
              </a:rPr>
              <a:t>business </a:t>
            </a:r>
            <a:r>
              <a:rPr lang="en-US" sz="2000" dirty="0" smtClean="0">
                <a:cs typeface="Times New Roman" pitchFamily="18" charset="0"/>
              </a:rPr>
              <a:t>arrangements </a:t>
            </a:r>
            <a:r>
              <a:rPr lang="en-US" sz="2000" dirty="0">
                <a:cs typeface="Times New Roman" pitchFamily="18" charset="0"/>
              </a:rPr>
              <a:t>for its scope of </a:t>
            </a:r>
            <a:r>
              <a:rPr lang="en-US" sz="2000" dirty="0" smtClean="0">
                <a:cs typeface="Times New Roman" pitchFamily="18" charset="0"/>
              </a:rPr>
              <a:t>activity</a:t>
            </a:r>
          </a:p>
          <a:p>
            <a:pPr marL="342900" lvl="1" indent="-342900">
              <a:spcBef>
                <a:spcPct val="20000"/>
              </a:spcBef>
              <a:buNone/>
            </a:pPr>
            <a:endParaRPr lang="en-US" sz="2000" dirty="0">
              <a:cs typeface="Times New Roman" pitchFamily="18" charset="0"/>
            </a:endParaRPr>
          </a:p>
          <a:p>
            <a:r>
              <a:rPr lang="en-US" dirty="0" smtClean="0">
                <a:solidFill>
                  <a:srgbClr val="FF0000"/>
                </a:solidFill>
              </a:rPr>
              <a:t>Clause </a:t>
            </a:r>
            <a:r>
              <a:rPr lang="en-US" dirty="0">
                <a:solidFill>
                  <a:srgbClr val="FF0000"/>
                </a:solidFill>
              </a:rPr>
              <a:t>Requirement </a:t>
            </a:r>
            <a:r>
              <a:rPr lang="en-US" dirty="0" smtClean="0">
                <a:solidFill>
                  <a:srgbClr val="FF0000"/>
                </a:solidFill>
              </a:rPr>
              <a:t>Example</a:t>
            </a:r>
          </a:p>
          <a:p>
            <a:r>
              <a:rPr lang="en-US" dirty="0" smtClean="0"/>
              <a:t>The </a:t>
            </a:r>
            <a:r>
              <a:rPr lang="en-US" dirty="0"/>
              <a:t>inspection body shall have documentation which describes the activities for which it is competent</a:t>
            </a:r>
            <a:r>
              <a:rPr lang="en-US" dirty="0" smtClean="0"/>
              <a:t>.</a:t>
            </a:r>
          </a:p>
          <a:p>
            <a:endParaRPr lang="en-US" dirty="0">
              <a:solidFill>
                <a:srgbClr val="FF0000"/>
              </a:solidFill>
            </a:endParaRPr>
          </a:p>
          <a:p>
            <a:r>
              <a:rPr lang="en-US" dirty="0" smtClean="0">
                <a:solidFill>
                  <a:srgbClr val="FF0000"/>
                </a:solidFill>
              </a:rPr>
              <a:t>UL Implementation</a:t>
            </a:r>
          </a:p>
          <a:p>
            <a:r>
              <a:rPr lang="en-US" dirty="0" smtClean="0">
                <a:solidFill>
                  <a:srgbClr val="000000"/>
                </a:solidFill>
                <a:cs typeface="Times New Roman" pitchFamily="18" charset="0"/>
                <a:hlinkClick r:id="rId3"/>
              </a:rPr>
              <a:t>UL </a:t>
            </a:r>
            <a:r>
              <a:rPr lang="en-US" dirty="0">
                <a:solidFill>
                  <a:srgbClr val="000000"/>
                </a:solidFill>
                <a:cs typeface="Times New Roman" pitchFamily="18" charset="0"/>
                <a:hlinkClick r:id="rId3"/>
              </a:rPr>
              <a:t>Mark Surveillance Program Policy Manual </a:t>
            </a:r>
            <a:r>
              <a:rPr lang="en-US" dirty="0">
                <a:solidFill>
                  <a:srgbClr val="000000"/>
                </a:solidFill>
                <a:cs typeface="Times New Roman" pitchFamily="18" charset="0"/>
              </a:rPr>
              <a:t> </a:t>
            </a:r>
            <a:r>
              <a:rPr lang="en-US" dirty="0" smtClean="0">
                <a:solidFill>
                  <a:srgbClr val="000000"/>
                </a:solidFill>
                <a:cs typeface="Times New Roman" pitchFamily="18" charset="0"/>
              </a:rPr>
              <a:t>confirms that </a:t>
            </a:r>
            <a:r>
              <a:rPr lang="en-US" dirty="0" smtClean="0"/>
              <a:t>documentation </a:t>
            </a:r>
            <a:r>
              <a:rPr lang="en-US" dirty="0"/>
              <a:t>demonstrating </a:t>
            </a:r>
            <a:r>
              <a:rPr lang="en-US" dirty="0" smtClean="0"/>
              <a:t>compliance </a:t>
            </a:r>
            <a:r>
              <a:rPr lang="en-US" dirty="0"/>
              <a:t>with </a:t>
            </a:r>
            <a:r>
              <a:rPr lang="en-US" dirty="0" smtClean="0"/>
              <a:t>applicable laws, organizational and reporting structures and contractual arrangements are maintained</a:t>
            </a:r>
          </a:p>
          <a:p>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10</a:t>
            </a:fld>
            <a:endParaRPr lang="en-US" dirty="0">
              <a:solidFill>
                <a:srgbClr val="000000"/>
              </a:solidFill>
            </a:endParaRPr>
          </a:p>
        </p:txBody>
      </p:sp>
    </p:spTree>
    <p:extLst>
      <p:ext uri="{BB962C8B-B14F-4D97-AF65-F5344CB8AC3E}">
        <p14:creationId xmlns:p14="http://schemas.microsoft.com/office/powerpoint/2010/main" val="1905139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Clause </a:t>
            </a:r>
            <a:r>
              <a:rPr lang="en-US" dirty="0" smtClean="0"/>
              <a:t>5.2 </a:t>
            </a:r>
            <a:r>
              <a:rPr lang="en-US" dirty="0"/>
              <a:t>Organization and </a:t>
            </a:r>
            <a:r>
              <a:rPr lang="en-US" dirty="0" smtClean="0"/>
              <a:t>Management</a:t>
            </a:r>
            <a:endParaRPr lang="en-US" dirty="0"/>
          </a:p>
        </p:txBody>
      </p:sp>
      <p:sp>
        <p:nvSpPr>
          <p:cNvPr id="3" name="Content Placeholder 2"/>
          <p:cNvSpPr>
            <a:spLocks noGrp="1"/>
          </p:cNvSpPr>
          <p:nvPr>
            <p:ph idx="1"/>
          </p:nvPr>
        </p:nvSpPr>
        <p:spPr/>
        <p:txBody>
          <a:bodyPr/>
          <a:lstStyle/>
          <a:p>
            <a:r>
              <a:rPr lang="en-US" dirty="0">
                <a:solidFill>
                  <a:srgbClr val="FF0000"/>
                </a:solidFill>
              </a:rPr>
              <a:t>Clause Intent:</a:t>
            </a:r>
          </a:p>
          <a:p>
            <a:pPr marL="342900" lvl="1" indent="-342900">
              <a:spcBef>
                <a:spcPct val="20000"/>
              </a:spcBef>
              <a:buNone/>
            </a:pPr>
            <a:r>
              <a:rPr lang="en-US" sz="2000" dirty="0">
                <a:cs typeface="Times New Roman" pitchFamily="18" charset="0"/>
              </a:rPr>
              <a:t>The inspection body is organized such that managerial and technical personnel can competently and </a:t>
            </a:r>
            <a:r>
              <a:rPr lang="en-US" sz="2000" dirty="0" smtClean="0">
                <a:cs typeface="Times New Roman" pitchFamily="18" charset="0"/>
              </a:rPr>
              <a:t>impartially </a:t>
            </a:r>
            <a:r>
              <a:rPr lang="en-US" sz="2000" dirty="0">
                <a:cs typeface="Times New Roman" pitchFamily="18" charset="0"/>
              </a:rPr>
              <a:t>carry out their duties </a:t>
            </a:r>
          </a:p>
          <a:p>
            <a:r>
              <a:rPr lang="en-US" dirty="0">
                <a:solidFill>
                  <a:srgbClr val="FF0000"/>
                </a:solidFill>
              </a:rPr>
              <a:t>Clause Requirement Example</a:t>
            </a:r>
          </a:p>
          <a:p>
            <a:r>
              <a:rPr lang="en-US" dirty="0"/>
              <a:t>The inspection body shall define and document the responsibilities and reporting structure of </a:t>
            </a:r>
            <a:r>
              <a:rPr lang="en-US" dirty="0" smtClean="0"/>
              <a:t>the organization</a:t>
            </a:r>
            <a:r>
              <a:rPr lang="en-US" dirty="0"/>
              <a:t>.</a:t>
            </a:r>
            <a:endParaRPr lang="en-US" dirty="0">
              <a:solidFill>
                <a:srgbClr val="FF0000"/>
              </a:solidFill>
            </a:endParaRPr>
          </a:p>
          <a:p>
            <a:r>
              <a:rPr lang="en-US" dirty="0" smtClean="0">
                <a:solidFill>
                  <a:srgbClr val="FF0000"/>
                </a:solidFill>
              </a:rPr>
              <a:t>UL Implementation</a:t>
            </a:r>
          </a:p>
          <a:p>
            <a:r>
              <a:rPr lang="en-US" dirty="0" smtClean="0"/>
              <a:t>The</a:t>
            </a:r>
            <a:r>
              <a:rPr lang="en-US" dirty="0" smtClean="0">
                <a:solidFill>
                  <a:srgbClr val="FF0000"/>
                </a:solidFill>
              </a:rPr>
              <a:t> </a:t>
            </a:r>
            <a:r>
              <a:rPr lang="en-US" dirty="0" smtClean="0">
                <a:solidFill>
                  <a:srgbClr val="000000"/>
                </a:solidFill>
                <a:cs typeface="Times New Roman" pitchFamily="18" charset="0"/>
                <a:hlinkClick r:id="rId3"/>
              </a:rPr>
              <a:t>UL </a:t>
            </a:r>
            <a:r>
              <a:rPr lang="en-US" dirty="0">
                <a:solidFill>
                  <a:srgbClr val="000000"/>
                </a:solidFill>
                <a:cs typeface="Times New Roman" pitchFamily="18" charset="0"/>
                <a:hlinkClick r:id="rId3"/>
              </a:rPr>
              <a:t>Mark Surveillance Program Policy Manual </a:t>
            </a:r>
            <a:endParaRPr lang="en-US" dirty="0" smtClean="0">
              <a:solidFill>
                <a:srgbClr val="000000"/>
              </a:solidFill>
              <a:cs typeface="Times New Roman" pitchFamily="18" charset="0"/>
            </a:endParaRPr>
          </a:p>
          <a:p>
            <a:pPr>
              <a:buFont typeface="Arial" panose="020B0604020202020204" pitchFamily="34" charset="0"/>
              <a:buChar char="•"/>
            </a:pPr>
            <a:r>
              <a:rPr lang="en-US" dirty="0" smtClean="0">
                <a:solidFill>
                  <a:srgbClr val="000000"/>
                </a:solidFill>
                <a:cs typeface="Times New Roman" pitchFamily="18" charset="0"/>
              </a:rPr>
              <a:t>Refers to </a:t>
            </a:r>
            <a:r>
              <a:rPr lang="en-US" u="sng" dirty="0">
                <a:hlinkClick r:id="rId4"/>
              </a:rPr>
              <a:t>Organizational </a:t>
            </a:r>
            <a:r>
              <a:rPr lang="en-US" u="sng" dirty="0" smtClean="0">
                <a:hlinkClick r:id="rId4"/>
              </a:rPr>
              <a:t>Charts</a:t>
            </a:r>
            <a:r>
              <a:rPr lang="en-US" dirty="0"/>
              <a:t> </a:t>
            </a:r>
            <a:r>
              <a:rPr lang="en-US" dirty="0" smtClean="0"/>
              <a:t>t</a:t>
            </a:r>
            <a:r>
              <a:rPr lang="en-US" dirty="0" smtClean="0">
                <a:solidFill>
                  <a:srgbClr val="000000"/>
                </a:solidFill>
                <a:cs typeface="Times New Roman" pitchFamily="18" charset="0"/>
              </a:rPr>
              <a:t>hat include the </a:t>
            </a:r>
            <a:r>
              <a:rPr lang="en-US" dirty="0">
                <a:solidFill>
                  <a:srgbClr val="000000"/>
                </a:solidFill>
                <a:cs typeface="Times New Roman" pitchFamily="18" charset="0"/>
              </a:rPr>
              <a:t>Field Operations organizational  </a:t>
            </a:r>
            <a:r>
              <a:rPr lang="en-US" dirty="0" smtClean="0">
                <a:solidFill>
                  <a:srgbClr val="000000"/>
                </a:solidFill>
                <a:cs typeface="Times New Roman" pitchFamily="18" charset="0"/>
              </a:rPr>
              <a:t>structure</a:t>
            </a:r>
          </a:p>
          <a:p>
            <a:pPr>
              <a:buFont typeface="Arial" panose="020B0604020202020204" pitchFamily="34" charset="0"/>
              <a:buChar char="•"/>
            </a:pPr>
            <a:r>
              <a:rPr lang="en-US" dirty="0" smtClean="0">
                <a:solidFill>
                  <a:srgbClr val="000000"/>
                </a:solidFill>
                <a:cs typeface="Times New Roman" pitchFamily="18" charset="0"/>
              </a:rPr>
              <a:t>Includes defined responsibilities  of Inspection Staff</a:t>
            </a:r>
          </a:p>
          <a:p>
            <a:pPr>
              <a:buFont typeface="Arial" panose="020B0604020202020204" pitchFamily="34" charset="0"/>
              <a:buChar char="•"/>
            </a:pPr>
            <a:r>
              <a:rPr lang="en-US" dirty="0" smtClean="0">
                <a:solidFill>
                  <a:srgbClr val="000000"/>
                </a:solidFill>
                <a:cs typeface="Times New Roman" pitchFamily="18" charset="0"/>
              </a:rPr>
              <a:t>Includes t</a:t>
            </a:r>
            <a:r>
              <a:rPr lang="en-US" dirty="0" smtClean="0"/>
              <a:t>he </a:t>
            </a:r>
            <a:r>
              <a:rPr lang="en-US" u="sng" dirty="0">
                <a:hlinkClick r:id="rId5"/>
              </a:rPr>
              <a:t>Current Inspection Programs</a:t>
            </a:r>
            <a:r>
              <a:rPr lang="en-US" dirty="0"/>
              <a:t> </a:t>
            </a:r>
            <a:r>
              <a:rPr lang="en-US" dirty="0" smtClean="0"/>
              <a:t>list</a:t>
            </a:r>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11</a:t>
            </a:fld>
            <a:endParaRPr lang="en-US" dirty="0">
              <a:solidFill>
                <a:srgbClr val="000000"/>
              </a:solidFill>
            </a:endParaRPr>
          </a:p>
        </p:txBody>
      </p:sp>
    </p:spTree>
    <p:extLst>
      <p:ext uri="{BB962C8B-B14F-4D97-AF65-F5344CB8AC3E}">
        <p14:creationId xmlns:p14="http://schemas.microsoft.com/office/powerpoint/2010/main" val="2643597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390"/>
            <a:ext cx="8229600" cy="1143000"/>
          </a:xfrm>
        </p:spPr>
        <p:txBody>
          <a:bodyPr/>
          <a:lstStyle/>
          <a:p>
            <a:r>
              <a:rPr lang="en-US" dirty="0"/>
              <a:t>Clause </a:t>
            </a:r>
            <a:r>
              <a:rPr lang="en-US" dirty="0" smtClean="0"/>
              <a:t>6.1 Personnel</a:t>
            </a:r>
            <a:endParaRPr lang="en-US" dirty="0"/>
          </a:p>
        </p:txBody>
      </p:sp>
      <p:sp>
        <p:nvSpPr>
          <p:cNvPr id="3" name="Content Placeholder 2"/>
          <p:cNvSpPr>
            <a:spLocks noGrp="1"/>
          </p:cNvSpPr>
          <p:nvPr>
            <p:ph idx="1"/>
          </p:nvPr>
        </p:nvSpPr>
        <p:spPr/>
        <p:txBody>
          <a:bodyPr/>
          <a:lstStyle/>
          <a:p>
            <a:r>
              <a:rPr lang="en-US" dirty="0">
                <a:solidFill>
                  <a:srgbClr val="FF0000"/>
                </a:solidFill>
              </a:rPr>
              <a:t>Clause Intent:</a:t>
            </a:r>
          </a:p>
          <a:p>
            <a:pPr marL="342900" lvl="1" indent="-342900">
              <a:spcBef>
                <a:spcPct val="20000"/>
              </a:spcBef>
              <a:buNone/>
            </a:pPr>
            <a:r>
              <a:rPr lang="en-US" sz="2000" dirty="0">
                <a:cs typeface="Times New Roman" pitchFamily="18" charset="0"/>
              </a:rPr>
              <a:t>Competent personnel </a:t>
            </a:r>
            <a:r>
              <a:rPr lang="en-US" sz="2000" dirty="0" smtClean="0">
                <a:cs typeface="Times New Roman" pitchFamily="18" charset="0"/>
              </a:rPr>
              <a:t>perform inspection activity </a:t>
            </a:r>
          </a:p>
          <a:p>
            <a:pPr marL="342900" lvl="1" indent="-342900">
              <a:spcBef>
                <a:spcPct val="20000"/>
              </a:spcBef>
              <a:buNone/>
            </a:pPr>
            <a:r>
              <a:rPr lang="en-US" sz="2000" dirty="0">
                <a:solidFill>
                  <a:srgbClr val="FF0000"/>
                </a:solidFill>
              </a:rPr>
              <a:t>Clause Requirement Example</a:t>
            </a:r>
          </a:p>
          <a:p>
            <a:r>
              <a:rPr lang="en-US" dirty="0" smtClean="0"/>
              <a:t>The </a:t>
            </a:r>
            <a:r>
              <a:rPr lang="en-US" dirty="0"/>
              <a:t>personnel responsible for inspection shall have appropriate qualifications, training, </a:t>
            </a:r>
            <a:r>
              <a:rPr lang="en-US" dirty="0" smtClean="0"/>
              <a:t>experience and </a:t>
            </a:r>
            <a:r>
              <a:rPr lang="en-US" dirty="0"/>
              <a:t>a satisfactory knowledge of the requirements of the inspections to be carried out.</a:t>
            </a:r>
            <a:endParaRPr lang="en-US" sz="5400" dirty="0">
              <a:cs typeface="Times New Roman" pitchFamily="18" charset="0"/>
            </a:endParaRPr>
          </a:p>
          <a:p>
            <a:r>
              <a:rPr lang="en-US" dirty="0" smtClean="0">
                <a:solidFill>
                  <a:srgbClr val="FF0000"/>
                </a:solidFill>
              </a:rPr>
              <a:t>UL Implementation</a:t>
            </a:r>
          </a:p>
          <a:p>
            <a:pPr>
              <a:buFont typeface="Arial" panose="020B0604020202020204" pitchFamily="34" charset="0"/>
              <a:buChar char="•"/>
            </a:pPr>
            <a:r>
              <a:rPr lang="en-US" dirty="0" smtClean="0"/>
              <a:t>The </a:t>
            </a:r>
            <a:r>
              <a:rPr lang="en-US" u="sng" dirty="0">
                <a:hlinkClick r:id="rId3"/>
              </a:rPr>
              <a:t>Global Field Services Competency </a:t>
            </a:r>
            <a:r>
              <a:rPr lang="en-US" u="sng" dirty="0" smtClean="0">
                <a:hlinkClick r:id="rId3"/>
              </a:rPr>
              <a:t>Procedures</a:t>
            </a:r>
            <a:r>
              <a:rPr lang="en-US" dirty="0" smtClean="0"/>
              <a:t> establishes </a:t>
            </a:r>
            <a:r>
              <a:rPr lang="en-US" dirty="0"/>
              <a:t>the minimum competency requirements for personnel who perform </a:t>
            </a:r>
            <a:r>
              <a:rPr lang="en-US" dirty="0" smtClean="0"/>
              <a:t>inspection</a:t>
            </a:r>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12</a:t>
            </a:fld>
            <a:endParaRPr lang="en-US" dirty="0">
              <a:solidFill>
                <a:srgbClr val="000000"/>
              </a:solidFill>
            </a:endParaRPr>
          </a:p>
        </p:txBody>
      </p:sp>
    </p:spTree>
    <p:extLst>
      <p:ext uri="{BB962C8B-B14F-4D97-AF65-F5344CB8AC3E}">
        <p14:creationId xmlns:p14="http://schemas.microsoft.com/office/powerpoint/2010/main" val="2026764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Clause </a:t>
            </a:r>
            <a:r>
              <a:rPr lang="en-US" dirty="0" smtClean="0"/>
              <a:t>6.2 </a:t>
            </a:r>
            <a:r>
              <a:rPr lang="en-US" dirty="0"/>
              <a:t>F</a:t>
            </a:r>
            <a:r>
              <a:rPr lang="en-US" dirty="0" smtClean="0"/>
              <a:t>acilities and Equipment</a:t>
            </a:r>
            <a:endParaRPr lang="en-US" dirty="0"/>
          </a:p>
        </p:txBody>
      </p:sp>
      <p:sp>
        <p:nvSpPr>
          <p:cNvPr id="3" name="Content Placeholder 2"/>
          <p:cNvSpPr>
            <a:spLocks noGrp="1"/>
          </p:cNvSpPr>
          <p:nvPr>
            <p:ph idx="1"/>
          </p:nvPr>
        </p:nvSpPr>
        <p:spPr/>
        <p:txBody>
          <a:bodyPr/>
          <a:lstStyle/>
          <a:p>
            <a:r>
              <a:rPr lang="en-US" dirty="0">
                <a:solidFill>
                  <a:srgbClr val="FF0000"/>
                </a:solidFill>
              </a:rPr>
              <a:t>Clause Intent</a:t>
            </a:r>
            <a:r>
              <a:rPr lang="en-US" dirty="0" smtClean="0">
                <a:solidFill>
                  <a:srgbClr val="FF0000"/>
                </a:solidFill>
              </a:rPr>
              <a:t>:</a:t>
            </a:r>
          </a:p>
          <a:p>
            <a:pPr marL="342900" lvl="1" indent="-342900">
              <a:spcBef>
                <a:spcPct val="20000"/>
              </a:spcBef>
              <a:buNone/>
            </a:pPr>
            <a:r>
              <a:rPr lang="en-US" sz="2000" dirty="0">
                <a:cs typeface="Times New Roman" pitchFamily="18" charset="0"/>
              </a:rPr>
              <a:t>Suitable facilities and equipment are used to ensure valid inspection results  </a:t>
            </a:r>
            <a:endParaRPr lang="en-US" sz="2000" dirty="0" smtClean="0">
              <a:cs typeface="Times New Roman" pitchFamily="18" charset="0"/>
            </a:endParaRPr>
          </a:p>
          <a:p>
            <a:pPr marL="342900" lvl="1" indent="-342900">
              <a:spcBef>
                <a:spcPct val="20000"/>
              </a:spcBef>
              <a:buNone/>
            </a:pPr>
            <a:endParaRPr lang="en-US" sz="2000" dirty="0" smtClean="0">
              <a:cs typeface="Times New Roman" pitchFamily="18" charset="0"/>
            </a:endParaRPr>
          </a:p>
          <a:p>
            <a:pPr marL="342900" lvl="1" indent="-342900">
              <a:spcBef>
                <a:spcPct val="20000"/>
              </a:spcBef>
              <a:buNone/>
            </a:pPr>
            <a:r>
              <a:rPr lang="en-US" sz="2000" dirty="0">
                <a:solidFill>
                  <a:srgbClr val="FF0000"/>
                </a:solidFill>
              </a:rPr>
              <a:t>Clause Requirement </a:t>
            </a:r>
            <a:r>
              <a:rPr lang="en-US" sz="2000" dirty="0" smtClean="0">
                <a:solidFill>
                  <a:srgbClr val="FF0000"/>
                </a:solidFill>
              </a:rPr>
              <a:t>Examples</a:t>
            </a:r>
          </a:p>
          <a:p>
            <a:r>
              <a:rPr lang="en-US" dirty="0"/>
              <a:t>The inspection body shall have rules for the access to, and the use of, specified facilities </a:t>
            </a:r>
            <a:r>
              <a:rPr lang="en-US" dirty="0" smtClean="0"/>
              <a:t>and equipment </a:t>
            </a:r>
            <a:r>
              <a:rPr lang="en-US" dirty="0"/>
              <a:t>used to perform inspections.</a:t>
            </a:r>
            <a:endParaRPr lang="en-US" sz="4800" dirty="0" smtClean="0">
              <a:solidFill>
                <a:srgbClr val="FF0000"/>
              </a:solidFill>
            </a:endParaRPr>
          </a:p>
          <a:p>
            <a:endParaRPr lang="en-US" dirty="0" smtClean="0"/>
          </a:p>
          <a:p>
            <a:r>
              <a:rPr lang="en-US" dirty="0" smtClean="0"/>
              <a:t>Where </a:t>
            </a:r>
            <a:r>
              <a:rPr lang="en-US" dirty="0"/>
              <a:t>appropriate, measurement equipment having a significant influence on the results of </a:t>
            </a:r>
            <a:r>
              <a:rPr lang="en-US" dirty="0" smtClean="0"/>
              <a:t>the inspection </a:t>
            </a:r>
            <a:r>
              <a:rPr lang="en-US" dirty="0"/>
              <a:t>shall be calibrated before being put into service, and thereafter calibrated according to </a:t>
            </a:r>
            <a:r>
              <a:rPr lang="en-US" dirty="0" smtClean="0"/>
              <a:t>an established program</a:t>
            </a:r>
            <a:endParaRPr lang="en-US" sz="4800" dirty="0">
              <a:solidFill>
                <a:srgbClr val="FF0000"/>
              </a:solidFill>
            </a:endParaRPr>
          </a:p>
          <a:p>
            <a:pPr marL="344488" lvl="2" indent="0">
              <a:buNone/>
            </a:pPr>
            <a:endParaRPr lang="en-US" sz="2000"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13</a:t>
            </a:fld>
            <a:endParaRPr lang="en-US" dirty="0">
              <a:solidFill>
                <a:srgbClr val="000000"/>
              </a:solidFill>
            </a:endParaRPr>
          </a:p>
        </p:txBody>
      </p:sp>
    </p:spTree>
    <p:extLst>
      <p:ext uri="{BB962C8B-B14F-4D97-AF65-F5344CB8AC3E}">
        <p14:creationId xmlns:p14="http://schemas.microsoft.com/office/powerpoint/2010/main" val="3125402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Clause 6.2 Facilities and Equipment</a:t>
            </a:r>
          </a:p>
        </p:txBody>
      </p:sp>
      <p:sp>
        <p:nvSpPr>
          <p:cNvPr id="3" name="Content Placeholder 2"/>
          <p:cNvSpPr>
            <a:spLocks noGrp="1"/>
          </p:cNvSpPr>
          <p:nvPr>
            <p:ph idx="1"/>
          </p:nvPr>
        </p:nvSpPr>
        <p:spPr/>
        <p:txBody>
          <a:bodyPr/>
          <a:lstStyle/>
          <a:p>
            <a:r>
              <a:rPr lang="en-US" dirty="0">
                <a:solidFill>
                  <a:srgbClr val="FF0000"/>
                </a:solidFill>
              </a:rPr>
              <a:t>UL </a:t>
            </a:r>
            <a:r>
              <a:rPr lang="en-US" dirty="0" smtClean="0">
                <a:solidFill>
                  <a:srgbClr val="FF0000"/>
                </a:solidFill>
              </a:rPr>
              <a:t>Implementation</a:t>
            </a:r>
          </a:p>
          <a:p>
            <a:r>
              <a:rPr lang="en-US" dirty="0" smtClean="0"/>
              <a:t>Facilities</a:t>
            </a:r>
          </a:p>
          <a:p>
            <a:pPr>
              <a:buFont typeface="Arial" panose="020B0604020202020204" pitchFamily="34" charset="0"/>
              <a:buChar char="•"/>
            </a:pPr>
            <a:r>
              <a:rPr lang="en-US" dirty="0" smtClean="0"/>
              <a:t>Facilities </a:t>
            </a:r>
            <a:r>
              <a:rPr lang="en-US" dirty="0"/>
              <a:t>needed to conduct inspection activities are made available by the manufacturer and </a:t>
            </a:r>
            <a:r>
              <a:rPr lang="en-US" dirty="0" smtClean="0"/>
              <a:t>are </a:t>
            </a:r>
            <a:r>
              <a:rPr lang="en-US" dirty="0"/>
              <a:t>covered in the </a:t>
            </a:r>
            <a:r>
              <a:rPr lang="en-US" b="1" u="sng" dirty="0">
                <a:hlinkClick r:id="rId2"/>
              </a:rPr>
              <a:t>United States and Canadian Testing and Certification Service Terms and Conditions</a:t>
            </a:r>
            <a:r>
              <a:rPr lang="en-US" dirty="0"/>
              <a:t>, which is </a:t>
            </a:r>
            <a:r>
              <a:rPr lang="en-US" dirty="0" smtClean="0"/>
              <a:t>part </a:t>
            </a:r>
            <a:r>
              <a:rPr lang="en-US" dirty="0"/>
              <a:t>of the </a:t>
            </a:r>
            <a:r>
              <a:rPr lang="en-US" b="1" u="sng" dirty="0">
                <a:hlinkClick r:id="rId3"/>
              </a:rPr>
              <a:t>Global Services Agreement</a:t>
            </a:r>
            <a:r>
              <a:rPr lang="en-US" b="1" dirty="0"/>
              <a:t>.   </a:t>
            </a:r>
          </a:p>
          <a:p>
            <a:endParaRPr lang="en-US" b="1" dirty="0" smtClean="0"/>
          </a:p>
          <a:p>
            <a:r>
              <a:rPr lang="en-US" b="1" dirty="0"/>
              <a:t> </a:t>
            </a:r>
            <a:r>
              <a:rPr lang="en-US" dirty="0" smtClean="0"/>
              <a:t>Equipment</a:t>
            </a:r>
          </a:p>
          <a:p>
            <a:pPr marL="342900" lvl="2" indent="-342900">
              <a:spcBef>
                <a:spcPct val="20000"/>
              </a:spcBef>
              <a:buFont typeface="Arial" panose="020B0604020202020204" pitchFamily="34" charset="0"/>
              <a:buChar char="•"/>
            </a:pPr>
            <a:r>
              <a:rPr lang="en-US" sz="2000" dirty="0"/>
              <a:t>UL </a:t>
            </a:r>
            <a:r>
              <a:rPr lang="en-US" sz="2000" dirty="0" smtClean="0"/>
              <a:t>owned </a:t>
            </a:r>
            <a:r>
              <a:rPr lang="en-US" sz="2000" dirty="0"/>
              <a:t>test and measuring equipment is covered in the </a:t>
            </a:r>
            <a:r>
              <a:rPr lang="en-US" sz="2000" b="1" u="sng" dirty="0" smtClean="0">
                <a:hlinkClick r:id="rId4"/>
              </a:rPr>
              <a:t>Calibration </a:t>
            </a:r>
            <a:r>
              <a:rPr lang="en-US" sz="2000" b="1" u="sng" dirty="0">
                <a:hlinkClick r:id="rId4"/>
              </a:rPr>
              <a:t>Requirements for UL Owned IMTE</a:t>
            </a:r>
            <a:r>
              <a:rPr lang="en-US" sz="2000" b="1" dirty="0"/>
              <a:t>. </a:t>
            </a:r>
          </a:p>
          <a:p>
            <a:pPr marL="342900" lvl="2" indent="-342900">
              <a:spcBef>
                <a:spcPct val="20000"/>
              </a:spcBef>
              <a:buFont typeface="Arial" panose="020B0604020202020204" pitchFamily="34" charset="0"/>
              <a:buChar char="•"/>
            </a:pPr>
            <a:r>
              <a:rPr lang="en-US" sz="2000" dirty="0" smtClean="0"/>
              <a:t>Manufacturer owned </a:t>
            </a:r>
            <a:r>
              <a:rPr lang="en-US" sz="2000" dirty="0"/>
              <a:t>test and measuring equipment </a:t>
            </a:r>
            <a:r>
              <a:rPr lang="en-US" sz="2000" dirty="0" smtClean="0"/>
              <a:t>is covered in the FUS </a:t>
            </a:r>
            <a:r>
              <a:rPr lang="en-US" sz="2000" dirty="0"/>
              <a:t>Procedure and </a:t>
            </a:r>
            <a:r>
              <a:rPr lang="en-US" sz="2000" dirty="0" smtClean="0"/>
              <a:t>in </a:t>
            </a:r>
            <a:r>
              <a:rPr lang="en-US" sz="2000" b="1" u="sng" dirty="0" smtClean="0">
                <a:hlinkClick r:id="rId5"/>
              </a:rPr>
              <a:t>UL </a:t>
            </a:r>
            <a:r>
              <a:rPr lang="en-US" sz="2000" b="1" u="sng" dirty="0">
                <a:hlinkClick r:id="rId5"/>
              </a:rPr>
              <a:t>Calibration </a:t>
            </a:r>
            <a:r>
              <a:rPr lang="en-US" sz="2000" b="1" u="sng" dirty="0" smtClean="0">
                <a:hlinkClick r:id="rId5"/>
              </a:rPr>
              <a:t>Requirements</a:t>
            </a:r>
            <a:endParaRPr lang="en-US" sz="2000"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14</a:t>
            </a:fld>
            <a:endParaRPr lang="en-US" dirty="0">
              <a:solidFill>
                <a:srgbClr val="000000"/>
              </a:solidFill>
            </a:endParaRPr>
          </a:p>
        </p:txBody>
      </p:sp>
    </p:spTree>
    <p:extLst>
      <p:ext uri="{BB962C8B-B14F-4D97-AF65-F5344CB8AC3E}">
        <p14:creationId xmlns:p14="http://schemas.microsoft.com/office/powerpoint/2010/main" val="2228521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Clause </a:t>
            </a:r>
            <a:r>
              <a:rPr lang="en-US" dirty="0" smtClean="0"/>
              <a:t>6.3 Subcontracting</a:t>
            </a:r>
            <a:endParaRPr lang="en-US" dirty="0"/>
          </a:p>
        </p:txBody>
      </p:sp>
      <p:sp>
        <p:nvSpPr>
          <p:cNvPr id="3" name="Content Placeholder 2"/>
          <p:cNvSpPr>
            <a:spLocks noGrp="1"/>
          </p:cNvSpPr>
          <p:nvPr>
            <p:ph idx="1"/>
          </p:nvPr>
        </p:nvSpPr>
        <p:spPr/>
        <p:txBody>
          <a:bodyPr/>
          <a:lstStyle/>
          <a:p>
            <a:r>
              <a:rPr lang="en-US" dirty="0">
                <a:solidFill>
                  <a:srgbClr val="FF0000"/>
                </a:solidFill>
              </a:rPr>
              <a:t>Clause </a:t>
            </a:r>
            <a:r>
              <a:rPr lang="en-US" dirty="0" smtClean="0">
                <a:solidFill>
                  <a:srgbClr val="FF0000"/>
                </a:solidFill>
              </a:rPr>
              <a:t>Intent</a:t>
            </a:r>
          </a:p>
          <a:p>
            <a:r>
              <a:rPr lang="en-US" dirty="0" smtClean="0"/>
              <a:t>Subcontracted inspection </a:t>
            </a:r>
            <a:r>
              <a:rPr lang="en-US" dirty="0"/>
              <a:t>activity </a:t>
            </a:r>
            <a:r>
              <a:rPr lang="en-US" dirty="0" smtClean="0"/>
              <a:t>is conducted by competent  personnel in accordance with relevant conformity assessment  standards</a:t>
            </a:r>
            <a:endParaRPr lang="en-US" sz="2000" dirty="0" smtClean="0">
              <a:solidFill>
                <a:srgbClr val="FF0000"/>
              </a:solidFill>
            </a:endParaRPr>
          </a:p>
          <a:p>
            <a:r>
              <a:rPr lang="en-US" sz="2000" dirty="0" smtClean="0">
                <a:solidFill>
                  <a:srgbClr val="FF0000"/>
                </a:solidFill>
              </a:rPr>
              <a:t>Clause </a:t>
            </a:r>
            <a:r>
              <a:rPr lang="en-US" sz="2000" dirty="0">
                <a:solidFill>
                  <a:srgbClr val="FF0000"/>
                </a:solidFill>
              </a:rPr>
              <a:t>Requirement </a:t>
            </a:r>
            <a:r>
              <a:rPr lang="en-US" sz="2000" dirty="0" smtClean="0">
                <a:solidFill>
                  <a:srgbClr val="FF0000"/>
                </a:solidFill>
              </a:rPr>
              <a:t>Example</a:t>
            </a:r>
          </a:p>
          <a:p>
            <a:r>
              <a:rPr lang="en-US" dirty="0"/>
              <a:t>Whenever subcontractors carry out work that forms part of an inspection, the responsibility for </a:t>
            </a:r>
            <a:r>
              <a:rPr lang="en-US" dirty="0" smtClean="0"/>
              <a:t>any determination </a:t>
            </a:r>
            <a:r>
              <a:rPr lang="en-US" dirty="0"/>
              <a:t>of conformity of the inspected item with the requirements shall remain with the inspection body.</a:t>
            </a:r>
            <a:r>
              <a:rPr lang="en-US" dirty="0" smtClean="0"/>
              <a:t> </a:t>
            </a:r>
          </a:p>
          <a:p>
            <a:r>
              <a:rPr lang="en-US" dirty="0" smtClean="0">
                <a:solidFill>
                  <a:srgbClr val="FF0000"/>
                </a:solidFill>
              </a:rPr>
              <a:t>UL Implementation</a:t>
            </a:r>
          </a:p>
          <a:p>
            <a:r>
              <a:rPr lang="en-US" dirty="0" smtClean="0"/>
              <a:t>Subcontracted surveillance </a:t>
            </a:r>
            <a:r>
              <a:rPr lang="en-US" dirty="0"/>
              <a:t>activity </a:t>
            </a:r>
            <a:r>
              <a:rPr lang="en-US" dirty="0" smtClean="0"/>
              <a:t>is conducted in </a:t>
            </a:r>
            <a:r>
              <a:rPr lang="en-US" dirty="0"/>
              <a:t>accordance with the </a:t>
            </a:r>
            <a:r>
              <a:rPr lang="en-US" u="sng" dirty="0">
                <a:hlinkClick r:id="rId3"/>
              </a:rPr>
              <a:t>Subcontractors for Inspection Activities SOP</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15</a:t>
            </a:fld>
            <a:endParaRPr lang="en-US" dirty="0">
              <a:solidFill>
                <a:srgbClr val="000000"/>
              </a:solidFill>
            </a:endParaRPr>
          </a:p>
        </p:txBody>
      </p:sp>
    </p:spTree>
    <p:extLst>
      <p:ext uri="{BB962C8B-B14F-4D97-AF65-F5344CB8AC3E}">
        <p14:creationId xmlns:p14="http://schemas.microsoft.com/office/powerpoint/2010/main" val="3222669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Clause </a:t>
            </a:r>
            <a:r>
              <a:rPr lang="en-US" dirty="0" smtClean="0"/>
              <a:t>7.1 Inspection Methods and Procedures</a:t>
            </a:r>
            <a:endParaRPr lang="en-US" dirty="0"/>
          </a:p>
        </p:txBody>
      </p:sp>
      <p:sp>
        <p:nvSpPr>
          <p:cNvPr id="3" name="Content Placeholder 2"/>
          <p:cNvSpPr>
            <a:spLocks noGrp="1"/>
          </p:cNvSpPr>
          <p:nvPr>
            <p:ph idx="1"/>
          </p:nvPr>
        </p:nvSpPr>
        <p:spPr/>
        <p:txBody>
          <a:bodyPr/>
          <a:lstStyle/>
          <a:p>
            <a:r>
              <a:rPr lang="en-US" dirty="0">
                <a:solidFill>
                  <a:srgbClr val="FF0000"/>
                </a:solidFill>
              </a:rPr>
              <a:t>Clause Intent</a:t>
            </a:r>
          </a:p>
          <a:p>
            <a:pPr marL="342900" lvl="1" indent="-342900">
              <a:spcBef>
                <a:spcPct val="20000"/>
              </a:spcBef>
              <a:buNone/>
            </a:pPr>
            <a:r>
              <a:rPr lang="en-US" sz="2000" dirty="0">
                <a:cs typeface="Times New Roman" pitchFamily="18" charset="0"/>
              </a:rPr>
              <a:t>Appropriate inspection methods and procedures are used to ensure valid inspection results</a:t>
            </a:r>
          </a:p>
          <a:p>
            <a:r>
              <a:rPr lang="en-US" dirty="0" smtClean="0">
                <a:solidFill>
                  <a:srgbClr val="FF0000"/>
                </a:solidFill>
              </a:rPr>
              <a:t>Clause </a:t>
            </a:r>
            <a:r>
              <a:rPr lang="en-US" dirty="0">
                <a:solidFill>
                  <a:srgbClr val="FF0000"/>
                </a:solidFill>
              </a:rPr>
              <a:t>Requirement </a:t>
            </a:r>
            <a:r>
              <a:rPr lang="en-US" dirty="0" smtClean="0">
                <a:solidFill>
                  <a:srgbClr val="FF0000"/>
                </a:solidFill>
              </a:rPr>
              <a:t>Example</a:t>
            </a:r>
          </a:p>
          <a:p>
            <a:r>
              <a:rPr lang="en-US" dirty="0"/>
              <a:t>The inspection body shall have and shall use adequate documented instructions on </a:t>
            </a:r>
            <a:r>
              <a:rPr lang="en-US" dirty="0" smtClean="0"/>
              <a:t>inspection planning </a:t>
            </a:r>
            <a:r>
              <a:rPr lang="en-US" dirty="0"/>
              <a:t>and on sampling and inspection techniques, where the absence of such instructions could </a:t>
            </a:r>
            <a:r>
              <a:rPr lang="en-US" dirty="0" smtClean="0"/>
              <a:t>jeopardize the </a:t>
            </a:r>
            <a:r>
              <a:rPr lang="en-US" dirty="0"/>
              <a:t>effectiveness of the inspection process. </a:t>
            </a:r>
            <a:r>
              <a:rPr lang="en-US" dirty="0" smtClean="0"/>
              <a:t> </a:t>
            </a:r>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16</a:t>
            </a:fld>
            <a:endParaRPr lang="en-US" dirty="0">
              <a:solidFill>
                <a:srgbClr val="000000"/>
              </a:solidFill>
            </a:endParaRPr>
          </a:p>
        </p:txBody>
      </p:sp>
    </p:spTree>
    <p:extLst>
      <p:ext uri="{BB962C8B-B14F-4D97-AF65-F5344CB8AC3E}">
        <p14:creationId xmlns:p14="http://schemas.microsoft.com/office/powerpoint/2010/main" val="20128600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Clause 7.1 Inspection Methods and Procedures</a:t>
            </a:r>
          </a:p>
        </p:txBody>
      </p:sp>
      <p:sp>
        <p:nvSpPr>
          <p:cNvPr id="3" name="Content Placeholder 2"/>
          <p:cNvSpPr>
            <a:spLocks noGrp="1"/>
          </p:cNvSpPr>
          <p:nvPr>
            <p:ph idx="1"/>
          </p:nvPr>
        </p:nvSpPr>
        <p:spPr/>
        <p:txBody>
          <a:bodyPr/>
          <a:lstStyle/>
          <a:p>
            <a:r>
              <a:rPr lang="en-US" dirty="0">
                <a:solidFill>
                  <a:srgbClr val="FF0000"/>
                </a:solidFill>
              </a:rPr>
              <a:t>UL Implementation</a:t>
            </a:r>
          </a:p>
          <a:p>
            <a:pPr>
              <a:buFont typeface="Arial" panose="020B0604020202020204" pitchFamily="34" charset="0"/>
              <a:buChar char="•"/>
            </a:pPr>
            <a:r>
              <a:rPr lang="en-US" dirty="0"/>
              <a:t>The </a:t>
            </a:r>
            <a:r>
              <a:rPr lang="en-US" u="sng" dirty="0">
                <a:hlinkClick r:id="rId2"/>
              </a:rPr>
              <a:t>Scheduling and Maintaining Required Number of Inspections Procedure</a:t>
            </a:r>
            <a:r>
              <a:rPr lang="en-US" dirty="0"/>
              <a:t>, </a:t>
            </a:r>
            <a:r>
              <a:rPr lang="en-US" u="sng" dirty="0">
                <a:hlinkClick r:id="rId3"/>
              </a:rPr>
              <a:t>Sample Selection and Preparation Procedure</a:t>
            </a:r>
            <a:r>
              <a:rPr lang="en-US" dirty="0"/>
              <a:t>, </a:t>
            </a:r>
            <a:r>
              <a:rPr lang="en-US" u="sng" dirty="0">
                <a:hlinkClick r:id="rId4"/>
              </a:rPr>
              <a:t>Factory and Product Inspection Procedure</a:t>
            </a:r>
            <a:r>
              <a:rPr lang="en-US" dirty="0"/>
              <a:t>, </a:t>
            </a:r>
            <a:r>
              <a:rPr lang="en-US" u="sng" dirty="0">
                <a:hlinkClick r:id="rId5"/>
              </a:rPr>
              <a:t>Custom Surveillance Service Procedure</a:t>
            </a:r>
            <a:r>
              <a:rPr lang="en-US" dirty="0"/>
              <a:t>, and the </a:t>
            </a:r>
            <a:r>
              <a:rPr lang="en-US" u="sng" dirty="0">
                <a:hlinkClick r:id="rId6"/>
              </a:rPr>
              <a:t>Inspection Techniques and Tolerances Procedure</a:t>
            </a:r>
            <a:r>
              <a:rPr lang="en-US" dirty="0"/>
              <a:t> provide instructions for inspection planning, sampling, and inspection </a:t>
            </a:r>
            <a:r>
              <a:rPr lang="en-US" dirty="0" smtClean="0"/>
              <a:t>techniques</a:t>
            </a:r>
          </a:p>
          <a:p>
            <a:pPr>
              <a:buFont typeface="Arial" panose="020B0604020202020204" pitchFamily="34" charset="0"/>
              <a:buChar char="•"/>
            </a:pPr>
            <a:r>
              <a:rPr lang="en-US" dirty="0"/>
              <a:t>Specific product inspection requirements are defined in the FUS Procedure </a:t>
            </a:r>
          </a:p>
          <a:p>
            <a:pPr>
              <a:buFont typeface="Arial" panose="020B0604020202020204" pitchFamily="34" charset="0"/>
              <a:buChar char="•"/>
            </a:pPr>
            <a:r>
              <a:rPr lang="en-US" dirty="0"/>
              <a:t>General coverage inspections use UL Standards to conduct inspection</a:t>
            </a:r>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17</a:t>
            </a:fld>
            <a:endParaRPr lang="en-US" dirty="0">
              <a:solidFill>
                <a:srgbClr val="000000"/>
              </a:solidFill>
            </a:endParaRPr>
          </a:p>
        </p:txBody>
      </p:sp>
    </p:spTree>
    <p:extLst>
      <p:ext uri="{BB962C8B-B14F-4D97-AF65-F5344CB8AC3E}">
        <p14:creationId xmlns:p14="http://schemas.microsoft.com/office/powerpoint/2010/main" val="2482012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Clause </a:t>
            </a:r>
            <a:r>
              <a:rPr lang="en-US" dirty="0" smtClean="0"/>
              <a:t>7.2 Handling Inspection Items and Samples</a:t>
            </a:r>
            <a:endParaRPr lang="en-US" dirty="0"/>
          </a:p>
        </p:txBody>
      </p:sp>
      <p:sp>
        <p:nvSpPr>
          <p:cNvPr id="3" name="Content Placeholder 2"/>
          <p:cNvSpPr>
            <a:spLocks noGrp="1"/>
          </p:cNvSpPr>
          <p:nvPr>
            <p:ph idx="1"/>
          </p:nvPr>
        </p:nvSpPr>
        <p:spPr/>
        <p:txBody>
          <a:bodyPr/>
          <a:lstStyle/>
          <a:p>
            <a:r>
              <a:rPr lang="en-US" dirty="0">
                <a:solidFill>
                  <a:srgbClr val="FF0000"/>
                </a:solidFill>
              </a:rPr>
              <a:t>Clause Intent</a:t>
            </a:r>
          </a:p>
          <a:p>
            <a:pPr marL="342900" lvl="1" indent="-342900">
              <a:spcBef>
                <a:spcPct val="20000"/>
              </a:spcBef>
              <a:buNone/>
            </a:pPr>
            <a:r>
              <a:rPr lang="en-US" sz="2000" dirty="0">
                <a:cs typeface="Times New Roman" pitchFamily="18" charset="0"/>
              </a:rPr>
              <a:t>Samples and inspection items are effectively controlled to maintain the integrity of the inspection process</a:t>
            </a:r>
          </a:p>
          <a:p>
            <a:r>
              <a:rPr lang="en-US" dirty="0" smtClean="0">
                <a:solidFill>
                  <a:srgbClr val="FF0000"/>
                </a:solidFill>
              </a:rPr>
              <a:t>Clause </a:t>
            </a:r>
            <a:r>
              <a:rPr lang="en-US" dirty="0">
                <a:solidFill>
                  <a:srgbClr val="FF0000"/>
                </a:solidFill>
              </a:rPr>
              <a:t>Requirement </a:t>
            </a:r>
            <a:r>
              <a:rPr lang="en-US" dirty="0" smtClean="0">
                <a:solidFill>
                  <a:srgbClr val="FF0000"/>
                </a:solidFill>
              </a:rPr>
              <a:t>Example</a:t>
            </a:r>
          </a:p>
          <a:p>
            <a:r>
              <a:rPr lang="en-US" dirty="0"/>
              <a:t>The inspection body shall ensure items and samples to be inspected </a:t>
            </a:r>
            <a:r>
              <a:rPr lang="en-US" dirty="0" smtClean="0"/>
              <a:t>are </a:t>
            </a:r>
            <a:r>
              <a:rPr lang="en-US" dirty="0"/>
              <a:t>uniquely identified in order </a:t>
            </a:r>
            <a:r>
              <a:rPr lang="en-US" dirty="0" smtClean="0"/>
              <a:t>to avoid </a:t>
            </a:r>
            <a:r>
              <a:rPr lang="en-US" dirty="0"/>
              <a:t>confusion regarding the identity of such items and samples.</a:t>
            </a:r>
            <a:endParaRPr lang="en-US" dirty="0" smtClean="0">
              <a:solidFill>
                <a:srgbClr val="FF0000"/>
              </a:solidFill>
            </a:endParaRPr>
          </a:p>
          <a:p>
            <a:r>
              <a:rPr lang="en-US" dirty="0">
                <a:solidFill>
                  <a:srgbClr val="FF0000"/>
                </a:solidFill>
              </a:rPr>
              <a:t>UL </a:t>
            </a:r>
            <a:r>
              <a:rPr lang="en-US" dirty="0" smtClean="0">
                <a:solidFill>
                  <a:srgbClr val="FF0000"/>
                </a:solidFill>
              </a:rPr>
              <a:t>Implementation</a:t>
            </a:r>
          </a:p>
          <a:p>
            <a:r>
              <a:rPr lang="en-US" dirty="0"/>
              <a:t>Samples shall be selected, prepared, identified, and handled in accordance with the instructions contained in the FUS Procedure and </a:t>
            </a:r>
            <a:r>
              <a:rPr lang="en-US" dirty="0" smtClean="0"/>
              <a:t>/ or in </a:t>
            </a:r>
            <a:r>
              <a:rPr lang="en-US" dirty="0"/>
              <a:t>the </a:t>
            </a:r>
            <a:r>
              <a:rPr lang="en-US" u="sng" dirty="0">
                <a:hlinkClick r:id="rId3"/>
              </a:rPr>
              <a:t>Sample Selection and Preparation Procedure</a:t>
            </a:r>
            <a:endParaRPr lang="en-US" dirty="0">
              <a:solidFill>
                <a:srgbClr val="FF0000"/>
              </a:solidFill>
            </a:endParaRPr>
          </a:p>
          <a:p>
            <a:endParaRPr lang="en-US"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18</a:t>
            </a:fld>
            <a:endParaRPr lang="en-US" dirty="0">
              <a:solidFill>
                <a:srgbClr val="000000"/>
              </a:solidFill>
            </a:endParaRPr>
          </a:p>
        </p:txBody>
      </p:sp>
    </p:spTree>
    <p:extLst>
      <p:ext uri="{BB962C8B-B14F-4D97-AF65-F5344CB8AC3E}">
        <p14:creationId xmlns:p14="http://schemas.microsoft.com/office/powerpoint/2010/main" val="3647168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Clause </a:t>
            </a:r>
            <a:r>
              <a:rPr lang="en-US" dirty="0" smtClean="0"/>
              <a:t>7.3 Inspection Records</a:t>
            </a:r>
            <a:endParaRPr lang="en-US" dirty="0"/>
          </a:p>
        </p:txBody>
      </p:sp>
      <p:sp>
        <p:nvSpPr>
          <p:cNvPr id="3" name="Content Placeholder 2"/>
          <p:cNvSpPr>
            <a:spLocks noGrp="1"/>
          </p:cNvSpPr>
          <p:nvPr>
            <p:ph idx="1"/>
          </p:nvPr>
        </p:nvSpPr>
        <p:spPr>
          <a:xfrm>
            <a:off x="365760" y="1380173"/>
            <a:ext cx="8229600" cy="4896802"/>
          </a:xfrm>
        </p:spPr>
        <p:txBody>
          <a:bodyPr/>
          <a:lstStyle/>
          <a:p>
            <a:r>
              <a:rPr lang="en-US" dirty="0">
                <a:solidFill>
                  <a:srgbClr val="FF0000"/>
                </a:solidFill>
              </a:rPr>
              <a:t>Clause </a:t>
            </a:r>
            <a:r>
              <a:rPr lang="en-US" dirty="0" smtClean="0">
                <a:solidFill>
                  <a:srgbClr val="FF0000"/>
                </a:solidFill>
              </a:rPr>
              <a:t>Intent</a:t>
            </a:r>
          </a:p>
          <a:p>
            <a:pPr marL="342900" lvl="1" indent="-342900">
              <a:spcBef>
                <a:spcPct val="20000"/>
              </a:spcBef>
              <a:buNone/>
            </a:pPr>
            <a:r>
              <a:rPr lang="en-US" sz="2000" dirty="0" smtClean="0"/>
              <a:t>Inspection records are managed in accordance with internal and external requirements</a:t>
            </a:r>
          </a:p>
          <a:p>
            <a:pPr marL="342900" lvl="1" indent="-342900">
              <a:spcBef>
                <a:spcPct val="20000"/>
              </a:spcBef>
              <a:buNone/>
            </a:pPr>
            <a:r>
              <a:rPr lang="en-US" sz="2000" dirty="0" smtClean="0">
                <a:solidFill>
                  <a:srgbClr val="FF0000"/>
                </a:solidFill>
              </a:rPr>
              <a:t>Clause </a:t>
            </a:r>
            <a:r>
              <a:rPr lang="en-US" sz="2000" dirty="0">
                <a:solidFill>
                  <a:srgbClr val="FF0000"/>
                </a:solidFill>
              </a:rPr>
              <a:t>Requirement Example</a:t>
            </a:r>
          </a:p>
          <a:p>
            <a:r>
              <a:rPr lang="en-US" sz="2400" dirty="0" smtClean="0">
                <a:cs typeface="Times New Roman" pitchFamily="18" charset="0"/>
              </a:rPr>
              <a:t> </a:t>
            </a:r>
            <a:r>
              <a:rPr lang="en-US" dirty="0"/>
              <a:t>The inspection body shall maintain a record </a:t>
            </a:r>
            <a:r>
              <a:rPr lang="en-US" dirty="0" smtClean="0"/>
              <a:t>system  (see 8.4) </a:t>
            </a:r>
            <a:r>
              <a:rPr lang="en-US" dirty="0"/>
              <a:t>to demonstrate the effective fulfilment </a:t>
            </a:r>
            <a:r>
              <a:rPr lang="en-US" dirty="0" smtClean="0"/>
              <a:t>of the </a:t>
            </a:r>
            <a:r>
              <a:rPr lang="en-US" dirty="0"/>
              <a:t>inspection procedures and to enable an evaluation of the inspection.</a:t>
            </a:r>
            <a:endParaRPr lang="en-US" sz="5400" dirty="0">
              <a:cs typeface="Times New Roman" pitchFamily="18" charset="0"/>
            </a:endParaRPr>
          </a:p>
          <a:p>
            <a:r>
              <a:rPr lang="en-US" dirty="0" smtClean="0">
                <a:solidFill>
                  <a:srgbClr val="FF0000"/>
                </a:solidFill>
              </a:rPr>
              <a:t>UL Implementation</a:t>
            </a:r>
          </a:p>
          <a:p>
            <a:r>
              <a:rPr lang="en-US" u="sng" dirty="0">
                <a:solidFill>
                  <a:srgbClr val="FF0000"/>
                </a:solidFill>
                <a:hlinkClick r:id="rId3"/>
              </a:rPr>
              <a:t>Global Records </a:t>
            </a:r>
            <a:r>
              <a:rPr lang="en-US" u="sng" dirty="0" smtClean="0">
                <a:solidFill>
                  <a:srgbClr val="FF0000"/>
                </a:solidFill>
                <a:hlinkClick r:id="rId3"/>
              </a:rPr>
              <a:t>Policy</a:t>
            </a:r>
            <a:r>
              <a:rPr lang="en-US" u="sng" dirty="0" smtClean="0">
                <a:solidFill>
                  <a:srgbClr val="FF0000"/>
                </a:solidFill>
              </a:rPr>
              <a:t> </a:t>
            </a:r>
            <a:r>
              <a:rPr lang="en-US" dirty="0" smtClean="0"/>
              <a:t>defines </a:t>
            </a:r>
            <a:r>
              <a:rPr lang="en-US" dirty="0"/>
              <a:t>the requirements for establishing, maintaining, retention, controlling and the disposition of </a:t>
            </a:r>
            <a:r>
              <a:rPr lang="en-US" dirty="0" smtClean="0"/>
              <a:t>records </a:t>
            </a:r>
          </a:p>
          <a:p>
            <a:r>
              <a:rPr lang="en-US" dirty="0" smtClean="0"/>
              <a:t>The </a:t>
            </a:r>
            <a:r>
              <a:rPr lang="en-US" u="sng" dirty="0">
                <a:hlinkClick r:id="rId4"/>
              </a:rPr>
              <a:t>Records Control and Retention Procedure</a:t>
            </a:r>
            <a:r>
              <a:rPr lang="en-US" dirty="0"/>
              <a:t> covers the manner in which inspection records are safely stored, held secure, and kept in </a:t>
            </a:r>
            <a:r>
              <a:rPr lang="en-US" dirty="0" smtClean="0"/>
              <a:t>confidence</a:t>
            </a:r>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19</a:t>
            </a:fld>
            <a:endParaRPr lang="en-US" dirty="0">
              <a:solidFill>
                <a:srgbClr val="000000"/>
              </a:solidFill>
            </a:endParaRPr>
          </a:p>
        </p:txBody>
      </p:sp>
    </p:spTree>
    <p:extLst>
      <p:ext uri="{BB962C8B-B14F-4D97-AF65-F5344CB8AC3E}">
        <p14:creationId xmlns:p14="http://schemas.microsoft.com/office/powerpoint/2010/main" val="4112510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0" indent="0"/>
            <a:r>
              <a:rPr lang="en-US" sz="2800" dirty="0"/>
              <a:t>Upon completion, </a:t>
            </a:r>
            <a:r>
              <a:rPr lang="en-US" sz="2800" dirty="0" smtClean="0"/>
              <a:t>participants will </a:t>
            </a:r>
            <a:r>
              <a:rPr lang="en-US" sz="2800" dirty="0"/>
              <a:t>be able to</a:t>
            </a:r>
            <a:r>
              <a:rPr lang="en-US" sz="2800" dirty="0" smtClean="0"/>
              <a:t>:</a:t>
            </a:r>
          </a:p>
          <a:p>
            <a:pPr>
              <a:buFontTx/>
              <a:buChar char="•"/>
            </a:pPr>
            <a:endParaRPr lang="en-US" sz="2800" dirty="0"/>
          </a:p>
          <a:p>
            <a:pPr lvl="1">
              <a:spcBef>
                <a:spcPct val="20000"/>
              </a:spcBef>
            </a:pPr>
            <a:r>
              <a:rPr lang="en-US" sz="2800" dirty="0"/>
              <a:t>Understand the intent of </a:t>
            </a:r>
            <a:r>
              <a:rPr lang="en-US" sz="2800" dirty="0" smtClean="0"/>
              <a:t>ISO17020</a:t>
            </a:r>
          </a:p>
          <a:p>
            <a:pPr lvl="1">
              <a:spcBef>
                <a:spcPct val="20000"/>
              </a:spcBef>
            </a:pPr>
            <a:r>
              <a:rPr lang="en-US" sz="2800" dirty="0" smtClean="0"/>
              <a:t>Understand </a:t>
            </a:r>
            <a:r>
              <a:rPr lang="en-US" sz="2800" dirty="0"/>
              <a:t>how to locate </a:t>
            </a:r>
            <a:r>
              <a:rPr lang="en-US" sz="2800" dirty="0" smtClean="0"/>
              <a:t>ISO17020 compliance </a:t>
            </a:r>
            <a:r>
              <a:rPr lang="en-US" sz="2800" dirty="0"/>
              <a:t>documentation and records in various UL </a:t>
            </a:r>
            <a:r>
              <a:rPr lang="en-US" sz="2800" dirty="0" smtClean="0"/>
              <a:t>databases</a:t>
            </a:r>
          </a:p>
          <a:p>
            <a:pPr lvl="1">
              <a:spcBef>
                <a:spcPct val="20000"/>
              </a:spcBef>
            </a:pPr>
            <a:r>
              <a:rPr lang="en-US" sz="2800" dirty="0" smtClean="0"/>
              <a:t>Understand how ISO 17020 applies to the CAR Champion function </a:t>
            </a:r>
            <a:r>
              <a:rPr lang="en-US" sz="2800" b="1" i="1" dirty="0" smtClean="0">
                <a:solidFill>
                  <a:srgbClr val="FF0000"/>
                </a:solidFill>
              </a:rPr>
              <a:t>[optional slide depending upon audience]</a:t>
            </a:r>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a:t>
            </a:fld>
            <a:endParaRPr lang="en-US" dirty="0">
              <a:solidFill>
                <a:srgbClr val="000000"/>
              </a:solidFill>
            </a:endParaRPr>
          </a:p>
        </p:txBody>
      </p:sp>
    </p:spTree>
    <p:extLst>
      <p:ext uri="{BB962C8B-B14F-4D97-AF65-F5344CB8AC3E}">
        <p14:creationId xmlns:p14="http://schemas.microsoft.com/office/powerpoint/2010/main" val="1133043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Clause 7.3 Inspection Records</a:t>
            </a:r>
          </a:p>
        </p:txBody>
      </p:sp>
      <p:sp>
        <p:nvSpPr>
          <p:cNvPr id="3" name="Content Placeholder 2"/>
          <p:cNvSpPr>
            <a:spLocks noGrp="1"/>
          </p:cNvSpPr>
          <p:nvPr>
            <p:ph idx="1"/>
          </p:nvPr>
        </p:nvSpPr>
        <p:spPr/>
        <p:txBody>
          <a:bodyPr/>
          <a:lstStyle/>
          <a:p>
            <a:r>
              <a:rPr lang="en-US" dirty="0">
                <a:solidFill>
                  <a:srgbClr val="FF0000"/>
                </a:solidFill>
              </a:rPr>
              <a:t>UL Implementation</a:t>
            </a:r>
          </a:p>
          <a:p>
            <a:r>
              <a:rPr lang="en-US" dirty="0"/>
              <a:t>The Integrated Field System contains the records necessary to show that surveillance activities have been carried out in accordance with applicable Product Certification requirements</a:t>
            </a:r>
            <a:endParaRPr lang="en-US"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20</a:t>
            </a:fld>
            <a:endParaRPr lang="en-US" dirty="0">
              <a:solidFill>
                <a:srgbClr val="000000"/>
              </a:solidFill>
            </a:endParaRPr>
          </a:p>
        </p:txBody>
      </p:sp>
    </p:spTree>
    <p:extLst>
      <p:ext uri="{BB962C8B-B14F-4D97-AF65-F5344CB8AC3E}">
        <p14:creationId xmlns:p14="http://schemas.microsoft.com/office/powerpoint/2010/main" val="2389202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Clause </a:t>
            </a:r>
            <a:r>
              <a:rPr lang="en-US" dirty="0" smtClean="0"/>
              <a:t>7.4 </a:t>
            </a:r>
            <a:r>
              <a:rPr lang="en-US" dirty="0"/>
              <a:t>Inspection </a:t>
            </a:r>
            <a:r>
              <a:rPr lang="en-US" dirty="0" smtClean="0"/>
              <a:t>Reports and Certificates</a:t>
            </a:r>
            <a:endParaRPr lang="en-US" dirty="0"/>
          </a:p>
        </p:txBody>
      </p:sp>
      <p:sp>
        <p:nvSpPr>
          <p:cNvPr id="3" name="Content Placeholder 2"/>
          <p:cNvSpPr>
            <a:spLocks noGrp="1"/>
          </p:cNvSpPr>
          <p:nvPr>
            <p:ph idx="1"/>
          </p:nvPr>
        </p:nvSpPr>
        <p:spPr/>
        <p:txBody>
          <a:bodyPr/>
          <a:lstStyle/>
          <a:p>
            <a:r>
              <a:rPr lang="en-US" dirty="0">
                <a:solidFill>
                  <a:srgbClr val="FF0000"/>
                </a:solidFill>
              </a:rPr>
              <a:t>Clause Intent</a:t>
            </a:r>
          </a:p>
          <a:p>
            <a:pPr marL="342900" lvl="1" indent="-342900">
              <a:spcBef>
                <a:spcPct val="20000"/>
              </a:spcBef>
              <a:buNone/>
            </a:pPr>
            <a:r>
              <a:rPr lang="en-US" sz="2000" dirty="0">
                <a:cs typeface="Times New Roman" pitchFamily="18" charset="0"/>
              </a:rPr>
              <a:t>Inspection activity is documented in a retrievable inspection report and </a:t>
            </a:r>
            <a:r>
              <a:rPr lang="en-US" sz="2000" dirty="0" smtClean="0">
                <a:cs typeface="Times New Roman" pitchFamily="18" charset="0"/>
              </a:rPr>
              <a:t>/ or </a:t>
            </a:r>
            <a:r>
              <a:rPr lang="en-US" sz="2000" dirty="0">
                <a:cs typeface="Times New Roman" pitchFamily="18" charset="0"/>
              </a:rPr>
              <a:t>inspection certificate</a:t>
            </a:r>
          </a:p>
          <a:p>
            <a:r>
              <a:rPr lang="en-US" dirty="0" smtClean="0">
                <a:solidFill>
                  <a:srgbClr val="FF0000"/>
                </a:solidFill>
              </a:rPr>
              <a:t>UL </a:t>
            </a:r>
            <a:r>
              <a:rPr lang="en-US" dirty="0">
                <a:solidFill>
                  <a:srgbClr val="FF0000"/>
                </a:solidFill>
              </a:rPr>
              <a:t>Implementation</a:t>
            </a:r>
          </a:p>
          <a:p>
            <a:r>
              <a:rPr lang="en-US" dirty="0" smtClean="0"/>
              <a:t>Inspection reports / certificates shall include</a:t>
            </a:r>
          </a:p>
          <a:p>
            <a:pPr>
              <a:buFont typeface="Arial" panose="020B0604020202020204" pitchFamily="34" charset="0"/>
              <a:buChar char="•"/>
            </a:pPr>
            <a:r>
              <a:rPr lang="en-US" dirty="0"/>
              <a:t>identification of the issuing body</a:t>
            </a:r>
            <a:r>
              <a:rPr lang="en-US" dirty="0" smtClean="0"/>
              <a:t>;</a:t>
            </a:r>
          </a:p>
          <a:p>
            <a:pPr>
              <a:buFont typeface="Arial" panose="020B0604020202020204" pitchFamily="34" charset="0"/>
              <a:buChar char="•"/>
            </a:pPr>
            <a:r>
              <a:rPr lang="en-US" dirty="0" smtClean="0"/>
              <a:t>unique </a:t>
            </a:r>
            <a:r>
              <a:rPr lang="en-US" dirty="0"/>
              <a:t>identification and date of issue;</a:t>
            </a:r>
          </a:p>
          <a:p>
            <a:pPr>
              <a:buFont typeface="Arial" panose="020B0604020202020204" pitchFamily="34" charset="0"/>
              <a:buChar char="•"/>
            </a:pPr>
            <a:r>
              <a:rPr lang="en-US" dirty="0" smtClean="0"/>
              <a:t>date(s</a:t>
            </a:r>
            <a:r>
              <a:rPr lang="en-US" dirty="0"/>
              <a:t>) of inspection;</a:t>
            </a:r>
          </a:p>
          <a:p>
            <a:pPr>
              <a:buFont typeface="Arial" panose="020B0604020202020204" pitchFamily="34" charset="0"/>
              <a:buChar char="•"/>
            </a:pPr>
            <a:r>
              <a:rPr lang="en-US" dirty="0" smtClean="0"/>
              <a:t>identification </a:t>
            </a:r>
            <a:r>
              <a:rPr lang="en-US" dirty="0"/>
              <a:t>of the item(s) inspected;</a:t>
            </a:r>
          </a:p>
          <a:p>
            <a:pPr>
              <a:buFont typeface="Arial" panose="020B0604020202020204" pitchFamily="34" charset="0"/>
              <a:buChar char="•"/>
            </a:pPr>
            <a:r>
              <a:rPr lang="en-US" dirty="0" smtClean="0"/>
              <a:t>signature </a:t>
            </a:r>
            <a:r>
              <a:rPr lang="en-US" dirty="0"/>
              <a:t>or other indication of approval, by authorized personnel;</a:t>
            </a:r>
          </a:p>
          <a:p>
            <a:pPr>
              <a:buFont typeface="Arial" panose="020B0604020202020204" pitchFamily="34" charset="0"/>
              <a:buChar char="•"/>
            </a:pPr>
            <a:r>
              <a:rPr lang="en-US" dirty="0" smtClean="0"/>
              <a:t>a </a:t>
            </a:r>
            <a:r>
              <a:rPr lang="en-US" dirty="0"/>
              <a:t>statement of conformity where applicable;</a:t>
            </a:r>
          </a:p>
          <a:p>
            <a:pPr>
              <a:buFont typeface="Arial" panose="020B0604020202020204" pitchFamily="34" charset="0"/>
              <a:buChar char="•"/>
            </a:pPr>
            <a:r>
              <a:rPr lang="en-US" dirty="0" smtClean="0"/>
              <a:t>the </a:t>
            </a:r>
            <a:r>
              <a:rPr lang="en-US" dirty="0"/>
              <a:t>inspection results, except where detailed in accordance with 7.4.3.</a:t>
            </a:r>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21</a:t>
            </a:fld>
            <a:endParaRPr lang="en-US" dirty="0">
              <a:solidFill>
                <a:srgbClr val="000000"/>
              </a:solidFill>
            </a:endParaRPr>
          </a:p>
        </p:txBody>
      </p:sp>
    </p:spTree>
    <p:extLst>
      <p:ext uri="{BB962C8B-B14F-4D97-AF65-F5344CB8AC3E}">
        <p14:creationId xmlns:p14="http://schemas.microsoft.com/office/powerpoint/2010/main" val="875737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Clause 7.4 Inspection Reports and Certificates</a:t>
            </a:r>
          </a:p>
        </p:txBody>
      </p:sp>
      <p:sp>
        <p:nvSpPr>
          <p:cNvPr id="3" name="Content Placeholder 2"/>
          <p:cNvSpPr>
            <a:spLocks noGrp="1"/>
          </p:cNvSpPr>
          <p:nvPr>
            <p:ph idx="1"/>
          </p:nvPr>
        </p:nvSpPr>
        <p:spPr/>
        <p:txBody>
          <a:bodyPr/>
          <a:lstStyle/>
          <a:p>
            <a:pPr marL="342900" lvl="1" indent="-342900">
              <a:spcBef>
                <a:spcPct val="20000"/>
              </a:spcBef>
              <a:buNone/>
            </a:pPr>
            <a:r>
              <a:rPr lang="en-US" sz="2000" dirty="0" smtClean="0">
                <a:solidFill>
                  <a:srgbClr val="FF0000"/>
                </a:solidFill>
              </a:rPr>
              <a:t>UL Implementation</a:t>
            </a:r>
          </a:p>
          <a:p>
            <a:pPr marL="342900" lvl="1" indent="-342900">
              <a:spcBef>
                <a:spcPct val="20000"/>
              </a:spcBef>
              <a:buNone/>
            </a:pPr>
            <a:r>
              <a:rPr lang="en-US" sz="2000" dirty="0" smtClean="0"/>
              <a:t>Inspection reports stored in the Integrated </a:t>
            </a:r>
            <a:r>
              <a:rPr lang="en-US" sz="2000" dirty="0"/>
              <a:t>Field </a:t>
            </a:r>
            <a:r>
              <a:rPr lang="en-US" sz="2000" dirty="0" smtClean="0"/>
              <a:t>System includes surveillance </a:t>
            </a:r>
            <a:r>
              <a:rPr lang="en-US" sz="2000" dirty="0"/>
              <a:t>inspection </a:t>
            </a:r>
            <a:r>
              <a:rPr lang="en-US" sz="2000" dirty="0" smtClean="0"/>
              <a:t>results, determination </a:t>
            </a:r>
            <a:r>
              <a:rPr lang="en-US" sz="2000" dirty="0"/>
              <a:t>of conformity with </a:t>
            </a:r>
            <a:r>
              <a:rPr lang="en-US" sz="2000" dirty="0" smtClean="0"/>
              <a:t>inspection </a:t>
            </a:r>
            <a:r>
              <a:rPr lang="en-US" sz="2000" dirty="0"/>
              <a:t>requirements, and any additional information needed to understand and interpret results and determine conformity.  </a:t>
            </a:r>
            <a:endParaRPr lang="en-US" sz="2000" dirty="0" smtClean="0"/>
          </a:p>
          <a:p>
            <a:pPr marL="342900" lvl="1" indent="-342900">
              <a:spcBef>
                <a:spcPct val="20000"/>
              </a:spcBef>
              <a:buNone/>
            </a:pPr>
            <a:r>
              <a:rPr lang="en-US" sz="2000" dirty="0"/>
              <a:t>The information contained in the completed inspection documents shall be correct, accurate, and clear, and entered in accordance with the </a:t>
            </a:r>
            <a:r>
              <a:rPr lang="en-US" sz="2000" u="sng" dirty="0">
                <a:hlinkClick r:id="rId3"/>
              </a:rPr>
              <a:t>Inspection Visit Reporting Procedure</a:t>
            </a:r>
            <a:r>
              <a:rPr lang="en-US" sz="2000" dirty="0" smtClean="0"/>
              <a:t>.</a:t>
            </a:r>
          </a:p>
          <a:p>
            <a:pPr marL="342900" lvl="1" indent="-342900">
              <a:spcBef>
                <a:spcPct val="20000"/>
              </a:spcBef>
              <a:buNone/>
            </a:pPr>
            <a:r>
              <a:rPr lang="en-US" sz="2000" dirty="0" smtClean="0"/>
              <a:t>Variations/nonconformance </a:t>
            </a:r>
            <a:r>
              <a:rPr lang="en-US" sz="2000" dirty="0"/>
              <a:t>noted during the inspection are noted on a Variation Notice (VN) and the resolution of the noted </a:t>
            </a:r>
            <a:r>
              <a:rPr lang="en-US" sz="2000" dirty="0" smtClean="0"/>
              <a:t>variations/nonconformance </a:t>
            </a:r>
            <a:r>
              <a:rPr lang="en-US" sz="2000" dirty="0"/>
              <a:t>is handled in accordance with the </a:t>
            </a:r>
            <a:r>
              <a:rPr lang="en-US" sz="2000" u="sng" dirty="0">
                <a:hlinkClick r:id="rId4"/>
              </a:rPr>
              <a:t>VN Handling and Processing Procedure</a:t>
            </a:r>
            <a:r>
              <a:rPr lang="en-US" sz="2000" dirty="0"/>
              <a:t> and the </a:t>
            </a:r>
            <a:r>
              <a:rPr lang="en-US" sz="2000" u="sng" dirty="0">
                <a:hlinkClick r:id="rId5"/>
              </a:rPr>
              <a:t>Certification Fulfillment Process</a:t>
            </a:r>
            <a:endParaRPr lang="en-US" sz="2000" dirty="0"/>
          </a:p>
          <a:p>
            <a:pPr marL="342900" lvl="1" indent="-342900">
              <a:spcBef>
                <a:spcPct val="20000"/>
              </a:spcBef>
              <a:buNone/>
            </a:pPr>
            <a:endParaRPr lang="en-US" sz="2000"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22</a:t>
            </a:fld>
            <a:endParaRPr lang="en-US" dirty="0">
              <a:solidFill>
                <a:srgbClr val="000000"/>
              </a:solidFill>
            </a:endParaRPr>
          </a:p>
        </p:txBody>
      </p:sp>
    </p:spTree>
    <p:extLst>
      <p:ext uri="{BB962C8B-B14F-4D97-AF65-F5344CB8AC3E}">
        <p14:creationId xmlns:p14="http://schemas.microsoft.com/office/powerpoint/2010/main" val="2428149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Clause </a:t>
            </a:r>
            <a:r>
              <a:rPr lang="en-US" dirty="0" smtClean="0"/>
              <a:t>7.5 Complaints and Appeals</a:t>
            </a:r>
            <a:endParaRPr lang="en-US" b="0" dirty="0"/>
          </a:p>
        </p:txBody>
      </p:sp>
      <p:sp>
        <p:nvSpPr>
          <p:cNvPr id="3" name="Content Placeholder 2"/>
          <p:cNvSpPr>
            <a:spLocks noGrp="1"/>
          </p:cNvSpPr>
          <p:nvPr>
            <p:ph idx="1"/>
          </p:nvPr>
        </p:nvSpPr>
        <p:spPr>
          <a:xfrm>
            <a:off x="457200" y="1579880"/>
            <a:ext cx="8229600" cy="4525963"/>
          </a:xfrm>
        </p:spPr>
        <p:txBody>
          <a:bodyPr/>
          <a:lstStyle/>
          <a:p>
            <a:r>
              <a:rPr lang="en-US" dirty="0">
                <a:solidFill>
                  <a:srgbClr val="FF0000"/>
                </a:solidFill>
              </a:rPr>
              <a:t>Clause </a:t>
            </a:r>
            <a:r>
              <a:rPr lang="en-US" dirty="0" smtClean="0">
                <a:solidFill>
                  <a:srgbClr val="FF0000"/>
                </a:solidFill>
              </a:rPr>
              <a:t>Intent</a:t>
            </a:r>
          </a:p>
          <a:p>
            <a:pPr marL="342900" lvl="1" indent="-342900">
              <a:spcBef>
                <a:spcPct val="20000"/>
              </a:spcBef>
              <a:buNone/>
            </a:pPr>
            <a:r>
              <a:rPr lang="en-US" sz="2000" dirty="0">
                <a:cs typeface="Times New Roman" pitchFamily="18" charset="0"/>
              </a:rPr>
              <a:t>Complaints and appeals are analyzed and appropriate actions taken </a:t>
            </a:r>
          </a:p>
          <a:p>
            <a:r>
              <a:rPr lang="en-US" dirty="0" smtClean="0">
                <a:solidFill>
                  <a:srgbClr val="FF0000"/>
                </a:solidFill>
              </a:rPr>
              <a:t>Clause Requirement Example</a:t>
            </a:r>
          </a:p>
          <a:p>
            <a:r>
              <a:rPr lang="en-US" dirty="0" smtClean="0"/>
              <a:t>The </a:t>
            </a:r>
            <a:r>
              <a:rPr lang="en-US" dirty="0"/>
              <a:t>inspection body shall have a documented process to receive, evaluate and make decisions </a:t>
            </a:r>
            <a:r>
              <a:rPr lang="en-US" dirty="0" smtClean="0"/>
              <a:t>on complaints </a:t>
            </a:r>
            <a:r>
              <a:rPr lang="en-US" dirty="0"/>
              <a:t>and appeals</a:t>
            </a:r>
            <a:r>
              <a:rPr lang="en-US" dirty="0" smtClean="0"/>
              <a:t>.</a:t>
            </a:r>
          </a:p>
          <a:p>
            <a:r>
              <a:rPr lang="en-US" dirty="0">
                <a:solidFill>
                  <a:srgbClr val="FF0000"/>
                </a:solidFill>
              </a:rPr>
              <a:t>UL </a:t>
            </a:r>
            <a:r>
              <a:rPr lang="en-US" dirty="0" smtClean="0">
                <a:solidFill>
                  <a:srgbClr val="FF0000"/>
                </a:solidFill>
              </a:rPr>
              <a:t>Implementation</a:t>
            </a:r>
          </a:p>
          <a:p>
            <a:r>
              <a:rPr lang="en-US" dirty="0">
                <a:solidFill>
                  <a:srgbClr val="000000"/>
                </a:solidFill>
                <a:cs typeface="Times New Roman" pitchFamily="18" charset="0"/>
                <a:hlinkClick r:id="rId3"/>
              </a:rPr>
              <a:t>Standard Operating Procedures for Handling Customer </a:t>
            </a:r>
            <a:r>
              <a:rPr lang="en-US" dirty="0" smtClean="0">
                <a:solidFill>
                  <a:srgbClr val="000000"/>
                </a:solidFill>
                <a:cs typeface="Times New Roman" pitchFamily="18" charset="0"/>
                <a:hlinkClick r:id="rId3"/>
              </a:rPr>
              <a:t>Complaints</a:t>
            </a:r>
            <a:r>
              <a:rPr lang="en-US" dirty="0" smtClean="0">
                <a:cs typeface="Arial" pitchFamily="34" charset="0"/>
              </a:rPr>
              <a:t>:  </a:t>
            </a:r>
            <a:r>
              <a:rPr lang="en-US" dirty="0">
                <a:cs typeface="Arial" pitchFamily="34" charset="0"/>
              </a:rPr>
              <a:t>P</a:t>
            </a:r>
            <a:r>
              <a:rPr lang="en-US" dirty="0">
                <a:solidFill>
                  <a:srgbClr val="000000"/>
                </a:solidFill>
                <a:cs typeface="Times New Roman" pitchFamily="18" charset="0"/>
              </a:rPr>
              <a:t>rovides a standardized approach to handling and addressing customer complaints </a:t>
            </a:r>
          </a:p>
          <a:p>
            <a:r>
              <a:rPr lang="en-US" dirty="0">
                <a:solidFill>
                  <a:srgbClr val="000000"/>
                </a:solidFill>
                <a:cs typeface="Times New Roman" pitchFamily="18" charset="0"/>
                <a:hlinkClick r:id="rId4"/>
              </a:rPr>
              <a:t>Technical Appeals </a:t>
            </a:r>
            <a:r>
              <a:rPr lang="en-US" dirty="0" smtClean="0">
                <a:solidFill>
                  <a:srgbClr val="000000"/>
                </a:solidFill>
                <a:cs typeface="Times New Roman" pitchFamily="18" charset="0"/>
                <a:hlinkClick r:id="rId4"/>
              </a:rPr>
              <a:t>Process</a:t>
            </a:r>
            <a:r>
              <a:rPr lang="en-US" dirty="0" smtClean="0">
                <a:solidFill>
                  <a:srgbClr val="000000"/>
                </a:solidFill>
                <a:cs typeface="Times New Roman" pitchFamily="18" charset="0"/>
              </a:rPr>
              <a:t>:  </a:t>
            </a:r>
            <a:r>
              <a:rPr lang="en-US" dirty="0">
                <a:solidFill>
                  <a:srgbClr val="000000"/>
                </a:solidFill>
                <a:cs typeface="Arial" pitchFamily="34" charset="0"/>
              </a:rPr>
              <a:t>Establishes a standardized process for handling technical appeals</a:t>
            </a:r>
          </a:p>
          <a:p>
            <a:endParaRPr lang="en-US" dirty="0">
              <a:solidFill>
                <a:srgbClr val="FF0000"/>
              </a:solidFill>
            </a:endParaRPr>
          </a:p>
          <a:p>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23</a:t>
            </a:fld>
            <a:endParaRPr lang="en-US" dirty="0">
              <a:solidFill>
                <a:srgbClr val="000000"/>
              </a:solidFill>
            </a:endParaRPr>
          </a:p>
        </p:txBody>
      </p:sp>
    </p:spTree>
    <p:extLst>
      <p:ext uri="{BB962C8B-B14F-4D97-AF65-F5344CB8AC3E}">
        <p14:creationId xmlns:p14="http://schemas.microsoft.com/office/powerpoint/2010/main" val="25714279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Clause </a:t>
            </a:r>
            <a:r>
              <a:rPr lang="en-US" dirty="0" smtClean="0"/>
              <a:t>7.6 </a:t>
            </a:r>
            <a:r>
              <a:rPr lang="en-US" dirty="0"/>
              <a:t>Complaints and </a:t>
            </a:r>
            <a:r>
              <a:rPr lang="en-US" dirty="0" smtClean="0"/>
              <a:t>Appeals Process</a:t>
            </a:r>
            <a:endParaRPr lang="en-US" dirty="0"/>
          </a:p>
        </p:txBody>
      </p:sp>
      <p:sp>
        <p:nvSpPr>
          <p:cNvPr id="3" name="Content Placeholder 2"/>
          <p:cNvSpPr>
            <a:spLocks noGrp="1"/>
          </p:cNvSpPr>
          <p:nvPr>
            <p:ph idx="1"/>
          </p:nvPr>
        </p:nvSpPr>
        <p:spPr/>
        <p:txBody>
          <a:bodyPr/>
          <a:lstStyle/>
          <a:p>
            <a:r>
              <a:rPr lang="en-US" dirty="0">
                <a:solidFill>
                  <a:srgbClr val="FF0000"/>
                </a:solidFill>
              </a:rPr>
              <a:t>Clause </a:t>
            </a:r>
            <a:r>
              <a:rPr lang="en-US" dirty="0" smtClean="0">
                <a:solidFill>
                  <a:srgbClr val="FF0000"/>
                </a:solidFill>
              </a:rPr>
              <a:t>Intent</a:t>
            </a:r>
          </a:p>
          <a:p>
            <a:pPr marL="342900" lvl="1" indent="-342900">
              <a:spcBef>
                <a:spcPct val="20000"/>
              </a:spcBef>
              <a:buNone/>
            </a:pPr>
            <a:r>
              <a:rPr lang="en-US" sz="2000" dirty="0">
                <a:cs typeface="Times New Roman" pitchFamily="18" charset="0"/>
              </a:rPr>
              <a:t>Complaints and appeals </a:t>
            </a:r>
            <a:r>
              <a:rPr lang="en-US" sz="2000" dirty="0" smtClean="0">
                <a:cs typeface="Times New Roman" pitchFamily="18" charset="0"/>
              </a:rPr>
              <a:t>are investigated and resolved in accordance with 17020 process guidelines </a:t>
            </a:r>
          </a:p>
          <a:p>
            <a:pPr marL="342900" lvl="1" indent="-342900">
              <a:spcBef>
                <a:spcPct val="20000"/>
              </a:spcBef>
              <a:buNone/>
            </a:pPr>
            <a:r>
              <a:rPr lang="en-US" sz="2000" dirty="0">
                <a:solidFill>
                  <a:srgbClr val="FF0000"/>
                </a:solidFill>
              </a:rPr>
              <a:t>Clause </a:t>
            </a:r>
            <a:r>
              <a:rPr lang="en-US" sz="2000" dirty="0" smtClean="0">
                <a:solidFill>
                  <a:srgbClr val="FF0000"/>
                </a:solidFill>
              </a:rPr>
              <a:t>Requirement Example</a:t>
            </a:r>
          </a:p>
          <a:p>
            <a:r>
              <a:rPr lang="en-US" dirty="0"/>
              <a:t>The handling process for complaints and appeals shall include at least the following elements </a:t>
            </a:r>
            <a:r>
              <a:rPr lang="en-US" dirty="0" smtClean="0"/>
              <a:t>and methods:</a:t>
            </a:r>
          </a:p>
          <a:p>
            <a:pPr>
              <a:buFont typeface="Arial" panose="020B0604020202020204" pitchFamily="34" charset="0"/>
              <a:buChar char="•"/>
            </a:pPr>
            <a:r>
              <a:rPr lang="en-US" dirty="0" smtClean="0"/>
              <a:t> A </a:t>
            </a:r>
            <a:r>
              <a:rPr lang="en-US" dirty="0"/>
              <a:t>description of the process for receiving, validating, investigating the complaint or appeal, and </a:t>
            </a:r>
            <a:r>
              <a:rPr lang="en-US" dirty="0" smtClean="0"/>
              <a:t>deciding what </a:t>
            </a:r>
            <a:r>
              <a:rPr lang="en-US" dirty="0"/>
              <a:t>actions are to be taken in response to it;</a:t>
            </a:r>
          </a:p>
          <a:p>
            <a:pPr>
              <a:buFont typeface="Arial" panose="020B0604020202020204" pitchFamily="34" charset="0"/>
              <a:buChar char="•"/>
            </a:pPr>
            <a:r>
              <a:rPr lang="en-US" dirty="0" smtClean="0"/>
              <a:t>Tracking </a:t>
            </a:r>
            <a:r>
              <a:rPr lang="en-US" dirty="0"/>
              <a:t>and recording complaints and appeals, including actions undertaken to resolve them</a:t>
            </a:r>
            <a:r>
              <a:rPr lang="en-US" dirty="0" smtClean="0"/>
              <a:t>;</a:t>
            </a:r>
          </a:p>
          <a:p>
            <a:pPr>
              <a:buFont typeface="Arial" panose="020B0604020202020204" pitchFamily="34" charset="0"/>
              <a:buChar char="•"/>
            </a:pPr>
            <a:r>
              <a:rPr lang="en-US" dirty="0" smtClean="0"/>
              <a:t> Ensuring </a:t>
            </a:r>
            <a:r>
              <a:rPr lang="en-US" dirty="0"/>
              <a:t>that any appropriate action is taken.</a:t>
            </a:r>
            <a:endParaRPr lang="en-US" dirty="0">
              <a:solidFill>
                <a:srgbClr val="FF0000"/>
              </a:solidFill>
            </a:endParaRPr>
          </a:p>
          <a:p>
            <a:pPr marL="342900" lvl="1" indent="-342900">
              <a:spcBef>
                <a:spcPct val="20000"/>
              </a:spcBef>
              <a:buNone/>
            </a:pPr>
            <a:endParaRPr lang="en-US" sz="2000" dirty="0">
              <a:solidFill>
                <a:srgbClr val="FF0000"/>
              </a:solidFill>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24</a:t>
            </a:fld>
            <a:endParaRPr lang="en-US" dirty="0">
              <a:solidFill>
                <a:srgbClr val="000000"/>
              </a:solidFill>
            </a:endParaRPr>
          </a:p>
        </p:txBody>
      </p:sp>
    </p:spTree>
    <p:extLst>
      <p:ext uri="{BB962C8B-B14F-4D97-AF65-F5344CB8AC3E}">
        <p14:creationId xmlns:p14="http://schemas.microsoft.com/office/powerpoint/2010/main" val="30000050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Clause 7.6 Complaints and Appeals Process</a:t>
            </a:r>
          </a:p>
        </p:txBody>
      </p:sp>
      <p:sp>
        <p:nvSpPr>
          <p:cNvPr id="3" name="Content Placeholder 2"/>
          <p:cNvSpPr>
            <a:spLocks noGrp="1"/>
          </p:cNvSpPr>
          <p:nvPr>
            <p:ph idx="1"/>
          </p:nvPr>
        </p:nvSpPr>
        <p:spPr/>
        <p:txBody>
          <a:bodyPr/>
          <a:lstStyle/>
          <a:p>
            <a:pPr marL="342900" lvl="1" indent="-342900">
              <a:spcBef>
                <a:spcPct val="20000"/>
              </a:spcBef>
              <a:buNone/>
            </a:pPr>
            <a:r>
              <a:rPr lang="en-US" sz="2000" dirty="0" smtClean="0">
                <a:solidFill>
                  <a:srgbClr val="FF0000"/>
                </a:solidFill>
              </a:rPr>
              <a:t>UL Implementation</a:t>
            </a:r>
          </a:p>
          <a:p>
            <a:r>
              <a:rPr lang="en-US" dirty="0">
                <a:solidFill>
                  <a:srgbClr val="000000"/>
                </a:solidFill>
                <a:cs typeface="Times New Roman" pitchFamily="18" charset="0"/>
                <a:hlinkClick r:id="rId2"/>
              </a:rPr>
              <a:t>Standard Operating Procedures for Handling Customer </a:t>
            </a:r>
            <a:r>
              <a:rPr lang="en-US" dirty="0" smtClean="0">
                <a:solidFill>
                  <a:srgbClr val="000000"/>
                </a:solidFill>
                <a:cs typeface="Times New Roman" pitchFamily="18" charset="0"/>
                <a:hlinkClick r:id="rId2"/>
              </a:rPr>
              <a:t>Complaints</a:t>
            </a:r>
            <a:endParaRPr lang="en-US" dirty="0">
              <a:solidFill>
                <a:srgbClr val="000000"/>
              </a:solidFill>
              <a:cs typeface="Times New Roman" pitchFamily="18" charset="0"/>
            </a:endParaRPr>
          </a:p>
          <a:p>
            <a:endParaRPr lang="en-US" dirty="0" smtClean="0">
              <a:solidFill>
                <a:srgbClr val="000000"/>
              </a:solidFill>
              <a:cs typeface="Times New Roman" pitchFamily="18" charset="0"/>
              <a:hlinkClick r:id="rId3"/>
            </a:endParaRPr>
          </a:p>
          <a:p>
            <a:r>
              <a:rPr lang="en-US" dirty="0" smtClean="0">
                <a:solidFill>
                  <a:srgbClr val="000000"/>
                </a:solidFill>
                <a:cs typeface="Times New Roman" pitchFamily="18" charset="0"/>
                <a:hlinkClick r:id="rId3"/>
              </a:rPr>
              <a:t>Technical </a:t>
            </a:r>
            <a:r>
              <a:rPr lang="en-US" dirty="0">
                <a:solidFill>
                  <a:srgbClr val="000000"/>
                </a:solidFill>
                <a:cs typeface="Times New Roman" pitchFamily="18" charset="0"/>
                <a:hlinkClick r:id="rId3"/>
              </a:rPr>
              <a:t>Appeals </a:t>
            </a:r>
            <a:r>
              <a:rPr lang="en-US" dirty="0" smtClean="0">
                <a:solidFill>
                  <a:srgbClr val="000000"/>
                </a:solidFill>
                <a:cs typeface="Times New Roman" pitchFamily="18" charset="0"/>
                <a:hlinkClick r:id="rId3"/>
              </a:rPr>
              <a:t>Process</a:t>
            </a:r>
            <a:endParaRPr lang="en-US" sz="2000" dirty="0">
              <a:solidFill>
                <a:srgbClr val="FF0000"/>
              </a:solidFill>
            </a:endParaRPr>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25</a:t>
            </a:fld>
            <a:endParaRPr lang="en-US" dirty="0">
              <a:solidFill>
                <a:srgbClr val="000000"/>
              </a:solidFill>
            </a:endParaRPr>
          </a:p>
        </p:txBody>
      </p:sp>
    </p:spTree>
    <p:extLst>
      <p:ext uri="{BB962C8B-B14F-4D97-AF65-F5344CB8AC3E}">
        <p14:creationId xmlns:p14="http://schemas.microsoft.com/office/powerpoint/2010/main" val="6536933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Clause 8.1  </a:t>
            </a:r>
            <a:r>
              <a:rPr lang="en-US" dirty="0"/>
              <a:t>Management system requirements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1838" y="1564640"/>
            <a:ext cx="6164421" cy="4525963"/>
          </a:xfrm>
        </p:spPr>
      </p:pic>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26</a:t>
            </a:fld>
            <a:endParaRPr lang="en-US" dirty="0">
              <a:solidFill>
                <a:srgbClr val="000000"/>
              </a:solidFill>
            </a:endParaRPr>
          </a:p>
        </p:txBody>
      </p:sp>
      <p:sp>
        <p:nvSpPr>
          <p:cNvPr id="6" name="Rectangle 5"/>
          <p:cNvSpPr/>
          <p:nvPr/>
        </p:nvSpPr>
        <p:spPr>
          <a:xfrm>
            <a:off x="2672079" y="2753975"/>
            <a:ext cx="711201" cy="923330"/>
          </a:xfrm>
          <a:prstGeom prst="rect">
            <a:avLst/>
          </a:prstGeom>
          <a:noFill/>
        </p:spPr>
        <p:txBody>
          <a:bodyPr wrap="square" lIns="91440" tIns="45720" rIns="91440" bIns="45720">
            <a:spAutoFit/>
          </a:bodyPr>
          <a:lstStyle/>
          <a:p>
            <a:pPr algn="ct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Rectangle 6"/>
          <p:cNvSpPr/>
          <p:nvPr/>
        </p:nvSpPr>
        <p:spPr>
          <a:xfrm>
            <a:off x="5084123" y="2185015"/>
            <a:ext cx="723275"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B</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343155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Clause 8.2 Management </a:t>
            </a:r>
            <a:r>
              <a:rPr lang="en-US" dirty="0"/>
              <a:t>system documentation (Option A)</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define the Management commitment to the development and implementation of a management system that meets the requirement's of ISO 17020</a:t>
            </a:r>
          </a:p>
          <a:p>
            <a:r>
              <a:rPr lang="en-US" dirty="0" smtClean="0">
                <a:solidFill>
                  <a:srgbClr val="FF0000"/>
                </a:solidFill>
              </a:rPr>
              <a:t>Clause Requirement Example</a:t>
            </a:r>
          </a:p>
          <a:p>
            <a:r>
              <a:rPr lang="en-US" dirty="0"/>
              <a:t>The inspection body's top management shall establish, document, and maintain policies </a:t>
            </a:r>
            <a:r>
              <a:rPr lang="en-US" dirty="0" smtClean="0"/>
              <a:t>and objectives </a:t>
            </a:r>
            <a:r>
              <a:rPr lang="en-US" dirty="0"/>
              <a:t>for fulfilment of this International Standard and shall ensure the policies and objectives </a:t>
            </a:r>
            <a:r>
              <a:rPr lang="en-US" dirty="0" smtClean="0"/>
              <a:t>are acknowledged </a:t>
            </a:r>
            <a:r>
              <a:rPr lang="en-US" dirty="0"/>
              <a:t>and implemented at all levels of the inspection body's </a:t>
            </a:r>
            <a:r>
              <a:rPr lang="en-US" dirty="0" smtClean="0"/>
              <a:t>organization</a:t>
            </a:r>
            <a:endParaRPr lang="en-US" dirty="0" smtClean="0">
              <a:solidFill>
                <a:srgbClr val="FF0000"/>
              </a:solidFill>
            </a:endParaRPr>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27</a:t>
            </a:fld>
            <a:endParaRPr lang="en-US" dirty="0">
              <a:solidFill>
                <a:srgbClr val="000000"/>
              </a:solidFill>
            </a:endParaRPr>
          </a:p>
        </p:txBody>
      </p:sp>
    </p:spTree>
    <p:extLst>
      <p:ext uri="{BB962C8B-B14F-4D97-AF65-F5344CB8AC3E}">
        <p14:creationId xmlns:p14="http://schemas.microsoft.com/office/powerpoint/2010/main" val="881129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Clause 8.2 </a:t>
            </a:r>
            <a:r>
              <a:rPr lang="en-US" dirty="0"/>
              <a:t>Management system documentation (Option A)</a:t>
            </a:r>
          </a:p>
        </p:txBody>
      </p:sp>
      <p:sp>
        <p:nvSpPr>
          <p:cNvPr id="3" name="Content Placeholder 2"/>
          <p:cNvSpPr>
            <a:spLocks noGrp="1"/>
          </p:cNvSpPr>
          <p:nvPr>
            <p:ph idx="1"/>
          </p:nvPr>
        </p:nvSpPr>
        <p:spPr/>
        <p:txBody>
          <a:bodyPr/>
          <a:lstStyle/>
          <a:p>
            <a:r>
              <a:rPr lang="en-US" dirty="0">
                <a:solidFill>
                  <a:srgbClr val="FF0000"/>
                </a:solidFill>
              </a:rPr>
              <a:t>UL </a:t>
            </a:r>
            <a:r>
              <a:rPr lang="en-US" dirty="0" smtClean="0">
                <a:solidFill>
                  <a:srgbClr val="FF0000"/>
                </a:solidFill>
              </a:rPr>
              <a:t>Implementation</a:t>
            </a:r>
          </a:p>
          <a:p>
            <a:endParaRPr lang="en-US" dirty="0">
              <a:solidFill>
                <a:srgbClr val="FF0000"/>
              </a:solidFill>
            </a:endParaRPr>
          </a:p>
          <a:p>
            <a:r>
              <a:rPr lang="en-US" u="sng" dirty="0">
                <a:hlinkClick r:id="rId3"/>
              </a:rPr>
              <a:t>UL Global Quality Manual (00-QA-P0001)</a:t>
            </a:r>
            <a:r>
              <a:rPr lang="en-US" dirty="0"/>
              <a:t>  Describes the UL Global Quality Management System applicable to the services provided by </a:t>
            </a:r>
            <a:r>
              <a:rPr lang="en-US" dirty="0" smtClean="0"/>
              <a:t>UL</a:t>
            </a:r>
          </a:p>
          <a:p>
            <a:r>
              <a:rPr lang="en-US" dirty="0" smtClean="0">
                <a:hlinkClick r:id="rId4"/>
              </a:rPr>
              <a:t>Global </a:t>
            </a:r>
            <a:r>
              <a:rPr lang="en-US" dirty="0">
                <a:hlinkClick r:id="rId4"/>
              </a:rPr>
              <a:t>Inspection Policy </a:t>
            </a:r>
            <a:r>
              <a:rPr lang="en-US" dirty="0"/>
              <a:t> </a:t>
            </a:r>
            <a:r>
              <a:rPr lang="en-US" dirty="0" smtClean="0"/>
              <a:t>Overall </a:t>
            </a:r>
            <a:r>
              <a:rPr lang="en-US" dirty="0"/>
              <a:t>policies for </a:t>
            </a:r>
            <a:r>
              <a:rPr lang="en-US" dirty="0" smtClean="0"/>
              <a:t>inspection </a:t>
            </a:r>
            <a:r>
              <a:rPr lang="en-US" dirty="0"/>
              <a:t>programs or inspections conducted as part of product certification </a:t>
            </a:r>
            <a:r>
              <a:rPr lang="en-US" dirty="0" smtClean="0"/>
              <a:t>programs</a:t>
            </a:r>
          </a:p>
          <a:p>
            <a:r>
              <a:rPr lang="en-US" dirty="0">
                <a:solidFill>
                  <a:srgbClr val="000000"/>
                </a:solidFill>
                <a:cs typeface="Times New Roman" pitchFamily="18" charset="0"/>
                <a:hlinkClick r:id="rId5"/>
              </a:rPr>
              <a:t>UL Mark Surveillance Program Policy Manual </a:t>
            </a:r>
            <a:r>
              <a:rPr lang="en-US" dirty="0" smtClean="0"/>
              <a:t>- Applies </a:t>
            </a:r>
            <a:r>
              <a:rPr lang="en-US" dirty="0"/>
              <a:t>to </a:t>
            </a:r>
            <a:r>
              <a:rPr lang="en-US" dirty="0" smtClean="0"/>
              <a:t>inspection/surveillance </a:t>
            </a:r>
            <a:r>
              <a:rPr lang="en-US" dirty="0"/>
              <a:t>activities within the surveillance portion of </a:t>
            </a:r>
            <a:r>
              <a:rPr lang="en-US" dirty="0" smtClean="0"/>
              <a:t>UL </a:t>
            </a:r>
            <a:r>
              <a:rPr lang="en-US" dirty="0"/>
              <a:t>Mark </a:t>
            </a:r>
            <a:r>
              <a:rPr lang="en-US" dirty="0" smtClean="0"/>
              <a:t>Product Safety Certification Scheme</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28</a:t>
            </a:fld>
            <a:endParaRPr lang="en-US" dirty="0">
              <a:solidFill>
                <a:srgbClr val="000000"/>
              </a:solidFill>
            </a:endParaRPr>
          </a:p>
        </p:txBody>
      </p:sp>
    </p:spTree>
    <p:extLst>
      <p:ext uri="{BB962C8B-B14F-4D97-AF65-F5344CB8AC3E}">
        <p14:creationId xmlns:p14="http://schemas.microsoft.com/office/powerpoint/2010/main" val="11820472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Clause 8.3 </a:t>
            </a:r>
            <a:r>
              <a:rPr lang="en-US" dirty="0"/>
              <a:t>Control of documents (Option A)</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establish a system for control of documents to ensure that the correct version is being used</a:t>
            </a:r>
          </a:p>
          <a:p>
            <a:r>
              <a:rPr lang="en-US" dirty="0" smtClean="0">
                <a:solidFill>
                  <a:srgbClr val="FF0000"/>
                </a:solidFill>
              </a:rPr>
              <a:t>Clause Requirement Example</a:t>
            </a:r>
          </a:p>
          <a:p>
            <a:r>
              <a:rPr lang="en-US" dirty="0"/>
              <a:t>The inspection body shall establish procedures to control the documents (internal and external) </a:t>
            </a:r>
            <a:r>
              <a:rPr lang="en-US" dirty="0" smtClean="0"/>
              <a:t>that relate </a:t>
            </a:r>
            <a:r>
              <a:rPr lang="en-US" dirty="0"/>
              <a:t>to the fulfilment of this </a:t>
            </a:r>
            <a:r>
              <a:rPr lang="en-US" dirty="0" smtClean="0"/>
              <a:t>(17020) International </a:t>
            </a:r>
            <a:r>
              <a:rPr lang="en-US" dirty="0"/>
              <a:t>Standard.</a:t>
            </a:r>
          </a:p>
          <a:p>
            <a:r>
              <a:rPr lang="en-US" dirty="0" smtClean="0">
                <a:solidFill>
                  <a:srgbClr val="FF0000"/>
                </a:solidFill>
              </a:rPr>
              <a:t>UL </a:t>
            </a:r>
            <a:r>
              <a:rPr lang="en-US" dirty="0">
                <a:solidFill>
                  <a:srgbClr val="FF0000"/>
                </a:solidFill>
              </a:rPr>
              <a:t>Implementation</a:t>
            </a:r>
          </a:p>
          <a:p>
            <a:r>
              <a:rPr lang="en-US" dirty="0"/>
              <a:t>The Corporate </a:t>
            </a:r>
            <a:r>
              <a:rPr lang="en-US" u="sng" dirty="0">
                <a:hlinkClick r:id="rId3"/>
              </a:rPr>
              <a:t>Document Management SOP</a:t>
            </a:r>
            <a:r>
              <a:rPr lang="en-US" dirty="0"/>
              <a:t> and the </a:t>
            </a:r>
            <a:r>
              <a:rPr lang="en-US" u="sng" dirty="0">
                <a:hlinkClick r:id="rId4"/>
              </a:rPr>
              <a:t>Field Operations Document Structure SOP</a:t>
            </a:r>
            <a:r>
              <a:rPr lang="en-US" dirty="0"/>
              <a:t> </a:t>
            </a:r>
            <a:r>
              <a:rPr lang="en-US" dirty="0" smtClean="0"/>
              <a:t> address how documents </a:t>
            </a:r>
            <a:r>
              <a:rPr lang="en-US" dirty="0"/>
              <a:t>are controlled and maintained up to date.  </a:t>
            </a:r>
            <a:endParaRPr lang="en-US" dirty="0" smtClean="0"/>
          </a:p>
          <a:p>
            <a:r>
              <a:rPr lang="en-US" dirty="0" smtClean="0"/>
              <a:t>The </a:t>
            </a:r>
            <a:r>
              <a:rPr lang="en-US" dirty="0"/>
              <a:t>Integrated Field System ensures that electronic documents such as Inspection Report and Variation Notice forms are controlled</a:t>
            </a:r>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29</a:t>
            </a:fld>
            <a:endParaRPr lang="en-US" dirty="0">
              <a:solidFill>
                <a:srgbClr val="000000"/>
              </a:solidFill>
            </a:endParaRPr>
          </a:p>
        </p:txBody>
      </p:sp>
    </p:spTree>
    <p:extLst>
      <p:ext uri="{BB962C8B-B14F-4D97-AF65-F5344CB8AC3E}">
        <p14:creationId xmlns:p14="http://schemas.microsoft.com/office/powerpoint/2010/main" val="3089345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ISO 17020, 2 edition:03-01-2012</a:t>
            </a:r>
            <a:endParaRPr lang="en-US" sz="3200" dirty="0"/>
          </a:p>
        </p:txBody>
      </p:sp>
      <p:sp>
        <p:nvSpPr>
          <p:cNvPr id="4" name="Slide Number Placeholder 3"/>
          <p:cNvSpPr>
            <a:spLocks noGrp="1"/>
          </p:cNvSpPr>
          <p:nvPr>
            <p:ph type="sldNum" sz="quarter" idx="10"/>
          </p:nvPr>
        </p:nvSpPr>
        <p:spPr/>
        <p:txBody>
          <a:bodyPr/>
          <a:lstStyle/>
          <a:p>
            <a:fld id="{8060DA6E-E843-4D72-9426-A6ECA930BB3C}" type="slidenum">
              <a:rPr lang="en-US" smtClean="0">
                <a:solidFill>
                  <a:srgbClr val="000000"/>
                </a:solidFill>
              </a:rPr>
              <a:pPr/>
              <a:t>3</a:t>
            </a:fld>
            <a:endParaRPr lang="en-US" dirty="0">
              <a:solidFill>
                <a:srgbClr val="000000"/>
              </a:solidFill>
            </a:endParaRPr>
          </a:p>
        </p:txBody>
      </p:sp>
      <p:pic>
        <p:nvPicPr>
          <p:cNvPr id="5" name="Picture 5" descr="j019912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85899" y="1397318"/>
            <a:ext cx="6105525" cy="4629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35726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Clause 8.4 </a:t>
            </a:r>
            <a:r>
              <a:rPr lang="en-US" dirty="0"/>
              <a:t>Control of records (Option A)</a:t>
            </a:r>
          </a:p>
        </p:txBody>
      </p:sp>
      <p:sp>
        <p:nvSpPr>
          <p:cNvPr id="3" name="Content Placeholder 2"/>
          <p:cNvSpPr>
            <a:spLocks noGrp="1"/>
          </p:cNvSpPr>
          <p:nvPr>
            <p:ph idx="1"/>
          </p:nvPr>
        </p:nvSpPr>
        <p:spPr>
          <a:xfrm>
            <a:off x="457200" y="1107440"/>
            <a:ext cx="8229600" cy="5018723"/>
          </a:xfrm>
        </p:spPr>
        <p:txBody>
          <a:bodyPr/>
          <a:lstStyle/>
          <a:p>
            <a:r>
              <a:rPr lang="en-US" dirty="0">
                <a:solidFill>
                  <a:srgbClr val="FF0000"/>
                </a:solidFill>
              </a:rPr>
              <a:t>Clause Intent</a:t>
            </a:r>
          </a:p>
          <a:p>
            <a:pPr marL="342900" lvl="1" indent="-342900">
              <a:spcBef>
                <a:spcPct val="20000"/>
              </a:spcBef>
              <a:buNone/>
            </a:pPr>
            <a:r>
              <a:rPr lang="en-US" sz="2000" dirty="0">
                <a:cs typeface="Times New Roman" pitchFamily="18" charset="0"/>
              </a:rPr>
              <a:t>Manage records in accordance with internal and external </a:t>
            </a:r>
            <a:r>
              <a:rPr lang="en-US" sz="2000" dirty="0" smtClean="0">
                <a:cs typeface="Times New Roman" pitchFamily="18" charset="0"/>
              </a:rPr>
              <a:t>requirements</a:t>
            </a:r>
          </a:p>
          <a:p>
            <a:pPr marL="342900" lvl="1" indent="-342900">
              <a:spcBef>
                <a:spcPct val="20000"/>
              </a:spcBef>
              <a:buNone/>
            </a:pPr>
            <a:r>
              <a:rPr lang="en-US" sz="2000" dirty="0" smtClean="0">
                <a:solidFill>
                  <a:srgbClr val="FF0000"/>
                </a:solidFill>
                <a:cs typeface="Times New Roman" pitchFamily="18" charset="0"/>
              </a:rPr>
              <a:t>Clause Example</a:t>
            </a:r>
          </a:p>
          <a:p>
            <a:r>
              <a:rPr lang="en-US" dirty="0"/>
              <a:t>The inspection body shall establish procedures to define the controls needed for the </a:t>
            </a:r>
            <a:r>
              <a:rPr lang="en-US" dirty="0" smtClean="0"/>
              <a:t>identification, storage</a:t>
            </a:r>
            <a:r>
              <a:rPr lang="en-US" dirty="0"/>
              <a:t>, protection, retrieval, retention time and disposition of its records related to the fulfilment of </a:t>
            </a:r>
            <a:r>
              <a:rPr lang="en-US" dirty="0" smtClean="0"/>
              <a:t>this International </a:t>
            </a:r>
            <a:r>
              <a:rPr lang="en-US" dirty="0"/>
              <a:t>Standard.</a:t>
            </a:r>
            <a:endParaRPr lang="en-US" sz="4800" dirty="0">
              <a:cs typeface="Times New Roman" pitchFamily="18" charset="0"/>
            </a:endParaRPr>
          </a:p>
          <a:p>
            <a:r>
              <a:rPr lang="en-US" dirty="0" smtClean="0">
                <a:solidFill>
                  <a:srgbClr val="FF0000"/>
                </a:solidFill>
              </a:rPr>
              <a:t>UL </a:t>
            </a:r>
            <a:r>
              <a:rPr lang="en-US" dirty="0">
                <a:solidFill>
                  <a:srgbClr val="FF0000"/>
                </a:solidFill>
              </a:rPr>
              <a:t>Implementation</a:t>
            </a:r>
          </a:p>
          <a:p>
            <a:r>
              <a:rPr lang="en-US" u="sng" dirty="0">
                <a:hlinkClick r:id="rId3"/>
              </a:rPr>
              <a:t>Global Records Policy </a:t>
            </a:r>
            <a:r>
              <a:rPr lang="en-US" dirty="0"/>
              <a:t>, defines the requirements for establishing, maintaining, retention, controlling and the disposition of records </a:t>
            </a:r>
            <a:endParaRPr lang="en-US" dirty="0" smtClean="0"/>
          </a:p>
          <a:p>
            <a:r>
              <a:rPr lang="en-US" dirty="0" smtClean="0">
                <a:hlinkClick r:id="rId4"/>
              </a:rPr>
              <a:t>Enterprise Information Security Policy </a:t>
            </a:r>
            <a:r>
              <a:rPr lang="en-US" dirty="0" smtClean="0"/>
              <a:t>protects UL’s IT systems </a:t>
            </a:r>
            <a:r>
              <a:rPr lang="en-US" dirty="0"/>
              <a:t>from theft, abuse, misuse or damage</a:t>
            </a:r>
          </a:p>
          <a:p>
            <a:r>
              <a:rPr lang="en-US" dirty="0"/>
              <a:t>The </a:t>
            </a:r>
            <a:r>
              <a:rPr lang="en-US" u="sng" dirty="0">
                <a:hlinkClick r:id="rId5"/>
              </a:rPr>
              <a:t>Records Control and Retention Procedure</a:t>
            </a:r>
            <a:r>
              <a:rPr lang="en-US" dirty="0"/>
              <a:t> covers the manner in which inspection records are safely stored, held secure, and kept in </a:t>
            </a:r>
            <a:r>
              <a:rPr lang="en-US" dirty="0" smtClean="0"/>
              <a:t>confidence </a:t>
            </a:r>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30</a:t>
            </a:fld>
            <a:endParaRPr lang="en-US" dirty="0">
              <a:solidFill>
                <a:srgbClr val="000000"/>
              </a:solidFill>
            </a:endParaRPr>
          </a:p>
        </p:txBody>
      </p:sp>
    </p:spTree>
    <p:extLst>
      <p:ext uri="{BB962C8B-B14F-4D97-AF65-F5344CB8AC3E}">
        <p14:creationId xmlns:p14="http://schemas.microsoft.com/office/powerpoint/2010/main" val="3413659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Clause 8.5 </a:t>
            </a:r>
            <a:r>
              <a:rPr lang="en-US" dirty="0"/>
              <a:t>Management review (Option A)</a:t>
            </a:r>
          </a:p>
        </p:txBody>
      </p:sp>
      <p:sp>
        <p:nvSpPr>
          <p:cNvPr id="3" name="Content Placeholder 2"/>
          <p:cNvSpPr>
            <a:spLocks noGrp="1"/>
          </p:cNvSpPr>
          <p:nvPr>
            <p:ph idx="1"/>
          </p:nvPr>
        </p:nvSpPr>
        <p:spPr/>
        <p:txBody>
          <a:bodyPr/>
          <a:lstStyle/>
          <a:p>
            <a:r>
              <a:rPr lang="en-US" dirty="0">
                <a:solidFill>
                  <a:srgbClr val="FF0000"/>
                </a:solidFill>
              </a:rPr>
              <a:t>Clause </a:t>
            </a:r>
            <a:r>
              <a:rPr lang="en-US" dirty="0" smtClean="0">
                <a:solidFill>
                  <a:srgbClr val="FF0000"/>
                </a:solidFill>
              </a:rPr>
              <a:t>Intent</a:t>
            </a:r>
          </a:p>
          <a:p>
            <a:r>
              <a:rPr lang="en-US" dirty="0" smtClean="0"/>
              <a:t>Top management  must  </a:t>
            </a:r>
            <a:r>
              <a:rPr lang="en-US" dirty="0"/>
              <a:t>review its </a:t>
            </a:r>
            <a:r>
              <a:rPr lang="en-US" dirty="0" smtClean="0"/>
              <a:t>management  system in </a:t>
            </a:r>
            <a:r>
              <a:rPr lang="en-US" dirty="0"/>
              <a:t>order to ensure its continuing suitability, adequacy and </a:t>
            </a:r>
            <a:r>
              <a:rPr lang="en-US" dirty="0" smtClean="0"/>
              <a:t>effectiveness</a:t>
            </a:r>
          </a:p>
          <a:p>
            <a:r>
              <a:rPr lang="en-US" dirty="0" smtClean="0">
                <a:solidFill>
                  <a:srgbClr val="FF0000"/>
                </a:solidFill>
              </a:rPr>
              <a:t>Clause Requirement Example</a:t>
            </a:r>
          </a:p>
          <a:p>
            <a:r>
              <a:rPr lang="en-US" dirty="0"/>
              <a:t>The inspection body's top management shall establish procedures to review its </a:t>
            </a:r>
            <a:r>
              <a:rPr lang="en-US" dirty="0" smtClean="0"/>
              <a:t>management system </a:t>
            </a:r>
            <a:r>
              <a:rPr lang="en-US" dirty="0"/>
              <a:t>at planned intervals, in order to ensure its continuing suitability, adequacy and effectiveness, </a:t>
            </a:r>
            <a:r>
              <a:rPr lang="en-US" dirty="0" smtClean="0"/>
              <a:t>including the </a:t>
            </a:r>
            <a:r>
              <a:rPr lang="en-US" dirty="0"/>
              <a:t>stated policies and objectives related to the fulfilment of this International Standard</a:t>
            </a:r>
            <a:endParaRPr lang="en-US" dirty="0">
              <a:solidFill>
                <a:srgbClr val="FF0000"/>
              </a:solidFill>
            </a:endParaRPr>
          </a:p>
          <a:p>
            <a:r>
              <a:rPr lang="en-US" dirty="0" smtClean="0">
                <a:solidFill>
                  <a:srgbClr val="FF0000"/>
                </a:solidFill>
              </a:rPr>
              <a:t>UL </a:t>
            </a:r>
            <a:r>
              <a:rPr lang="en-US" dirty="0">
                <a:solidFill>
                  <a:srgbClr val="FF0000"/>
                </a:solidFill>
              </a:rPr>
              <a:t>Implementation</a:t>
            </a:r>
          </a:p>
          <a:p>
            <a:r>
              <a:rPr lang="en-US" dirty="0"/>
              <a:t>Management reviews of </a:t>
            </a:r>
            <a:r>
              <a:rPr lang="en-US" dirty="0" smtClean="0"/>
              <a:t>surveillance </a:t>
            </a:r>
            <a:r>
              <a:rPr lang="en-US" dirty="0"/>
              <a:t>inspection activities are carried out </a:t>
            </a:r>
            <a:r>
              <a:rPr lang="en-US" dirty="0" smtClean="0"/>
              <a:t>by </a:t>
            </a:r>
            <a:r>
              <a:rPr lang="en-US" dirty="0"/>
              <a:t>Field Operations Management in accordance with the </a:t>
            </a:r>
            <a:r>
              <a:rPr lang="en-US" u="sng" dirty="0">
                <a:hlinkClick r:id="rId3"/>
              </a:rPr>
              <a:t>Global Field Operations Management Review Procedure</a:t>
            </a:r>
            <a:r>
              <a:rPr lang="en-US" dirty="0"/>
              <a:t>. </a:t>
            </a:r>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31</a:t>
            </a:fld>
            <a:endParaRPr lang="en-US" dirty="0">
              <a:solidFill>
                <a:srgbClr val="000000"/>
              </a:solidFill>
            </a:endParaRPr>
          </a:p>
        </p:txBody>
      </p:sp>
    </p:spTree>
    <p:extLst>
      <p:ext uri="{BB962C8B-B14F-4D97-AF65-F5344CB8AC3E}">
        <p14:creationId xmlns:p14="http://schemas.microsoft.com/office/powerpoint/2010/main" val="22762685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Clause 8.6 </a:t>
            </a:r>
            <a:r>
              <a:rPr lang="en-US" dirty="0"/>
              <a:t>Internal audits (Option A)</a:t>
            </a:r>
          </a:p>
        </p:txBody>
      </p:sp>
      <p:sp>
        <p:nvSpPr>
          <p:cNvPr id="3" name="Content Placeholder 2"/>
          <p:cNvSpPr>
            <a:spLocks noGrp="1"/>
          </p:cNvSpPr>
          <p:nvPr>
            <p:ph idx="1"/>
          </p:nvPr>
        </p:nvSpPr>
        <p:spPr>
          <a:xfrm>
            <a:off x="457200" y="1163638"/>
            <a:ext cx="8229600" cy="4891722"/>
          </a:xfrm>
        </p:spPr>
        <p:txBody>
          <a:bodyPr/>
          <a:lstStyle/>
          <a:p>
            <a:r>
              <a:rPr lang="en-US" dirty="0">
                <a:solidFill>
                  <a:srgbClr val="FF0000"/>
                </a:solidFill>
              </a:rPr>
              <a:t>Clause </a:t>
            </a:r>
            <a:r>
              <a:rPr lang="en-US" dirty="0" smtClean="0">
                <a:solidFill>
                  <a:srgbClr val="FF0000"/>
                </a:solidFill>
              </a:rPr>
              <a:t>Intent</a:t>
            </a:r>
          </a:p>
          <a:p>
            <a:r>
              <a:rPr lang="en-US" dirty="0" smtClean="0"/>
              <a:t>Internal audits are conducted to determine the effective implementation of the 17020 </a:t>
            </a:r>
            <a:r>
              <a:rPr lang="en-US" dirty="0"/>
              <a:t>management  </a:t>
            </a:r>
            <a:r>
              <a:rPr lang="en-US" dirty="0" smtClean="0"/>
              <a:t>system</a:t>
            </a:r>
            <a:endParaRPr lang="en-US" dirty="0"/>
          </a:p>
          <a:p>
            <a:r>
              <a:rPr lang="en-US" dirty="0" smtClean="0">
                <a:solidFill>
                  <a:srgbClr val="FF0000"/>
                </a:solidFill>
              </a:rPr>
              <a:t>Clause Requirement Example</a:t>
            </a:r>
          </a:p>
          <a:p>
            <a:r>
              <a:rPr lang="en-US" dirty="0"/>
              <a:t>The inspection body shall establish procedures for internal audits to verify that it fulfils </a:t>
            </a:r>
            <a:r>
              <a:rPr lang="en-US" dirty="0" smtClean="0"/>
              <a:t>the requirements </a:t>
            </a:r>
            <a:r>
              <a:rPr lang="en-US" dirty="0"/>
              <a:t>of this International Standard and that the management system is effectively implemented </a:t>
            </a:r>
            <a:r>
              <a:rPr lang="en-US" dirty="0" smtClean="0"/>
              <a:t>and maintained</a:t>
            </a:r>
            <a:r>
              <a:rPr lang="en-US" dirty="0"/>
              <a:t>.</a:t>
            </a:r>
            <a:endParaRPr lang="en-US" dirty="0" smtClean="0">
              <a:solidFill>
                <a:srgbClr val="FF0000"/>
              </a:solidFill>
            </a:endParaRPr>
          </a:p>
          <a:p>
            <a:r>
              <a:rPr lang="en-US" dirty="0" smtClean="0">
                <a:solidFill>
                  <a:srgbClr val="FF0000"/>
                </a:solidFill>
              </a:rPr>
              <a:t>UL Implementation</a:t>
            </a:r>
          </a:p>
          <a:p>
            <a:r>
              <a:rPr lang="en-US" dirty="0" smtClean="0"/>
              <a:t>Internal audit are conducted in accordance with the </a:t>
            </a:r>
            <a:r>
              <a:rPr lang="en-US" u="sng" dirty="0" smtClean="0">
                <a:solidFill>
                  <a:srgbClr val="FF0000"/>
                </a:solidFill>
                <a:hlinkClick r:id="rId3"/>
              </a:rPr>
              <a:t>Internal </a:t>
            </a:r>
            <a:r>
              <a:rPr lang="en-US" u="sng" dirty="0">
                <a:solidFill>
                  <a:srgbClr val="FF0000"/>
                </a:solidFill>
                <a:hlinkClick r:id="rId3"/>
              </a:rPr>
              <a:t>Audit Procedure</a:t>
            </a:r>
            <a:r>
              <a:rPr lang="en-US" dirty="0">
                <a:solidFill>
                  <a:srgbClr val="FF0000"/>
                </a:solidFill>
              </a:rPr>
              <a:t> </a:t>
            </a:r>
            <a:r>
              <a:rPr lang="en-US" dirty="0" smtClean="0">
                <a:solidFill>
                  <a:srgbClr val="FF0000"/>
                </a:solidFill>
              </a:rPr>
              <a:t> </a:t>
            </a:r>
          </a:p>
          <a:p>
            <a:r>
              <a:rPr lang="en-US" sz="2000" dirty="0" smtClean="0"/>
              <a:t>Internal </a:t>
            </a:r>
            <a:r>
              <a:rPr lang="en-US" sz="2000" dirty="0"/>
              <a:t>technical audits are conducted by Field Operations Quality staff in accordance with the </a:t>
            </a:r>
            <a:r>
              <a:rPr lang="en-US" sz="2000" u="sng" dirty="0">
                <a:solidFill>
                  <a:srgbClr val="FF0000"/>
                </a:solidFill>
                <a:hlinkClick r:id="rId4"/>
              </a:rPr>
              <a:t>Global Field Operations Internal Technical Audit SOP</a:t>
            </a:r>
            <a:r>
              <a:rPr lang="en-US" sz="2000" b="1" dirty="0">
                <a:solidFill>
                  <a:srgbClr val="FF0000"/>
                </a:solidFill>
              </a:rPr>
              <a:t> </a:t>
            </a:r>
            <a:endParaRPr lang="en-US" sz="2000" b="1"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32</a:t>
            </a:fld>
            <a:endParaRPr lang="en-US" dirty="0">
              <a:solidFill>
                <a:srgbClr val="000000"/>
              </a:solidFill>
            </a:endParaRPr>
          </a:p>
        </p:txBody>
      </p:sp>
    </p:spTree>
    <p:extLst>
      <p:ext uri="{BB962C8B-B14F-4D97-AF65-F5344CB8AC3E}">
        <p14:creationId xmlns:p14="http://schemas.microsoft.com/office/powerpoint/2010/main" val="40447092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Clause 8.7 </a:t>
            </a:r>
            <a:r>
              <a:rPr lang="en-US" dirty="0"/>
              <a:t>Corrective actions (Option A)</a:t>
            </a:r>
          </a:p>
        </p:txBody>
      </p:sp>
      <p:sp>
        <p:nvSpPr>
          <p:cNvPr id="3" name="Content Placeholder 2"/>
          <p:cNvSpPr>
            <a:spLocks noGrp="1"/>
          </p:cNvSpPr>
          <p:nvPr>
            <p:ph idx="1"/>
          </p:nvPr>
        </p:nvSpPr>
        <p:spPr>
          <a:xfrm>
            <a:off x="457200" y="1021080"/>
            <a:ext cx="8229600" cy="4749800"/>
          </a:xfrm>
        </p:spPr>
        <p:txBody>
          <a:bodyPr/>
          <a:lstStyle/>
          <a:p>
            <a:r>
              <a:rPr lang="en-US" dirty="0">
                <a:solidFill>
                  <a:srgbClr val="FF0000"/>
                </a:solidFill>
              </a:rPr>
              <a:t>Clause Intent</a:t>
            </a:r>
          </a:p>
          <a:p>
            <a:r>
              <a:rPr lang="en-US" dirty="0" smtClean="0"/>
              <a:t>To define systems for the identification </a:t>
            </a:r>
            <a:r>
              <a:rPr lang="en-US" dirty="0"/>
              <a:t>and management of </a:t>
            </a:r>
            <a:r>
              <a:rPr lang="en-US" dirty="0" smtClean="0"/>
              <a:t>nonconformities, including taking actions </a:t>
            </a:r>
            <a:r>
              <a:rPr lang="en-US" dirty="0"/>
              <a:t>to eliminate the causes </a:t>
            </a:r>
            <a:r>
              <a:rPr lang="en-US" dirty="0" smtClean="0"/>
              <a:t>of nonconformities.</a:t>
            </a:r>
          </a:p>
          <a:p>
            <a:r>
              <a:rPr lang="en-US" dirty="0" smtClean="0">
                <a:solidFill>
                  <a:srgbClr val="FF0000"/>
                </a:solidFill>
              </a:rPr>
              <a:t>Clause Requirement Example</a:t>
            </a:r>
          </a:p>
          <a:p>
            <a:r>
              <a:rPr lang="en-US" dirty="0"/>
              <a:t>The inspection body shall establish procedures for identification and management of </a:t>
            </a:r>
            <a:r>
              <a:rPr lang="en-US" dirty="0" smtClean="0"/>
              <a:t>nonconformities in </a:t>
            </a:r>
            <a:r>
              <a:rPr lang="en-US" dirty="0"/>
              <a:t>its </a:t>
            </a:r>
            <a:r>
              <a:rPr lang="en-US" dirty="0" smtClean="0"/>
              <a:t>operations</a:t>
            </a:r>
          </a:p>
          <a:p>
            <a:r>
              <a:rPr lang="en-US" dirty="0"/>
              <a:t>The inspection body shall also, where necessary, take actions to eliminate the causes </a:t>
            </a:r>
            <a:r>
              <a:rPr lang="en-US" dirty="0" smtClean="0"/>
              <a:t>of nonconformities </a:t>
            </a:r>
            <a:r>
              <a:rPr lang="en-US" dirty="0"/>
              <a:t>in order to prevent </a:t>
            </a:r>
            <a:r>
              <a:rPr lang="en-US" dirty="0" smtClean="0"/>
              <a:t>recurrence.</a:t>
            </a:r>
          </a:p>
          <a:p>
            <a:r>
              <a:rPr lang="en-US" dirty="0" smtClean="0">
                <a:solidFill>
                  <a:srgbClr val="FF0000"/>
                </a:solidFill>
              </a:rPr>
              <a:t>UL Implementation</a:t>
            </a:r>
          </a:p>
          <a:p>
            <a:r>
              <a:rPr lang="en-US" dirty="0" smtClean="0"/>
              <a:t>Corrective actions are </a:t>
            </a:r>
            <a:r>
              <a:rPr lang="en-US" dirty="0"/>
              <a:t>recorded, tracked, and handled in accordance with the </a:t>
            </a:r>
            <a:r>
              <a:rPr lang="en-US" dirty="0" smtClean="0">
                <a:hlinkClick r:id="rId3"/>
              </a:rPr>
              <a:t>Global CAR Process</a:t>
            </a:r>
            <a:endParaRPr lang="en-US" dirty="0">
              <a:solidFill>
                <a:srgbClr val="FF0000"/>
              </a:solidFill>
            </a:endParaRPr>
          </a:p>
          <a:p>
            <a:endParaRPr lang="en-US" u="sng"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33</a:t>
            </a:fld>
            <a:endParaRPr lang="en-US" dirty="0">
              <a:solidFill>
                <a:srgbClr val="000000"/>
              </a:solidFill>
            </a:endParaRPr>
          </a:p>
        </p:txBody>
      </p:sp>
    </p:spTree>
    <p:extLst>
      <p:ext uri="{BB962C8B-B14F-4D97-AF65-F5344CB8AC3E}">
        <p14:creationId xmlns:p14="http://schemas.microsoft.com/office/powerpoint/2010/main" val="5531539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Clause 8.8 </a:t>
            </a:r>
            <a:r>
              <a:rPr lang="en-US" dirty="0"/>
              <a:t>Preventive actions (Option A)</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a:t>
            </a:r>
            <a:r>
              <a:rPr lang="en-US" dirty="0"/>
              <a:t>eliminate the </a:t>
            </a:r>
            <a:r>
              <a:rPr lang="en-US" dirty="0" smtClean="0"/>
              <a:t>causes of </a:t>
            </a:r>
            <a:r>
              <a:rPr lang="en-US" dirty="0"/>
              <a:t>potential </a:t>
            </a:r>
            <a:r>
              <a:rPr lang="en-US" dirty="0" smtClean="0"/>
              <a:t>nonconformities</a:t>
            </a:r>
          </a:p>
          <a:p>
            <a:r>
              <a:rPr lang="en-US" dirty="0" smtClean="0">
                <a:solidFill>
                  <a:srgbClr val="FF0000"/>
                </a:solidFill>
              </a:rPr>
              <a:t>Clause Requirement Example</a:t>
            </a:r>
          </a:p>
          <a:p>
            <a:r>
              <a:rPr lang="en-US" dirty="0"/>
              <a:t>The inspection body shall establish procedures for taking preventive actions to eliminate the causes </a:t>
            </a:r>
            <a:r>
              <a:rPr lang="en-US" dirty="0" smtClean="0"/>
              <a:t>of potential nonconformities</a:t>
            </a:r>
          </a:p>
          <a:p>
            <a:r>
              <a:rPr lang="en-US" dirty="0"/>
              <a:t>Preventive actions taken shall be appropriate to the probable impact of the potential problems.</a:t>
            </a:r>
            <a:endParaRPr lang="en-US" dirty="0">
              <a:solidFill>
                <a:srgbClr val="FF0000"/>
              </a:solidFill>
            </a:endParaRPr>
          </a:p>
          <a:p>
            <a:r>
              <a:rPr lang="en-US" dirty="0" smtClean="0">
                <a:solidFill>
                  <a:srgbClr val="FF0000"/>
                </a:solidFill>
              </a:rPr>
              <a:t>UL Implementation</a:t>
            </a:r>
          </a:p>
          <a:p>
            <a:r>
              <a:rPr lang="en-US" dirty="0" smtClean="0"/>
              <a:t>Preventative actions may result during management </a:t>
            </a:r>
            <a:r>
              <a:rPr lang="en-US" dirty="0"/>
              <a:t>reviews of surveillance inspection </a:t>
            </a:r>
            <a:r>
              <a:rPr lang="en-US" dirty="0" smtClean="0"/>
              <a:t>activities </a:t>
            </a:r>
            <a:r>
              <a:rPr lang="en-US" dirty="0"/>
              <a:t>in accordance with the </a:t>
            </a:r>
            <a:r>
              <a:rPr lang="en-US" u="sng" dirty="0">
                <a:hlinkClick r:id="rId3"/>
              </a:rPr>
              <a:t>Global Field Operations Management Review </a:t>
            </a:r>
            <a:r>
              <a:rPr lang="en-US" u="sng" dirty="0" smtClean="0">
                <a:hlinkClick r:id="rId3"/>
              </a:rPr>
              <a:t>Procedure</a:t>
            </a:r>
            <a:r>
              <a:rPr lang="en-US" u="sng" dirty="0" smtClean="0"/>
              <a:t>   </a:t>
            </a:r>
          </a:p>
          <a:p>
            <a:r>
              <a:rPr lang="en-US" dirty="0" smtClean="0"/>
              <a:t>Preventative actions may be taken at the local operational level through improvement activities, Katas and Green Belt Projects</a:t>
            </a:r>
          </a:p>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34</a:t>
            </a:fld>
            <a:endParaRPr lang="en-US" dirty="0">
              <a:solidFill>
                <a:srgbClr val="000000"/>
              </a:solidFill>
            </a:endParaRPr>
          </a:p>
        </p:txBody>
      </p:sp>
    </p:spTree>
    <p:extLst>
      <p:ext uri="{BB962C8B-B14F-4D97-AF65-F5344CB8AC3E}">
        <p14:creationId xmlns:p14="http://schemas.microsoft.com/office/powerpoint/2010/main" val="13635439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ISO 17020 to the CAR </a:t>
            </a:r>
            <a:r>
              <a:rPr lang="en-US" dirty="0" smtClean="0"/>
              <a:t>Champion Function</a:t>
            </a:r>
            <a:br>
              <a:rPr lang="en-US" dirty="0" smtClean="0"/>
            </a:br>
            <a:r>
              <a:rPr lang="en-US" dirty="0"/>
              <a:t/>
            </a:r>
            <a:br>
              <a:rPr lang="en-US" dirty="0"/>
            </a:br>
            <a:r>
              <a:rPr lang="en-US" dirty="0" smtClean="0"/>
              <a:t>optional slide depending upon audience</a:t>
            </a:r>
            <a:endParaRPr lang="en-US" dirty="0"/>
          </a:p>
        </p:txBody>
      </p:sp>
      <p:sp>
        <p:nvSpPr>
          <p:cNvPr id="3" name="Content Placeholder 2"/>
          <p:cNvSpPr>
            <a:spLocks noGrp="1"/>
          </p:cNvSpPr>
          <p:nvPr>
            <p:ph idx="1"/>
          </p:nvPr>
        </p:nvSpPr>
        <p:spPr/>
        <p:txBody>
          <a:bodyPr/>
          <a:lstStyle/>
          <a:p>
            <a:endParaRPr lang="en-US" dirty="0" smtClean="0"/>
          </a:p>
          <a:p>
            <a:pPr marL="342900" lvl="1" indent="-342900">
              <a:spcBef>
                <a:spcPct val="20000"/>
              </a:spcBef>
            </a:pPr>
            <a:r>
              <a:rPr lang="en-US" sz="2000" dirty="0" smtClean="0"/>
              <a:t>CAR Champions </a:t>
            </a:r>
            <a:r>
              <a:rPr lang="en-US" sz="2000" dirty="0"/>
              <a:t>must ensure </a:t>
            </a:r>
            <a:r>
              <a:rPr lang="en-US" sz="2000" dirty="0" smtClean="0"/>
              <a:t>that corrective </a:t>
            </a:r>
            <a:r>
              <a:rPr lang="en-US" sz="2000" dirty="0"/>
              <a:t>action </a:t>
            </a:r>
            <a:r>
              <a:rPr lang="en-US" sz="2000" dirty="0" smtClean="0"/>
              <a:t>plans do not </a:t>
            </a:r>
            <a:r>
              <a:rPr lang="en-US" sz="2000" dirty="0"/>
              <a:t>violate </a:t>
            </a:r>
            <a:r>
              <a:rPr lang="en-US" sz="2000" dirty="0" smtClean="0"/>
              <a:t>ISO 17020 clause </a:t>
            </a:r>
            <a:r>
              <a:rPr lang="en-US" sz="2000" dirty="0"/>
              <a:t>requirement(s)</a:t>
            </a:r>
          </a:p>
          <a:p>
            <a:pPr lvl="1"/>
            <a:r>
              <a:rPr lang="en-US" sz="2000" dirty="0" smtClean="0"/>
              <a:t>Understand </a:t>
            </a:r>
            <a:r>
              <a:rPr lang="en-US" sz="2000" dirty="0"/>
              <a:t>the linkage between the nonconformity statement and the ISO clause violated</a:t>
            </a:r>
          </a:p>
          <a:p>
            <a:pPr lvl="1"/>
            <a:r>
              <a:rPr lang="en-US" sz="2000" dirty="0"/>
              <a:t>Establish “links” to other applicable ISO clauses</a:t>
            </a:r>
          </a:p>
          <a:p>
            <a:pPr lvl="2"/>
            <a:r>
              <a:rPr lang="en-US" sz="2000" dirty="0"/>
              <a:t>Document control and control of records are part of most </a:t>
            </a:r>
            <a:r>
              <a:rPr lang="en-US" sz="2000" dirty="0" smtClean="0"/>
              <a:t>Corrective </a:t>
            </a:r>
            <a:r>
              <a:rPr lang="en-US" sz="2000" dirty="0"/>
              <a:t>action </a:t>
            </a:r>
            <a:r>
              <a:rPr lang="en-US" sz="2000" dirty="0" smtClean="0"/>
              <a:t>plans</a:t>
            </a:r>
            <a:endParaRPr lang="en-US" sz="2000"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35</a:t>
            </a:fld>
            <a:endParaRPr lang="en-US" dirty="0">
              <a:solidFill>
                <a:srgbClr val="000000"/>
              </a:solidFill>
            </a:endParaRPr>
          </a:p>
        </p:txBody>
      </p:sp>
    </p:spTree>
    <p:extLst>
      <p:ext uri="{BB962C8B-B14F-4D97-AF65-F5344CB8AC3E}">
        <p14:creationId xmlns:p14="http://schemas.microsoft.com/office/powerpoint/2010/main" val="15874910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WORKSHOP</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36</a:t>
            </a:fld>
            <a:endParaRPr lang="en-US" dirty="0">
              <a:solidFill>
                <a:srgbClr val="000000"/>
              </a:solidFill>
            </a:endParaRPr>
          </a:p>
        </p:txBody>
      </p:sp>
      <p:pic>
        <p:nvPicPr>
          <p:cNvPr id="1026" name="Picture 2" descr="C:\Users\15718\AppData\Local\Microsoft\Windows\Temporary Internet Files\Content.IE5\TBA03L2X\team-work[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7520" y="2667000"/>
            <a:ext cx="3027680" cy="2585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5713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9355" y="1589103"/>
            <a:ext cx="5486400" cy="3764132"/>
          </a:xfrm>
        </p:spPr>
        <p:txBody>
          <a:bodyPr/>
          <a:lstStyle/>
          <a:p>
            <a:pPr algn="ctr"/>
            <a:r>
              <a:rPr lang="en-US" sz="20000" b="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sz="20000" dirty="0"/>
          </a:p>
        </p:txBody>
      </p:sp>
    </p:spTree>
    <p:extLst>
      <p:ext uri="{BB962C8B-B14F-4D97-AF65-F5344CB8AC3E}">
        <p14:creationId xmlns:p14="http://schemas.microsoft.com/office/powerpoint/2010/main" val="31061643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720" y="2500045"/>
            <a:ext cx="5486400" cy="1145591"/>
          </a:xfrm>
        </p:spPr>
        <p:txBody>
          <a:bodyPr/>
          <a:lstStyle/>
          <a:p>
            <a:pPr algn="ctr"/>
            <a:r>
              <a:rPr lang="en-US" sz="4400" dirty="0" smtClean="0"/>
              <a:t>Thank You</a:t>
            </a:r>
            <a:r>
              <a:rPr lang="en-US" dirty="0" smtClean="0"/>
              <a:t/>
            </a:r>
            <a:br>
              <a:rPr lang="en-US" dirty="0" smtClean="0"/>
            </a:br>
            <a:endParaRPr lang="en-US" dirty="0"/>
          </a:p>
        </p:txBody>
      </p:sp>
    </p:spTree>
    <p:extLst>
      <p:ext uri="{BB962C8B-B14F-4D97-AF65-F5344CB8AC3E}">
        <p14:creationId xmlns:p14="http://schemas.microsoft.com/office/powerpoint/2010/main" val="32317443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ea typeface="Geneva" charset="0"/>
              </a:rPr>
              <a:t>Revision History</a:t>
            </a:r>
            <a:endParaRPr lang="en-US" dirty="0"/>
          </a:p>
        </p:txBody>
      </p:sp>
      <p:sp>
        <p:nvSpPr>
          <p:cNvPr id="3" name="Content Placeholder 2"/>
          <p:cNvSpPr>
            <a:spLocks noGrp="1"/>
          </p:cNvSpPr>
          <p:nvPr>
            <p:ph idx="1"/>
          </p:nvPr>
        </p:nvSpPr>
        <p:spPr>
          <a:xfrm>
            <a:off x="457200" y="1193800"/>
            <a:ext cx="8229600" cy="4525963"/>
          </a:xfrm>
        </p:spPr>
        <p:txBody>
          <a:bodyPr/>
          <a:lstStyle/>
          <a:p>
            <a:r>
              <a:rPr lang="en-US" sz="1400" dirty="0" smtClean="0"/>
              <a:t>Rev. 5, December 22,2014 </a:t>
            </a:r>
          </a:p>
          <a:p>
            <a:r>
              <a:rPr lang="en-US" sz="1400" dirty="0" smtClean="0"/>
              <a:t>Major revision – Training materials upgraded to ISO 17020:2012 – Presentation  made applicable for auditors and </a:t>
            </a:r>
            <a:r>
              <a:rPr lang="en-US" sz="1400" smtClean="0"/>
              <a:t>CAR Champions</a:t>
            </a:r>
            <a:endParaRPr lang="en-US" sz="1400" dirty="0" smtClean="0"/>
          </a:p>
          <a:p>
            <a:pPr>
              <a:buFontTx/>
              <a:buNone/>
            </a:pPr>
            <a:endParaRPr lang="en-US" sz="1400" dirty="0" smtClean="0"/>
          </a:p>
          <a:p>
            <a:pPr>
              <a:buFontTx/>
              <a:buNone/>
            </a:pPr>
            <a:r>
              <a:rPr lang="en-US" sz="1400" dirty="0" smtClean="0"/>
              <a:t>Rev</a:t>
            </a:r>
            <a:r>
              <a:rPr lang="en-US" sz="1400" dirty="0"/>
              <a:t>. 4, September 25, 2009</a:t>
            </a:r>
          </a:p>
          <a:p>
            <a:r>
              <a:rPr lang="en-US" sz="1400" dirty="0"/>
              <a:t>Updated cover page to reflect 2004 version of 17020</a:t>
            </a:r>
          </a:p>
          <a:p>
            <a:pPr>
              <a:buFontTx/>
              <a:buNone/>
            </a:pPr>
            <a:endParaRPr lang="en-US" sz="1400" dirty="0"/>
          </a:p>
          <a:p>
            <a:pPr>
              <a:buFontTx/>
              <a:buNone/>
            </a:pPr>
            <a:r>
              <a:rPr lang="en-US" sz="1400" dirty="0"/>
              <a:t>Rev. 3, June 23, 2009</a:t>
            </a:r>
          </a:p>
          <a:p>
            <a:r>
              <a:rPr lang="en-US" sz="1400" dirty="0"/>
              <a:t>Slide 21 – Added Document Management SOP, 00-QA-S0003</a:t>
            </a:r>
          </a:p>
          <a:p>
            <a:r>
              <a:rPr lang="en-US" sz="1400" dirty="0"/>
              <a:t>Minor formatting changes throughout for consistency</a:t>
            </a:r>
          </a:p>
          <a:p>
            <a:pPr>
              <a:buFontTx/>
              <a:buNone/>
            </a:pPr>
            <a:endParaRPr lang="en-US" sz="1400" dirty="0"/>
          </a:p>
          <a:p>
            <a:pPr>
              <a:buFontTx/>
              <a:buNone/>
            </a:pPr>
            <a:r>
              <a:rPr lang="en-US" sz="1400" dirty="0"/>
              <a:t>Rev. 2, August 4, 2008</a:t>
            </a:r>
          </a:p>
          <a:p>
            <a:r>
              <a:rPr lang="en-US" sz="1400" dirty="0"/>
              <a:t>Minor updates to notes pages based upon suggestions from the "train the trainer" CAR Admin Training session.</a:t>
            </a:r>
          </a:p>
          <a:p>
            <a:pPr>
              <a:buFontTx/>
              <a:buNone/>
            </a:pPr>
            <a:endParaRPr lang="en-US" sz="1400" dirty="0"/>
          </a:p>
          <a:p>
            <a:pPr>
              <a:buFontTx/>
              <a:buNone/>
            </a:pPr>
            <a:r>
              <a:rPr lang="en-US" sz="1400" dirty="0"/>
              <a:t>Rev 1, July 21, 2008</a:t>
            </a:r>
          </a:p>
          <a:p>
            <a:r>
              <a:rPr lang="en-US" sz="1400" dirty="0"/>
              <a:t>Initial release</a:t>
            </a:r>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39</a:t>
            </a:fld>
            <a:endParaRPr lang="en-US" dirty="0">
              <a:solidFill>
                <a:srgbClr val="000000"/>
              </a:solidFill>
            </a:endParaRPr>
          </a:p>
        </p:txBody>
      </p:sp>
    </p:spTree>
    <p:extLst>
      <p:ext uri="{BB962C8B-B14F-4D97-AF65-F5344CB8AC3E}">
        <p14:creationId xmlns:p14="http://schemas.microsoft.com/office/powerpoint/2010/main" val="119311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title"/>
          </p:nvPr>
        </p:nvSpPr>
        <p:spPr/>
        <p:txBody>
          <a:bodyPr/>
          <a:lstStyle/>
          <a:p>
            <a:pPr eaLnBrk="1" hangingPunct="1"/>
            <a:r>
              <a:rPr lang="en-US" dirty="0" smtClean="0">
                <a:latin typeface="Arial" charset="0"/>
                <a:ea typeface="Geneva" charset="0"/>
              </a:rPr>
              <a:t>Clause 1- Scope</a:t>
            </a:r>
          </a:p>
        </p:txBody>
      </p:sp>
      <p:sp>
        <p:nvSpPr>
          <p:cNvPr id="38915" name="Content Placeholder 4"/>
          <p:cNvSpPr>
            <a:spLocks noGrp="1"/>
          </p:cNvSpPr>
          <p:nvPr>
            <p:ph idx="1"/>
          </p:nvPr>
        </p:nvSpPr>
        <p:spPr/>
        <p:txBody>
          <a:bodyPr>
            <a:normAutofit/>
          </a:bodyPr>
          <a:lstStyle/>
          <a:p>
            <a:pPr>
              <a:buSzPct val="65000"/>
            </a:pPr>
            <a:endParaRPr lang="en-US" dirty="0" smtClean="0">
              <a:solidFill>
                <a:srgbClr val="CC3300"/>
              </a:solidFill>
            </a:endParaRPr>
          </a:p>
          <a:p>
            <a:pPr>
              <a:buSzPct val="65000"/>
            </a:pPr>
            <a:endParaRPr lang="en-US" dirty="0" smtClean="0">
              <a:solidFill>
                <a:srgbClr val="CC3300"/>
              </a:solidFill>
            </a:endParaRPr>
          </a:p>
          <a:p>
            <a:pPr>
              <a:buSzPct val="65000"/>
            </a:pPr>
            <a:r>
              <a:rPr lang="en-US" dirty="0" smtClean="0"/>
              <a:t>17020 contains requirements for Inspection bodies including </a:t>
            </a:r>
          </a:p>
          <a:p>
            <a:pPr>
              <a:buSzPct val="65000"/>
              <a:buFont typeface="Arial" panose="020B0604020202020204" pitchFamily="34" charset="0"/>
              <a:buChar char="•"/>
            </a:pPr>
            <a:r>
              <a:rPr lang="en-US" dirty="0" smtClean="0"/>
              <a:t>Competence</a:t>
            </a:r>
          </a:p>
          <a:p>
            <a:pPr>
              <a:buSzPct val="65000"/>
              <a:buFont typeface="Arial" panose="020B0604020202020204" pitchFamily="34" charset="0"/>
              <a:buChar char="•"/>
            </a:pPr>
            <a:r>
              <a:rPr lang="en-US" dirty="0" smtClean="0"/>
              <a:t>Consistent Operation</a:t>
            </a:r>
          </a:p>
          <a:p>
            <a:pPr>
              <a:buSzPct val="65000"/>
              <a:buFont typeface="Arial" panose="020B0604020202020204" pitchFamily="34" charset="0"/>
              <a:buChar char="•"/>
            </a:pPr>
            <a:r>
              <a:rPr lang="en-US" dirty="0"/>
              <a:t>Impartiality</a:t>
            </a:r>
          </a:p>
          <a:p>
            <a:pPr marL="0" indent="0">
              <a:buSzPct val="65000"/>
            </a:pPr>
            <a:endParaRPr lang="en-US" dirty="0" smtClean="0"/>
          </a:p>
          <a:p>
            <a:pPr marL="0" indent="0"/>
            <a:endParaRPr lang="en-US" dirty="0" smtClean="0"/>
          </a:p>
        </p:txBody>
      </p:sp>
      <p:sp>
        <p:nvSpPr>
          <p:cNvPr id="5" name="Slide Number Placeholder 4"/>
          <p:cNvSpPr>
            <a:spLocks noGrp="1"/>
          </p:cNvSpPr>
          <p:nvPr>
            <p:ph type="sldNum" sz="quarter" idx="10"/>
          </p:nvPr>
        </p:nvSpPr>
        <p:spPr/>
        <p:txBody>
          <a:bodyPr/>
          <a:lstStyle/>
          <a:p>
            <a:fld id="{77F56632-F21B-43C7-A157-F1A93EFDCACA}"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Clause 2 - Normative Reference</a:t>
            </a:r>
            <a:endParaRPr lang="en-US" dirty="0"/>
          </a:p>
        </p:txBody>
      </p:sp>
      <p:sp>
        <p:nvSpPr>
          <p:cNvPr id="3" name="Content Placeholder 2"/>
          <p:cNvSpPr>
            <a:spLocks noGrp="1"/>
          </p:cNvSpPr>
          <p:nvPr>
            <p:ph idx="1"/>
          </p:nvPr>
        </p:nvSpPr>
        <p:spPr/>
        <p:txBody>
          <a:bodyPr/>
          <a:lstStyle/>
          <a:p>
            <a:endParaRPr lang="en-US" sz="1600" dirty="0" smtClean="0"/>
          </a:p>
          <a:p>
            <a:endParaRPr lang="en-US" sz="1600" dirty="0" smtClean="0"/>
          </a:p>
          <a:p>
            <a:r>
              <a:rPr lang="en-US" dirty="0" smtClean="0"/>
              <a:t>ISO/IEC </a:t>
            </a:r>
            <a:r>
              <a:rPr lang="en-US" dirty="0"/>
              <a:t>17000, </a:t>
            </a:r>
            <a:r>
              <a:rPr lang="en-US" i="1" dirty="0"/>
              <a:t>Conformity assessment — Vocabulary and general principles </a:t>
            </a:r>
            <a:endParaRPr lang="en-US" i="1" dirty="0" smtClean="0"/>
          </a:p>
          <a:p>
            <a:endParaRPr lang="en-US" sz="1800" i="1" dirty="0" smtClean="0"/>
          </a:p>
          <a:p>
            <a:pPr>
              <a:buFont typeface="Arial" panose="020B0604020202020204" pitchFamily="34" charset="0"/>
              <a:buChar char="•"/>
            </a:pPr>
            <a:r>
              <a:rPr lang="en-US" sz="1800" dirty="0" smtClean="0"/>
              <a:t>Knowledge of the terms and principals in ISO 17000 are essential for understanding ISO 17020</a:t>
            </a:r>
          </a:p>
          <a:p>
            <a:pPr marL="0" indent="0"/>
            <a:endParaRPr lang="en-US" sz="1600" dirty="0" smtClean="0"/>
          </a:p>
          <a:p>
            <a:endParaRPr lang="en-US" sz="1600" dirty="0"/>
          </a:p>
          <a:p>
            <a:endParaRPr lang="en-US" sz="1600" dirty="0" smtClean="0"/>
          </a:p>
          <a:p>
            <a:endParaRPr lang="en-US" sz="1600" dirty="0" smtClean="0"/>
          </a:p>
        </p:txBody>
      </p:sp>
      <p:sp>
        <p:nvSpPr>
          <p:cNvPr id="4" name="Slide Number Placeholder 3"/>
          <p:cNvSpPr>
            <a:spLocks noGrp="1"/>
          </p:cNvSpPr>
          <p:nvPr>
            <p:ph type="sldNum" sz="quarter" idx="10"/>
          </p:nvPr>
        </p:nvSpPr>
        <p:spPr/>
        <p:txBody>
          <a:bodyPr/>
          <a:lstStyle/>
          <a:p>
            <a:fld id="{77F56632-F21B-43C7-A157-F1A93EFDCACA}" type="slidenum">
              <a:rPr lang="en-US" smtClean="0"/>
              <a:pPr/>
              <a:t>5</a:t>
            </a:fld>
            <a:endParaRPr lang="en-US" dirty="0"/>
          </a:p>
        </p:txBody>
      </p:sp>
    </p:spTree>
    <p:extLst>
      <p:ext uri="{BB962C8B-B14F-4D97-AF65-F5344CB8AC3E}">
        <p14:creationId xmlns:p14="http://schemas.microsoft.com/office/powerpoint/2010/main" val="3755870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Clause 3 Terms and Definitions</a:t>
            </a:r>
            <a:endParaRPr lang="en-US" dirty="0"/>
          </a:p>
        </p:txBody>
      </p:sp>
      <p:sp>
        <p:nvSpPr>
          <p:cNvPr id="3" name="Content Placeholder 2"/>
          <p:cNvSpPr>
            <a:spLocks noGrp="1"/>
          </p:cNvSpPr>
          <p:nvPr>
            <p:ph idx="1"/>
          </p:nvPr>
        </p:nvSpPr>
        <p:spPr>
          <a:xfrm>
            <a:off x="375920" y="1275080"/>
            <a:ext cx="8229600" cy="4525963"/>
          </a:xfrm>
        </p:spPr>
        <p:txBody>
          <a:bodyPr/>
          <a:lstStyle/>
          <a:p>
            <a:endParaRPr lang="en-US" b="1" dirty="0" smtClean="0"/>
          </a:p>
          <a:p>
            <a:r>
              <a:rPr lang="en-US" b="1" dirty="0" smtClean="0"/>
              <a:t>Inspection body - </a:t>
            </a:r>
            <a:r>
              <a:rPr lang="en-US" dirty="0" smtClean="0"/>
              <a:t>Body </a:t>
            </a:r>
            <a:r>
              <a:rPr lang="en-US" dirty="0"/>
              <a:t>that performs inspection </a:t>
            </a:r>
          </a:p>
          <a:p>
            <a:endParaRPr lang="en-US" b="1" dirty="0" smtClean="0"/>
          </a:p>
          <a:p>
            <a:r>
              <a:rPr lang="en-US" b="1" dirty="0" smtClean="0"/>
              <a:t>Inspection system - </a:t>
            </a:r>
            <a:r>
              <a:rPr lang="en-US" dirty="0" smtClean="0"/>
              <a:t>Rules</a:t>
            </a:r>
            <a:r>
              <a:rPr lang="en-US" dirty="0"/>
              <a:t>, procedures, and management for carrying </a:t>
            </a:r>
            <a:endParaRPr lang="en-US" dirty="0" smtClean="0"/>
          </a:p>
          <a:p>
            <a:r>
              <a:rPr lang="en-US" dirty="0" smtClean="0"/>
              <a:t>out </a:t>
            </a:r>
            <a:r>
              <a:rPr lang="en-US" dirty="0"/>
              <a:t>inspection</a:t>
            </a:r>
          </a:p>
          <a:p>
            <a:endParaRPr lang="en-US" b="1" dirty="0" smtClean="0"/>
          </a:p>
          <a:p>
            <a:r>
              <a:rPr lang="en-US" b="1" dirty="0" smtClean="0"/>
              <a:t>Inspection </a:t>
            </a:r>
            <a:r>
              <a:rPr lang="en-US" b="1" dirty="0"/>
              <a:t>scheme </a:t>
            </a:r>
            <a:r>
              <a:rPr lang="en-US" b="1" dirty="0" smtClean="0"/>
              <a:t>- </a:t>
            </a:r>
            <a:r>
              <a:rPr lang="en-US" dirty="0" smtClean="0"/>
              <a:t>Inspection </a:t>
            </a:r>
            <a:r>
              <a:rPr lang="en-US" dirty="0"/>
              <a:t>system to which the same specified</a:t>
            </a:r>
          </a:p>
          <a:p>
            <a:r>
              <a:rPr lang="en-US" dirty="0"/>
              <a:t> requirements, specific rules and procedures apply</a:t>
            </a:r>
          </a:p>
          <a:p>
            <a:endParaRPr lang="en-US" b="1" dirty="0" smtClean="0"/>
          </a:p>
          <a:p>
            <a:r>
              <a:rPr lang="en-US" b="1" dirty="0" smtClean="0"/>
              <a:t>Impartiality - </a:t>
            </a:r>
            <a:r>
              <a:rPr lang="en-US" dirty="0" smtClean="0"/>
              <a:t>Presence </a:t>
            </a:r>
            <a:r>
              <a:rPr lang="en-US" dirty="0"/>
              <a:t>of objectivity</a:t>
            </a:r>
          </a:p>
          <a:p>
            <a:endParaRPr lang="en-US" dirty="0"/>
          </a:p>
        </p:txBody>
      </p:sp>
      <p:sp>
        <p:nvSpPr>
          <p:cNvPr id="4" name="Slide Number Placeholder 3"/>
          <p:cNvSpPr>
            <a:spLocks noGrp="1"/>
          </p:cNvSpPr>
          <p:nvPr>
            <p:ph type="sldNum" sz="quarter" idx="10"/>
          </p:nvPr>
        </p:nvSpPr>
        <p:spPr/>
        <p:txBody>
          <a:bodyPr/>
          <a:lstStyle/>
          <a:p>
            <a:fld id="{77F56632-F21B-43C7-A157-F1A93EFDCACA}" type="slidenum">
              <a:rPr lang="en-US" smtClean="0"/>
              <a:pPr/>
              <a:t>6</a:t>
            </a:fld>
            <a:endParaRPr lang="en-US" dirty="0"/>
          </a:p>
        </p:txBody>
      </p:sp>
    </p:spTree>
    <p:extLst>
      <p:ext uri="{BB962C8B-B14F-4D97-AF65-F5344CB8AC3E}">
        <p14:creationId xmlns:p14="http://schemas.microsoft.com/office/powerpoint/2010/main" val="2100034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Clause 4.1 </a:t>
            </a:r>
            <a:r>
              <a:rPr lang="en-US" dirty="0"/>
              <a:t>Impartiality and </a:t>
            </a:r>
            <a:r>
              <a:rPr lang="en-US" dirty="0" smtClean="0"/>
              <a:t>Independence</a:t>
            </a:r>
            <a:endParaRPr lang="en-US" dirty="0"/>
          </a:p>
        </p:txBody>
      </p:sp>
      <p:sp>
        <p:nvSpPr>
          <p:cNvPr id="3" name="Content Placeholder 2"/>
          <p:cNvSpPr>
            <a:spLocks noGrp="1"/>
          </p:cNvSpPr>
          <p:nvPr>
            <p:ph idx="1"/>
          </p:nvPr>
        </p:nvSpPr>
        <p:spPr/>
        <p:txBody>
          <a:bodyPr/>
          <a:lstStyle/>
          <a:p>
            <a:r>
              <a:rPr lang="en-US" dirty="0">
                <a:solidFill>
                  <a:srgbClr val="FF0000"/>
                </a:solidFill>
              </a:rPr>
              <a:t>Clause </a:t>
            </a:r>
            <a:r>
              <a:rPr lang="en-US" dirty="0" smtClean="0">
                <a:solidFill>
                  <a:srgbClr val="FF0000"/>
                </a:solidFill>
              </a:rPr>
              <a:t>Intent</a:t>
            </a:r>
          </a:p>
          <a:p>
            <a:pPr marL="342900" lvl="1" indent="-342900">
              <a:spcBef>
                <a:spcPct val="20000"/>
              </a:spcBef>
              <a:buNone/>
            </a:pPr>
            <a:r>
              <a:rPr lang="en-US" sz="2000" dirty="0">
                <a:cs typeface="Times New Roman" pitchFamily="18" charset="0"/>
              </a:rPr>
              <a:t>Inspection body personnel shall be free from pressures </a:t>
            </a:r>
            <a:endParaRPr lang="en-US" sz="2000" dirty="0" smtClean="0">
              <a:cs typeface="Times New Roman" pitchFamily="18" charset="0"/>
            </a:endParaRPr>
          </a:p>
          <a:p>
            <a:pPr marL="342900" lvl="1" indent="-342900">
              <a:spcBef>
                <a:spcPct val="20000"/>
              </a:spcBef>
              <a:buNone/>
            </a:pPr>
            <a:r>
              <a:rPr lang="en-US" sz="2000" dirty="0" smtClean="0">
                <a:cs typeface="Times New Roman" pitchFamily="18" charset="0"/>
              </a:rPr>
              <a:t>which may </a:t>
            </a:r>
            <a:r>
              <a:rPr lang="en-US" sz="2000" dirty="0">
                <a:cs typeface="Times New Roman" pitchFamily="18" charset="0"/>
              </a:rPr>
              <a:t>influence the results of inspections</a:t>
            </a:r>
          </a:p>
          <a:p>
            <a:endParaRPr lang="en-US" dirty="0" smtClean="0">
              <a:solidFill>
                <a:srgbClr val="FF0000"/>
              </a:solidFill>
            </a:endParaRPr>
          </a:p>
          <a:p>
            <a:r>
              <a:rPr lang="en-US" dirty="0" smtClean="0">
                <a:solidFill>
                  <a:srgbClr val="FF0000"/>
                </a:solidFill>
              </a:rPr>
              <a:t>Clause Requirement Example</a:t>
            </a:r>
          </a:p>
          <a:p>
            <a:r>
              <a:rPr lang="en-US" dirty="0" smtClean="0"/>
              <a:t>The inspection body shall be responsible for the impartiality of its </a:t>
            </a:r>
          </a:p>
          <a:p>
            <a:r>
              <a:rPr lang="en-US" dirty="0" smtClean="0"/>
              <a:t>inspection activities and shall not allow commercial, financial or other </a:t>
            </a:r>
          </a:p>
          <a:p>
            <a:r>
              <a:rPr lang="en-US" dirty="0" smtClean="0"/>
              <a:t>pressures to compromise impartiality.</a:t>
            </a:r>
            <a:endParaRPr lang="en-US" dirty="0" smtClean="0">
              <a:solidFill>
                <a:srgbClr val="FF0000"/>
              </a:solidFill>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7</a:t>
            </a:fld>
            <a:endParaRPr lang="en-US" dirty="0">
              <a:solidFill>
                <a:srgbClr val="000000"/>
              </a:solidFill>
            </a:endParaRPr>
          </a:p>
        </p:txBody>
      </p:sp>
    </p:spTree>
    <p:extLst>
      <p:ext uri="{BB962C8B-B14F-4D97-AF65-F5344CB8AC3E}">
        <p14:creationId xmlns:p14="http://schemas.microsoft.com/office/powerpoint/2010/main" val="753647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Clause 4.1 </a:t>
            </a:r>
            <a:r>
              <a:rPr lang="en-US" dirty="0"/>
              <a:t>Impartiality and </a:t>
            </a:r>
            <a:r>
              <a:rPr lang="en-US" dirty="0" smtClean="0"/>
              <a:t>Independence</a:t>
            </a:r>
            <a:endParaRPr lang="en-US" dirty="0"/>
          </a:p>
        </p:txBody>
      </p:sp>
      <p:sp>
        <p:nvSpPr>
          <p:cNvPr id="3" name="Content Placeholder 2"/>
          <p:cNvSpPr>
            <a:spLocks noGrp="1"/>
          </p:cNvSpPr>
          <p:nvPr>
            <p:ph idx="1"/>
          </p:nvPr>
        </p:nvSpPr>
        <p:spPr/>
        <p:txBody>
          <a:bodyPr/>
          <a:lstStyle/>
          <a:p>
            <a:r>
              <a:rPr lang="en-US" b="1" dirty="0" smtClean="0">
                <a:solidFill>
                  <a:srgbClr val="000000"/>
                </a:solidFill>
                <a:cs typeface="Times New Roman" pitchFamily="18" charset="0"/>
              </a:rPr>
              <a:t>UL Implementation</a:t>
            </a:r>
          </a:p>
          <a:p>
            <a:endParaRPr lang="en-US" b="1" dirty="0" smtClean="0">
              <a:solidFill>
                <a:srgbClr val="000000"/>
              </a:solidFill>
              <a:cs typeface="Times New Roman" pitchFamily="18" charset="0"/>
            </a:endParaRPr>
          </a:p>
          <a:p>
            <a:r>
              <a:rPr lang="en-US" dirty="0" smtClean="0">
                <a:solidFill>
                  <a:srgbClr val="000000"/>
                </a:solidFill>
                <a:cs typeface="Times New Roman" pitchFamily="18" charset="0"/>
                <a:hlinkClick r:id="rId2"/>
              </a:rPr>
              <a:t>UL </a:t>
            </a:r>
            <a:r>
              <a:rPr lang="en-US" dirty="0">
                <a:solidFill>
                  <a:srgbClr val="000000"/>
                </a:solidFill>
                <a:cs typeface="Times New Roman" pitchFamily="18" charset="0"/>
                <a:hlinkClick r:id="rId2"/>
              </a:rPr>
              <a:t>Mark Surveillance Program Policy </a:t>
            </a:r>
            <a:r>
              <a:rPr lang="en-US" dirty="0" smtClean="0">
                <a:solidFill>
                  <a:srgbClr val="000000"/>
                </a:solidFill>
                <a:cs typeface="Times New Roman" pitchFamily="18" charset="0"/>
                <a:hlinkClick r:id="rId2"/>
              </a:rPr>
              <a:t>Manual </a:t>
            </a:r>
            <a:r>
              <a:rPr lang="en-US" dirty="0" smtClean="0">
                <a:solidFill>
                  <a:srgbClr val="000000"/>
                </a:solidFill>
                <a:cs typeface="Times New Roman" pitchFamily="18" charset="0"/>
              </a:rPr>
              <a:t> </a:t>
            </a:r>
          </a:p>
          <a:p>
            <a:pPr>
              <a:buFont typeface="Arial" panose="020B0604020202020204" pitchFamily="34" charset="0"/>
              <a:buChar char="•"/>
            </a:pPr>
            <a:r>
              <a:rPr lang="en-US" dirty="0" smtClean="0">
                <a:solidFill>
                  <a:srgbClr val="000000"/>
                </a:solidFill>
                <a:cs typeface="Times New Roman" pitchFamily="18" charset="0"/>
              </a:rPr>
              <a:t>Requires </a:t>
            </a:r>
            <a:r>
              <a:rPr lang="en-US" dirty="0">
                <a:solidFill>
                  <a:srgbClr val="000000"/>
                </a:solidFill>
                <a:cs typeface="Times New Roman" pitchFamily="18" charset="0"/>
              </a:rPr>
              <a:t>Field Operations to avoid involvement in outside interests that </a:t>
            </a:r>
            <a:r>
              <a:rPr lang="en-US" dirty="0" smtClean="0">
                <a:solidFill>
                  <a:srgbClr val="000000"/>
                </a:solidFill>
                <a:cs typeface="Times New Roman" pitchFamily="18" charset="0"/>
              </a:rPr>
              <a:t>could compromise </a:t>
            </a:r>
            <a:r>
              <a:rPr lang="en-US" dirty="0" smtClean="0"/>
              <a:t>independence </a:t>
            </a:r>
            <a:r>
              <a:rPr lang="en-US" dirty="0"/>
              <a:t>and impartiality</a:t>
            </a:r>
            <a:endParaRPr lang="en-US" dirty="0" smtClean="0">
              <a:solidFill>
                <a:srgbClr val="000000"/>
              </a:solidFill>
              <a:cs typeface="Times New Roman" pitchFamily="18" charset="0"/>
            </a:endParaRPr>
          </a:p>
          <a:p>
            <a:pPr>
              <a:buFont typeface="Arial" panose="020B0604020202020204" pitchFamily="34" charset="0"/>
              <a:buChar char="•"/>
            </a:pPr>
            <a:r>
              <a:rPr lang="en-US" dirty="0" smtClean="0">
                <a:solidFill>
                  <a:srgbClr val="000000"/>
                </a:solidFill>
                <a:cs typeface="Times New Roman" pitchFamily="18" charset="0"/>
              </a:rPr>
              <a:t>Requires Field Staff to report situations where </a:t>
            </a:r>
            <a:r>
              <a:rPr lang="en-US" dirty="0">
                <a:solidFill>
                  <a:srgbClr val="000000"/>
                </a:solidFill>
                <a:cs typeface="Times New Roman" pitchFamily="18" charset="0"/>
              </a:rPr>
              <a:t>independence </a:t>
            </a:r>
            <a:r>
              <a:rPr lang="en-US" dirty="0" smtClean="0">
                <a:solidFill>
                  <a:srgbClr val="000000"/>
                </a:solidFill>
                <a:cs typeface="Times New Roman" pitchFamily="18" charset="0"/>
              </a:rPr>
              <a:t>and impartiality and may be compromised</a:t>
            </a:r>
            <a:endParaRPr lang="en-US" dirty="0">
              <a:solidFill>
                <a:srgbClr val="000000"/>
              </a:solidFill>
              <a:cs typeface="Times New Roman" pitchFamily="18" charset="0"/>
            </a:endParaRPr>
          </a:p>
          <a:p>
            <a:pPr>
              <a:buFont typeface="Arial" panose="020B0604020202020204" pitchFamily="34" charset="0"/>
              <a:buChar char="•"/>
            </a:pPr>
            <a:r>
              <a:rPr lang="en-US" dirty="0" smtClean="0">
                <a:solidFill>
                  <a:srgbClr val="000000"/>
                </a:solidFill>
                <a:cs typeface="Times New Roman" pitchFamily="18" charset="0"/>
              </a:rPr>
              <a:t>Requires Field Staff to comply </a:t>
            </a:r>
            <a:r>
              <a:rPr lang="en-US" dirty="0">
                <a:solidFill>
                  <a:srgbClr val="000000"/>
                </a:solidFill>
                <a:cs typeface="Times New Roman" pitchFamily="18" charset="0"/>
              </a:rPr>
              <a:t>with </a:t>
            </a:r>
            <a:r>
              <a:rPr lang="en-US" dirty="0" smtClean="0">
                <a:solidFill>
                  <a:srgbClr val="000000"/>
                </a:solidFill>
                <a:cs typeface="Times New Roman" pitchFamily="18" charset="0"/>
              </a:rPr>
              <a:t>the </a:t>
            </a:r>
            <a:r>
              <a:rPr lang="en-US" dirty="0"/>
              <a:t>independence and </a:t>
            </a:r>
            <a:r>
              <a:rPr lang="en-US" dirty="0" smtClean="0"/>
              <a:t>impartiality requirement of the</a:t>
            </a:r>
            <a:r>
              <a:rPr lang="en-US" dirty="0" smtClean="0">
                <a:solidFill>
                  <a:srgbClr val="000000"/>
                </a:solidFill>
                <a:cs typeface="Times New Roman" pitchFamily="18" charset="0"/>
              </a:rPr>
              <a:t> </a:t>
            </a:r>
            <a:r>
              <a:rPr lang="en-US" u="sng" dirty="0">
                <a:hlinkClick r:id="rId3"/>
              </a:rPr>
              <a:t>UL Standards of Business Conduct</a:t>
            </a:r>
            <a:endParaRPr lang="en-US" dirty="0" smtClean="0">
              <a:solidFill>
                <a:srgbClr val="000000"/>
              </a:solidFill>
              <a:cs typeface="Times New Roman" pitchFamily="18" charset="0"/>
            </a:endParaRPr>
          </a:p>
          <a:p>
            <a:pPr>
              <a:buFont typeface="Arial" panose="020B0604020202020204" pitchFamily="34" charset="0"/>
              <a:buChar char="•"/>
            </a:pPr>
            <a:r>
              <a:rPr lang="en-US" u="sng" dirty="0" smtClean="0">
                <a:hlinkClick r:id="rId4"/>
              </a:rPr>
              <a:t>Subcontractors for Inspection Activities SOP</a:t>
            </a:r>
            <a:r>
              <a:rPr lang="en-US" dirty="0" smtClean="0"/>
              <a:t>  - Addresses subcontractor independence and impartiality</a:t>
            </a:r>
            <a:endParaRPr lang="en-US" b="1" dirty="0">
              <a:solidFill>
                <a:srgbClr val="000000"/>
              </a:solidFill>
              <a:cs typeface="Times New Roman" pitchFamily="18" charset="0"/>
            </a:endParaRPr>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8</a:t>
            </a:fld>
            <a:endParaRPr lang="en-US" dirty="0">
              <a:solidFill>
                <a:srgbClr val="000000"/>
              </a:solidFill>
            </a:endParaRPr>
          </a:p>
        </p:txBody>
      </p:sp>
    </p:spTree>
    <p:extLst>
      <p:ext uri="{BB962C8B-B14F-4D97-AF65-F5344CB8AC3E}">
        <p14:creationId xmlns:p14="http://schemas.microsoft.com/office/powerpoint/2010/main" val="4079803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Clause 4.2 Confidentiality</a:t>
            </a:r>
            <a:endParaRPr lang="en-US" dirty="0"/>
          </a:p>
        </p:txBody>
      </p:sp>
      <p:sp>
        <p:nvSpPr>
          <p:cNvPr id="3" name="Content Placeholder 2"/>
          <p:cNvSpPr>
            <a:spLocks noGrp="1"/>
          </p:cNvSpPr>
          <p:nvPr>
            <p:ph idx="1"/>
          </p:nvPr>
        </p:nvSpPr>
        <p:spPr/>
        <p:txBody>
          <a:bodyPr/>
          <a:lstStyle/>
          <a:p>
            <a:r>
              <a:rPr lang="en-US" dirty="0" smtClean="0">
                <a:solidFill>
                  <a:srgbClr val="FF0000"/>
                </a:solidFill>
              </a:rPr>
              <a:t>Clause Intent</a:t>
            </a:r>
          </a:p>
          <a:p>
            <a:pPr marL="342900" lvl="1" indent="-342900">
              <a:spcBef>
                <a:spcPct val="20000"/>
              </a:spcBef>
              <a:buNone/>
            </a:pPr>
            <a:r>
              <a:rPr lang="en-US" sz="2000" dirty="0">
                <a:cs typeface="Times New Roman" pitchFamily="18" charset="0"/>
              </a:rPr>
              <a:t>The inspection body shall ensure confidentiality of information </a:t>
            </a:r>
          </a:p>
          <a:p>
            <a:r>
              <a:rPr lang="en-US" dirty="0" smtClean="0">
                <a:solidFill>
                  <a:srgbClr val="FF0000"/>
                </a:solidFill>
              </a:rPr>
              <a:t>Clause Requirement Example</a:t>
            </a:r>
          </a:p>
          <a:p>
            <a:r>
              <a:rPr lang="en-US" dirty="0"/>
              <a:t>The inspection body shall be responsible, through legally enforceable commitments, for </a:t>
            </a:r>
            <a:r>
              <a:rPr lang="en-US" dirty="0" smtClean="0"/>
              <a:t>the management </a:t>
            </a:r>
            <a:r>
              <a:rPr lang="en-US" dirty="0"/>
              <a:t>of all information obtained or created during the performance of inspection activities</a:t>
            </a:r>
            <a:endParaRPr lang="en-US" dirty="0" smtClean="0">
              <a:solidFill>
                <a:srgbClr val="FF0000"/>
              </a:solidFill>
            </a:endParaRPr>
          </a:p>
          <a:p>
            <a:r>
              <a:rPr lang="en-US" dirty="0" smtClean="0">
                <a:solidFill>
                  <a:srgbClr val="FF0000"/>
                </a:solidFill>
              </a:rPr>
              <a:t>UL </a:t>
            </a:r>
            <a:r>
              <a:rPr lang="en-US" dirty="0">
                <a:solidFill>
                  <a:srgbClr val="FF0000"/>
                </a:solidFill>
              </a:rPr>
              <a:t>Implementation</a:t>
            </a:r>
          </a:p>
          <a:p>
            <a:r>
              <a:rPr lang="en-US" dirty="0"/>
              <a:t>Requirements for </a:t>
            </a:r>
            <a:r>
              <a:rPr lang="en-US" dirty="0" smtClean="0"/>
              <a:t>confidentiality </a:t>
            </a:r>
            <a:r>
              <a:rPr lang="en-US" dirty="0"/>
              <a:t>of information include </a:t>
            </a:r>
            <a:r>
              <a:rPr lang="en-US" dirty="0" smtClean="0"/>
              <a:t>UL contractual </a:t>
            </a:r>
            <a:r>
              <a:rPr lang="en-US" dirty="0"/>
              <a:t>agreements, local or regional employee manuals, the </a:t>
            </a:r>
            <a:r>
              <a:rPr lang="en-US" u="sng" dirty="0">
                <a:hlinkClick r:id="rId3"/>
              </a:rPr>
              <a:t>UL Standards of Business Conduct</a:t>
            </a:r>
            <a:r>
              <a:rPr lang="en-US" dirty="0"/>
              <a:t>, and information contained in local or regional applications for employment</a:t>
            </a:r>
          </a:p>
        </p:txBody>
      </p:sp>
      <p:sp>
        <p:nvSpPr>
          <p:cNvPr id="4" name="Slide Number Placeholder 3"/>
          <p:cNvSpPr>
            <a:spLocks noGrp="1"/>
          </p:cNvSpPr>
          <p:nvPr>
            <p:ph type="sldNum" sz="quarter" idx="10"/>
          </p:nvPr>
        </p:nvSpPr>
        <p:spPr/>
        <p:txBody>
          <a:bodyPr/>
          <a:lstStyle/>
          <a:p>
            <a:fld id="{77F56632-F21B-43C7-A157-F1A93EFDCACA}" type="slidenum">
              <a:rPr lang="en-US" smtClean="0"/>
              <a:pPr/>
              <a:t>9</a:t>
            </a:fld>
            <a:endParaRPr lang="en-US" dirty="0"/>
          </a:p>
        </p:txBody>
      </p:sp>
      <p:sp>
        <p:nvSpPr>
          <p:cNvPr id="5" name="Footer Placeholder 4"/>
          <p:cNvSpPr>
            <a:spLocks noGrp="1"/>
          </p:cNvSpPr>
          <p:nvPr>
            <p:ph type="ftr" sz="quarter" idx="4294967295"/>
          </p:nvPr>
        </p:nvSpPr>
        <p:spPr>
          <a:xfrm>
            <a:off x="0" y="6356350"/>
            <a:ext cx="2895600" cy="365125"/>
          </a:xfrm>
          <a:prstGeom prst="rect">
            <a:avLst/>
          </a:prstGeom>
        </p:spPr>
        <p:txBody>
          <a:bodyPr/>
          <a:lstStyle/>
          <a:p>
            <a:pPr>
              <a:defRPr/>
            </a:pPr>
            <a:endParaRPr lang="en-US" dirty="0"/>
          </a:p>
        </p:txBody>
      </p:sp>
    </p:spTree>
    <p:extLst>
      <p:ext uri="{BB962C8B-B14F-4D97-AF65-F5344CB8AC3E}">
        <p14:creationId xmlns:p14="http://schemas.microsoft.com/office/powerpoint/2010/main" val="3736879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UL_Basic_011010">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11848</TotalTime>
  <Words>4650</Words>
  <Application>Microsoft Office PowerPoint</Application>
  <PresentationFormat>On-screen Show (4:3)</PresentationFormat>
  <Paragraphs>500</Paragraphs>
  <Slides>39</Slides>
  <Notes>34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UL_Basic_011010</vt:lpstr>
      <vt:lpstr>ISO 17020 CAR Champion and Auditor Training</vt:lpstr>
      <vt:lpstr>Objectives</vt:lpstr>
      <vt:lpstr>ISO 17020, 2 edition:03-01-2012</vt:lpstr>
      <vt:lpstr>Clause 1- Scope</vt:lpstr>
      <vt:lpstr>Clause 2 - Normative Reference</vt:lpstr>
      <vt:lpstr>Clause 3 Terms and Definitions</vt:lpstr>
      <vt:lpstr>Clause 4.1 Impartiality and Independence</vt:lpstr>
      <vt:lpstr>Clause 4.1 Impartiality and Independence</vt:lpstr>
      <vt:lpstr>Clause 4.2 Confidentiality</vt:lpstr>
      <vt:lpstr>Clause 5.1 Administrative Requirements</vt:lpstr>
      <vt:lpstr>Clause 5.2 Organization and Management</vt:lpstr>
      <vt:lpstr>Clause 6.1 Personnel</vt:lpstr>
      <vt:lpstr>Clause 6.2 Facilities and Equipment</vt:lpstr>
      <vt:lpstr>Clause 6.2 Facilities and Equipment</vt:lpstr>
      <vt:lpstr>Clause 6.3 Subcontracting</vt:lpstr>
      <vt:lpstr>Clause 7.1 Inspection Methods and Procedures</vt:lpstr>
      <vt:lpstr>Clause 7.1 Inspection Methods and Procedures</vt:lpstr>
      <vt:lpstr>Clause 7.2 Handling Inspection Items and Samples</vt:lpstr>
      <vt:lpstr>Clause 7.3 Inspection Records</vt:lpstr>
      <vt:lpstr>Clause 7.3 Inspection Records</vt:lpstr>
      <vt:lpstr>Clause 7.4 Inspection Reports and Certificates</vt:lpstr>
      <vt:lpstr>Clause 7.4 Inspection Reports and Certificates</vt:lpstr>
      <vt:lpstr>Clause 7.5 Complaints and Appeals</vt:lpstr>
      <vt:lpstr>Clause 7.6 Complaints and Appeals Process</vt:lpstr>
      <vt:lpstr>Clause 7.6 Complaints and Appeals Process</vt:lpstr>
      <vt:lpstr>Clause 8.1  Management system requirements</vt:lpstr>
      <vt:lpstr>Clause 8.2 Management system documentation (Option A)</vt:lpstr>
      <vt:lpstr>Clause 8.2 Management system documentation (Option A)</vt:lpstr>
      <vt:lpstr>Clause 8.3 Control of documents (Option A)</vt:lpstr>
      <vt:lpstr>Clause 8.4 Control of records (Option A)</vt:lpstr>
      <vt:lpstr>Clause 8.5 Management review (Option A)</vt:lpstr>
      <vt:lpstr>Clause 8.6 Internal audits (Option A)</vt:lpstr>
      <vt:lpstr>Clause 8.7 Corrective actions (Option A)</vt:lpstr>
      <vt:lpstr>Clause 8.8 Preventive actions (Option A)</vt:lpstr>
      <vt:lpstr>Application of ISO 17020 to the CAR Champion Function  optional slide depending upon audience</vt:lpstr>
      <vt:lpstr>WORKSHOP</vt:lpstr>
      <vt:lpstr>?</vt:lpstr>
      <vt:lpstr>Thank You </vt:lpstr>
      <vt:lpstr>Revision History</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bold 30 pts maximum  two lines</dc:title>
  <dc:creator>Flaherty, Robyn R.</dc:creator>
  <cp:lastModifiedBy>Allison, Cheryl</cp:lastModifiedBy>
  <cp:revision>540</cp:revision>
  <dcterms:created xsi:type="dcterms:W3CDTF">2014-05-12T18:36:17Z</dcterms:created>
  <dcterms:modified xsi:type="dcterms:W3CDTF">2015-02-09T15:39:13Z</dcterms:modified>
</cp:coreProperties>
</file>