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6" r:id="rId1"/>
  </p:sldMasterIdLst>
  <p:notesMasterIdLst>
    <p:notesMasterId r:id="rId56"/>
  </p:notesMasterIdLst>
  <p:handoutMasterIdLst>
    <p:handoutMasterId r:id="rId57"/>
  </p:handoutMasterIdLst>
  <p:sldIdLst>
    <p:sldId id="279" r:id="rId2"/>
    <p:sldId id="260" r:id="rId3"/>
    <p:sldId id="360" r:id="rId4"/>
    <p:sldId id="316" r:id="rId5"/>
    <p:sldId id="367" r:id="rId6"/>
    <p:sldId id="368" r:id="rId7"/>
    <p:sldId id="290" r:id="rId8"/>
    <p:sldId id="305" r:id="rId9"/>
    <p:sldId id="306" r:id="rId10"/>
    <p:sldId id="359" r:id="rId11"/>
    <p:sldId id="307" r:id="rId12"/>
    <p:sldId id="317" r:id="rId13"/>
    <p:sldId id="319" r:id="rId14"/>
    <p:sldId id="323" r:id="rId15"/>
    <p:sldId id="324" r:id="rId16"/>
    <p:sldId id="322" r:id="rId17"/>
    <p:sldId id="325" r:id="rId18"/>
    <p:sldId id="338" r:id="rId19"/>
    <p:sldId id="346" r:id="rId20"/>
    <p:sldId id="339" r:id="rId21"/>
    <p:sldId id="340" r:id="rId22"/>
    <p:sldId id="341" r:id="rId23"/>
    <p:sldId id="342" r:id="rId24"/>
    <p:sldId id="343" r:id="rId25"/>
    <p:sldId id="344" r:id="rId26"/>
    <p:sldId id="345" r:id="rId27"/>
    <p:sldId id="356" r:id="rId28"/>
    <p:sldId id="301" r:id="rId29"/>
    <p:sldId id="362" r:id="rId30"/>
    <p:sldId id="318" r:id="rId31"/>
    <p:sldId id="320" r:id="rId32"/>
    <p:sldId id="321" r:id="rId33"/>
    <p:sldId id="326" r:id="rId34"/>
    <p:sldId id="327" r:id="rId35"/>
    <p:sldId id="328" r:id="rId36"/>
    <p:sldId id="332" r:id="rId37"/>
    <p:sldId id="333" r:id="rId38"/>
    <p:sldId id="334" r:id="rId39"/>
    <p:sldId id="335" r:id="rId40"/>
    <p:sldId id="336" r:id="rId41"/>
    <p:sldId id="337" r:id="rId42"/>
    <p:sldId id="329" r:id="rId43"/>
    <p:sldId id="330" r:id="rId44"/>
    <p:sldId id="331" r:id="rId45"/>
    <p:sldId id="347" r:id="rId46"/>
    <p:sldId id="348" r:id="rId47"/>
    <p:sldId id="349" r:id="rId48"/>
    <p:sldId id="350" r:id="rId49"/>
    <p:sldId id="351" r:id="rId50"/>
    <p:sldId id="352" r:id="rId51"/>
    <p:sldId id="353" r:id="rId52"/>
    <p:sldId id="358" r:id="rId53"/>
    <p:sldId id="357" r:id="rId54"/>
    <p:sldId id="369" r:id="rId55"/>
  </p:sldIdLst>
  <p:sldSz cx="9144000" cy="6858000" type="screen4x3"/>
  <p:notesSz cx="6858000" cy="9296400"/>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80" autoAdjust="0"/>
    <p:restoredTop sz="77658" autoAdjust="0"/>
  </p:normalViewPr>
  <p:slideViewPr>
    <p:cSldViewPr snapToGrid="0" snapToObjects="1" showGuides="1">
      <p:cViewPr>
        <p:scale>
          <a:sx n="75" d="100"/>
          <a:sy n="75" d="100"/>
        </p:scale>
        <p:origin x="-1066" y="-254"/>
      </p:cViewPr>
      <p:guideLst>
        <p:guide orient="horz" pos="2166"/>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p:scale>
          <a:sx n="130" d="100"/>
          <a:sy n="130" d="100"/>
        </p:scale>
        <p:origin x="-1752" y="80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8CEF0-6D73-4367-8622-69E6D4C864EA}" type="doc">
      <dgm:prSet loTypeId="urn:microsoft.com/office/officeart/2005/8/layout/pyramid1" loCatId="pyramid" qsTypeId="urn:microsoft.com/office/officeart/2005/8/quickstyle/simple1" qsCatId="simple" csTypeId="urn:microsoft.com/office/officeart/2005/8/colors/accent1_2" csCatId="accent1" phldr="1"/>
      <dgm:spPr/>
    </dgm:pt>
    <dgm:pt modelId="{392D1AD8-8D6A-4441-BF4A-975F8AE6B4FB}">
      <dgm:prSet phldrT="[Text]" custT="1"/>
      <dgm:spPr/>
      <dgm:t>
        <a:bodyPr/>
        <a:lstStyle/>
        <a:p>
          <a:endParaRPr lang="en-US" sz="1200" dirty="0" smtClean="0"/>
        </a:p>
        <a:p>
          <a:r>
            <a:rPr lang="en-US" sz="1200" dirty="0" smtClean="0"/>
            <a:t>Policy</a:t>
          </a:r>
        </a:p>
        <a:p>
          <a:r>
            <a:rPr lang="en-US" sz="1200" dirty="0" smtClean="0"/>
            <a:t>00-GC-P0857</a:t>
          </a:r>
          <a:endParaRPr lang="en-US" sz="1200" dirty="0"/>
        </a:p>
      </dgm:t>
    </dgm:pt>
    <dgm:pt modelId="{B99929FF-35CC-4792-B256-8F1589069494}" type="parTrans" cxnId="{71D25A0C-EDBC-4399-9451-A764AEF6AD35}">
      <dgm:prSet/>
      <dgm:spPr/>
      <dgm:t>
        <a:bodyPr/>
        <a:lstStyle/>
        <a:p>
          <a:endParaRPr lang="en-US"/>
        </a:p>
      </dgm:t>
    </dgm:pt>
    <dgm:pt modelId="{310AE970-8757-4C19-BBB7-821B2A8F9688}" type="sibTrans" cxnId="{71D25A0C-EDBC-4399-9451-A764AEF6AD35}">
      <dgm:prSet/>
      <dgm:spPr/>
      <dgm:t>
        <a:bodyPr/>
        <a:lstStyle/>
        <a:p>
          <a:endParaRPr lang="en-US"/>
        </a:p>
      </dgm:t>
    </dgm:pt>
    <dgm:pt modelId="{F57BCD5D-552D-4D0A-95E3-4125E6822DBC}">
      <dgm:prSet phldrT="[Text]" custT="1"/>
      <dgm:spPr/>
      <dgm:t>
        <a:bodyPr/>
        <a:lstStyle/>
        <a:p>
          <a:pPr algn="ctr"/>
          <a:r>
            <a:rPr lang="en-US" sz="1200" dirty="0" smtClean="0"/>
            <a:t>Tertiary scheme documentation   EG:</a:t>
          </a:r>
        </a:p>
        <a:p>
          <a:pPr algn="ctr"/>
          <a:r>
            <a:rPr lang="en-US" sz="1200" dirty="0" smtClean="0"/>
            <a:t>  00-GI-P0030  CIG Factory Inspection Program Policy </a:t>
          </a:r>
        </a:p>
        <a:p>
          <a:pPr algn="ctr"/>
          <a:r>
            <a:rPr lang="en-US" sz="1200" dirty="0" smtClean="0"/>
            <a:t>00-OP-C0035  Laboratory Environmental Ambient Conditions for DAP Clients</a:t>
          </a:r>
          <a:endParaRPr lang="en-US" sz="1200" dirty="0"/>
        </a:p>
      </dgm:t>
    </dgm:pt>
    <dgm:pt modelId="{93EEC6FA-986E-4A41-932E-3D279A3AE448}" type="sibTrans" cxnId="{74F50BD2-2689-4BFB-9BA7-D4641EFBF7C1}">
      <dgm:prSet/>
      <dgm:spPr/>
      <dgm:t>
        <a:bodyPr/>
        <a:lstStyle/>
        <a:p>
          <a:endParaRPr lang="en-US"/>
        </a:p>
      </dgm:t>
    </dgm:pt>
    <dgm:pt modelId="{695D1828-55BA-4B0B-B5F7-D2F523BE072D}" type="parTrans" cxnId="{74F50BD2-2689-4BFB-9BA7-D4641EFBF7C1}">
      <dgm:prSet/>
      <dgm:spPr/>
      <dgm:t>
        <a:bodyPr/>
        <a:lstStyle/>
        <a:p>
          <a:endParaRPr lang="en-US"/>
        </a:p>
      </dgm:t>
    </dgm:pt>
    <dgm:pt modelId="{9FEFBEA0-545A-43BE-9DC3-431AEAE70A18}">
      <dgm:prSet phldrT="[Text]" custT="1"/>
      <dgm:spPr/>
      <dgm:t>
        <a:bodyPr/>
        <a:lstStyle/>
        <a:p>
          <a:endParaRPr lang="en-US" sz="600" dirty="0" smtClean="0"/>
        </a:p>
        <a:p>
          <a:r>
            <a:rPr lang="en-US" sz="1200" dirty="0" smtClean="0"/>
            <a:t>Primary scheme documentation  EG   </a:t>
          </a:r>
        </a:p>
        <a:p>
          <a:r>
            <a:rPr lang="en-US" sz="1200" b="0" i="0" u="none" dirty="0" smtClean="0"/>
            <a:t>00-CE-S0032  US and Canada Safety Schemes- Marks and Certificates</a:t>
          </a:r>
        </a:p>
        <a:p>
          <a:r>
            <a:rPr lang="en-US" sz="1200" b="0" i="0" u="none" dirty="0" smtClean="0"/>
            <a:t>00-LO-S0026  FUS Sample Testing</a:t>
          </a:r>
          <a:endParaRPr lang="en-US" sz="1200" dirty="0"/>
        </a:p>
      </dgm:t>
    </dgm:pt>
    <dgm:pt modelId="{EF641A03-ECC6-4581-A547-C490E07A2C17}" type="parTrans" cxnId="{3D0A8A57-50D8-49B8-B52E-2E311663424C}">
      <dgm:prSet/>
      <dgm:spPr/>
      <dgm:t>
        <a:bodyPr/>
        <a:lstStyle/>
        <a:p>
          <a:endParaRPr lang="en-US"/>
        </a:p>
      </dgm:t>
    </dgm:pt>
    <dgm:pt modelId="{016FDE1C-5ACE-4602-942B-F670A6182221}" type="sibTrans" cxnId="{3D0A8A57-50D8-49B8-B52E-2E311663424C}">
      <dgm:prSet/>
      <dgm:spPr/>
      <dgm:t>
        <a:bodyPr/>
        <a:lstStyle/>
        <a:p>
          <a:endParaRPr lang="en-US"/>
        </a:p>
      </dgm:t>
    </dgm:pt>
    <dgm:pt modelId="{F98F6A6C-AD92-4CD4-BFB4-EF129E3C1C26}">
      <dgm:prSet phldrT="[Text]" custT="1"/>
      <dgm:spPr/>
      <dgm:t>
        <a:bodyPr/>
        <a:lstStyle/>
        <a:p>
          <a:r>
            <a:rPr lang="en-US" sz="1200" dirty="0" smtClean="0"/>
            <a:t>Scheme secondary documents EG:</a:t>
          </a:r>
        </a:p>
        <a:p>
          <a:r>
            <a:rPr lang="en-US" sz="1200" dirty="0" smtClean="0"/>
            <a:t>00-IC-S0035 Client Test Data Program</a:t>
          </a:r>
        </a:p>
        <a:p>
          <a:r>
            <a:rPr lang="en-US" sz="1200" dirty="0" smtClean="0"/>
            <a:t>00-OP-S0086  Appliance Wiring Material Report and FUS Procedure Requirements</a:t>
          </a:r>
          <a:endParaRPr lang="en-US" sz="1200" dirty="0"/>
        </a:p>
      </dgm:t>
    </dgm:pt>
    <dgm:pt modelId="{F9D2763C-B6AB-4664-9544-C4A5EE8AF6D3}" type="parTrans" cxnId="{81BEDE14-5BC0-4159-8D5E-324C1BCDF51D}">
      <dgm:prSet/>
      <dgm:spPr/>
      <dgm:t>
        <a:bodyPr/>
        <a:lstStyle/>
        <a:p>
          <a:endParaRPr lang="en-US"/>
        </a:p>
      </dgm:t>
    </dgm:pt>
    <dgm:pt modelId="{44E2AFDE-B2E4-473B-8C38-3A855FEA8A6C}" type="sibTrans" cxnId="{81BEDE14-5BC0-4159-8D5E-324C1BCDF51D}">
      <dgm:prSet/>
      <dgm:spPr/>
      <dgm:t>
        <a:bodyPr/>
        <a:lstStyle/>
        <a:p>
          <a:endParaRPr lang="en-US"/>
        </a:p>
      </dgm:t>
    </dgm:pt>
    <dgm:pt modelId="{1A1E17A0-1D54-4204-8139-72C1D479A111}" type="pres">
      <dgm:prSet presAssocID="{75D8CEF0-6D73-4367-8622-69E6D4C864EA}" presName="Name0" presStyleCnt="0">
        <dgm:presLayoutVars>
          <dgm:dir/>
          <dgm:animLvl val="lvl"/>
          <dgm:resizeHandles val="exact"/>
        </dgm:presLayoutVars>
      </dgm:prSet>
      <dgm:spPr/>
    </dgm:pt>
    <dgm:pt modelId="{9D3B55BC-BAE0-436B-8469-AE6D30AAF71F}" type="pres">
      <dgm:prSet presAssocID="{392D1AD8-8D6A-4441-BF4A-975F8AE6B4FB}" presName="Name8" presStyleCnt="0"/>
      <dgm:spPr/>
    </dgm:pt>
    <dgm:pt modelId="{0B48143B-0E80-4348-A95D-1E89673190A5}" type="pres">
      <dgm:prSet presAssocID="{392D1AD8-8D6A-4441-BF4A-975F8AE6B4FB}" presName="level" presStyleLbl="node1" presStyleIdx="0" presStyleCnt="4" custLinFactNeighborX="241">
        <dgm:presLayoutVars>
          <dgm:chMax val="1"/>
          <dgm:bulletEnabled val="1"/>
        </dgm:presLayoutVars>
      </dgm:prSet>
      <dgm:spPr/>
      <dgm:t>
        <a:bodyPr/>
        <a:lstStyle/>
        <a:p>
          <a:endParaRPr lang="en-US"/>
        </a:p>
      </dgm:t>
    </dgm:pt>
    <dgm:pt modelId="{23FB3211-F19A-4FB7-A777-7E9429BC2DEC}" type="pres">
      <dgm:prSet presAssocID="{392D1AD8-8D6A-4441-BF4A-975F8AE6B4FB}" presName="levelTx" presStyleLbl="revTx" presStyleIdx="0" presStyleCnt="0">
        <dgm:presLayoutVars>
          <dgm:chMax val="1"/>
          <dgm:bulletEnabled val="1"/>
        </dgm:presLayoutVars>
      </dgm:prSet>
      <dgm:spPr/>
      <dgm:t>
        <a:bodyPr/>
        <a:lstStyle/>
        <a:p>
          <a:endParaRPr lang="en-US"/>
        </a:p>
      </dgm:t>
    </dgm:pt>
    <dgm:pt modelId="{318D652F-EEA8-41A0-9B85-62741B99F0EB}" type="pres">
      <dgm:prSet presAssocID="{9FEFBEA0-545A-43BE-9DC3-431AEAE70A18}" presName="Name8" presStyleCnt="0"/>
      <dgm:spPr/>
    </dgm:pt>
    <dgm:pt modelId="{64273424-6457-4F25-A0D7-CCA1CC2D488A}" type="pres">
      <dgm:prSet presAssocID="{9FEFBEA0-545A-43BE-9DC3-431AEAE70A18}" presName="level" presStyleLbl="node1" presStyleIdx="1" presStyleCnt="4">
        <dgm:presLayoutVars>
          <dgm:chMax val="1"/>
          <dgm:bulletEnabled val="1"/>
        </dgm:presLayoutVars>
      </dgm:prSet>
      <dgm:spPr/>
      <dgm:t>
        <a:bodyPr/>
        <a:lstStyle/>
        <a:p>
          <a:endParaRPr lang="en-US"/>
        </a:p>
      </dgm:t>
    </dgm:pt>
    <dgm:pt modelId="{08CF7196-E353-47FF-ADF5-B6F559087A64}" type="pres">
      <dgm:prSet presAssocID="{9FEFBEA0-545A-43BE-9DC3-431AEAE70A18}" presName="levelTx" presStyleLbl="revTx" presStyleIdx="0" presStyleCnt="0">
        <dgm:presLayoutVars>
          <dgm:chMax val="1"/>
          <dgm:bulletEnabled val="1"/>
        </dgm:presLayoutVars>
      </dgm:prSet>
      <dgm:spPr/>
      <dgm:t>
        <a:bodyPr/>
        <a:lstStyle/>
        <a:p>
          <a:endParaRPr lang="en-US"/>
        </a:p>
      </dgm:t>
    </dgm:pt>
    <dgm:pt modelId="{D3999C80-8696-490F-88CE-EC0C790693EF}" type="pres">
      <dgm:prSet presAssocID="{F98F6A6C-AD92-4CD4-BFB4-EF129E3C1C26}" presName="Name8" presStyleCnt="0"/>
      <dgm:spPr/>
    </dgm:pt>
    <dgm:pt modelId="{66A3FCF1-1FC4-40CF-8AD7-05C8AEB596CC}" type="pres">
      <dgm:prSet presAssocID="{F98F6A6C-AD92-4CD4-BFB4-EF129E3C1C26}" presName="level" presStyleLbl="node1" presStyleIdx="2" presStyleCnt="4">
        <dgm:presLayoutVars>
          <dgm:chMax val="1"/>
          <dgm:bulletEnabled val="1"/>
        </dgm:presLayoutVars>
      </dgm:prSet>
      <dgm:spPr/>
      <dgm:t>
        <a:bodyPr/>
        <a:lstStyle/>
        <a:p>
          <a:endParaRPr lang="en-US"/>
        </a:p>
      </dgm:t>
    </dgm:pt>
    <dgm:pt modelId="{98ECC87A-95DD-4646-B667-15E7D462FCD6}" type="pres">
      <dgm:prSet presAssocID="{F98F6A6C-AD92-4CD4-BFB4-EF129E3C1C26}" presName="levelTx" presStyleLbl="revTx" presStyleIdx="0" presStyleCnt="0">
        <dgm:presLayoutVars>
          <dgm:chMax val="1"/>
          <dgm:bulletEnabled val="1"/>
        </dgm:presLayoutVars>
      </dgm:prSet>
      <dgm:spPr/>
      <dgm:t>
        <a:bodyPr/>
        <a:lstStyle/>
        <a:p>
          <a:endParaRPr lang="en-US"/>
        </a:p>
      </dgm:t>
    </dgm:pt>
    <dgm:pt modelId="{3E6BE2B6-55B7-4349-871F-046204D3A27C}" type="pres">
      <dgm:prSet presAssocID="{F57BCD5D-552D-4D0A-95E3-4125E6822DBC}" presName="Name8" presStyleCnt="0"/>
      <dgm:spPr/>
    </dgm:pt>
    <dgm:pt modelId="{73BBFD80-F5BB-4098-B042-ED278C3B8678}" type="pres">
      <dgm:prSet presAssocID="{F57BCD5D-552D-4D0A-95E3-4125E6822DBC}" presName="level" presStyleLbl="node1" presStyleIdx="3" presStyleCnt="4" custLinFactNeighborY="0">
        <dgm:presLayoutVars>
          <dgm:chMax val="1"/>
          <dgm:bulletEnabled val="1"/>
        </dgm:presLayoutVars>
      </dgm:prSet>
      <dgm:spPr/>
      <dgm:t>
        <a:bodyPr/>
        <a:lstStyle/>
        <a:p>
          <a:endParaRPr lang="en-US"/>
        </a:p>
      </dgm:t>
    </dgm:pt>
    <dgm:pt modelId="{A1E8A931-928D-4A89-8A90-512207207756}" type="pres">
      <dgm:prSet presAssocID="{F57BCD5D-552D-4D0A-95E3-4125E6822DBC}" presName="levelTx" presStyleLbl="revTx" presStyleIdx="0" presStyleCnt="0">
        <dgm:presLayoutVars>
          <dgm:chMax val="1"/>
          <dgm:bulletEnabled val="1"/>
        </dgm:presLayoutVars>
      </dgm:prSet>
      <dgm:spPr/>
      <dgm:t>
        <a:bodyPr/>
        <a:lstStyle/>
        <a:p>
          <a:endParaRPr lang="en-US"/>
        </a:p>
      </dgm:t>
    </dgm:pt>
  </dgm:ptLst>
  <dgm:cxnLst>
    <dgm:cxn modelId="{3F04AA37-2A40-4DF7-B81C-2EA9A501B9D5}" type="presOf" srcId="{F57BCD5D-552D-4D0A-95E3-4125E6822DBC}" destId="{A1E8A931-928D-4A89-8A90-512207207756}" srcOrd="1" destOrd="0" presId="urn:microsoft.com/office/officeart/2005/8/layout/pyramid1"/>
    <dgm:cxn modelId="{5DAF7469-75DC-43D4-91D4-E823F8A4BD54}" type="presOf" srcId="{F98F6A6C-AD92-4CD4-BFB4-EF129E3C1C26}" destId="{98ECC87A-95DD-4646-B667-15E7D462FCD6}" srcOrd="1" destOrd="0" presId="urn:microsoft.com/office/officeart/2005/8/layout/pyramid1"/>
    <dgm:cxn modelId="{3D0A8A57-50D8-49B8-B52E-2E311663424C}" srcId="{75D8CEF0-6D73-4367-8622-69E6D4C864EA}" destId="{9FEFBEA0-545A-43BE-9DC3-431AEAE70A18}" srcOrd="1" destOrd="0" parTransId="{EF641A03-ECC6-4581-A547-C490E07A2C17}" sibTransId="{016FDE1C-5ACE-4602-942B-F670A6182221}"/>
    <dgm:cxn modelId="{21B82100-6C9D-416D-8523-D3154232A1A7}" type="presOf" srcId="{9FEFBEA0-545A-43BE-9DC3-431AEAE70A18}" destId="{64273424-6457-4F25-A0D7-CCA1CC2D488A}" srcOrd="0" destOrd="0" presId="urn:microsoft.com/office/officeart/2005/8/layout/pyramid1"/>
    <dgm:cxn modelId="{74F50BD2-2689-4BFB-9BA7-D4641EFBF7C1}" srcId="{75D8CEF0-6D73-4367-8622-69E6D4C864EA}" destId="{F57BCD5D-552D-4D0A-95E3-4125E6822DBC}" srcOrd="3" destOrd="0" parTransId="{695D1828-55BA-4B0B-B5F7-D2F523BE072D}" sibTransId="{93EEC6FA-986E-4A41-932E-3D279A3AE448}"/>
    <dgm:cxn modelId="{32449596-EBEC-4A80-A5CB-3AD178ACC969}" type="presOf" srcId="{F98F6A6C-AD92-4CD4-BFB4-EF129E3C1C26}" destId="{66A3FCF1-1FC4-40CF-8AD7-05C8AEB596CC}" srcOrd="0" destOrd="0" presId="urn:microsoft.com/office/officeart/2005/8/layout/pyramid1"/>
    <dgm:cxn modelId="{71D25A0C-EDBC-4399-9451-A764AEF6AD35}" srcId="{75D8CEF0-6D73-4367-8622-69E6D4C864EA}" destId="{392D1AD8-8D6A-4441-BF4A-975F8AE6B4FB}" srcOrd="0" destOrd="0" parTransId="{B99929FF-35CC-4792-B256-8F1589069494}" sibTransId="{310AE970-8757-4C19-BBB7-821B2A8F9688}"/>
    <dgm:cxn modelId="{370EE710-E0EF-44C3-AC4B-495A960A9F15}" type="presOf" srcId="{392D1AD8-8D6A-4441-BF4A-975F8AE6B4FB}" destId="{0B48143B-0E80-4348-A95D-1E89673190A5}" srcOrd="0" destOrd="0" presId="urn:microsoft.com/office/officeart/2005/8/layout/pyramid1"/>
    <dgm:cxn modelId="{078BAB30-1A13-472A-A8A4-7475B2B50FF9}" type="presOf" srcId="{F57BCD5D-552D-4D0A-95E3-4125E6822DBC}" destId="{73BBFD80-F5BB-4098-B042-ED278C3B8678}" srcOrd="0" destOrd="0" presId="urn:microsoft.com/office/officeart/2005/8/layout/pyramid1"/>
    <dgm:cxn modelId="{EC94BB1C-AD0F-4111-B075-A1C91C23ACCA}" type="presOf" srcId="{392D1AD8-8D6A-4441-BF4A-975F8AE6B4FB}" destId="{23FB3211-F19A-4FB7-A777-7E9429BC2DEC}" srcOrd="1" destOrd="0" presId="urn:microsoft.com/office/officeart/2005/8/layout/pyramid1"/>
    <dgm:cxn modelId="{81BEDE14-5BC0-4159-8D5E-324C1BCDF51D}" srcId="{75D8CEF0-6D73-4367-8622-69E6D4C864EA}" destId="{F98F6A6C-AD92-4CD4-BFB4-EF129E3C1C26}" srcOrd="2" destOrd="0" parTransId="{F9D2763C-B6AB-4664-9544-C4A5EE8AF6D3}" sibTransId="{44E2AFDE-B2E4-473B-8C38-3A855FEA8A6C}"/>
    <dgm:cxn modelId="{53E8E3B8-6FA3-41E0-8AD1-07DB04EA0AE1}" type="presOf" srcId="{9FEFBEA0-545A-43BE-9DC3-431AEAE70A18}" destId="{08CF7196-E353-47FF-ADF5-B6F559087A64}" srcOrd="1" destOrd="0" presId="urn:microsoft.com/office/officeart/2005/8/layout/pyramid1"/>
    <dgm:cxn modelId="{1A148E6E-01CF-499F-87A3-B0C07C306D57}" type="presOf" srcId="{75D8CEF0-6D73-4367-8622-69E6D4C864EA}" destId="{1A1E17A0-1D54-4204-8139-72C1D479A111}" srcOrd="0" destOrd="0" presId="urn:microsoft.com/office/officeart/2005/8/layout/pyramid1"/>
    <dgm:cxn modelId="{F50ADFCE-2BD9-4B50-AAA7-6C06844DBB64}" type="presParOf" srcId="{1A1E17A0-1D54-4204-8139-72C1D479A111}" destId="{9D3B55BC-BAE0-436B-8469-AE6D30AAF71F}" srcOrd="0" destOrd="0" presId="urn:microsoft.com/office/officeart/2005/8/layout/pyramid1"/>
    <dgm:cxn modelId="{642BD9F4-641A-4E74-812F-6EE18925C5AD}" type="presParOf" srcId="{9D3B55BC-BAE0-436B-8469-AE6D30AAF71F}" destId="{0B48143B-0E80-4348-A95D-1E89673190A5}" srcOrd="0" destOrd="0" presId="urn:microsoft.com/office/officeart/2005/8/layout/pyramid1"/>
    <dgm:cxn modelId="{15E6E799-25D6-457C-A1CF-4DCA2719733D}" type="presParOf" srcId="{9D3B55BC-BAE0-436B-8469-AE6D30AAF71F}" destId="{23FB3211-F19A-4FB7-A777-7E9429BC2DEC}" srcOrd="1" destOrd="0" presId="urn:microsoft.com/office/officeart/2005/8/layout/pyramid1"/>
    <dgm:cxn modelId="{55F2E994-0EA9-4634-8C16-0BAD16F8F46F}" type="presParOf" srcId="{1A1E17A0-1D54-4204-8139-72C1D479A111}" destId="{318D652F-EEA8-41A0-9B85-62741B99F0EB}" srcOrd="1" destOrd="0" presId="urn:microsoft.com/office/officeart/2005/8/layout/pyramid1"/>
    <dgm:cxn modelId="{D51500CB-94F7-434A-9910-28028AE369B9}" type="presParOf" srcId="{318D652F-EEA8-41A0-9B85-62741B99F0EB}" destId="{64273424-6457-4F25-A0D7-CCA1CC2D488A}" srcOrd="0" destOrd="0" presId="urn:microsoft.com/office/officeart/2005/8/layout/pyramid1"/>
    <dgm:cxn modelId="{CDB7341C-2496-46E9-80FE-E760D1D269B9}" type="presParOf" srcId="{318D652F-EEA8-41A0-9B85-62741B99F0EB}" destId="{08CF7196-E353-47FF-ADF5-B6F559087A64}" srcOrd="1" destOrd="0" presId="urn:microsoft.com/office/officeart/2005/8/layout/pyramid1"/>
    <dgm:cxn modelId="{16659AAF-3321-4FDE-BFB9-DD5690EA28EC}" type="presParOf" srcId="{1A1E17A0-1D54-4204-8139-72C1D479A111}" destId="{D3999C80-8696-490F-88CE-EC0C790693EF}" srcOrd="2" destOrd="0" presId="urn:microsoft.com/office/officeart/2005/8/layout/pyramid1"/>
    <dgm:cxn modelId="{30D7F8AF-7EB3-447C-8416-BC5EC064E7CB}" type="presParOf" srcId="{D3999C80-8696-490F-88CE-EC0C790693EF}" destId="{66A3FCF1-1FC4-40CF-8AD7-05C8AEB596CC}" srcOrd="0" destOrd="0" presId="urn:microsoft.com/office/officeart/2005/8/layout/pyramid1"/>
    <dgm:cxn modelId="{A435B86B-B39B-4EF1-9A1C-092CBE7E64EE}" type="presParOf" srcId="{D3999C80-8696-490F-88CE-EC0C790693EF}" destId="{98ECC87A-95DD-4646-B667-15E7D462FCD6}" srcOrd="1" destOrd="0" presId="urn:microsoft.com/office/officeart/2005/8/layout/pyramid1"/>
    <dgm:cxn modelId="{0FE4083E-41B8-4587-8442-AE40E488FCA2}" type="presParOf" srcId="{1A1E17A0-1D54-4204-8139-72C1D479A111}" destId="{3E6BE2B6-55B7-4349-871F-046204D3A27C}" srcOrd="3" destOrd="0" presId="urn:microsoft.com/office/officeart/2005/8/layout/pyramid1"/>
    <dgm:cxn modelId="{96FD8E87-39D4-4006-A1CC-81A643A4CA36}" type="presParOf" srcId="{3E6BE2B6-55B7-4349-871F-046204D3A27C}" destId="{73BBFD80-F5BB-4098-B042-ED278C3B8678}" srcOrd="0" destOrd="0" presId="urn:microsoft.com/office/officeart/2005/8/layout/pyramid1"/>
    <dgm:cxn modelId="{D2524982-1E37-4C35-8E9A-4E61EC8CC854}" type="presParOf" srcId="{3E6BE2B6-55B7-4349-871F-046204D3A27C}" destId="{A1E8A931-928D-4A89-8A90-512207207756}"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D8CEF0-6D73-4367-8622-69E6D4C864EA}" type="doc">
      <dgm:prSet loTypeId="urn:microsoft.com/office/officeart/2005/8/layout/pyramid1" loCatId="pyramid" qsTypeId="urn:microsoft.com/office/officeart/2005/8/quickstyle/simple1" qsCatId="simple" csTypeId="urn:microsoft.com/office/officeart/2005/8/colors/accent1_2" csCatId="accent1" phldr="1"/>
      <dgm:spPr/>
    </dgm:pt>
    <dgm:pt modelId="{392D1AD8-8D6A-4441-BF4A-975F8AE6B4FB}">
      <dgm:prSet phldrT="[Text]" custT="1"/>
      <dgm:spPr/>
      <dgm:t>
        <a:bodyPr/>
        <a:lstStyle/>
        <a:p>
          <a:endParaRPr lang="en-US" sz="1200" dirty="0" smtClean="0"/>
        </a:p>
        <a:p>
          <a:endParaRPr lang="en-US" sz="1200" dirty="0" smtClean="0"/>
        </a:p>
        <a:p>
          <a:r>
            <a:rPr lang="en-US" sz="1200" dirty="0" smtClean="0"/>
            <a:t>Global </a:t>
          </a:r>
        </a:p>
        <a:p>
          <a:r>
            <a:rPr lang="en-US" sz="1200" dirty="0" smtClean="0"/>
            <a:t>Certification </a:t>
          </a:r>
        </a:p>
        <a:p>
          <a:r>
            <a:rPr lang="en-US" sz="1200" dirty="0" smtClean="0"/>
            <a:t>Compliance Policy</a:t>
          </a:r>
        </a:p>
        <a:p>
          <a:r>
            <a:rPr lang="en-US" sz="1200" dirty="0" smtClean="0"/>
            <a:t>00-CB-P0860</a:t>
          </a:r>
        </a:p>
        <a:p>
          <a:endParaRPr lang="en-US" sz="800" dirty="0" smtClean="0"/>
        </a:p>
      </dgm:t>
    </dgm:pt>
    <dgm:pt modelId="{B99929FF-35CC-4792-B256-8F1589069494}" type="parTrans" cxnId="{71D25A0C-EDBC-4399-9451-A764AEF6AD35}">
      <dgm:prSet/>
      <dgm:spPr/>
      <dgm:t>
        <a:bodyPr/>
        <a:lstStyle/>
        <a:p>
          <a:endParaRPr lang="en-US"/>
        </a:p>
      </dgm:t>
    </dgm:pt>
    <dgm:pt modelId="{310AE970-8757-4C19-BBB7-821B2A8F9688}" type="sibTrans" cxnId="{71D25A0C-EDBC-4399-9451-A764AEF6AD35}">
      <dgm:prSet/>
      <dgm:spPr/>
      <dgm:t>
        <a:bodyPr/>
        <a:lstStyle/>
        <a:p>
          <a:endParaRPr lang="en-US"/>
        </a:p>
      </dgm:t>
    </dgm:pt>
    <dgm:pt modelId="{F57BCD5D-552D-4D0A-95E3-4125E6822DBC}">
      <dgm:prSet phldrT="[Text]" custT="1"/>
      <dgm:spPr/>
      <dgm:t>
        <a:bodyPr/>
        <a:lstStyle/>
        <a:p>
          <a:pPr algn="ctr"/>
          <a:r>
            <a:rPr lang="en-US" sz="1200" dirty="0" smtClean="0"/>
            <a:t>Tertiary compliance documents such as:</a:t>
          </a:r>
        </a:p>
        <a:p>
          <a:pPr algn="ctr"/>
          <a:r>
            <a:rPr lang="en-US" sz="1200" dirty="0" smtClean="0"/>
            <a:t> 00-OP-J0830 Datasheet Packages</a:t>
          </a:r>
        </a:p>
        <a:p>
          <a:pPr algn="ctr"/>
          <a:r>
            <a:rPr lang="en-US" sz="1200" dirty="0" smtClean="0"/>
            <a:t>00-CS-W0159  Transaction Center FUS Sample Database System Instructions</a:t>
          </a:r>
          <a:endParaRPr lang="en-US" sz="1200" dirty="0"/>
        </a:p>
      </dgm:t>
    </dgm:pt>
    <dgm:pt modelId="{93EEC6FA-986E-4A41-932E-3D279A3AE448}" type="sibTrans" cxnId="{74F50BD2-2689-4BFB-9BA7-D4641EFBF7C1}">
      <dgm:prSet/>
      <dgm:spPr/>
      <dgm:t>
        <a:bodyPr/>
        <a:lstStyle/>
        <a:p>
          <a:endParaRPr lang="en-US"/>
        </a:p>
      </dgm:t>
    </dgm:pt>
    <dgm:pt modelId="{695D1828-55BA-4B0B-B5F7-D2F523BE072D}" type="parTrans" cxnId="{74F50BD2-2689-4BFB-9BA7-D4641EFBF7C1}">
      <dgm:prSet/>
      <dgm:spPr/>
      <dgm:t>
        <a:bodyPr/>
        <a:lstStyle/>
        <a:p>
          <a:endParaRPr lang="en-US"/>
        </a:p>
      </dgm:t>
    </dgm:pt>
    <dgm:pt modelId="{A6E0E4DE-1328-4ABA-ADDF-8921005F602F}">
      <dgm:prSet phldrT="[Text]" custT="1"/>
      <dgm:spPr>
        <a:ln>
          <a:solidFill>
            <a:schemeClr val="accent1"/>
          </a:solidFill>
        </a:ln>
      </dgm:spPr>
      <dgm:t>
        <a:bodyPr/>
        <a:lstStyle/>
        <a:p>
          <a:pPr algn="ctr">
            <a:spcAft>
              <a:spcPts val="504"/>
            </a:spcAft>
          </a:pPr>
          <a:endParaRPr lang="en-US" sz="600" dirty="0" smtClean="0"/>
        </a:p>
        <a:p>
          <a:pPr algn="ctr">
            <a:spcAft>
              <a:spcPts val="504"/>
            </a:spcAft>
          </a:pPr>
          <a:r>
            <a:rPr lang="en-US" sz="1200" dirty="0" smtClean="0"/>
            <a:t>Primary compliance documents such</a:t>
          </a:r>
        </a:p>
        <a:p>
          <a:pPr algn="ctr">
            <a:spcAft>
              <a:spcPts val="504"/>
            </a:spcAft>
          </a:pPr>
          <a:r>
            <a:rPr lang="en-US" sz="1200" dirty="0" smtClean="0"/>
            <a:t> as 00-CB-P0854  Global Certification</a:t>
          </a:r>
        </a:p>
        <a:p>
          <a:pPr algn="ctr">
            <a:spcAft>
              <a:spcPts val="504"/>
            </a:spcAft>
          </a:pPr>
          <a:r>
            <a:rPr lang="en-US" sz="1200" dirty="0" smtClean="0"/>
            <a:t> Compliance Policy and 00-CS-S0012</a:t>
          </a:r>
        </a:p>
        <a:p>
          <a:pPr algn="ctr">
            <a:spcAft>
              <a:spcPts val="504"/>
            </a:spcAft>
          </a:pPr>
          <a:r>
            <a:rPr lang="en-US" sz="1200" dirty="0" smtClean="0"/>
            <a:t>  Handling Customer Complaints</a:t>
          </a:r>
        </a:p>
      </dgm:t>
    </dgm:pt>
    <dgm:pt modelId="{619DC10D-422C-4FDD-BAF2-909D4805E186}" type="parTrans" cxnId="{5F56A1D5-1A38-4E66-987D-B65E634F5EEA}">
      <dgm:prSet/>
      <dgm:spPr/>
      <dgm:t>
        <a:bodyPr/>
        <a:lstStyle/>
        <a:p>
          <a:endParaRPr lang="en-US"/>
        </a:p>
      </dgm:t>
    </dgm:pt>
    <dgm:pt modelId="{98D28AAD-EC49-4164-AE7B-47D5D0D570BB}" type="sibTrans" cxnId="{5F56A1D5-1A38-4E66-987D-B65E634F5EEA}">
      <dgm:prSet/>
      <dgm:spPr/>
      <dgm:t>
        <a:bodyPr/>
        <a:lstStyle/>
        <a:p>
          <a:endParaRPr lang="en-US"/>
        </a:p>
      </dgm:t>
    </dgm:pt>
    <dgm:pt modelId="{47C54889-0606-4021-8D33-4DF8B9540B3D}">
      <dgm:prSet phldrT="[Text]" custT="1"/>
      <dgm:spPr/>
      <dgm:t>
        <a:bodyPr/>
        <a:lstStyle/>
        <a:p>
          <a:pPr algn="ctr"/>
          <a:r>
            <a:rPr lang="en-US" sz="1200" dirty="0" smtClean="0"/>
            <a:t>Secondary compliance document such as: </a:t>
          </a:r>
        </a:p>
        <a:p>
          <a:pPr algn="ctr"/>
          <a:r>
            <a:rPr lang="en-US" sz="1200" dirty="0" smtClean="0"/>
            <a:t>  00-CE-P0852  Impartiality Policy</a:t>
          </a:r>
        </a:p>
        <a:p>
          <a:pPr algn="ctr"/>
          <a:r>
            <a:rPr lang="en-US" sz="1200" dirty="0" smtClean="0"/>
            <a:t>00-LC-P0031 Commercial and Industrial -Laboratory Equipment Policy</a:t>
          </a:r>
          <a:endParaRPr lang="en-US" sz="1200" dirty="0"/>
        </a:p>
      </dgm:t>
    </dgm:pt>
    <dgm:pt modelId="{B1E4CDA0-2A53-422B-B01D-8698DB9F117B}" type="parTrans" cxnId="{7AACEA5C-2081-4243-9C51-4D9F1521C5B8}">
      <dgm:prSet/>
      <dgm:spPr/>
      <dgm:t>
        <a:bodyPr/>
        <a:lstStyle/>
        <a:p>
          <a:endParaRPr lang="en-US"/>
        </a:p>
      </dgm:t>
    </dgm:pt>
    <dgm:pt modelId="{935DB3EA-1762-40DC-B850-99ABBC3F998F}" type="sibTrans" cxnId="{7AACEA5C-2081-4243-9C51-4D9F1521C5B8}">
      <dgm:prSet/>
      <dgm:spPr/>
      <dgm:t>
        <a:bodyPr/>
        <a:lstStyle/>
        <a:p>
          <a:endParaRPr lang="en-US"/>
        </a:p>
      </dgm:t>
    </dgm:pt>
    <dgm:pt modelId="{1A1E17A0-1D54-4204-8139-72C1D479A111}" type="pres">
      <dgm:prSet presAssocID="{75D8CEF0-6D73-4367-8622-69E6D4C864EA}" presName="Name0" presStyleCnt="0">
        <dgm:presLayoutVars>
          <dgm:dir/>
          <dgm:animLvl val="lvl"/>
          <dgm:resizeHandles val="exact"/>
        </dgm:presLayoutVars>
      </dgm:prSet>
      <dgm:spPr/>
    </dgm:pt>
    <dgm:pt modelId="{9D3B55BC-BAE0-436B-8469-AE6D30AAF71F}" type="pres">
      <dgm:prSet presAssocID="{392D1AD8-8D6A-4441-BF4A-975F8AE6B4FB}" presName="Name8" presStyleCnt="0"/>
      <dgm:spPr/>
    </dgm:pt>
    <dgm:pt modelId="{0B48143B-0E80-4348-A95D-1E89673190A5}" type="pres">
      <dgm:prSet presAssocID="{392D1AD8-8D6A-4441-BF4A-975F8AE6B4FB}" presName="level" presStyleLbl="node1" presStyleIdx="0" presStyleCnt="4" custLinFactNeighborX="241" custLinFactNeighborY="-837">
        <dgm:presLayoutVars>
          <dgm:chMax val="1"/>
          <dgm:bulletEnabled val="1"/>
        </dgm:presLayoutVars>
      </dgm:prSet>
      <dgm:spPr/>
      <dgm:t>
        <a:bodyPr/>
        <a:lstStyle/>
        <a:p>
          <a:endParaRPr lang="en-US"/>
        </a:p>
      </dgm:t>
    </dgm:pt>
    <dgm:pt modelId="{23FB3211-F19A-4FB7-A777-7E9429BC2DEC}" type="pres">
      <dgm:prSet presAssocID="{392D1AD8-8D6A-4441-BF4A-975F8AE6B4FB}" presName="levelTx" presStyleLbl="revTx" presStyleIdx="0" presStyleCnt="0">
        <dgm:presLayoutVars>
          <dgm:chMax val="1"/>
          <dgm:bulletEnabled val="1"/>
        </dgm:presLayoutVars>
      </dgm:prSet>
      <dgm:spPr/>
      <dgm:t>
        <a:bodyPr/>
        <a:lstStyle/>
        <a:p>
          <a:endParaRPr lang="en-US"/>
        </a:p>
      </dgm:t>
    </dgm:pt>
    <dgm:pt modelId="{BC1EB8B9-1D40-42A8-8B57-C6F61B0B6FA9}" type="pres">
      <dgm:prSet presAssocID="{A6E0E4DE-1328-4ABA-ADDF-8921005F602F}" presName="Name8" presStyleCnt="0"/>
      <dgm:spPr/>
    </dgm:pt>
    <dgm:pt modelId="{059BD915-8B10-4AF2-8451-640E14BE6138}" type="pres">
      <dgm:prSet presAssocID="{A6E0E4DE-1328-4ABA-ADDF-8921005F602F}" presName="level" presStyleLbl="node1" presStyleIdx="1" presStyleCnt="4" custLinFactNeighborX="247" custLinFactNeighborY="2511">
        <dgm:presLayoutVars>
          <dgm:chMax val="1"/>
          <dgm:bulletEnabled val="1"/>
        </dgm:presLayoutVars>
      </dgm:prSet>
      <dgm:spPr/>
      <dgm:t>
        <a:bodyPr/>
        <a:lstStyle/>
        <a:p>
          <a:endParaRPr lang="en-US"/>
        </a:p>
      </dgm:t>
    </dgm:pt>
    <dgm:pt modelId="{0706F66A-8FBC-4920-8E54-370C380E3C43}" type="pres">
      <dgm:prSet presAssocID="{A6E0E4DE-1328-4ABA-ADDF-8921005F602F}" presName="levelTx" presStyleLbl="revTx" presStyleIdx="0" presStyleCnt="0">
        <dgm:presLayoutVars>
          <dgm:chMax val="1"/>
          <dgm:bulletEnabled val="1"/>
        </dgm:presLayoutVars>
      </dgm:prSet>
      <dgm:spPr/>
      <dgm:t>
        <a:bodyPr/>
        <a:lstStyle/>
        <a:p>
          <a:endParaRPr lang="en-US"/>
        </a:p>
      </dgm:t>
    </dgm:pt>
    <dgm:pt modelId="{D631737D-3FB1-44B9-B839-0FEDF9461089}" type="pres">
      <dgm:prSet presAssocID="{47C54889-0606-4021-8D33-4DF8B9540B3D}" presName="Name8" presStyleCnt="0"/>
      <dgm:spPr/>
    </dgm:pt>
    <dgm:pt modelId="{EBC2B077-AB6F-41B0-A61A-A6D92FFD411F}" type="pres">
      <dgm:prSet presAssocID="{47C54889-0606-4021-8D33-4DF8B9540B3D}" presName="level" presStyleLbl="node1" presStyleIdx="2" presStyleCnt="4">
        <dgm:presLayoutVars>
          <dgm:chMax val="1"/>
          <dgm:bulletEnabled val="1"/>
        </dgm:presLayoutVars>
      </dgm:prSet>
      <dgm:spPr/>
      <dgm:t>
        <a:bodyPr/>
        <a:lstStyle/>
        <a:p>
          <a:endParaRPr lang="en-US"/>
        </a:p>
      </dgm:t>
    </dgm:pt>
    <dgm:pt modelId="{71F06646-C0C4-4992-990D-38599DEA9860}" type="pres">
      <dgm:prSet presAssocID="{47C54889-0606-4021-8D33-4DF8B9540B3D}" presName="levelTx" presStyleLbl="revTx" presStyleIdx="0" presStyleCnt="0">
        <dgm:presLayoutVars>
          <dgm:chMax val="1"/>
          <dgm:bulletEnabled val="1"/>
        </dgm:presLayoutVars>
      </dgm:prSet>
      <dgm:spPr/>
      <dgm:t>
        <a:bodyPr/>
        <a:lstStyle/>
        <a:p>
          <a:endParaRPr lang="en-US"/>
        </a:p>
      </dgm:t>
    </dgm:pt>
    <dgm:pt modelId="{3E6BE2B6-55B7-4349-871F-046204D3A27C}" type="pres">
      <dgm:prSet presAssocID="{F57BCD5D-552D-4D0A-95E3-4125E6822DBC}" presName="Name8" presStyleCnt="0"/>
      <dgm:spPr/>
    </dgm:pt>
    <dgm:pt modelId="{73BBFD80-F5BB-4098-B042-ED278C3B8678}" type="pres">
      <dgm:prSet presAssocID="{F57BCD5D-552D-4D0A-95E3-4125E6822DBC}" presName="level" presStyleLbl="node1" presStyleIdx="3" presStyleCnt="4" custLinFactNeighborY="0">
        <dgm:presLayoutVars>
          <dgm:chMax val="1"/>
          <dgm:bulletEnabled val="1"/>
        </dgm:presLayoutVars>
      </dgm:prSet>
      <dgm:spPr/>
      <dgm:t>
        <a:bodyPr/>
        <a:lstStyle/>
        <a:p>
          <a:endParaRPr lang="en-US"/>
        </a:p>
      </dgm:t>
    </dgm:pt>
    <dgm:pt modelId="{A1E8A931-928D-4A89-8A90-512207207756}" type="pres">
      <dgm:prSet presAssocID="{F57BCD5D-552D-4D0A-95E3-4125E6822DBC}" presName="levelTx" presStyleLbl="revTx" presStyleIdx="0" presStyleCnt="0">
        <dgm:presLayoutVars>
          <dgm:chMax val="1"/>
          <dgm:bulletEnabled val="1"/>
        </dgm:presLayoutVars>
      </dgm:prSet>
      <dgm:spPr/>
      <dgm:t>
        <a:bodyPr/>
        <a:lstStyle/>
        <a:p>
          <a:endParaRPr lang="en-US"/>
        </a:p>
      </dgm:t>
    </dgm:pt>
  </dgm:ptLst>
  <dgm:cxnLst>
    <dgm:cxn modelId="{5E48085E-D57A-4BD7-8D46-F5CDD74D9138}" type="presOf" srcId="{F57BCD5D-552D-4D0A-95E3-4125E6822DBC}" destId="{73BBFD80-F5BB-4098-B042-ED278C3B8678}" srcOrd="0" destOrd="0" presId="urn:microsoft.com/office/officeart/2005/8/layout/pyramid1"/>
    <dgm:cxn modelId="{FF6C35D6-63C5-44A6-81B2-FA322013BBDA}" type="presOf" srcId="{47C54889-0606-4021-8D33-4DF8B9540B3D}" destId="{71F06646-C0C4-4992-990D-38599DEA9860}" srcOrd="1" destOrd="0" presId="urn:microsoft.com/office/officeart/2005/8/layout/pyramid1"/>
    <dgm:cxn modelId="{BB785C84-7FAD-4742-874E-947C8CA45F7B}" type="presOf" srcId="{75D8CEF0-6D73-4367-8622-69E6D4C864EA}" destId="{1A1E17A0-1D54-4204-8139-72C1D479A111}" srcOrd="0" destOrd="0" presId="urn:microsoft.com/office/officeart/2005/8/layout/pyramid1"/>
    <dgm:cxn modelId="{6EA358FE-0B8F-44CF-98EC-76E94353B581}" type="presOf" srcId="{392D1AD8-8D6A-4441-BF4A-975F8AE6B4FB}" destId="{23FB3211-F19A-4FB7-A777-7E9429BC2DEC}" srcOrd="1" destOrd="0" presId="urn:microsoft.com/office/officeart/2005/8/layout/pyramid1"/>
    <dgm:cxn modelId="{7AACEA5C-2081-4243-9C51-4D9F1521C5B8}" srcId="{75D8CEF0-6D73-4367-8622-69E6D4C864EA}" destId="{47C54889-0606-4021-8D33-4DF8B9540B3D}" srcOrd="2" destOrd="0" parTransId="{B1E4CDA0-2A53-422B-B01D-8698DB9F117B}" sibTransId="{935DB3EA-1762-40DC-B850-99ABBC3F998F}"/>
    <dgm:cxn modelId="{74F50BD2-2689-4BFB-9BA7-D4641EFBF7C1}" srcId="{75D8CEF0-6D73-4367-8622-69E6D4C864EA}" destId="{F57BCD5D-552D-4D0A-95E3-4125E6822DBC}" srcOrd="3" destOrd="0" parTransId="{695D1828-55BA-4B0B-B5F7-D2F523BE072D}" sibTransId="{93EEC6FA-986E-4A41-932E-3D279A3AE448}"/>
    <dgm:cxn modelId="{71D25A0C-EDBC-4399-9451-A764AEF6AD35}" srcId="{75D8CEF0-6D73-4367-8622-69E6D4C864EA}" destId="{392D1AD8-8D6A-4441-BF4A-975F8AE6B4FB}" srcOrd="0" destOrd="0" parTransId="{B99929FF-35CC-4792-B256-8F1589069494}" sibTransId="{310AE970-8757-4C19-BBB7-821B2A8F9688}"/>
    <dgm:cxn modelId="{B7B7A007-7A22-446E-84F8-673A0E60AA2F}" type="presOf" srcId="{A6E0E4DE-1328-4ABA-ADDF-8921005F602F}" destId="{0706F66A-8FBC-4920-8E54-370C380E3C43}" srcOrd="1" destOrd="0" presId="urn:microsoft.com/office/officeart/2005/8/layout/pyramid1"/>
    <dgm:cxn modelId="{9ED00E13-155B-47F2-A99C-C8F263D7AC22}" type="presOf" srcId="{A6E0E4DE-1328-4ABA-ADDF-8921005F602F}" destId="{059BD915-8B10-4AF2-8451-640E14BE6138}" srcOrd="0" destOrd="0" presId="urn:microsoft.com/office/officeart/2005/8/layout/pyramid1"/>
    <dgm:cxn modelId="{84C2170F-3C18-4CF7-8FD2-DDF4092069D5}" type="presOf" srcId="{47C54889-0606-4021-8D33-4DF8B9540B3D}" destId="{EBC2B077-AB6F-41B0-A61A-A6D92FFD411F}" srcOrd="0" destOrd="0" presId="urn:microsoft.com/office/officeart/2005/8/layout/pyramid1"/>
    <dgm:cxn modelId="{5F56A1D5-1A38-4E66-987D-B65E634F5EEA}" srcId="{75D8CEF0-6D73-4367-8622-69E6D4C864EA}" destId="{A6E0E4DE-1328-4ABA-ADDF-8921005F602F}" srcOrd="1" destOrd="0" parTransId="{619DC10D-422C-4FDD-BAF2-909D4805E186}" sibTransId="{98D28AAD-EC49-4164-AE7B-47D5D0D570BB}"/>
    <dgm:cxn modelId="{AE071FDA-2F9E-4393-AD8F-C25732DDE03C}" type="presOf" srcId="{392D1AD8-8D6A-4441-BF4A-975F8AE6B4FB}" destId="{0B48143B-0E80-4348-A95D-1E89673190A5}" srcOrd="0" destOrd="0" presId="urn:microsoft.com/office/officeart/2005/8/layout/pyramid1"/>
    <dgm:cxn modelId="{6C11EC3F-7A78-43A9-A17A-9EEEB65C0176}" type="presOf" srcId="{F57BCD5D-552D-4D0A-95E3-4125E6822DBC}" destId="{A1E8A931-928D-4A89-8A90-512207207756}" srcOrd="1" destOrd="0" presId="urn:microsoft.com/office/officeart/2005/8/layout/pyramid1"/>
    <dgm:cxn modelId="{7180C2DD-E1F0-439B-AB92-56324280E0A3}" type="presParOf" srcId="{1A1E17A0-1D54-4204-8139-72C1D479A111}" destId="{9D3B55BC-BAE0-436B-8469-AE6D30AAF71F}" srcOrd="0" destOrd="0" presId="urn:microsoft.com/office/officeart/2005/8/layout/pyramid1"/>
    <dgm:cxn modelId="{4A6E8D3E-D62F-412E-B2B1-44AF8676DE93}" type="presParOf" srcId="{9D3B55BC-BAE0-436B-8469-AE6D30AAF71F}" destId="{0B48143B-0E80-4348-A95D-1E89673190A5}" srcOrd="0" destOrd="0" presId="urn:microsoft.com/office/officeart/2005/8/layout/pyramid1"/>
    <dgm:cxn modelId="{7FAC6C61-4C41-4D2E-9128-8BF9BB4EBAEF}" type="presParOf" srcId="{9D3B55BC-BAE0-436B-8469-AE6D30AAF71F}" destId="{23FB3211-F19A-4FB7-A777-7E9429BC2DEC}" srcOrd="1" destOrd="0" presId="urn:microsoft.com/office/officeart/2005/8/layout/pyramid1"/>
    <dgm:cxn modelId="{9382A42C-FF70-4E29-90F9-D7425F6C8468}" type="presParOf" srcId="{1A1E17A0-1D54-4204-8139-72C1D479A111}" destId="{BC1EB8B9-1D40-42A8-8B57-C6F61B0B6FA9}" srcOrd="1" destOrd="0" presId="urn:microsoft.com/office/officeart/2005/8/layout/pyramid1"/>
    <dgm:cxn modelId="{CFC11A63-C135-446F-AF60-7FA92EB2D6D4}" type="presParOf" srcId="{BC1EB8B9-1D40-42A8-8B57-C6F61B0B6FA9}" destId="{059BD915-8B10-4AF2-8451-640E14BE6138}" srcOrd="0" destOrd="0" presId="urn:microsoft.com/office/officeart/2005/8/layout/pyramid1"/>
    <dgm:cxn modelId="{F75C342C-9D00-4BC6-AF2F-4B84FAB21F11}" type="presParOf" srcId="{BC1EB8B9-1D40-42A8-8B57-C6F61B0B6FA9}" destId="{0706F66A-8FBC-4920-8E54-370C380E3C43}" srcOrd="1" destOrd="0" presId="urn:microsoft.com/office/officeart/2005/8/layout/pyramid1"/>
    <dgm:cxn modelId="{86B62D1F-C2A6-4F75-BF0B-4A56DC004BAE}" type="presParOf" srcId="{1A1E17A0-1D54-4204-8139-72C1D479A111}" destId="{D631737D-3FB1-44B9-B839-0FEDF9461089}" srcOrd="2" destOrd="0" presId="urn:microsoft.com/office/officeart/2005/8/layout/pyramid1"/>
    <dgm:cxn modelId="{7F772B69-7265-4DD6-9EB1-594194A11908}" type="presParOf" srcId="{D631737D-3FB1-44B9-B839-0FEDF9461089}" destId="{EBC2B077-AB6F-41B0-A61A-A6D92FFD411F}" srcOrd="0" destOrd="0" presId="urn:microsoft.com/office/officeart/2005/8/layout/pyramid1"/>
    <dgm:cxn modelId="{44451FE9-8D45-4D50-9E96-2EF966C22655}" type="presParOf" srcId="{D631737D-3FB1-44B9-B839-0FEDF9461089}" destId="{71F06646-C0C4-4992-990D-38599DEA9860}" srcOrd="1" destOrd="0" presId="urn:microsoft.com/office/officeart/2005/8/layout/pyramid1"/>
    <dgm:cxn modelId="{45535FDF-8F99-4E0E-9335-52DE1F649C01}" type="presParOf" srcId="{1A1E17A0-1D54-4204-8139-72C1D479A111}" destId="{3E6BE2B6-55B7-4349-871F-046204D3A27C}" srcOrd="3" destOrd="0" presId="urn:microsoft.com/office/officeart/2005/8/layout/pyramid1"/>
    <dgm:cxn modelId="{D1B2DF49-011E-4D3A-B04E-695E2CDD421A}" type="presParOf" srcId="{3E6BE2B6-55B7-4349-871F-046204D3A27C}" destId="{73BBFD80-F5BB-4098-B042-ED278C3B8678}" srcOrd="0" destOrd="0" presId="urn:microsoft.com/office/officeart/2005/8/layout/pyramid1"/>
    <dgm:cxn modelId="{F923E5A5-A961-4F02-AA45-C8BFC8D8B676}" type="presParOf" srcId="{3E6BE2B6-55B7-4349-871F-046204D3A27C}" destId="{A1E8A931-928D-4A89-8A90-512207207756}"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8143B-0E80-4348-A95D-1E89673190A5}">
      <dsp:nvSpPr>
        <dsp:cNvPr id="0" name=""/>
        <dsp:cNvSpPr/>
      </dsp:nvSpPr>
      <dsp:spPr>
        <a:xfrm>
          <a:off x="3091058" y="0"/>
          <a:ext cx="2057400" cy="1131490"/>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kern="1200" dirty="0" smtClean="0"/>
        </a:p>
        <a:p>
          <a:pPr lvl="0" algn="ctr" defTabSz="533400">
            <a:lnSpc>
              <a:spcPct val="90000"/>
            </a:lnSpc>
            <a:spcBef>
              <a:spcPct val="0"/>
            </a:spcBef>
            <a:spcAft>
              <a:spcPct val="35000"/>
            </a:spcAft>
          </a:pPr>
          <a:r>
            <a:rPr lang="en-US" sz="1200" kern="1200" dirty="0" smtClean="0"/>
            <a:t>Policy</a:t>
          </a:r>
        </a:p>
        <a:p>
          <a:pPr lvl="0" algn="ctr" defTabSz="533400">
            <a:lnSpc>
              <a:spcPct val="90000"/>
            </a:lnSpc>
            <a:spcBef>
              <a:spcPct val="0"/>
            </a:spcBef>
            <a:spcAft>
              <a:spcPct val="35000"/>
            </a:spcAft>
          </a:pPr>
          <a:r>
            <a:rPr lang="en-US" sz="1200" kern="1200" dirty="0" smtClean="0"/>
            <a:t>00-GC-P0857</a:t>
          </a:r>
          <a:endParaRPr lang="en-US" sz="1200" kern="1200" dirty="0"/>
        </a:p>
      </dsp:txBody>
      <dsp:txXfrm>
        <a:off x="3091058" y="0"/>
        <a:ext cx="2057400" cy="1131490"/>
      </dsp:txXfrm>
    </dsp:sp>
    <dsp:sp modelId="{64273424-6457-4F25-A0D7-CCA1CC2D488A}">
      <dsp:nvSpPr>
        <dsp:cNvPr id="0" name=""/>
        <dsp:cNvSpPr/>
      </dsp:nvSpPr>
      <dsp:spPr>
        <a:xfrm>
          <a:off x="2057399" y="1131490"/>
          <a:ext cx="4114800" cy="1131490"/>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en-US" sz="600" kern="1200" dirty="0" smtClean="0"/>
        </a:p>
        <a:p>
          <a:pPr lvl="0" algn="ctr" defTabSz="266700">
            <a:lnSpc>
              <a:spcPct val="90000"/>
            </a:lnSpc>
            <a:spcBef>
              <a:spcPct val="0"/>
            </a:spcBef>
            <a:spcAft>
              <a:spcPct val="35000"/>
            </a:spcAft>
          </a:pPr>
          <a:r>
            <a:rPr lang="en-US" sz="1200" kern="1200" dirty="0" smtClean="0"/>
            <a:t>Primary scheme documentation  EG   </a:t>
          </a:r>
        </a:p>
        <a:p>
          <a:pPr lvl="0" algn="ctr" defTabSz="266700">
            <a:lnSpc>
              <a:spcPct val="90000"/>
            </a:lnSpc>
            <a:spcBef>
              <a:spcPct val="0"/>
            </a:spcBef>
            <a:spcAft>
              <a:spcPct val="35000"/>
            </a:spcAft>
          </a:pPr>
          <a:r>
            <a:rPr lang="en-US" sz="1200" b="0" i="0" u="none" kern="1200" dirty="0" smtClean="0"/>
            <a:t>00-CE-S0032  US and Canada Safety Schemes- Marks and Certificates</a:t>
          </a:r>
        </a:p>
        <a:p>
          <a:pPr lvl="0" algn="ctr" defTabSz="266700">
            <a:lnSpc>
              <a:spcPct val="90000"/>
            </a:lnSpc>
            <a:spcBef>
              <a:spcPct val="0"/>
            </a:spcBef>
            <a:spcAft>
              <a:spcPct val="35000"/>
            </a:spcAft>
          </a:pPr>
          <a:r>
            <a:rPr lang="en-US" sz="1200" b="0" i="0" u="none" kern="1200" dirty="0" smtClean="0"/>
            <a:t>00-LO-S0026  FUS Sample Testing</a:t>
          </a:r>
          <a:endParaRPr lang="en-US" sz="1200" kern="1200" dirty="0"/>
        </a:p>
      </dsp:txBody>
      <dsp:txXfrm>
        <a:off x="2777489" y="1131490"/>
        <a:ext cx="2674620" cy="1131490"/>
      </dsp:txXfrm>
    </dsp:sp>
    <dsp:sp modelId="{66A3FCF1-1FC4-40CF-8AD7-05C8AEB596CC}">
      <dsp:nvSpPr>
        <dsp:cNvPr id="0" name=""/>
        <dsp:cNvSpPr/>
      </dsp:nvSpPr>
      <dsp:spPr>
        <a:xfrm>
          <a:off x="1028699" y="2262981"/>
          <a:ext cx="6172200" cy="1131490"/>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Scheme secondary documents EG:</a:t>
          </a:r>
        </a:p>
        <a:p>
          <a:pPr lvl="0" algn="ctr" defTabSz="533400">
            <a:lnSpc>
              <a:spcPct val="90000"/>
            </a:lnSpc>
            <a:spcBef>
              <a:spcPct val="0"/>
            </a:spcBef>
            <a:spcAft>
              <a:spcPct val="35000"/>
            </a:spcAft>
          </a:pPr>
          <a:r>
            <a:rPr lang="en-US" sz="1200" kern="1200" dirty="0" smtClean="0"/>
            <a:t>00-IC-S0035 Client Test Data Program</a:t>
          </a:r>
        </a:p>
        <a:p>
          <a:pPr lvl="0" algn="ctr" defTabSz="533400">
            <a:lnSpc>
              <a:spcPct val="90000"/>
            </a:lnSpc>
            <a:spcBef>
              <a:spcPct val="0"/>
            </a:spcBef>
            <a:spcAft>
              <a:spcPct val="35000"/>
            </a:spcAft>
          </a:pPr>
          <a:r>
            <a:rPr lang="en-US" sz="1200" kern="1200" dirty="0" smtClean="0"/>
            <a:t>00-OP-S0086  Appliance Wiring Material Report and FUS Procedure Requirements</a:t>
          </a:r>
          <a:endParaRPr lang="en-US" sz="1200" kern="1200" dirty="0"/>
        </a:p>
      </dsp:txBody>
      <dsp:txXfrm>
        <a:off x="2108834" y="2262981"/>
        <a:ext cx="4011930" cy="1131490"/>
      </dsp:txXfrm>
    </dsp:sp>
    <dsp:sp modelId="{73BBFD80-F5BB-4098-B042-ED278C3B8678}">
      <dsp:nvSpPr>
        <dsp:cNvPr id="0" name=""/>
        <dsp:cNvSpPr/>
      </dsp:nvSpPr>
      <dsp:spPr>
        <a:xfrm>
          <a:off x="0" y="3394472"/>
          <a:ext cx="8229600" cy="1131490"/>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Tertiary scheme documentation   EG:</a:t>
          </a:r>
        </a:p>
        <a:p>
          <a:pPr lvl="0" algn="ctr" defTabSz="533400">
            <a:lnSpc>
              <a:spcPct val="90000"/>
            </a:lnSpc>
            <a:spcBef>
              <a:spcPct val="0"/>
            </a:spcBef>
            <a:spcAft>
              <a:spcPct val="35000"/>
            </a:spcAft>
          </a:pPr>
          <a:r>
            <a:rPr lang="en-US" sz="1200" kern="1200" dirty="0" smtClean="0"/>
            <a:t>  00-GI-P0030  CIG Factory Inspection Program Policy </a:t>
          </a:r>
        </a:p>
        <a:p>
          <a:pPr lvl="0" algn="ctr" defTabSz="533400">
            <a:lnSpc>
              <a:spcPct val="90000"/>
            </a:lnSpc>
            <a:spcBef>
              <a:spcPct val="0"/>
            </a:spcBef>
            <a:spcAft>
              <a:spcPct val="35000"/>
            </a:spcAft>
          </a:pPr>
          <a:r>
            <a:rPr lang="en-US" sz="1200" kern="1200" dirty="0" smtClean="0"/>
            <a:t>00-OP-C0035  Laboratory Environmental Ambient Conditions for DAP Clients</a:t>
          </a:r>
          <a:endParaRPr lang="en-US" sz="1200" kern="1200" dirty="0"/>
        </a:p>
      </dsp:txBody>
      <dsp:txXfrm>
        <a:off x="1440179" y="3394472"/>
        <a:ext cx="5349240" cy="1131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8143B-0E80-4348-A95D-1E89673190A5}">
      <dsp:nvSpPr>
        <dsp:cNvPr id="0" name=""/>
        <dsp:cNvSpPr/>
      </dsp:nvSpPr>
      <dsp:spPr>
        <a:xfrm>
          <a:off x="3091058" y="0"/>
          <a:ext cx="2057400" cy="1214119"/>
        </a:xfrm>
        <a:prstGeom prst="trapezoid">
          <a:avLst>
            <a:gd name="adj" fmla="val 8472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kern="1200" dirty="0" smtClean="0"/>
        </a:p>
        <a:p>
          <a:pPr lvl="0" algn="ctr" defTabSz="533400">
            <a:lnSpc>
              <a:spcPct val="90000"/>
            </a:lnSpc>
            <a:spcBef>
              <a:spcPct val="0"/>
            </a:spcBef>
            <a:spcAft>
              <a:spcPct val="35000"/>
            </a:spcAft>
          </a:pPr>
          <a:endParaRPr lang="en-US" sz="1200" kern="1200" dirty="0" smtClean="0"/>
        </a:p>
        <a:p>
          <a:pPr lvl="0" algn="ctr" defTabSz="533400">
            <a:lnSpc>
              <a:spcPct val="90000"/>
            </a:lnSpc>
            <a:spcBef>
              <a:spcPct val="0"/>
            </a:spcBef>
            <a:spcAft>
              <a:spcPct val="35000"/>
            </a:spcAft>
          </a:pPr>
          <a:r>
            <a:rPr lang="en-US" sz="1200" kern="1200" dirty="0" smtClean="0"/>
            <a:t>Global </a:t>
          </a:r>
        </a:p>
        <a:p>
          <a:pPr lvl="0" algn="ctr" defTabSz="533400">
            <a:lnSpc>
              <a:spcPct val="90000"/>
            </a:lnSpc>
            <a:spcBef>
              <a:spcPct val="0"/>
            </a:spcBef>
            <a:spcAft>
              <a:spcPct val="35000"/>
            </a:spcAft>
          </a:pPr>
          <a:r>
            <a:rPr lang="en-US" sz="1200" kern="1200" dirty="0" smtClean="0"/>
            <a:t>Certification </a:t>
          </a:r>
        </a:p>
        <a:p>
          <a:pPr lvl="0" algn="ctr" defTabSz="533400">
            <a:lnSpc>
              <a:spcPct val="90000"/>
            </a:lnSpc>
            <a:spcBef>
              <a:spcPct val="0"/>
            </a:spcBef>
            <a:spcAft>
              <a:spcPct val="35000"/>
            </a:spcAft>
          </a:pPr>
          <a:r>
            <a:rPr lang="en-US" sz="1200" kern="1200" dirty="0" smtClean="0"/>
            <a:t>Compliance Policy</a:t>
          </a:r>
        </a:p>
        <a:p>
          <a:pPr lvl="0" algn="ctr" defTabSz="533400">
            <a:lnSpc>
              <a:spcPct val="90000"/>
            </a:lnSpc>
            <a:spcBef>
              <a:spcPct val="0"/>
            </a:spcBef>
            <a:spcAft>
              <a:spcPct val="35000"/>
            </a:spcAft>
          </a:pPr>
          <a:r>
            <a:rPr lang="en-US" sz="1200" kern="1200" dirty="0" smtClean="0"/>
            <a:t>00-CB-P0860</a:t>
          </a:r>
        </a:p>
        <a:p>
          <a:pPr lvl="0" algn="ctr" defTabSz="533400">
            <a:lnSpc>
              <a:spcPct val="90000"/>
            </a:lnSpc>
            <a:spcBef>
              <a:spcPct val="0"/>
            </a:spcBef>
            <a:spcAft>
              <a:spcPct val="35000"/>
            </a:spcAft>
          </a:pPr>
          <a:endParaRPr lang="en-US" sz="800" kern="1200" dirty="0" smtClean="0"/>
        </a:p>
      </dsp:txBody>
      <dsp:txXfrm>
        <a:off x="3091058" y="0"/>
        <a:ext cx="2057400" cy="1214119"/>
      </dsp:txXfrm>
    </dsp:sp>
    <dsp:sp modelId="{059BD915-8B10-4AF2-8451-640E14BE6138}">
      <dsp:nvSpPr>
        <dsp:cNvPr id="0" name=""/>
        <dsp:cNvSpPr/>
      </dsp:nvSpPr>
      <dsp:spPr>
        <a:xfrm>
          <a:off x="2067563" y="1244606"/>
          <a:ext cx="4114800" cy="1214119"/>
        </a:xfrm>
        <a:prstGeom prst="trapezoid">
          <a:avLst>
            <a:gd name="adj" fmla="val 84728"/>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ts val="504"/>
            </a:spcAft>
          </a:pPr>
          <a:endParaRPr lang="en-US" sz="600" kern="1200" dirty="0" smtClean="0"/>
        </a:p>
        <a:p>
          <a:pPr lvl="0" algn="ctr" defTabSz="266700">
            <a:lnSpc>
              <a:spcPct val="90000"/>
            </a:lnSpc>
            <a:spcBef>
              <a:spcPct val="0"/>
            </a:spcBef>
            <a:spcAft>
              <a:spcPts val="504"/>
            </a:spcAft>
          </a:pPr>
          <a:r>
            <a:rPr lang="en-US" sz="1200" kern="1200" dirty="0" smtClean="0"/>
            <a:t>Primary compliance documents such</a:t>
          </a:r>
        </a:p>
        <a:p>
          <a:pPr lvl="0" algn="ctr" defTabSz="266700">
            <a:lnSpc>
              <a:spcPct val="90000"/>
            </a:lnSpc>
            <a:spcBef>
              <a:spcPct val="0"/>
            </a:spcBef>
            <a:spcAft>
              <a:spcPts val="504"/>
            </a:spcAft>
          </a:pPr>
          <a:r>
            <a:rPr lang="en-US" sz="1200" kern="1200" dirty="0" smtClean="0"/>
            <a:t> as 00-CB-P0854  Global Certification</a:t>
          </a:r>
        </a:p>
        <a:p>
          <a:pPr lvl="0" algn="ctr" defTabSz="266700">
            <a:lnSpc>
              <a:spcPct val="90000"/>
            </a:lnSpc>
            <a:spcBef>
              <a:spcPct val="0"/>
            </a:spcBef>
            <a:spcAft>
              <a:spcPts val="504"/>
            </a:spcAft>
          </a:pPr>
          <a:r>
            <a:rPr lang="en-US" sz="1200" kern="1200" dirty="0" smtClean="0"/>
            <a:t> Compliance Policy and 00-CS-S0012</a:t>
          </a:r>
        </a:p>
        <a:p>
          <a:pPr lvl="0" algn="ctr" defTabSz="266700">
            <a:lnSpc>
              <a:spcPct val="90000"/>
            </a:lnSpc>
            <a:spcBef>
              <a:spcPct val="0"/>
            </a:spcBef>
            <a:spcAft>
              <a:spcPts val="504"/>
            </a:spcAft>
          </a:pPr>
          <a:r>
            <a:rPr lang="en-US" sz="1200" kern="1200" dirty="0" smtClean="0"/>
            <a:t>  Handling Customer Complaints</a:t>
          </a:r>
        </a:p>
      </dsp:txBody>
      <dsp:txXfrm>
        <a:off x="2787653" y="1244606"/>
        <a:ext cx="2674620" cy="1214119"/>
      </dsp:txXfrm>
    </dsp:sp>
    <dsp:sp modelId="{EBC2B077-AB6F-41B0-A61A-A6D92FFD411F}">
      <dsp:nvSpPr>
        <dsp:cNvPr id="0" name=""/>
        <dsp:cNvSpPr/>
      </dsp:nvSpPr>
      <dsp:spPr>
        <a:xfrm>
          <a:off x="1028699" y="2428239"/>
          <a:ext cx="6172200" cy="1214119"/>
        </a:xfrm>
        <a:prstGeom prst="trapezoid">
          <a:avLst>
            <a:gd name="adj" fmla="val 8472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Secondary compliance document such as: </a:t>
          </a:r>
        </a:p>
        <a:p>
          <a:pPr lvl="0" algn="ctr" defTabSz="533400">
            <a:lnSpc>
              <a:spcPct val="90000"/>
            </a:lnSpc>
            <a:spcBef>
              <a:spcPct val="0"/>
            </a:spcBef>
            <a:spcAft>
              <a:spcPct val="35000"/>
            </a:spcAft>
          </a:pPr>
          <a:r>
            <a:rPr lang="en-US" sz="1200" kern="1200" dirty="0" smtClean="0"/>
            <a:t>  00-CE-P0852  Impartiality Policy</a:t>
          </a:r>
        </a:p>
        <a:p>
          <a:pPr lvl="0" algn="ctr" defTabSz="533400">
            <a:lnSpc>
              <a:spcPct val="90000"/>
            </a:lnSpc>
            <a:spcBef>
              <a:spcPct val="0"/>
            </a:spcBef>
            <a:spcAft>
              <a:spcPct val="35000"/>
            </a:spcAft>
          </a:pPr>
          <a:r>
            <a:rPr lang="en-US" sz="1200" kern="1200" dirty="0" smtClean="0"/>
            <a:t>00-LC-P0031 Commercial and Industrial -Laboratory Equipment Policy</a:t>
          </a:r>
          <a:endParaRPr lang="en-US" sz="1200" kern="1200" dirty="0"/>
        </a:p>
      </dsp:txBody>
      <dsp:txXfrm>
        <a:off x="2108834" y="2428239"/>
        <a:ext cx="4011930" cy="1214119"/>
      </dsp:txXfrm>
    </dsp:sp>
    <dsp:sp modelId="{73BBFD80-F5BB-4098-B042-ED278C3B8678}">
      <dsp:nvSpPr>
        <dsp:cNvPr id="0" name=""/>
        <dsp:cNvSpPr/>
      </dsp:nvSpPr>
      <dsp:spPr>
        <a:xfrm>
          <a:off x="0" y="3642358"/>
          <a:ext cx="8229600" cy="1214119"/>
        </a:xfrm>
        <a:prstGeom prst="trapezoid">
          <a:avLst>
            <a:gd name="adj" fmla="val 8472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Tertiary compliance documents such as:</a:t>
          </a:r>
        </a:p>
        <a:p>
          <a:pPr lvl="0" algn="ctr" defTabSz="533400">
            <a:lnSpc>
              <a:spcPct val="90000"/>
            </a:lnSpc>
            <a:spcBef>
              <a:spcPct val="0"/>
            </a:spcBef>
            <a:spcAft>
              <a:spcPct val="35000"/>
            </a:spcAft>
          </a:pPr>
          <a:r>
            <a:rPr lang="en-US" sz="1200" kern="1200" dirty="0" smtClean="0"/>
            <a:t> 00-OP-J0830 Datasheet Packages</a:t>
          </a:r>
        </a:p>
        <a:p>
          <a:pPr lvl="0" algn="ctr" defTabSz="533400">
            <a:lnSpc>
              <a:spcPct val="90000"/>
            </a:lnSpc>
            <a:spcBef>
              <a:spcPct val="0"/>
            </a:spcBef>
            <a:spcAft>
              <a:spcPct val="35000"/>
            </a:spcAft>
          </a:pPr>
          <a:r>
            <a:rPr lang="en-US" sz="1200" kern="1200" dirty="0" smtClean="0"/>
            <a:t>00-CS-W0159  Transaction Center FUS Sample Database System Instructions</a:t>
          </a:r>
          <a:endParaRPr lang="en-US" sz="1200" kern="1200" dirty="0"/>
        </a:p>
      </dsp:txBody>
      <dsp:txXfrm>
        <a:off x="1440179" y="3642358"/>
        <a:ext cx="5349240" cy="121411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9DEDED-54E8-4BB0-926E-0F2B238F405F}" type="datetime1">
              <a:rPr lang="en-US"/>
              <a:pPr/>
              <a:t>5/27/2015</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8673AC-55F3-4E22-A335-E984220EAED1}" type="slidenum">
              <a:rPr lang="en-US"/>
              <a:pPr/>
              <a:t>‹#›</a:t>
            </a:fld>
            <a:endParaRPr lang="en-US" dirty="0"/>
          </a:p>
        </p:txBody>
      </p:sp>
    </p:spTree>
    <p:extLst>
      <p:ext uri="{BB962C8B-B14F-4D97-AF65-F5344CB8AC3E}">
        <p14:creationId xmlns:p14="http://schemas.microsoft.com/office/powerpoint/2010/main" val="246098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4F8B34F-33E6-4EEA-9A54-FB620A2104E1}" type="datetime1">
              <a:rPr lang="en-US"/>
              <a:pPr/>
              <a:t>5/27/2015</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4922C2-942D-4905-B34E-0F633114CEA6}" type="slidenum">
              <a:rPr lang="en-US"/>
              <a:pPr/>
              <a:t>‹#›</a:t>
            </a:fld>
            <a:endParaRPr lang="en-US" dirty="0"/>
          </a:p>
        </p:txBody>
      </p:sp>
    </p:spTree>
    <p:extLst>
      <p:ext uri="{BB962C8B-B14F-4D97-AF65-F5344CB8AC3E}">
        <p14:creationId xmlns:p14="http://schemas.microsoft.com/office/powerpoint/2010/main" val="3753933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dcs.ul.com/function/dcs/ControlledDocumentLibrary/00-HR-P0051/00-HR-P0051.doc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cs.ul.com/function/dcs/ControlledDocumentLibrary/00-PD-S0032/00-PD-S0032.docx"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ogin.ul.com/Account/SignIn?ReturnUrl=52fissue52fwsfed53fwa53dwsignin1.0526wtrealm53dhttps5253a5252f5252fpartner-authentication.accesscontrol.windows.net5252f526wreply53dhttps5253a5252f5252fpartner-authentication.accesscontrol.windows.net5252fv25252fwsfederation526wctx53dcHI9d3NmZWRlcmF0aW9uJnJtPWh0dHBzJTNhJTJmJTJmY29sbGFib3JhdGUudWwuY29tJmN4PSUyZl9sYXlvdXRzJTJmMTUlMmZBdXRoZW50aWNhdGUuYXNweCUzZlNvdXJjZSUzZCUyNTJG0526context53d5252f_layouts5252f155252fAuthenticate.aspx5253fSource5253d525252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cs.ul.com/function/dcs/ControlledDocumentLibrary/00-WS-S0408/00-WS-S0408.doc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dcs.ul.com/function/dcs/ControlledDocumentLibrary/00-CS-S0012/00-CS-S0012.docx"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dcs.ul.com/function/dcs/ControlledDocumentLibrary/00-FR-S0031/00-FR-S0031.docx" TargetMode="External"/><Relationship Id="rId5" Type="http://schemas.openxmlformats.org/officeDocument/2006/relationships/hyperlink" Target="http://dcs.ul.com/function/dcs/ControlledDocumentLibrary/00-FR-P0025/00-FR-P0025.docx" TargetMode="External"/><Relationship Id="rId4" Type="http://schemas.openxmlformats.org/officeDocument/2006/relationships/hyperlink" Target="http://dcs.ul.com/function/dcs/ControlledDocumentLibrary/00-PD-S0028/00-PD-S0028.docx"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ogin.ul.com/Account/SignIn?ReturnUrl=52fissue52fwsfed53fwa53dwsignin1.0526wtrealm53dhttps5253a5252f5252fpartner-authentication.accesscontrol.windows.net5252f526wreply53dhttps5253a5252f5252fpartner-authentication.accesscontrol.windows.net5252fv25252fwsfederation526wctx53dcHI9d3NmZWRlcmF0aW9uJnJtPWh0dHBzJTNhJTJmJTJmY29sbGFib3JhdGUudWwuY29tJmN4PSUyZl9sYXlvdXRzJTJmMTUlMmZBdXRoZW50aWNhdGUuYXNweCUzZlNvdXJjZSUzZCUyNTJG0526context53d5252f_layouts5252f155252fAuthenticate.aspx5253fSource5253d525252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corporate.ul.com/lean/index.asp"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ogin.ul.com/Account/SignIn?ReturnUrl=52fissue52fwsfed53fwa53dwsignin1.0526wtrealm53dhttps5253a5252f5252fpartner-authentication.accesscontrol.windows.net5252f526wreply53dhttps5253a5252f5252fpartner-authentication.accesscontrol.windows.net5252fv25252fwsfederation526wctx53dcHI9d3NmZWRlcmF0aW9uJnJtPWh0dHBzJTNhJTJmJTJmY29sbGFib3JhdGUudWwuY29tJmN4PSUyZl9sYXlvdXRzJTJmMTUlMmZBdXRoZW50aWNhdGUuYXNweCUzZlNvdXJjZSUzZCUyNTJG0526context53d5252f_layouts5252f155252fAuthenticate.aspx5253fSource5253d525252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Justi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Prejudice" TargetMode="External"/><Relationship Id="rId5" Type="http://schemas.openxmlformats.org/officeDocument/2006/relationships/hyperlink" Target="http://en.wikipedia.org/wiki/Bias" TargetMode="External"/><Relationship Id="rId4" Type="http://schemas.openxmlformats.org/officeDocument/2006/relationships/hyperlink" Target="http://en.wikipedia.org/wiki/Objectivity_(philosoph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training is to be presented with each trainee holding </a:t>
            </a:r>
            <a:r>
              <a:rPr lang="en-US" dirty="0"/>
              <a:t>a copy of the ISO17065, </a:t>
            </a:r>
            <a:r>
              <a:rPr lang="en-US" dirty="0" smtClean="0"/>
              <a:t>2012 standard during the presentation</a:t>
            </a:r>
          </a:p>
          <a:p>
            <a:r>
              <a:rPr lang="en-US" dirty="0" smtClean="0"/>
              <a:t>Point out toilets , emergency exits as needed</a:t>
            </a:r>
          </a:p>
          <a:p>
            <a:r>
              <a:rPr lang="en-US" dirty="0" smtClean="0"/>
              <a:t>Instructor introduction and very brief bio.</a:t>
            </a:r>
          </a:p>
        </p:txBody>
      </p:sp>
      <p:sp>
        <p:nvSpPr>
          <p:cNvPr id="4" name="Slide Number Placeholder 3"/>
          <p:cNvSpPr>
            <a:spLocks noGrp="1"/>
          </p:cNvSpPr>
          <p:nvPr>
            <p:ph type="sldNum" sz="quarter" idx="10"/>
          </p:nvPr>
        </p:nvSpPr>
        <p:spPr/>
        <p:txBody>
          <a:bodyPr/>
          <a:lstStyle/>
          <a:p>
            <a:fld id="{734922C2-942D-4905-B34E-0F633114CEA6}" type="slidenum">
              <a:rPr lang="en-US" smtClean="0"/>
              <a:pPr/>
              <a:t>1</a:t>
            </a:fld>
            <a:endParaRPr lang="en-US" dirty="0"/>
          </a:p>
        </p:txBody>
      </p:sp>
    </p:spTree>
    <p:extLst>
      <p:ext uri="{BB962C8B-B14F-4D97-AF65-F5344CB8AC3E}">
        <p14:creationId xmlns:p14="http://schemas.microsoft.com/office/powerpoint/2010/main" val="1736828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There are other</a:t>
            </a:r>
            <a:r>
              <a:rPr lang="en-US" baseline="0" dirty="0" smtClean="0"/>
              <a:t> legal entities in the UL family of companies the act as the CB for other schemes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UL de Mexico the NOM scheme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UL Japan PSE (DENAN)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UL Demko the D mark scheme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rPr>
              <a:t>Instructor may wish to explain the concept</a:t>
            </a:r>
            <a:r>
              <a:rPr lang="en-US" sz="1200" b="0" kern="1200" baseline="0" dirty="0" smtClean="0">
                <a:solidFill>
                  <a:schemeClr val="tx1"/>
                </a:solidFill>
                <a:effectLst/>
                <a:latin typeface="Arial"/>
                <a:ea typeface="Geneva" charset="-128"/>
                <a:cs typeface="Geneva" charset="0"/>
              </a:rPr>
              <a:t> of IAA - </a:t>
            </a:r>
            <a:r>
              <a:rPr lang="en-US" sz="1200" b="0" kern="1200" dirty="0" smtClean="0">
                <a:solidFill>
                  <a:schemeClr val="tx1"/>
                </a:solidFill>
                <a:effectLst/>
                <a:latin typeface="Arial"/>
                <a:ea typeface="Geneva" charset="-128"/>
                <a:cs typeface="Geneva" charset="0"/>
              </a:rPr>
              <a:t>The UL LLC IAAs establish UL LLC as having these responsibilities when certification activities are performed by other legal entities under the common corporate structure with Underwriters Laboratories Inc. as their corporate parent.</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10</a:t>
            </a:fld>
            <a:endParaRPr lang="en-US" dirty="0"/>
          </a:p>
        </p:txBody>
      </p:sp>
    </p:spTree>
    <p:extLst>
      <p:ext uri="{BB962C8B-B14F-4D97-AF65-F5344CB8AC3E}">
        <p14:creationId xmlns:p14="http://schemas.microsoft.com/office/powerpoint/2010/main" val="633784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Geneva" charset="-128"/>
                <a:cs typeface="Geneva" charset="0"/>
              </a:rPr>
              <a:t>Look at A-K if the agreement changes or if a new scheme is added</a:t>
            </a:r>
          </a:p>
          <a:p>
            <a:r>
              <a:rPr lang="en-US" dirty="0" smtClean="0"/>
              <a:t>Scheme is what UL has been calling “program” until now</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11</a:t>
            </a:fld>
            <a:endParaRPr lang="en-US" dirty="0"/>
          </a:p>
        </p:txBody>
      </p:sp>
    </p:spTree>
    <p:extLst>
      <p:ext uri="{BB962C8B-B14F-4D97-AF65-F5344CB8AC3E}">
        <p14:creationId xmlns:p14="http://schemas.microsoft.com/office/powerpoint/2010/main" val="3906943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a:p>
            <a:pPr marL="228600" indent="-228600">
              <a:buFontTx/>
              <a:buAutoNum type="arabicPeriod"/>
            </a:pPr>
            <a:r>
              <a:rPr lang="en-US" dirty="0" smtClean="0">
                <a:solidFill>
                  <a:srgbClr val="000000"/>
                </a:solidFill>
                <a:latin typeface="Arial Unicode MS" pitchFamily="34" charset="-128"/>
                <a:ea typeface="Arial Unicode MS" pitchFamily="34" charset="-128"/>
                <a:cs typeface="Arial Unicode MS" pitchFamily="34" charset="-128"/>
              </a:rPr>
              <a:t>When UL Marks are found to be incorrectly used (other than situations that might involve suspected counterfeiting the information is to be communicated via a Field Report and handled according to the Global Field report Policy.  Submittal of the information can be via the external corporate website (www.ul.com) or the internal Field Report Department Website</a:t>
            </a:r>
          </a:p>
        </p:txBody>
      </p:sp>
      <p:sp>
        <p:nvSpPr>
          <p:cNvPr id="4" name="Slide Number Placeholder 3"/>
          <p:cNvSpPr>
            <a:spLocks noGrp="1"/>
          </p:cNvSpPr>
          <p:nvPr>
            <p:ph type="sldNum" sz="quarter" idx="10"/>
          </p:nvPr>
        </p:nvSpPr>
        <p:spPr/>
        <p:txBody>
          <a:bodyPr/>
          <a:lstStyle/>
          <a:p>
            <a:fld id="{734922C2-942D-4905-B34E-0F633114CEA6}" type="slidenum">
              <a:rPr lang="en-US" smtClean="0"/>
              <a:pPr/>
              <a:t>12</a:t>
            </a:fld>
            <a:endParaRPr lang="en-US" dirty="0"/>
          </a:p>
        </p:txBody>
      </p:sp>
    </p:spTree>
    <p:extLst>
      <p:ext uri="{BB962C8B-B14F-4D97-AF65-F5344CB8AC3E}">
        <p14:creationId xmlns:p14="http://schemas.microsoft.com/office/powerpoint/2010/main" val="1492469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talks about making a commitment to impartiality , to demonstrate that commitment and to implement controls to make sure that</a:t>
            </a:r>
            <a:r>
              <a:rPr lang="en-US" baseline="0" dirty="0" smtClean="0"/>
              <a:t> work is indeed being done impartially</a:t>
            </a:r>
          </a:p>
          <a:p>
            <a:endParaRPr lang="en-US" baseline="0" dirty="0" smtClean="0"/>
          </a:p>
          <a:p>
            <a:r>
              <a:rPr lang="en-US" baseline="0" dirty="0" smtClean="0"/>
              <a:t>Remember </a:t>
            </a:r>
            <a:r>
              <a:rPr lang="en-US" b="0" baseline="0" dirty="0" smtClean="0"/>
              <a:t>definitions from ISO 17000 - </a:t>
            </a:r>
          </a:p>
          <a:p>
            <a:r>
              <a:rPr lang="en-US" b="0" dirty="0" smtClean="0"/>
              <a:t>impartiality</a:t>
            </a:r>
          </a:p>
          <a:p>
            <a:r>
              <a:rPr lang="en-US" b="0" dirty="0" smtClean="0"/>
              <a:t>presence of objectivity</a:t>
            </a:r>
          </a:p>
          <a:p>
            <a:r>
              <a:rPr lang="en-US" b="0" dirty="0" smtClean="0"/>
              <a:t>NOTE 1 Objectivity is understood to mean that conflicts of interest do not exist, or are resolved so as not to adversely</a:t>
            </a:r>
          </a:p>
          <a:p>
            <a:r>
              <a:rPr lang="en-US" b="0" dirty="0" smtClean="0"/>
              <a:t>influence the activities of the body.</a:t>
            </a:r>
          </a:p>
          <a:p>
            <a:r>
              <a:rPr lang="en-US" b="0" dirty="0" smtClean="0"/>
              <a:t>NOTE 2 Other terms that are useful in conveying the element of impartiality are independence, freedom from conflicts</a:t>
            </a:r>
          </a:p>
          <a:p>
            <a:r>
              <a:rPr lang="en-US" b="0" dirty="0" smtClean="0"/>
              <a:t>of interest, freedom from bias, freedom from prejudice, neutrality, fairness, open-mindedness, even-handedness</a:t>
            </a:r>
            <a:endParaRPr lang="en-US" b="0"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13</a:t>
            </a:fld>
            <a:endParaRPr lang="en-US" dirty="0"/>
          </a:p>
        </p:txBody>
      </p:sp>
    </p:spTree>
    <p:extLst>
      <p:ext uri="{BB962C8B-B14F-4D97-AF65-F5344CB8AC3E}">
        <p14:creationId xmlns:p14="http://schemas.microsoft.com/office/powerpoint/2010/main" val="3550225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mechanism for impartiality  5.2</a:t>
            </a:r>
          </a:p>
          <a:p>
            <a:r>
              <a:rPr lang="en-US" dirty="0" smtClean="0"/>
              <a:t>This is a tricky thing to audit as you</a:t>
            </a:r>
            <a:r>
              <a:rPr lang="en-US" baseline="0" dirty="0" smtClean="0"/>
              <a:t> will not find records of commitment out side of published documents and statements</a:t>
            </a:r>
          </a:p>
          <a:p>
            <a:r>
              <a:rPr lang="en-US" baseline="0" dirty="0" smtClean="0"/>
              <a:t>This will mostly be verified via interview.</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14</a:t>
            </a:fld>
            <a:endParaRPr lang="en-US" dirty="0"/>
          </a:p>
        </p:txBody>
      </p:sp>
    </p:spTree>
    <p:extLst>
      <p:ext uri="{BB962C8B-B14F-4D97-AF65-F5344CB8AC3E}">
        <p14:creationId xmlns:p14="http://schemas.microsoft.com/office/powerpoint/2010/main" val="1992787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See mechanism for impartiality  5.2</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standard out line ways in which to demonstrate this commitment via</a:t>
            </a:r>
            <a:r>
              <a:rPr lang="en-US" baseline="0" dirty="0" smtClean="0"/>
              <a:t> the organizational structure.</a:t>
            </a:r>
            <a:endParaRPr lang="en-US"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15</a:t>
            </a:fld>
            <a:endParaRPr lang="en-US" dirty="0"/>
          </a:p>
        </p:txBody>
      </p:sp>
    </p:spTree>
    <p:extLst>
      <p:ext uri="{BB962C8B-B14F-4D97-AF65-F5344CB8AC3E}">
        <p14:creationId xmlns:p14="http://schemas.microsoft.com/office/powerpoint/2010/main" val="45603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 management structure available from Human Resources and as defined in the </a:t>
            </a:r>
            <a:r>
              <a:rPr lang="en-US" u="sng" dirty="0">
                <a:hlinkClick r:id="rId3"/>
              </a:rPr>
              <a:t>Organizational Charts Policy (00-HR-P0051)</a:t>
            </a:r>
            <a:r>
              <a:rPr lang="en-US" dirty="0"/>
              <a:t>, ensure and demonstrate that when any separate legal entity produces or offers a product, or provides consultancy on a product to be certified, the certification body management personnel and personnel involved with the review and certification decision, are not involved with the activities of the separate legal entity.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0070C0"/>
                </a:solidFill>
              </a:rPr>
              <a:t>The UL Impartiality web site can be found at: - http://intranet.ul.com/gf/cp/CPOAccred/ImpartialityManagement/SitePages/Home.aspx.</a:t>
            </a: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16</a:t>
            </a:fld>
            <a:endParaRPr lang="en-US" dirty="0"/>
          </a:p>
        </p:txBody>
      </p:sp>
    </p:spTree>
    <p:extLst>
      <p:ext uri="{BB962C8B-B14F-4D97-AF65-F5344CB8AC3E}">
        <p14:creationId xmlns:p14="http://schemas.microsoft.com/office/powerpoint/2010/main" val="375176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evident </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17</a:t>
            </a:fld>
            <a:endParaRPr lang="en-US" dirty="0"/>
          </a:p>
        </p:txBody>
      </p:sp>
    </p:spTree>
    <p:extLst>
      <p:ext uri="{BB962C8B-B14F-4D97-AF65-F5344CB8AC3E}">
        <p14:creationId xmlns:p14="http://schemas.microsoft.com/office/powerpoint/2010/main" val="650454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a:r>
              <a:rPr lang="en-US" dirty="0" smtClean="0"/>
              <a:t>Mention </a:t>
            </a:r>
            <a:r>
              <a:rPr lang="en-US" b="1" u="sng" dirty="0">
                <a:hlinkClick r:id="rId3"/>
              </a:rPr>
              <a:t>New or Innovative Product SOP (00-PD-S0032)</a:t>
            </a:r>
            <a:r>
              <a:rPr lang="en-US" b="1" u="sng" dirty="0"/>
              <a:t>, </a:t>
            </a:r>
            <a:r>
              <a:rPr lang="en-US" b="0" u="sng" dirty="0"/>
              <a:t>unless otherwise specified in the individual manuals</a:t>
            </a:r>
            <a:r>
              <a:rPr lang="en-US" b="0" dirty="0"/>
              <a:t>.</a:t>
            </a:r>
          </a:p>
          <a:p>
            <a:endParaRPr lang="en-US" dirty="0" smtClean="0"/>
          </a:p>
          <a:p>
            <a:r>
              <a:rPr lang="en-US" dirty="0"/>
              <a:t>In the past, we have referenced the Underwriters Laboratories Inc. Certificate of Incorporation, which indicates in several places that UL is in the business of testing/inspection/certification, and intend our services to be accepted by those with concerns about the items we test/inspect/certify.  It also indicates there will be no capital stock and that the organization is for service and not for profit.  So this raison d'etre implies a general commitment to non-discriminatory action and impartiality at the most fundamental level of Underwriters Laboratories Inc.  The question is if the officers of Underwriters Laboratories Inc. want the non-discriminatory and impartiality of the parent company to be used as evidence of compliance with 17065 for all other legal entities in the UL family of companies.  The benefits are obvious - the downside is that accreditors from all over the world could seek additional information or interviews related to the COI - plus all accredited entities would need to keep a current version of the COI </a:t>
            </a:r>
            <a:r>
              <a:rPr lang="en-US" dirty="0" smtClean="0"/>
              <a:t>handy</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18</a:t>
            </a:fld>
            <a:endParaRPr lang="en-US" dirty="0"/>
          </a:p>
        </p:txBody>
      </p:sp>
    </p:spTree>
    <p:extLst>
      <p:ext uri="{BB962C8B-B14F-4D97-AF65-F5344CB8AC3E}">
        <p14:creationId xmlns:p14="http://schemas.microsoft.com/office/powerpoint/2010/main" val="4252999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protections of data is included here as well as training and signed agreements</a:t>
            </a:r>
          </a:p>
          <a:p>
            <a:r>
              <a:rPr lang="en-US" dirty="0" smtClean="0"/>
              <a:t>see records:</a:t>
            </a:r>
            <a:endParaRPr lang="en-US" dirty="0"/>
          </a:p>
          <a:p>
            <a:r>
              <a:rPr lang="en-US" b="1" dirty="0"/>
              <a:t>7.12.2 </a:t>
            </a:r>
            <a:r>
              <a:rPr lang="en-US" dirty="0"/>
              <a:t>The certification body shall keep records confidential. Records shall be transported, transmitted and</a:t>
            </a:r>
          </a:p>
          <a:p>
            <a:r>
              <a:rPr lang="en-US" dirty="0"/>
              <a:t>transferred in a way that ensures confidentiality is maintained (see also 4.5</a:t>
            </a:r>
            <a:r>
              <a:rPr lang="en-US" dirty="0" smtClean="0"/>
              <a:t>).</a:t>
            </a:r>
          </a:p>
          <a:p>
            <a:endParaRPr lang="en-US" dirty="0" smtClean="0"/>
          </a:p>
          <a:p>
            <a:r>
              <a:rPr lang="en-US" sz="1200" b="0" kern="1200" dirty="0" smtClean="0">
                <a:solidFill>
                  <a:schemeClr val="tx1"/>
                </a:solidFill>
                <a:effectLst/>
                <a:latin typeface="Arial"/>
                <a:ea typeface="Geneva" charset="-128"/>
                <a:cs typeface="Geneva" charset="0"/>
              </a:rPr>
              <a:t>Examples of information that MAY be disclosed include, but are not limited to, model numbers, ratings, Conditions of Acceptability, or other information about a Recognized Component that describes the intended use of the component to the submitter of an end-use product</a:t>
            </a:r>
            <a:endParaRPr lang="en-US" b="0"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pPr/>
              <a:t>19</a:t>
            </a:fld>
            <a:endParaRPr lang="en-US" dirty="0"/>
          </a:p>
        </p:txBody>
      </p:sp>
    </p:spTree>
    <p:extLst>
      <p:ext uri="{BB962C8B-B14F-4D97-AF65-F5344CB8AC3E}">
        <p14:creationId xmlns:p14="http://schemas.microsoft.com/office/powerpoint/2010/main" val="337711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training will not replace the need</a:t>
            </a:r>
            <a:r>
              <a:rPr lang="en-US" baseline="0" dirty="0" smtClean="0"/>
              <a:t> for a mentor.</a:t>
            </a:r>
          </a:p>
          <a:p>
            <a:r>
              <a:rPr lang="en-US" baseline="0" dirty="0" smtClean="0"/>
              <a:t>Further in depth study will be required</a:t>
            </a:r>
          </a:p>
          <a:p>
            <a:r>
              <a:rPr lang="en-US" baseline="0" dirty="0" smtClean="0"/>
              <a:t>This is a starting point , an introduction to the 17065 standard</a:t>
            </a:r>
          </a:p>
          <a:p>
            <a:r>
              <a:rPr lang="en-US" baseline="0" dirty="0" smtClean="0"/>
              <a:t>This presentation focuses upon the US/Canada Safety Scheme – While UL LLC operates others schemes (Water, Food AECO) the decision was made to focus on the US/Canada Safety Scheme based upon participant familiarity with the Scheme, as well as consistency in presentation.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the optional exercise deals</a:t>
            </a:r>
            <a:r>
              <a:rPr lang="en-US" baseline="0" dirty="0" smtClean="0"/>
              <a:t> with Scheme vs. Body – If this exercise is to be conducted, the instructor will need to place additional emphasis on slides 4 – 6, and the definitions of Scheme and Body on page 9.  Additional time could also be spend detailing the specific documents in the excel spreadsheet /and or </a:t>
            </a:r>
            <a:r>
              <a:rPr lang="en-US" sz="1200" b="0" u="none" kern="1200" dirty="0" smtClean="0">
                <a:solidFill>
                  <a:schemeClr val="tx1"/>
                </a:solidFill>
                <a:effectLst/>
                <a:latin typeface="Arial"/>
                <a:ea typeface="Geneva" charset="-128"/>
                <a:cs typeface="Geneva" charset="0"/>
              </a:rPr>
              <a:t>UL </a:t>
            </a:r>
            <a:r>
              <a:rPr lang="en-US" sz="1200" b="0" u="none" kern="1200" dirty="0" smtClean="0">
                <a:solidFill>
                  <a:schemeClr val="tx1"/>
                </a:solidFill>
                <a:effectLst/>
                <a:latin typeface="Arial"/>
                <a:ea typeface="Geneva" charset="-128"/>
                <a:cs typeface="Geneva" charset="0"/>
                <a:hlinkClick r:id="rId3"/>
              </a:rPr>
              <a:t>internet collaboration site</a:t>
            </a:r>
            <a:r>
              <a:rPr lang="en-US" baseline="0" dirty="0" smtClean="0"/>
              <a:t> on pages 5 and 6 to drive home the distinction between documentation belonging to the Body vs. documentation belonging to the Scheme.  Instructor should also address the requirements that each are assessed against</a:t>
            </a:r>
            <a:endParaRPr lang="en-US"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a:t>
            </a:fld>
            <a:endParaRPr lang="en-US" dirty="0"/>
          </a:p>
        </p:txBody>
      </p:sp>
    </p:spTree>
    <p:extLst>
      <p:ext uri="{BB962C8B-B14F-4D97-AF65-F5344CB8AC3E}">
        <p14:creationId xmlns:p14="http://schemas.microsoft.com/office/powerpoint/2010/main" val="567737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information about (or reference to) the certification scheme(s), including evaluation procedures, rules and</a:t>
            </a:r>
          </a:p>
          <a:p>
            <a:r>
              <a:rPr lang="en-US" dirty="0"/>
              <a:t>procedures for granting, for maintaining, for extending or reducing the scope of, for suspending, for</a:t>
            </a:r>
          </a:p>
          <a:p>
            <a:r>
              <a:rPr lang="en-US" dirty="0"/>
              <a:t>withdrawing or for refusing certification;</a:t>
            </a:r>
          </a:p>
          <a:p>
            <a:r>
              <a:rPr lang="en-US" dirty="0"/>
              <a:t>b) a description of the means by which the certification body obtains financial support and general</a:t>
            </a:r>
          </a:p>
          <a:p>
            <a:r>
              <a:rPr lang="en-US" dirty="0"/>
              <a:t>information on the fees charged to applicants and to clients;</a:t>
            </a:r>
          </a:p>
          <a:p>
            <a:r>
              <a:rPr lang="en-US" dirty="0"/>
              <a:t>c) a description of the rights and duties of applicants and clients, including requirements, restrictions or</a:t>
            </a:r>
          </a:p>
          <a:p>
            <a:r>
              <a:rPr lang="en-US" dirty="0"/>
              <a:t>limitations on the use of the certification body's name and certification mark and on the ways of referring</a:t>
            </a:r>
          </a:p>
          <a:p>
            <a:r>
              <a:rPr lang="en-US" dirty="0"/>
              <a:t>to the certification granted;</a:t>
            </a:r>
          </a:p>
          <a:p>
            <a:r>
              <a:rPr lang="en-US" dirty="0"/>
              <a:t>d) information about procedures for handling complaints and appeals</a:t>
            </a:r>
            <a:r>
              <a:rPr lang="en-US" dirty="0" smtClean="0"/>
              <a:t>.</a:t>
            </a:r>
          </a:p>
        </p:txBody>
      </p:sp>
      <p:sp>
        <p:nvSpPr>
          <p:cNvPr id="4" name="Slide Number Placeholder 3"/>
          <p:cNvSpPr>
            <a:spLocks noGrp="1"/>
          </p:cNvSpPr>
          <p:nvPr>
            <p:ph type="sldNum" sz="quarter" idx="10"/>
          </p:nvPr>
        </p:nvSpPr>
        <p:spPr/>
        <p:txBody>
          <a:bodyPr/>
          <a:lstStyle/>
          <a:p>
            <a:fld id="{734922C2-942D-4905-B34E-0F633114CEA6}" type="slidenum">
              <a:rPr lang="en-US" smtClean="0"/>
              <a:pPr/>
              <a:t>20</a:t>
            </a:fld>
            <a:endParaRPr lang="en-US" dirty="0"/>
          </a:p>
        </p:txBody>
      </p:sp>
    </p:spTree>
    <p:extLst>
      <p:ext uri="{BB962C8B-B14F-4D97-AF65-F5344CB8AC3E}">
        <p14:creationId xmlns:p14="http://schemas.microsoft.com/office/powerpoint/2010/main" val="386281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dirty="0" smtClean="0">
                <a:solidFill>
                  <a:schemeClr val="tx1"/>
                </a:solidFill>
                <a:effectLst/>
                <a:latin typeface="Arial"/>
                <a:ea typeface="Geneva" charset="-128"/>
                <a:cs typeface="Geneva" charset="0"/>
              </a:rPr>
              <a:t>UL LLC is the legal entity that acts as the Certification Body and evaluates and certifies many different types of products for conformance with various requirements as specified by the schemes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effectLst/>
              <a:latin typeface="Arial"/>
              <a:ea typeface="Geneva" charset="-128"/>
              <a:cs typeface="Geneva"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rPr>
              <a:t>Internally, the UL family of companies is organized by Business Units that are based on product segments in the marketplace. The Business Units and associated product segments involved with the certification activities of UL LLC include: </a:t>
            </a:r>
            <a:r>
              <a:rPr lang="en-US" sz="1200" kern="1200" dirty="0" smtClean="0">
                <a:solidFill>
                  <a:schemeClr val="tx1"/>
                </a:solidFill>
                <a:effectLst/>
                <a:latin typeface="Arial"/>
                <a:ea typeface="Geneva" charset="-128"/>
                <a:cs typeface="Geneva" charset="0"/>
              </a:rPr>
              <a:t>(INSTRUCTOR TO VERIFIY THE FOLLOWING BUSINESS UNIT STRCTURE AND RESPONSIBLE INDIVIDUALS </a:t>
            </a:r>
            <a:r>
              <a:rPr lang="en-US" sz="1200" u="sng" kern="1200" dirty="0" smtClean="0">
                <a:solidFill>
                  <a:schemeClr val="tx1"/>
                </a:solidFill>
                <a:effectLst/>
                <a:latin typeface="Arial"/>
                <a:ea typeface="Geneva" charset="-128"/>
                <a:cs typeface="Geneva" charset="0"/>
              </a:rPr>
              <a:t>PRIOR</a:t>
            </a:r>
            <a:r>
              <a:rPr lang="en-US" sz="1200" kern="1200" dirty="0" smtClean="0">
                <a:solidFill>
                  <a:schemeClr val="tx1"/>
                </a:solidFill>
                <a:effectLst/>
                <a:latin typeface="Arial"/>
                <a:ea typeface="Geneva" charset="-128"/>
                <a:cs typeface="Geneva" charset="0"/>
              </a:rPr>
              <a:t> TO PRESENTING)</a:t>
            </a:r>
          </a:p>
          <a:p>
            <a:endParaRPr lang="en-US" sz="1200" b="0" kern="1200" dirty="0" smtClean="0">
              <a:solidFill>
                <a:schemeClr val="tx1"/>
              </a:solidFill>
              <a:effectLst/>
              <a:latin typeface="Arial"/>
              <a:ea typeface="Geneva" charset="-128"/>
              <a:cs typeface="Geneva" charset="0"/>
            </a:endParaRPr>
          </a:p>
          <a:p>
            <a:r>
              <a:rPr lang="en-US" sz="1200" b="0" kern="1200" dirty="0" smtClean="0">
                <a:solidFill>
                  <a:schemeClr val="tx1"/>
                </a:solidFill>
                <a:effectLst/>
                <a:latin typeface="Arial"/>
                <a:ea typeface="Geneva" charset="-128"/>
                <a:cs typeface="Geneva" charset="0"/>
              </a:rPr>
              <a:t>UL Commercial &amp; Industrial Business Unit – Ralph</a:t>
            </a:r>
            <a:r>
              <a:rPr lang="en-US" sz="1200" b="0" kern="1200" baseline="0" dirty="0" smtClean="0">
                <a:solidFill>
                  <a:schemeClr val="tx1"/>
                </a:solidFill>
                <a:effectLst/>
                <a:latin typeface="Arial"/>
                <a:ea typeface="Geneva" charset="-128"/>
                <a:cs typeface="Geneva" charset="0"/>
              </a:rPr>
              <a:t> Parker</a:t>
            </a:r>
            <a:endParaRPr lang="en-US" sz="1200" b="0" kern="1200" dirty="0" smtClean="0">
              <a:solidFill>
                <a:schemeClr val="tx1"/>
              </a:solidFill>
              <a:effectLst/>
              <a:latin typeface="Arial"/>
              <a:ea typeface="Geneva" charset="-128"/>
              <a:cs typeface="Geneva" charset="0"/>
            </a:endParaRPr>
          </a:p>
          <a:p>
            <a:pPr lvl="0"/>
            <a:r>
              <a:rPr lang="en-US" sz="1200" b="0" kern="1200" dirty="0" smtClean="0">
                <a:solidFill>
                  <a:schemeClr val="tx1"/>
                </a:solidFill>
                <a:effectLst/>
                <a:latin typeface="Arial"/>
                <a:ea typeface="Geneva" charset="-128"/>
                <a:cs typeface="Geneva" charset="0"/>
              </a:rPr>
              <a:t>Performance Materials</a:t>
            </a:r>
          </a:p>
          <a:p>
            <a:pPr lvl="0"/>
            <a:r>
              <a:rPr lang="en-US" sz="1200" b="0" kern="1200" dirty="0" smtClean="0">
                <a:solidFill>
                  <a:schemeClr val="tx1"/>
                </a:solidFill>
                <a:effectLst/>
                <a:latin typeface="Arial"/>
                <a:ea typeface="Geneva" charset="-128"/>
                <a:cs typeface="Geneva" charset="0"/>
              </a:rPr>
              <a:t>Building &amp; Life Safety Technologies Products</a:t>
            </a:r>
          </a:p>
          <a:p>
            <a:pPr lvl="0"/>
            <a:r>
              <a:rPr lang="en-US" sz="1200" b="0" kern="1200" dirty="0" smtClean="0">
                <a:solidFill>
                  <a:schemeClr val="tx1"/>
                </a:solidFill>
                <a:effectLst/>
                <a:latin typeface="Arial"/>
                <a:ea typeface="Geneva" charset="-128"/>
                <a:cs typeface="Geneva" charset="0"/>
              </a:rPr>
              <a:t>Energy &amp; Power Technologies Products</a:t>
            </a:r>
          </a:p>
          <a:p>
            <a:pPr lvl="0"/>
            <a:r>
              <a:rPr lang="en-US" sz="1200" b="0" kern="1200" dirty="0" smtClean="0">
                <a:solidFill>
                  <a:schemeClr val="tx1"/>
                </a:solidFill>
                <a:effectLst/>
                <a:latin typeface="Arial"/>
                <a:ea typeface="Geneva" charset="-128"/>
                <a:cs typeface="Geneva" charset="0"/>
              </a:rPr>
              <a:t>Wire &amp; Cable</a:t>
            </a:r>
          </a:p>
          <a:p>
            <a:pPr lvl="0"/>
            <a:r>
              <a:rPr lang="en-US" sz="1200" b="0" kern="1200" dirty="0" smtClean="0">
                <a:solidFill>
                  <a:schemeClr val="tx1"/>
                </a:solidFill>
                <a:effectLst/>
                <a:latin typeface="Arial"/>
                <a:ea typeface="Geneva" charset="-128"/>
                <a:cs typeface="Geneva" charset="0"/>
              </a:rPr>
              <a:t>Appliances, HVAC and Lighting Products</a:t>
            </a:r>
          </a:p>
          <a:p>
            <a:pPr lvl="0"/>
            <a:r>
              <a:rPr lang="en-US" sz="1200" b="0" kern="1200" dirty="0" smtClean="0">
                <a:solidFill>
                  <a:schemeClr val="tx1"/>
                </a:solidFill>
                <a:effectLst/>
                <a:latin typeface="Arial"/>
                <a:ea typeface="Geneva" charset="-128"/>
                <a:cs typeface="Geneva" charset="0"/>
              </a:rPr>
              <a:t>Water and Plumbing Products</a:t>
            </a:r>
          </a:p>
          <a:p>
            <a:r>
              <a:rPr lang="en-US" sz="1200" b="0" kern="1200" dirty="0" smtClean="0">
                <a:solidFill>
                  <a:schemeClr val="tx1"/>
                </a:solidFill>
                <a:effectLst/>
                <a:latin typeface="Arial"/>
                <a:ea typeface="Geneva" charset="-128"/>
                <a:cs typeface="Geneva" charset="0"/>
              </a:rPr>
              <a:t> </a:t>
            </a:r>
          </a:p>
          <a:p>
            <a:r>
              <a:rPr lang="en-US" sz="1200" b="0" kern="1200" dirty="0" smtClean="0">
                <a:solidFill>
                  <a:schemeClr val="tx1"/>
                </a:solidFill>
                <a:effectLst/>
                <a:latin typeface="Arial"/>
                <a:ea typeface="Geneva" charset="-128"/>
                <a:cs typeface="Geneva" charset="0"/>
              </a:rPr>
              <a:t>UL Consumer Business Unit – Matt Marotto</a:t>
            </a:r>
          </a:p>
          <a:p>
            <a:pPr lvl="0"/>
            <a:r>
              <a:rPr lang="en-US" sz="1200" b="0" kern="1200" dirty="0" smtClean="0">
                <a:solidFill>
                  <a:schemeClr val="tx1"/>
                </a:solidFill>
                <a:effectLst/>
                <a:latin typeface="Arial"/>
                <a:ea typeface="Geneva" charset="-128"/>
                <a:cs typeface="Geneva" charset="0"/>
              </a:rPr>
              <a:t>Consumer Technology (CTECH) Products</a:t>
            </a:r>
          </a:p>
          <a:p>
            <a:pPr lvl="0"/>
            <a:r>
              <a:rPr lang="en-US" sz="1200" b="0" kern="1200" dirty="0" smtClean="0">
                <a:solidFill>
                  <a:schemeClr val="tx1"/>
                </a:solidFill>
                <a:effectLst/>
                <a:latin typeface="Arial"/>
                <a:ea typeface="Geneva" charset="-128"/>
                <a:cs typeface="Geneva" charset="0"/>
              </a:rPr>
              <a:t>Consumer Products</a:t>
            </a:r>
          </a:p>
          <a:p>
            <a:r>
              <a:rPr lang="en-US" sz="1200" b="0" kern="1200" dirty="0" smtClean="0">
                <a:solidFill>
                  <a:schemeClr val="tx1"/>
                </a:solidFill>
                <a:effectLst/>
                <a:latin typeface="Arial"/>
                <a:ea typeface="Geneva" charset="-128"/>
                <a:cs typeface="Geneva" charset="0"/>
              </a:rPr>
              <a:t> </a:t>
            </a:r>
          </a:p>
          <a:p>
            <a:r>
              <a:rPr lang="en-US" sz="1200" b="0" kern="1200" dirty="0" smtClean="0">
                <a:solidFill>
                  <a:schemeClr val="tx1"/>
                </a:solidFill>
                <a:effectLst/>
                <a:latin typeface="Arial"/>
                <a:ea typeface="Geneva" charset="-128"/>
                <a:cs typeface="Geneva" charset="0"/>
              </a:rPr>
              <a:t>UL Ventures Business Unit – Deborah Jennings Connor</a:t>
            </a:r>
          </a:p>
          <a:p>
            <a:pPr lvl="0"/>
            <a:r>
              <a:rPr lang="en-US" sz="1200" b="0" kern="1200" dirty="0" smtClean="0">
                <a:solidFill>
                  <a:schemeClr val="tx1"/>
                </a:solidFill>
                <a:effectLst/>
                <a:latin typeface="Arial"/>
                <a:ea typeface="Geneva" charset="-128"/>
                <a:cs typeface="Geneva" charset="0"/>
              </a:rPr>
              <a:t>Health Sciences Products</a:t>
            </a:r>
          </a:p>
          <a:p>
            <a:pPr lvl="0"/>
            <a:r>
              <a:rPr lang="en-US" sz="1200" b="0" kern="1200" dirty="0" smtClean="0">
                <a:solidFill>
                  <a:schemeClr val="tx1"/>
                </a:solidFill>
                <a:effectLst/>
                <a:latin typeface="Arial"/>
                <a:ea typeface="Geneva" charset="-128"/>
                <a:cs typeface="Geneva" charset="0"/>
              </a:rPr>
              <a:t>Furniture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effectLst/>
              <a:latin typeface="Arial"/>
              <a:ea typeface="Geneva" charset="-128"/>
              <a:cs typeface="Geneva" charset="0"/>
            </a:endParaRPr>
          </a:p>
          <a:p>
            <a:r>
              <a:rPr lang="en-US" sz="1200" b="0" kern="1200" dirty="0" smtClean="0">
                <a:solidFill>
                  <a:schemeClr val="tx1"/>
                </a:solidFill>
                <a:effectLst/>
                <a:latin typeface="Arial"/>
                <a:ea typeface="Geneva" charset="-128"/>
                <a:cs typeface="Geneva" charset="0"/>
              </a:rPr>
              <a:t>While this internal structure is necessary to more accurately track cost accounting, profit, and loss, the certification services are provided under the control of the single legal entity UL LLC</a:t>
            </a:r>
            <a:endParaRPr lang="en-US" b="0" dirty="0" smtClean="0"/>
          </a:p>
          <a:p>
            <a:endParaRPr lang="en-US" b="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THE ONLY THINIG ACCREDITORS CARE ABOUT ARE LEGAL ENTITIES.</a:t>
            </a:r>
          </a:p>
          <a:p>
            <a:endParaRPr lang="en-US" dirty="0" smtClean="0"/>
          </a:p>
          <a:p>
            <a:r>
              <a:rPr lang="en-US" baseline="0" dirty="0" smtClean="0"/>
              <a:t>Discuss following to a level appropriate to students skill set - </a:t>
            </a:r>
          </a:p>
          <a:p>
            <a:endParaRPr lang="en-US" dirty="0" smtClean="0"/>
          </a:p>
          <a:p>
            <a:r>
              <a:rPr lang="en-US" dirty="0" smtClean="0"/>
              <a:t>a</a:t>
            </a:r>
            <a:r>
              <a:rPr lang="en-US" dirty="0"/>
              <a:t>) development of policies relating to the operation of the certification body;</a:t>
            </a:r>
          </a:p>
          <a:p>
            <a:r>
              <a:rPr lang="en-US" dirty="0"/>
              <a:t>b) supervision of the implementation of the policies and procedures;</a:t>
            </a:r>
          </a:p>
          <a:p>
            <a:r>
              <a:rPr lang="en-US" dirty="0"/>
              <a:t>c) supervision of the finances of the certification body;</a:t>
            </a:r>
          </a:p>
          <a:p>
            <a:r>
              <a:rPr lang="en-US" dirty="0"/>
              <a:t>d) development of certification activities;</a:t>
            </a:r>
          </a:p>
          <a:p>
            <a:r>
              <a:rPr lang="en-US" dirty="0"/>
              <a:t>e) development of certification requirements;</a:t>
            </a:r>
          </a:p>
          <a:p>
            <a:r>
              <a:rPr lang="en-US" dirty="0"/>
              <a:t>f) evaluation (see 7.4);</a:t>
            </a:r>
          </a:p>
          <a:p>
            <a:r>
              <a:rPr lang="en-US" dirty="0"/>
              <a:t>g) review (see 7.5);</a:t>
            </a:r>
          </a:p>
          <a:p>
            <a:r>
              <a:rPr lang="en-US" dirty="0"/>
              <a:t>h) decisions on certification (see 7.6);</a:t>
            </a:r>
          </a:p>
          <a:p>
            <a:r>
              <a:rPr lang="en-US" dirty="0"/>
              <a:t>i) delegation of authority to committees or personnel, as required, to undertake defined activities on </a:t>
            </a:r>
            <a:r>
              <a:rPr lang="en-US" dirty="0" smtClean="0"/>
              <a:t>its behalf</a:t>
            </a:r>
            <a:r>
              <a:rPr lang="en-US" dirty="0"/>
              <a:t>;</a:t>
            </a:r>
          </a:p>
          <a:p>
            <a:r>
              <a:rPr lang="en-US" dirty="0"/>
              <a:t>j) contractual arrangements;</a:t>
            </a:r>
          </a:p>
          <a:p>
            <a:r>
              <a:rPr lang="en-US" dirty="0"/>
              <a:t>k) provision of adequate resources for certification activities</a:t>
            </a:r>
            <a:r>
              <a:rPr lang="en-US" dirty="0" smtClean="0"/>
              <a:t>; (6.1)</a:t>
            </a:r>
            <a:endParaRPr lang="en-US" dirty="0"/>
          </a:p>
          <a:p>
            <a:r>
              <a:rPr lang="en-US" dirty="0"/>
              <a:t>l) responsiveness to complaints and appeals;</a:t>
            </a:r>
          </a:p>
          <a:p>
            <a:r>
              <a:rPr lang="en-US" dirty="0" smtClean="0"/>
              <a:t>m</a:t>
            </a:r>
            <a:r>
              <a:rPr lang="en-US" dirty="0"/>
              <a:t>) personnel competence requirements</a:t>
            </a:r>
            <a:r>
              <a:rPr lang="en-US" dirty="0" smtClean="0"/>
              <a:t>; (6.1, 6.2)</a:t>
            </a:r>
            <a:endParaRPr lang="en-US" dirty="0"/>
          </a:p>
          <a:p>
            <a:r>
              <a:rPr lang="en-US" dirty="0"/>
              <a:t>n) management system of the certification body (see Clause 8</a:t>
            </a:r>
            <a:r>
              <a:rPr lang="en-US" dirty="0" smtClean="0"/>
              <a:t>).</a:t>
            </a:r>
          </a:p>
          <a:p>
            <a:r>
              <a:rPr lang="en-US" dirty="0" smtClean="0"/>
              <a:t>This is basically everything you will see you can put 5.1 on practically every page of your audit path notes</a:t>
            </a:r>
            <a:endParaRPr lang="en-US" dirty="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21</a:t>
            </a:fld>
            <a:endParaRPr lang="en-US" dirty="0"/>
          </a:p>
        </p:txBody>
      </p:sp>
    </p:spTree>
    <p:extLst>
      <p:ext uri="{BB962C8B-B14F-4D97-AF65-F5344CB8AC3E}">
        <p14:creationId xmlns:p14="http://schemas.microsoft.com/office/powerpoint/2010/main" val="1546401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 might be covered as a part of MR</a:t>
            </a:r>
          </a:p>
          <a:p>
            <a:endParaRPr lang="en-US" dirty="0" smtClean="0"/>
          </a:p>
          <a:p>
            <a:r>
              <a:rPr lang="en-US" sz="1200" b="0" i="0" u="none" strike="noStrike" kern="1200" baseline="0" dirty="0" smtClean="0">
                <a:solidFill>
                  <a:schemeClr val="tx1"/>
                </a:solidFill>
                <a:latin typeface="Arial"/>
                <a:ea typeface="Geneva" charset="-128"/>
                <a:cs typeface="Geneva" charset="0"/>
              </a:rPr>
              <a:t>A possible mechanism can be a committee established by one or more certification bodies, a committee</a:t>
            </a:r>
          </a:p>
          <a:p>
            <a:r>
              <a:rPr lang="en-US" sz="1200" b="0" i="0" u="none" strike="noStrike" kern="1200" baseline="0" dirty="0" smtClean="0">
                <a:solidFill>
                  <a:schemeClr val="tx1"/>
                </a:solidFill>
                <a:latin typeface="Arial"/>
                <a:ea typeface="Geneva" charset="-128"/>
                <a:cs typeface="Geneva" charset="0"/>
              </a:rPr>
              <a:t>implemented by a scheme owner, a governmental authority or an equivalent party. From 17065 note 2</a:t>
            </a:r>
          </a:p>
          <a:p>
            <a:r>
              <a:rPr lang="en-US" dirty="0" smtClean="0"/>
              <a:t>Other Schemes have identified various other mechanisms </a:t>
            </a:r>
          </a:p>
          <a:p>
            <a:r>
              <a:rPr lang="en-US" dirty="0" smtClean="0"/>
              <a:t>Such as committees or a combination of shared forums and meetings</a:t>
            </a:r>
          </a:p>
          <a:p>
            <a:endParaRPr lang="en-US" sz="1200" b="0" i="0" u="none" strike="noStrike" kern="1200" baseline="0" dirty="0" smtClean="0">
              <a:solidFill>
                <a:schemeClr val="tx1"/>
              </a:solidFill>
              <a:latin typeface="Arial"/>
              <a:ea typeface="Geneva" charset="-128"/>
            </a:endParaRPr>
          </a:p>
          <a:p>
            <a:r>
              <a:rPr lang="en-US" sz="1200" b="0" i="0" u="none" strike="noStrike" kern="1200" baseline="0" dirty="0" smtClean="0">
                <a:solidFill>
                  <a:schemeClr val="tx1"/>
                </a:solidFill>
                <a:latin typeface="Arial"/>
                <a:ea typeface="Geneva" charset="-128"/>
              </a:rPr>
              <a:t>UL LLC’s mechanism (Collaboration Site)</a:t>
            </a:r>
            <a:r>
              <a:rPr lang="en-US" sz="1200" b="1" i="0" u="none" strike="noStrike" kern="1200" baseline="0" dirty="0" smtClean="0">
                <a:solidFill>
                  <a:schemeClr val="tx1"/>
                </a:solidFill>
                <a:latin typeface="Arial"/>
                <a:ea typeface="Geneva" charset="-128"/>
              </a:rPr>
              <a:t> </a:t>
            </a:r>
            <a:r>
              <a:rPr lang="en-US" sz="1200" b="0" i="0" u="none" strike="noStrike" kern="1200" baseline="0" dirty="0" smtClean="0">
                <a:solidFill>
                  <a:schemeClr val="tx1"/>
                </a:solidFill>
                <a:latin typeface="Arial"/>
                <a:ea typeface="Geneva" charset="-128"/>
              </a:rPr>
              <a:t>is not publicly viewable</a:t>
            </a:r>
          </a:p>
          <a:p>
            <a:endParaRPr lang="en-US" sz="1200" kern="1200" dirty="0" smtClean="0">
              <a:solidFill>
                <a:schemeClr val="tx1"/>
              </a:solidFill>
              <a:effectLst/>
              <a:latin typeface="Arial"/>
              <a:ea typeface="Geneva" charset="-128"/>
              <a:cs typeface="Geneva" charset="0"/>
            </a:endParaRPr>
          </a:p>
          <a:p>
            <a:r>
              <a:rPr lang="en-US" sz="1200" b="0" kern="1200" dirty="0" smtClean="0">
                <a:solidFill>
                  <a:schemeClr val="tx1"/>
                </a:solidFill>
                <a:effectLst/>
                <a:latin typeface="Arial"/>
                <a:ea typeface="Geneva" charset="-128"/>
                <a:cs typeface="Geneva" charset="0"/>
              </a:rPr>
              <a:t>Parties that have significant interest in matters related to UL LLC CB can provide input through a mechanism consisting of a collaboration site called the UL LLC Mechanism for Safeguarding Impartiality</a:t>
            </a:r>
            <a:endParaRPr lang="en-US" sz="1200" b="0" i="0" u="none" strike="noStrike" kern="1200" baseline="0" dirty="0" smtClean="0">
              <a:solidFill>
                <a:schemeClr val="tx1"/>
              </a:solidFill>
              <a:latin typeface="Arial"/>
              <a:ea typeface="Geneva" charset="-128"/>
            </a:endParaRPr>
          </a:p>
          <a:p>
            <a:endParaRPr lang="en-US" sz="1200" b="0" i="0" u="none" strike="noStrike" kern="1200" baseline="0" dirty="0" smtClean="0">
              <a:solidFill>
                <a:schemeClr val="tx1"/>
              </a:solidFill>
              <a:effectLst/>
              <a:latin typeface="Arial"/>
              <a:ea typeface="Geneva" charset="-128"/>
              <a:cs typeface="Geneva" charset="0"/>
            </a:endParaRPr>
          </a:p>
          <a:p>
            <a:r>
              <a:rPr lang="en-US" sz="1200" b="0" kern="1200" dirty="0" smtClean="0">
                <a:solidFill>
                  <a:schemeClr val="tx1"/>
                </a:solidFill>
                <a:effectLst/>
                <a:latin typeface="Arial"/>
                <a:ea typeface="Geneva" charset="-128"/>
                <a:cs typeface="Geneva" charset="0"/>
              </a:rPr>
              <a:t>The UL LLC collaboration site includes a means through which the participants can comment on matters affecting impartiality, their confidence in certifications issued by the UL LLC CB, and the openness of the UL LLC CB.</a:t>
            </a:r>
          </a:p>
          <a:p>
            <a:endParaRPr lang="en-US" sz="1200" b="0" kern="1200" dirty="0" smtClean="0">
              <a:solidFill>
                <a:schemeClr val="tx1"/>
              </a:solidFill>
              <a:effectLst/>
              <a:latin typeface="Arial"/>
              <a:ea typeface="Geneva" charset="-128"/>
              <a:cs typeface="Geneva" charset="0"/>
            </a:endParaRPr>
          </a:p>
          <a:p>
            <a:r>
              <a:rPr lang="en-US" sz="1200" b="0" kern="1200" dirty="0" smtClean="0">
                <a:solidFill>
                  <a:schemeClr val="tx1"/>
                </a:solidFill>
                <a:effectLst/>
                <a:latin typeface="Arial"/>
                <a:ea typeface="Geneva" charset="-128"/>
                <a:cs typeface="Geneva" charset="0"/>
              </a:rPr>
              <a:t>Feedback from the participants is monitored by CPO and provided to the UL LLC CB Management Team, as well as to the MPC. The UL LLC CB Management Team is empowered by the Business Unit Presidents to take action based on the feedback from the participants</a:t>
            </a:r>
            <a:endParaRPr lang="en-US" b="0"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22</a:t>
            </a:fld>
            <a:endParaRPr lang="en-US" dirty="0"/>
          </a:p>
        </p:txBody>
      </p:sp>
    </p:spTree>
    <p:extLst>
      <p:ext uri="{BB962C8B-B14F-4D97-AF65-F5344CB8AC3E}">
        <p14:creationId xmlns:p14="http://schemas.microsoft.com/office/powerpoint/2010/main" val="929062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714375"/>
            <a:ext cx="4648200" cy="3486150"/>
          </a:xfrm>
        </p:spPr>
      </p:sp>
      <p:sp>
        <p:nvSpPr>
          <p:cNvPr id="3" name="Notes Placeholder 2"/>
          <p:cNvSpPr>
            <a:spLocks noGrp="1"/>
          </p:cNvSpPr>
          <p:nvPr>
            <p:ph type="body" idx="1"/>
          </p:nvPr>
        </p:nvSpPr>
        <p:spPr/>
        <p:txBody>
          <a:bodyPr/>
          <a:lstStyle/>
          <a:p>
            <a:r>
              <a:rPr lang="en-US" dirty="0" smtClean="0"/>
              <a:t>High level requirement assessed by the rest of the 6 clause</a:t>
            </a:r>
          </a:p>
          <a:p>
            <a:r>
              <a:rPr lang="en-US" dirty="0" smtClean="0"/>
              <a:t>One would only have an issue with this if there were huge chunks missing in an org chart with positions that were not filled and the staff was unable to fulfill its assigned responsibilities</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23</a:t>
            </a:fld>
            <a:endParaRPr lang="en-US" dirty="0"/>
          </a:p>
        </p:txBody>
      </p:sp>
    </p:spTree>
    <p:extLst>
      <p:ext uri="{BB962C8B-B14F-4D97-AF65-F5344CB8AC3E}">
        <p14:creationId xmlns:p14="http://schemas.microsoft.com/office/powerpoint/2010/main" val="578386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Technical Competency database as record of competency L1-L4.</a:t>
            </a:r>
          </a:p>
          <a:p>
            <a:r>
              <a:rPr lang="en-US" dirty="0"/>
              <a:t>Look for records of identification of training needs and the provision of training </a:t>
            </a:r>
            <a:endParaRPr lang="en-US" dirty="0" smtClean="0"/>
          </a:p>
          <a:p>
            <a:r>
              <a:rPr lang="en-US" dirty="0" smtClean="0"/>
              <a:t>Make </a:t>
            </a:r>
            <a:r>
              <a:rPr lang="en-US" dirty="0"/>
              <a:t>sure the providers of training are qualified </a:t>
            </a:r>
          </a:p>
        </p:txBody>
      </p:sp>
      <p:sp>
        <p:nvSpPr>
          <p:cNvPr id="4" name="Slide Number Placeholder 3"/>
          <p:cNvSpPr>
            <a:spLocks noGrp="1"/>
          </p:cNvSpPr>
          <p:nvPr>
            <p:ph type="sldNum" sz="quarter" idx="10"/>
          </p:nvPr>
        </p:nvSpPr>
        <p:spPr/>
        <p:txBody>
          <a:bodyPr/>
          <a:lstStyle/>
          <a:p>
            <a:fld id="{734922C2-942D-4905-B34E-0F633114CEA6}" type="slidenum">
              <a:rPr lang="en-US" smtClean="0"/>
              <a:pPr/>
              <a:t>24</a:t>
            </a:fld>
            <a:endParaRPr lang="en-US" dirty="0"/>
          </a:p>
        </p:txBody>
      </p:sp>
    </p:spTree>
    <p:extLst>
      <p:ext uri="{BB962C8B-B14F-4D97-AF65-F5344CB8AC3E}">
        <p14:creationId xmlns:p14="http://schemas.microsoft.com/office/powerpoint/2010/main" val="3874784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Contract must contain:</a:t>
            </a:r>
          </a:p>
          <a:p>
            <a:r>
              <a:rPr lang="en-US" dirty="0" smtClean="0"/>
              <a:t>a</a:t>
            </a:r>
            <a:r>
              <a:rPr lang="en-US" dirty="0"/>
              <a:t>) to comply with the rules defined by the certification body, including those relating to confidentiality</a:t>
            </a:r>
          </a:p>
          <a:p>
            <a:r>
              <a:rPr lang="en-US" dirty="0"/>
              <a:t>(see 4.5) and independence from commercial and other interests;</a:t>
            </a:r>
          </a:p>
          <a:p>
            <a:r>
              <a:rPr lang="en-US" dirty="0"/>
              <a:t>b) to declare any prior and/or present association on their own part, or on the part of their employer, with:</a:t>
            </a:r>
          </a:p>
          <a:p>
            <a:r>
              <a:rPr lang="en-US" dirty="0"/>
              <a:t>1) a supplier or designer of products, or</a:t>
            </a:r>
          </a:p>
          <a:p>
            <a:r>
              <a:rPr lang="en-US" dirty="0"/>
              <a:t>2) a provider or developer of services, or</a:t>
            </a:r>
          </a:p>
          <a:p>
            <a:r>
              <a:rPr lang="en-US" dirty="0"/>
              <a:t>3) an operator or developer of processes</a:t>
            </a:r>
          </a:p>
          <a:p>
            <a:r>
              <a:rPr lang="en-US" dirty="0"/>
              <a:t>to the evaluation or certification of which they are to be assigned;</a:t>
            </a:r>
          </a:p>
          <a:p>
            <a:r>
              <a:rPr lang="en-US" dirty="0"/>
              <a:t>c) to reveal any situation known to them that may present them or the certification body with a conflict of</a:t>
            </a:r>
          </a:p>
          <a:p>
            <a:r>
              <a:rPr lang="en-US" dirty="0"/>
              <a:t>interest (see 4.2).</a:t>
            </a:r>
          </a:p>
          <a:p>
            <a:r>
              <a:rPr lang="en-US" dirty="0"/>
              <a:t>Certification bodies shall use this information as input into identifying risks to impartiality raised by the</a:t>
            </a:r>
          </a:p>
          <a:p>
            <a:r>
              <a:rPr lang="en-US" dirty="0"/>
              <a:t>activities of such personnel, or by the organizations that employ them (see 4.2.3</a:t>
            </a:r>
            <a:r>
              <a:rPr lang="en-US" dirty="0" smtClean="0"/>
              <a:t>).</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25</a:t>
            </a:fld>
            <a:endParaRPr lang="en-US" dirty="0"/>
          </a:p>
        </p:txBody>
      </p:sp>
    </p:spTree>
    <p:extLst>
      <p:ext uri="{BB962C8B-B14F-4D97-AF65-F5344CB8AC3E}">
        <p14:creationId xmlns:p14="http://schemas.microsoft.com/office/powerpoint/2010/main" val="1554774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standards are covered in other </a:t>
            </a:r>
            <a:r>
              <a:rPr lang="en-US" b="0" dirty="0" smtClean="0"/>
              <a:t>Corporate IQA</a:t>
            </a:r>
            <a:r>
              <a:rPr lang="en-US" b="1" dirty="0" smtClean="0"/>
              <a:t> </a:t>
            </a:r>
            <a:r>
              <a:rPr lang="en-US" dirty="0" smtClean="0"/>
              <a:t>trainings, and yes we do comply as required.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26</a:t>
            </a:fld>
            <a:endParaRPr lang="en-US" dirty="0"/>
          </a:p>
        </p:txBody>
      </p:sp>
    </p:spTree>
    <p:extLst>
      <p:ext uri="{BB962C8B-B14F-4D97-AF65-F5344CB8AC3E}">
        <p14:creationId xmlns:p14="http://schemas.microsoft.com/office/powerpoint/2010/main" val="352793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 emphasis the legal entity subject</a:t>
            </a:r>
          </a:p>
          <a:p>
            <a:endParaRPr lang="en-US" sz="1200" b="1" kern="1200" dirty="0" smtClean="0">
              <a:solidFill>
                <a:schemeClr val="tx1"/>
              </a:solidFill>
              <a:effectLst/>
              <a:latin typeface="Arial"/>
              <a:ea typeface="Geneva" charset="-128"/>
              <a:cs typeface="Geneva" charset="0"/>
            </a:endParaRPr>
          </a:p>
          <a:p>
            <a:r>
              <a:rPr lang="en-US" sz="1200" b="0" kern="1200" dirty="0" smtClean="0">
                <a:solidFill>
                  <a:schemeClr val="tx1"/>
                </a:solidFill>
                <a:effectLst/>
                <a:latin typeface="Arial"/>
                <a:ea typeface="Geneva" charset="-128"/>
                <a:cs typeface="Geneva" charset="0"/>
              </a:rPr>
              <a:t>The various schemes define the processes that must be used to assure that outsourced evaluation activities performed by entities outside the UL family of companies comply with the applicable requirements in ISO/IEC 17025</a:t>
            </a:r>
          </a:p>
          <a:p>
            <a:endParaRPr lang="en-US" b="0" dirty="0" smtClean="0"/>
          </a:p>
          <a:p>
            <a:r>
              <a:rPr lang="en-US" u="sng" dirty="0" smtClean="0">
                <a:hlinkClick r:id="rId3"/>
              </a:rPr>
              <a:t>Assessing</a:t>
            </a:r>
            <a:r>
              <a:rPr lang="en-US" u="sng" dirty="0">
                <a:hlinkClick r:id="rId3"/>
              </a:rPr>
              <a:t>, Recording and Monitoring Competence of Toxicological Subcontractors (</a:t>
            </a:r>
            <a:r>
              <a:rPr lang="en-US" u="sng" dirty="0" smtClean="0">
                <a:hlinkClick r:id="rId3"/>
              </a:rPr>
              <a:t>00-WS-S0408</a:t>
            </a:r>
            <a:r>
              <a:rPr lang="en-US" b="0" u="none" dirty="0" smtClean="0"/>
              <a:t>)  - Water Scheme Example</a:t>
            </a:r>
            <a:endParaRPr lang="en-US" b="0" u="none" dirty="0"/>
          </a:p>
          <a:p>
            <a:endParaRPr lang="en-US" dirty="0" smtClean="0"/>
          </a:p>
          <a:p>
            <a:r>
              <a:rPr lang="en-US" dirty="0" smtClean="0"/>
              <a:t>ISO17021 contract auditors for MMS </a:t>
            </a:r>
          </a:p>
          <a:p>
            <a:r>
              <a:rPr lang="en-US" dirty="0" smtClean="0"/>
              <a:t>In DENAN and GS mark  have provisions in the scheme to accept results from other scheme members</a:t>
            </a:r>
          </a:p>
          <a:p>
            <a:endParaRPr lang="en-US" dirty="0"/>
          </a:p>
          <a:p>
            <a:r>
              <a:rPr lang="en-US" dirty="0" smtClean="0"/>
              <a:t>Some FUS inspectors are also contracted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27</a:t>
            </a:fld>
            <a:endParaRPr lang="en-US" dirty="0"/>
          </a:p>
        </p:txBody>
      </p:sp>
    </p:spTree>
    <p:extLst>
      <p:ext uri="{BB962C8B-B14F-4D97-AF65-F5344CB8AC3E}">
        <p14:creationId xmlns:p14="http://schemas.microsoft.com/office/powerpoint/2010/main" val="3692275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a:t>ISO/IEC 17000</a:t>
            </a:r>
            <a:r>
              <a:rPr lang="en-US" dirty="0" smtClean="0"/>
              <a:t>,</a:t>
            </a:r>
          </a:p>
          <a:p>
            <a:r>
              <a:rPr lang="en-US" dirty="0" smtClean="0"/>
              <a:t>This defines what a certification process is </a:t>
            </a:r>
          </a:p>
          <a:p>
            <a:r>
              <a:rPr lang="en-US" dirty="0" smtClean="0"/>
              <a:t>The fulfillment of which is defined in the 7. section of the 17065 standards about which we are about to talk.</a:t>
            </a:r>
          </a:p>
          <a:p>
            <a:r>
              <a:rPr lang="en-US" dirty="0" smtClean="0"/>
              <a:t>Selection- what samples and documents (schematics manuals…)do we need?</a:t>
            </a:r>
          </a:p>
          <a:p>
            <a:r>
              <a:rPr lang="en-US" dirty="0" smtClean="0"/>
              <a:t>Determination- construction review, test</a:t>
            </a:r>
          </a:p>
          <a:p>
            <a:r>
              <a:rPr lang="en-US" dirty="0" smtClean="0"/>
              <a:t>Fulfilment</a:t>
            </a:r>
            <a:r>
              <a:rPr lang="en-US" baseline="0" dirty="0" smtClean="0"/>
              <a:t> of requirements- certification decision</a:t>
            </a:r>
          </a:p>
          <a:p>
            <a:r>
              <a:rPr lang="en-US" baseline="0" dirty="0" smtClean="0"/>
              <a:t>Surveillance is dictated by the scheme</a:t>
            </a:r>
            <a:endParaRPr lang="en-US"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28</a:t>
            </a:fld>
            <a:endParaRPr lang="en-US" dirty="0"/>
          </a:p>
        </p:txBody>
      </p:sp>
    </p:spTree>
    <p:extLst>
      <p:ext uri="{BB962C8B-B14F-4D97-AF65-F5344CB8AC3E}">
        <p14:creationId xmlns:p14="http://schemas.microsoft.com/office/powerpoint/2010/main" val="4013829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29</a:t>
            </a:fld>
            <a:endParaRPr lang="en-US" dirty="0"/>
          </a:p>
        </p:txBody>
      </p:sp>
    </p:spTree>
    <p:extLst>
      <p:ext uri="{BB962C8B-B14F-4D97-AF65-F5344CB8AC3E}">
        <p14:creationId xmlns:p14="http://schemas.microsoft.com/office/powerpoint/2010/main" val="3278820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will not  be standards experts, only familiar with the intent and format of the Standards</a:t>
            </a:r>
          </a:p>
          <a:p>
            <a:pPr eaLnBrk="1" hangingPunct="1"/>
            <a:r>
              <a:rPr lang="en-US" dirty="0" smtClean="0"/>
              <a:t>Location of 17065 compliance documentation – Instructor should determine the best way to do this.  For example, database identification and use could be discussed after each clause of the standard, or it may be preferable to complete the standards training first, and then later review the applicable databases in a focused session.  This may allow a better focus on the standards related concepts.</a:t>
            </a:r>
          </a:p>
        </p:txBody>
      </p:sp>
      <p:sp>
        <p:nvSpPr>
          <p:cNvPr id="4" name="Slide Number Placeholder 3"/>
          <p:cNvSpPr>
            <a:spLocks noGrp="1"/>
          </p:cNvSpPr>
          <p:nvPr>
            <p:ph type="sldNum" sz="quarter" idx="10"/>
          </p:nvPr>
        </p:nvSpPr>
        <p:spPr/>
        <p:txBody>
          <a:bodyPr/>
          <a:lstStyle/>
          <a:p>
            <a:fld id="{734922C2-942D-4905-B34E-0F633114CEA6}" type="slidenum">
              <a:rPr lang="en-US" smtClean="0"/>
              <a:pPr/>
              <a:t>3</a:t>
            </a:fld>
            <a:endParaRPr lang="en-US" dirty="0"/>
          </a:p>
        </p:txBody>
      </p:sp>
    </p:spTree>
    <p:extLst>
      <p:ext uri="{BB962C8B-B14F-4D97-AF65-F5344CB8AC3E}">
        <p14:creationId xmlns:p14="http://schemas.microsoft.com/office/powerpoint/2010/main" val="190435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following the audit thread to impartiality etc..</a:t>
            </a:r>
          </a:p>
          <a:p>
            <a:r>
              <a:rPr lang="en-US" dirty="0" smtClean="0"/>
              <a:t>The certification</a:t>
            </a:r>
            <a:r>
              <a:rPr lang="en-US" baseline="0" dirty="0" smtClean="0"/>
              <a:t> Body operates one or more schemes</a:t>
            </a:r>
          </a:p>
          <a:p>
            <a:r>
              <a:rPr lang="en-US" baseline="0" dirty="0" smtClean="0"/>
              <a:t>Scheme is king it dictates the particulars of How to comply with the ISO17065 requirements - You may need to go back and see what the scheme requirements are when addressing issues and compliance in section 7</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30</a:t>
            </a:fld>
            <a:endParaRPr lang="en-US" dirty="0"/>
          </a:p>
        </p:txBody>
      </p:sp>
    </p:spTree>
    <p:extLst>
      <p:ext uri="{BB962C8B-B14F-4D97-AF65-F5344CB8AC3E}">
        <p14:creationId xmlns:p14="http://schemas.microsoft.com/office/powerpoint/2010/main" val="1937991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covers requirements for those doing business with UL.</a:t>
            </a:r>
          </a:p>
        </p:txBody>
      </p:sp>
      <p:sp>
        <p:nvSpPr>
          <p:cNvPr id="4" name="Slide Number Placeholder 3"/>
          <p:cNvSpPr>
            <a:spLocks noGrp="1"/>
          </p:cNvSpPr>
          <p:nvPr>
            <p:ph type="sldNum" sz="quarter" idx="10"/>
          </p:nvPr>
        </p:nvSpPr>
        <p:spPr/>
        <p:txBody>
          <a:bodyPr/>
          <a:lstStyle/>
          <a:p>
            <a:fld id="{734922C2-942D-4905-B34E-0F633114CEA6}" type="slidenum">
              <a:rPr lang="en-US" smtClean="0"/>
              <a:pPr/>
              <a:t>31</a:t>
            </a:fld>
            <a:endParaRPr lang="en-US" dirty="0"/>
          </a:p>
        </p:txBody>
      </p:sp>
    </p:spTree>
    <p:extLst>
      <p:ext uri="{BB962C8B-B14F-4D97-AF65-F5344CB8AC3E}">
        <p14:creationId xmlns:p14="http://schemas.microsoft.com/office/powerpoint/2010/main" val="2305381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confirms that UL and the customer know what is to be provided and can do so</a:t>
            </a:r>
          </a:p>
          <a:p>
            <a:r>
              <a:rPr lang="en-US" dirty="0" smtClean="0"/>
              <a:t>This is where the standard</a:t>
            </a:r>
            <a:r>
              <a:rPr lang="en-US" baseline="0" dirty="0" smtClean="0"/>
              <a:t> and edition for the evaluation is communicated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32</a:t>
            </a:fld>
            <a:endParaRPr lang="en-US" dirty="0"/>
          </a:p>
        </p:txBody>
      </p:sp>
    </p:spTree>
    <p:extLst>
      <p:ext uri="{BB962C8B-B14F-4D97-AF65-F5344CB8AC3E}">
        <p14:creationId xmlns:p14="http://schemas.microsoft.com/office/powerpoint/2010/main" val="1316487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a:ea typeface="Geneva" charset="-128"/>
                <a:cs typeface="Geneva" charset="0"/>
              </a:rPr>
              <a:t>The certification body shall have a plan for the evaluation activities to allow for the necessary</a:t>
            </a:r>
          </a:p>
          <a:p>
            <a:r>
              <a:rPr lang="en-US" sz="1200" b="0" i="0" u="none" strike="noStrike" kern="1200" baseline="0" dirty="0" smtClean="0">
                <a:solidFill>
                  <a:schemeClr val="tx1"/>
                </a:solidFill>
                <a:latin typeface="Arial"/>
                <a:ea typeface="Geneva" charset="-128"/>
                <a:cs typeface="Geneva" charset="0"/>
              </a:rPr>
              <a:t>arrangements to be managed. - Test plan and defined records to be generated as a result of the investigation (Test report, descriptive report,….)</a:t>
            </a:r>
          </a:p>
          <a:p>
            <a:endParaRPr lang="en-US" sz="1200" b="0" i="0" u="none" strike="noStrike" kern="1200" baseline="0" dirty="0" smtClean="0">
              <a:solidFill>
                <a:schemeClr val="tx1"/>
              </a:solidFill>
              <a:latin typeface="Arial"/>
              <a:ea typeface="Geneva" charset="-128"/>
            </a:endParaRPr>
          </a:p>
          <a:p>
            <a:r>
              <a:rPr lang="en-US" sz="1200" b="0" i="0" u="none" strike="noStrike" kern="1200" baseline="0" dirty="0" smtClean="0">
                <a:solidFill>
                  <a:schemeClr val="tx1"/>
                </a:solidFill>
                <a:latin typeface="Arial"/>
                <a:ea typeface="Geneva" charset="-128"/>
              </a:rPr>
              <a:t>The plan is dictated by “the king” – Which is the scheme</a:t>
            </a:r>
          </a:p>
          <a:p>
            <a:endParaRPr lang="en-US" sz="1200" b="0" i="0" u="none" strike="noStrike" kern="1200" baseline="0" dirty="0" smtClean="0">
              <a:solidFill>
                <a:schemeClr val="tx1"/>
              </a:solidFill>
              <a:latin typeface="Arial"/>
              <a:ea typeface="Geneva" charset="-128"/>
            </a:endParaRPr>
          </a:p>
          <a:p>
            <a:r>
              <a:rPr lang="en-US" sz="1200" b="0" i="0" u="none" strike="noStrike" kern="1200" baseline="0" dirty="0" smtClean="0">
                <a:solidFill>
                  <a:schemeClr val="tx1"/>
                </a:solidFill>
                <a:latin typeface="Arial"/>
                <a:ea typeface="Geneva" charset="-128"/>
                <a:cs typeface="Geneva" charset="0"/>
              </a:rPr>
              <a:t>The certification body shall only rely on evaluation results related to certification completed prior to the</a:t>
            </a:r>
          </a:p>
          <a:p>
            <a:r>
              <a:rPr lang="en-US" sz="1200" b="0" i="0" u="none" strike="noStrike" kern="1200" baseline="0" dirty="0" smtClean="0">
                <a:solidFill>
                  <a:schemeClr val="tx1"/>
                </a:solidFill>
                <a:latin typeface="Arial"/>
                <a:ea typeface="Geneva" charset="-128"/>
                <a:cs typeface="Geneva" charset="0"/>
              </a:rPr>
              <a:t>application for certification, where it takes responsibility for the results and satisfies itself that the body that</a:t>
            </a:r>
          </a:p>
          <a:p>
            <a:r>
              <a:rPr lang="en-US" sz="1200" b="0" i="0" u="none" strike="noStrike" kern="1200" baseline="0" dirty="0" smtClean="0">
                <a:solidFill>
                  <a:schemeClr val="tx1"/>
                </a:solidFill>
                <a:latin typeface="Arial"/>
                <a:ea typeface="Geneva" charset="-128"/>
                <a:cs typeface="Geneva" charset="0"/>
              </a:rPr>
              <a:t>performed the evaluation fulfils the requirements contained in 6.2.2 and those specified by the certification</a:t>
            </a:r>
          </a:p>
          <a:p>
            <a:r>
              <a:rPr lang="en-US" sz="1200" b="0" i="0" u="none" strike="noStrike" kern="1200" baseline="0" dirty="0" smtClean="0">
                <a:solidFill>
                  <a:schemeClr val="tx1"/>
                </a:solidFill>
                <a:latin typeface="Arial"/>
                <a:ea typeface="Geneva" charset="-128"/>
                <a:cs typeface="Geneva" charset="0"/>
              </a:rPr>
              <a:t>scheme.</a:t>
            </a:r>
          </a:p>
          <a:p>
            <a:r>
              <a:rPr lang="en-US" sz="1200" b="0" i="0" u="none" strike="noStrike" kern="1200" baseline="0" dirty="0" smtClean="0">
                <a:solidFill>
                  <a:schemeClr val="tx1"/>
                </a:solidFill>
                <a:latin typeface="Arial"/>
                <a:ea typeface="Geneva" charset="-128"/>
                <a:cs typeface="Geneva" charset="0"/>
              </a:rPr>
              <a:t>NOTE This can include work carried out under recognition agreements between certification bodies.</a:t>
            </a:r>
          </a:p>
        </p:txBody>
      </p:sp>
      <p:sp>
        <p:nvSpPr>
          <p:cNvPr id="4" name="Slide Number Placeholder 3"/>
          <p:cNvSpPr>
            <a:spLocks noGrp="1"/>
          </p:cNvSpPr>
          <p:nvPr>
            <p:ph type="sldNum" sz="quarter" idx="10"/>
          </p:nvPr>
        </p:nvSpPr>
        <p:spPr/>
        <p:txBody>
          <a:bodyPr/>
          <a:lstStyle/>
          <a:p>
            <a:fld id="{734922C2-942D-4905-B34E-0F633114CEA6}" type="slidenum">
              <a:rPr lang="en-US" smtClean="0"/>
              <a:pPr/>
              <a:t>33</a:t>
            </a:fld>
            <a:endParaRPr lang="en-US" dirty="0"/>
          </a:p>
        </p:txBody>
      </p:sp>
    </p:spTree>
    <p:extLst>
      <p:ext uri="{BB962C8B-B14F-4D97-AF65-F5344CB8AC3E}">
        <p14:creationId xmlns:p14="http://schemas.microsoft.com/office/powerpoint/2010/main" val="3638113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DAP, Body B and internal ,</a:t>
            </a:r>
            <a:r>
              <a:rPr lang="en-US" baseline="0" dirty="0" smtClean="0"/>
              <a:t> project handling process flavor </a:t>
            </a:r>
            <a:r>
              <a:rPr lang="en-US" b="0" baseline="0" dirty="0" smtClean="0"/>
              <a:t>(E2E, etc..)</a:t>
            </a:r>
            <a:r>
              <a:rPr lang="en-US" baseline="0" dirty="0" smtClean="0"/>
              <a:t>of the day</a:t>
            </a:r>
          </a:p>
          <a:p>
            <a:r>
              <a:rPr lang="en-US" baseline="0" dirty="0" smtClean="0"/>
              <a:t>See 17000 for demonstration</a:t>
            </a:r>
            <a:endParaRPr lang="en-US" b="1"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34</a:t>
            </a:fld>
            <a:endParaRPr lang="en-US" dirty="0"/>
          </a:p>
        </p:txBody>
      </p:sp>
    </p:spTree>
    <p:extLst>
      <p:ext uri="{BB962C8B-B14F-4D97-AF65-F5344CB8AC3E}">
        <p14:creationId xmlns:p14="http://schemas.microsoft.com/office/powerpoint/2010/main" val="263999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the reviewer did not witness testing </a:t>
            </a:r>
          </a:p>
          <a:p>
            <a:r>
              <a:rPr lang="en-US" dirty="0" smtClean="0"/>
              <a:t>Can check for qualifications at this point - See 6.1</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35</a:t>
            </a:fld>
            <a:endParaRPr lang="en-US" dirty="0"/>
          </a:p>
        </p:txBody>
      </p:sp>
    </p:spTree>
    <p:extLst>
      <p:ext uri="{BB962C8B-B14F-4D97-AF65-F5344CB8AC3E}">
        <p14:creationId xmlns:p14="http://schemas.microsoft.com/office/powerpoint/2010/main" val="2846938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a:ea typeface="Geneva" charset="-128"/>
                <a:cs typeface="Geneva" charset="0"/>
              </a:rPr>
              <a:t>7.6.3 </a:t>
            </a:r>
            <a:r>
              <a:rPr lang="en-US" sz="1200" b="0" i="0" u="none" strike="noStrike" kern="1200" baseline="0" dirty="0" smtClean="0">
                <a:solidFill>
                  <a:schemeClr val="tx1"/>
                </a:solidFill>
                <a:latin typeface="Arial"/>
                <a:ea typeface="Geneva" charset="-128"/>
                <a:cs typeface="Geneva" charset="0"/>
              </a:rPr>
              <a:t>The person(s) [excluding members of committees (see 5.1.4)] assigned by the certification body to</a:t>
            </a:r>
          </a:p>
          <a:p>
            <a:r>
              <a:rPr lang="en-US" sz="1200" b="0" i="0" u="none" strike="noStrike" kern="1200" baseline="0" dirty="0" smtClean="0">
                <a:solidFill>
                  <a:schemeClr val="tx1"/>
                </a:solidFill>
                <a:latin typeface="Arial"/>
                <a:ea typeface="Geneva" charset="-128"/>
                <a:cs typeface="Geneva" charset="0"/>
              </a:rPr>
              <a:t>make a certification decision shall be employed by, or shall be under contract with, one of the following:</a:t>
            </a:r>
          </a:p>
          <a:p>
            <a:r>
              <a:rPr lang="en-US" sz="1200" b="0" i="0" u="none" strike="noStrike" kern="1200" baseline="0" dirty="0" smtClean="0">
                <a:solidFill>
                  <a:schemeClr val="tx1"/>
                </a:solidFill>
                <a:latin typeface="Arial"/>
                <a:ea typeface="Geneva" charset="-128"/>
                <a:cs typeface="Geneva" charset="0"/>
              </a:rPr>
              <a:t> the certification body (see 6.1);</a:t>
            </a:r>
          </a:p>
          <a:p>
            <a:r>
              <a:rPr lang="en-US" sz="1200" b="0" i="0" u="none" strike="noStrike" kern="1200" baseline="0" dirty="0" smtClean="0">
                <a:solidFill>
                  <a:schemeClr val="tx1"/>
                </a:solidFill>
                <a:latin typeface="Arial"/>
                <a:ea typeface="Geneva" charset="-128"/>
                <a:cs typeface="Geneva" charset="0"/>
              </a:rPr>
              <a:t> an entity under the organizational control of the certification body (see 7.6.4).</a:t>
            </a:r>
          </a:p>
          <a:p>
            <a:r>
              <a:rPr lang="en-US" sz="1200" b="1" i="0" u="none" strike="noStrike" kern="1200" baseline="0" dirty="0" smtClean="0">
                <a:solidFill>
                  <a:schemeClr val="tx1"/>
                </a:solidFill>
                <a:latin typeface="Arial"/>
                <a:ea typeface="Geneva" charset="-128"/>
                <a:cs typeface="Geneva" charset="0"/>
              </a:rPr>
              <a:t>7.6.4 </a:t>
            </a:r>
            <a:r>
              <a:rPr lang="en-US" sz="1200" b="0" i="0" u="none" strike="noStrike" kern="1200" baseline="0" dirty="0" smtClean="0">
                <a:solidFill>
                  <a:schemeClr val="tx1"/>
                </a:solidFill>
                <a:latin typeface="Arial"/>
                <a:ea typeface="Geneva" charset="-128"/>
                <a:cs typeface="Geneva" charset="0"/>
              </a:rPr>
              <a:t>A certification body’s organizational control shall be one of the following:</a:t>
            </a:r>
          </a:p>
          <a:p>
            <a:r>
              <a:rPr lang="en-US" sz="1200" b="0" i="0" u="none" strike="noStrike" kern="1200" baseline="0" dirty="0" smtClean="0">
                <a:solidFill>
                  <a:schemeClr val="tx1"/>
                </a:solidFill>
                <a:latin typeface="Arial"/>
                <a:ea typeface="Geneva" charset="-128"/>
                <a:cs typeface="Geneva" charset="0"/>
              </a:rPr>
              <a:t> whole or majority ownership of another entity by the certification body;</a:t>
            </a:r>
          </a:p>
          <a:p>
            <a:r>
              <a:rPr lang="en-US" sz="1200" b="0" i="0" u="none" strike="noStrike" kern="1200" baseline="0" dirty="0" smtClean="0">
                <a:solidFill>
                  <a:schemeClr val="tx1"/>
                </a:solidFill>
                <a:latin typeface="Arial"/>
                <a:ea typeface="Geneva" charset="-128"/>
                <a:cs typeface="Geneva" charset="0"/>
              </a:rPr>
              <a:t> majority participation by the certification body on the board of directors of another entity;</a:t>
            </a:r>
          </a:p>
          <a:p>
            <a:r>
              <a:rPr lang="en-US" sz="1200" b="0" i="0" u="none" strike="noStrike" kern="1200" baseline="0" dirty="0" smtClean="0">
                <a:solidFill>
                  <a:schemeClr val="tx1"/>
                </a:solidFill>
                <a:latin typeface="Arial"/>
                <a:ea typeface="Geneva" charset="-128"/>
                <a:cs typeface="Geneva" charset="0"/>
              </a:rPr>
              <a:t> a documented authority by the certification body over another entity in a network of legal entities (in which</a:t>
            </a:r>
          </a:p>
          <a:p>
            <a:r>
              <a:rPr lang="en-US" sz="1200" b="0" i="0" u="none" strike="noStrike" kern="1200" baseline="0" dirty="0" smtClean="0">
                <a:solidFill>
                  <a:schemeClr val="tx1"/>
                </a:solidFill>
                <a:latin typeface="Arial"/>
                <a:ea typeface="Geneva" charset="-128"/>
                <a:cs typeface="Geneva" charset="0"/>
              </a:rPr>
              <a:t>the certification body resides), linked by ownership or board of director control.</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36</a:t>
            </a:fld>
            <a:endParaRPr lang="en-US" dirty="0"/>
          </a:p>
        </p:txBody>
      </p:sp>
    </p:spTree>
    <p:extLst>
      <p:ext uri="{BB962C8B-B14F-4D97-AF65-F5344CB8AC3E}">
        <p14:creationId xmlns:p14="http://schemas.microsoft.com/office/powerpoint/2010/main" val="32605534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would find in DMS today</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37</a:t>
            </a:fld>
            <a:endParaRPr lang="en-US" dirty="0"/>
          </a:p>
        </p:txBody>
      </p:sp>
    </p:spTree>
    <p:extLst>
      <p:ext uri="{BB962C8B-B14F-4D97-AF65-F5344CB8AC3E}">
        <p14:creationId xmlns:p14="http://schemas.microsoft.com/office/powerpoint/2010/main" val="3315980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identification of the product;</a:t>
            </a:r>
          </a:p>
          <a:p>
            <a:r>
              <a:rPr lang="en-US" dirty="0"/>
              <a:t>b) the standard(s) and other normative document(s) to which conformity has been certified;</a:t>
            </a:r>
          </a:p>
          <a:p>
            <a:r>
              <a:rPr lang="en-US" dirty="0"/>
              <a:t>c) identification of the </a:t>
            </a:r>
            <a:r>
              <a:rPr lang="en-US" dirty="0" smtClean="0"/>
              <a:t>client</a:t>
            </a:r>
          </a:p>
          <a:p>
            <a:r>
              <a:rPr lang="en-US" dirty="0" smtClean="0"/>
              <a:t>Are directly required by ISO17065</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38</a:t>
            </a:fld>
            <a:endParaRPr lang="en-US" dirty="0"/>
          </a:p>
        </p:txBody>
      </p:sp>
    </p:spTree>
    <p:extLst>
      <p:ext uri="{BB962C8B-B14F-4D97-AF65-F5344CB8AC3E}">
        <p14:creationId xmlns:p14="http://schemas.microsoft.com/office/powerpoint/2010/main" val="2498216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Arial Unicode MS" pitchFamily="34" charset="-128"/>
                <a:cs typeface="Arial Unicode MS" pitchFamily="34" charset="-128"/>
              </a:rPr>
              <a:t>All schemes operated by the UL LLC CB that involve the continuing use of a certification mark specify surveillance.</a:t>
            </a:r>
          </a:p>
          <a:p>
            <a:endParaRPr lang="en-US" dirty="0" smtClean="0"/>
          </a:p>
          <a:p>
            <a:r>
              <a:rPr lang="en-US" dirty="0" smtClean="0"/>
              <a:t>Look at FUS activity , FUS testing  and the VN process for on going certification activity</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39</a:t>
            </a:fld>
            <a:endParaRPr lang="en-US" dirty="0"/>
          </a:p>
        </p:txBody>
      </p:sp>
    </p:spTree>
    <p:extLst>
      <p:ext uri="{BB962C8B-B14F-4D97-AF65-F5344CB8AC3E}">
        <p14:creationId xmlns:p14="http://schemas.microsoft.com/office/powerpoint/2010/main" val="97968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solidFill>
                  <a:srgbClr val="FF0000"/>
                </a:solidFill>
              </a:rPr>
              <a:t>Explain</a:t>
            </a:r>
            <a:r>
              <a:rPr lang="en-US" b="0" dirty="0" smtClean="0"/>
              <a:t> </a:t>
            </a:r>
            <a:r>
              <a:rPr lang="en-US" dirty="0" smtClean="0"/>
              <a:t>Scheme VS body - </a:t>
            </a:r>
            <a:r>
              <a:rPr lang="en-US" b="0" dirty="0" smtClean="0"/>
              <a:t>This presentation </a:t>
            </a:r>
            <a:r>
              <a:rPr lang="en-US" dirty="0" smtClean="0"/>
              <a:t>is for the Body activity </a:t>
            </a:r>
          </a:p>
          <a:p>
            <a:r>
              <a:rPr lang="en-US" dirty="0" smtClean="0"/>
              <a:t>17065 evolution starting with Guide 65</a:t>
            </a:r>
          </a:p>
          <a:p>
            <a:r>
              <a:rPr lang="en-US" dirty="0" smtClean="0"/>
              <a:t>UL</a:t>
            </a:r>
            <a:r>
              <a:rPr lang="en-US" baseline="0" dirty="0" smtClean="0"/>
              <a:t> is the grandfather of certification bodies </a:t>
            </a:r>
          </a:p>
          <a:p>
            <a:r>
              <a:rPr lang="en-US" baseline="0" dirty="0" smtClean="0"/>
              <a:t>Guide 65 was published in 1996 and was basically written to reflect the UL evaluation process</a:t>
            </a:r>
            <a:r>
              <a:rPr lang="en-US" dirty="0" smtClean="0"/>
              <a:t> at that and include basic quality management systems from ISO 9000 at that time as well.</a:t>
            </a:r>
          </a:p>
          <a:p>
            <a:r>
              <a:rPr lang="en-US" dirty="0" smtClean="0"/>
              <a:t>The 2012 ISO 17065 is an actual standard written by CASCO committee with UL’s Keith </a:t>
            </a:r>
            <a:r>
              <a:rPr lang="en-US" dirty="0"/>
              <a:t>M</a:t>
            </a:r>
            <a:r>
              <a:rPr lang="en-US" dirty="0" smtClean="0"/>
              <a:t>owry as the US representative.</a:t>
            </a:r>
          </a:p>
          <a:p>
            <a:r>
              <a:rPr lang="en-US" dirty="0" smtClean="0"/>
              <a:t>The product evaluation requirements have not changed drastically how ever there are some significant changes that will be covered during this presentation</a:t>
            </a: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a:t>
            </a:fld>
            <a:endParaRPr lang="en-US" dirty="0"/>
          </a:p>
        </p:txBody>
      </p:sp>
    </p:spTree>
    <p:extLst>
      <p:ext uri="{BB962C8B-B14F-4D97-AF65-F5344CB8AC3E}">
        <p14:creationId xmlns:p14="http://schemas.microsoft.com/office/powerpoint/2010/main" val="2557270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40</a:t>
            </a:fld>
            <a:endParaRPr lang="en-US" dirty="0"/>
          </a:p>
        </p:txBody>
      </p:sp>
    </p:spTree>
    <p:extLst>
      <p:ext uri="{BB962C8B-B14F-4D97-AF65-F5344CB8AC3E}">
        <p14:creationId xmlns:p14="http://schemas.microsoft.com/office/powerpoint/2010/main" val="827138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the client and the CB</a:t>
            </a:r>
            <a:r>
              <a:rPr lang="en-US" baseline="0" dirty="0" smtClean="0"/>
              <a:t> can initiate a termination of certification</a:t>
            </a:r>
          </a:p>
          <a:p>
            <a:r>
              <a:rPr lang="en-US" baseline="0" dirty="0" smtClean="0"/>
              <a:t>It is the CB’s responsibility to ensure that only compliant product is certified</a:t>
            </a:r>
          </a:p>
          <a:p>
            <a:r>
              <a:rPr lang="en-US" sz="1200" b="0" kern="1200" dirty="0" smtClean="0">
                <a:solidFill>
                  <a:schemeClr val="tx1"/>
                </a:solidFill>
                <a:effectLst/>
                <a:latin typeface="Arial"/>
                <a:ea typeface="Geneva" charset="-128"/>
                <a:cs typeface="Geneva" charset="0"/>
              </a:rPr>
              <a:t>The UL LLC CB does not utilize suspension of certification, because such action is not included in the schemes operated by the UL LLC CB</a:t>
            </a:r>
            <a:endParaRPr lang="en-US" b="0"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41</a:t>
            </a:fld>
            <a:endParaRPr lang="en-US" dirty="0"/>
          </a:p>
        </p:txBody>
      </p:sp>
    </p:spTree>
    <p:extLst>
      <p:ext uri="{BB962C8B-B14F-4D97-AF65-F5344CB8AC3E}">
        <p14:creationId xmlns:p14="http://schemas.microsoft.com/office/powerpoint/2010/main" val="277744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Different schemes i.e. The US/Canada Safety Scheme, AECO, Food,  may also have records requirements above those in the Records Policy.</a:t>
            </a:r>
          </a:p>
          <a:p>
            <a:r>
              <a:rPr lang="en-US" dirty="0" smtClean="0"/>
              <a:t>See 4.5, 8.4 and Scheme</a:t>
            </a:r>
            <a:r>
              <a:rPr lang="en-US" baseline="0" dirty="0" smtClean="0"/>
              <a:t> compliance manuals and referenced documentation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pPr/>
              <a:t>42</a:t>
            </a:fld>
            <a:endParaRPr lang="en-US" dirty="0"/>
          </a:p>
        </p:txBody>
      </p:sp>
    </p:spTree>
    <p:extLst>
      <p:ext uri="{BB962C8B-B14F-4D97-AF65-F5344CB8AC3E}">
        <p14:creationId xmlns:p14="http://schemas.microsoft.com/office/powerpoint/2010/main" val="6379007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a:ea typeface="Geneva" charset="-128"/>
                <a:cs typeface="Geneva" charset="0"/>
              </a:rPr>
              <a:t>Complaint</a:t>
            </a:r>
            <a:r>
              <a:rPr lang="en-US" sz="1200" kern="1200" dirty="0" smtClean="0">
                <a:solidFill>
                  <a:schemeClr val="tx1"/>
                </a:solidFill>
                <a:effectLst/>
                <a:latin typeface="Arial"/>
                <a:ea typeface="Geneva" charset="-128"/>
                <a:cs typeface="Geneva" charset="0"/>
              </a:rPr>
              <a:t> </a:t>
            </a:r>
            <a:r>
              <a:rPr lang="en-US" sz="1200" b="1" kern="1200" dirty="0" smtClean="0">
                <a:solidFill>
                  <a:schemeClr val="tx1"/>
                </a:solidFill>
                <a:effectLst/>
                <a:latin typeface="Arial"/>
                <a:ea typeface="Geneva" charset="-128"/>
                <a:cs typeface="Geneva" charset="0"/>
              </a:rPr>
              <a:t>– </a:t>
            </a:r>
            <a:r>
              <a:rPr lang="en-US" sz="1200" b="0" kern="1200" dirty="0" smtClean="0">
                <a:solidFill>
                  <a:schemeClr val="tx1"/>
                </a:solidFill>
                <a:effectLst/>
                <a:latin typeface="Arial"/>
                <a:ea typeface="Geneva" charset="-128"/>
                <a:cs typeface="Geneva" charset="0"/>
              </a:rPr>
              <a:t>A formal communication of dissatisfaction with UL LLC CB service fulfillment.  Complaints are handled as described in the </a:t>
            </a:r>
            <a:r>
              <a:rPr lang="en-US" sz="1200" b="1" u="sng" kern="1200" dirty="0" smtClean="0">
                <a:solidFill>
                  <a:schemeClr val="tx1"/>
                </a:solidFill>
                <a:effectLst/>
                <a:latin typeface="Arial"/>
                <a:ea typeface="Geneva" charset="-128"/>
                <a:cs typeface="Geneva" charset="0"/>
                <a:hlinkClick r:id="rId3"/>
              </a:rPr>
              <a:t>Standard Operating Procedure for Handling Customer Complaints (00-CS-S0012)</a:t>
            </a:r>
            <a:r>
              <a:rPr lang="en-US" sz="1200" b="1" kern="1200" dirty="0" smtClean="0">
                <a:solidFill>
                  <a:schemeClr val="tx1"/>
                </a:solidFill>
                <a:effectLst/>
                <a:latin typeface="Arial"/>
                <a:ea typeface="Geneva" charset="-128"/>
                <a:cs typeface="Geneva" charset="0"/>
              </a:rPr>
              <a:t>.</a:t>
            </a:r>
          </a:p>
          <a:p>
            <a:r>
              <a:rPr lang="en-US" sz="1200" b="1" kern="1200" dirty="0" smtClean="0">
                <a:solidFill>
                  <a:schemeClr val="tx1"/>
                </a:solidFill>
                <a:effectLst/>
                <a:latin typeface="Arial"/>
                <a:ea typeface="Geneva" charset="-128"/>
                <a:cs typeface="Geneva" charset="0"/>
              </a:rPr>
              <a:t>Technical Appeal – </a:t>
            </a:r>
            <a:r>
              <a:rPr lang="en-US" sz="1200" b="0" kern="1200" dirty="0" smtClean="0">
                <a:solidFill>
                  <a:schemeClr val="tx1"/>
                </a:solidFill>
                <a:effectLst/>
                <a:latin typeface="Arial"/>
                <a:ea typeface="Geneva" charset="-128"/>
                <a:cs typeface="Geneva" charset="0"/>
              </a:rPr>
              <a:t>A formal communication associated with a UL LLC CB decision or interpretation relating to certification services or technical compliance.  Technical Appeals are handled as described in the </a:t>
            </a:r>
            <a:r>
              <a:rPr lang="en-US" sz="1200" b="1" u="sng" kern="1200" dirty="0" smtClean="0">
                <a:solidFill>
                  <a:schemeClr val="tx1"/>
                </a:solidFill>
                <a:effectLst/>
                <a:latin typeface="Arial"/>
                <a:ea typeface="Geneva" charset="-128"/>
                <a:cs typeface="Geneva" charset="0"/>
                <a:hlinkClick r:id="rId4"/>
              </a:rPr>
              <a:t>Technical Appeals Process (00-PD-S0028)</a:t>
            </a:r>
            <a:r>
              <a:rPr lang="en-US" sz="1200" b="1" kern="1200" dirty="0" smtClean="0">
                <a:solidFill>
                  <a:schemeClr val="tx1"/>
                </a:solidFill>
                <a:effectLst/>
                <a:latin typeface="Arial"/>
                <a:ea typeface="Geneva" charset="-128"/>
                <a:cs typeface="Geneva" charset="0"/>
              </a:rPr>
              <a:t>.</a:t>
            </a:r>
          </a:p>
          <a:p>
            <a:endParaRPr lang="en-US" b="1" dirty="0" smtClean="0"/>
          </a:p>
          <a:p>
            <a:r>
              <a:rPr lang="en-US" b="1" dirty="0" smtClean="0"/>
              <a:t>Product </a:t>
            </a:r>
            <a:r>
              <a:rPr lang="en-US" b="1" dirty="0"/>
              <a:t>Incident Report</a:t>
            </a:r>
            <a:r>
              <a:rPr lang="en-US" dirty="0"/>
              <a:t> – Complaints directed to UL LLC CB in connection with products that have allegedly malfunctioned during use and bear UL LLC CB certification markings.  Also included are reports of misuse of UL Marks on products not eligible to be marked, on packaging where the UL Mark is improperly related to products in the packaging, or in advertising.  Handling of Product Incident Reports is described in the </a:t>
            </a:r>
            <a:r>
              <a:rPr lang="en-US" u="sng" dirty="0">
                <a:hlinkClick r:id="rId5"/>
              </a:rPr>
              <a:t>Global Market Surveillance Policy (00-FR-P0025)</a:t>
            </a:r>
            <a:r>
              <a:rPr lang="en-US" dirty="0"/>
              <a:t> and the </a:t>
            </a:r>
            <a:r>
              <a:rPr lang="en-US" u="sng" dirty="0">
                <a:hlinkClick r:id="rId6"/>
              </a:rPr>
              <a:t>Product Incident Report Investigation SOP (00-FR-S0031)</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43</a:t>
            </a:fld>
            <a:endParaRPr lang="en-US" dirty="0"/>
          </a:p>
        </p:txBody>
      </p:sp>
    </p:spTree>
    <p:extLst>
      <p:ext uri="{BB962C8B-B14F-4D97-AF65-F5344CB8AC3E}">
        <p14:creationId xmlns:p14="http://schemas.microsoft.com/office/powerpoint/2010/main" val="5538691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8.1.2 Option A</a:t>
            </a:r>
          </a:p>
          <a:p>
            <a:r>
              <a:rPr lang="en-US" dirty="0"/>
              <a:t>The management system of the certification body shall address the </a:t>
            </a:r>
            <a:r>
              <a:rPr lang="en-US" dirty="0" smtClean="0"/>
              <a:t>following general </a:t>
            </a:r>
            <a:r>
              <a:rPr lang="en-US" dirty="0"/>
              <a:t>management system documentation (e.g. manual, policies, definition of responsibilities, see 8.2);</a:t>
            </a:r>
          </a:p>
          <a:p>
            <a:r>
              <a:rPr lang="en-US" dirty="0" smtClean="0"/>
              <a:t>control </a:t>
            </a:r>
            <a:r>
              <a:rPr lang="en-US" dirty="0"/>
              <a:t>of documents (see 8.3</a:t>
            </a:r>
            <a:r>
              <a:rPr lang="en-US" dirty="0" smtClean="0"/>
              <a:t>);</a:t>
            </a:r>
          </a:p>
          <a:p>
            <a:r>
              <a:rPr lang="en-US" dirty="0"/>
              <a:t>control of records (see 8.4);</a:t>
            </a:r>
          </a:p>
          <a:p>
            <a:r>
              <a:rPr lang="en-US" dirty="0" smtClean="0"/>
              <a:t>management </a:t>
            </a:r>
            <a:r>
              <a:rPr lang="en-US" dirty="0"/>
              <a:t>review (see 8.5);</a:t>
            </a:r>
          </a:p>
          <a:p>
            <a:r>
              <a:rPr lang="en-US" dirty="0" smtClean="0"/>
              <a:t>internal </a:t>
            </a:r>
            <a:r>
              <a:rPr lang="en-US" dirty="0"/>
              <a:t>audit (see 8.6);</a:t>
            </a:r>
          </a:p>
          <a:p>
            <a:r>
              <a:rPr lang="en-US" dirty="0" smtClean="0"/>
              <a:t>corrective </a:t>
            </a:r>
            <a:r>
              <a:rPr lang="en-US" dirty="0"/>
              <a:t>actions (see 8.7);</a:t>
            </a:r>
          </a:p>
          <a:p>
            <a:r>
              <a:rPr lang="en-US" dirty="0" smtClean="0"/>
              <a:t>preventive </a:t>
            </a:r>
            <a:r>
              <a:rPr lang="en-US" dirty="0"/>
              <a:t>actions (see 8.8).</a:t>
            </a:r>
          </a:p>
          <a:p>
            <a:endParaRPr lang="en-US" b="1" dirty="0" smtClean="0"/>
          </a:p>
          <a:p>
            <a:r>
              <a:rPr lang="en-US" b="1" dirty="0" smtClean="0"/>
              <a:t>8.1.3 </a:t>
            </a:r>
            <a:r>
              <a:rPr lang="en-US" b="1" dirty="0"/>
              <a:t>Option B</a:t>
            </a:r>
          </a:p>
          <a:p>
            <a:r>
              <a:rPr lang="en-US" dirty="0"/>
              <a:t>A certification body that has established and maintains a management system, in accordance with the</a:t>
            </a:r>
          </a:p>
          <a:p>
            <a:r>
              <a:rPr lang="en-US" dirty="0"/>
              <a:t>requirements of ISO 9001, and that is capable of supporting and demonstrating the consistent fulfilment of the</a:t>
            </a:r>
          </a:p>
          <a:p>
            <a:r>
              <a:rPr lang="en-US" dirty="0"/>
              <a:t>requirements of this International Standard, </a:t>
            </a:r>
          </a:p>
          <a:p>
            <a:endParaRPr lang="en-US" dirty="0" smtClean="0"/>
          </a:p>
          <a:p>
            <a:r>
              <a:rPr lang="en-US" dirty="0" smtClean="0"/>
              <a:t>UL uses option A</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44</a:t>
            </a:fld>
            <a:endParaRPr lang="en-US" dirty="0"/>
          </a:p>
        </p:txBody>
      </p:sp>
    </p:spTree>
    <p:extLst>
      <p:ext uri="{BB962C8B-B14F-4D97-AF65-F5344CB8AC3E}">
        <p14:creationId xmlns:p14="http://schemas.microsoft.com/office/powerpoint/2010/main" val="41478960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pPr/>
              <a:t>45</a:t>
            </a:fld>
            <a:endParaRPr lang="en-US" dirty="0"/>
          </a:p>
        </p:txBody>
      </p:sp>
    </p:spTree>
    <p:extLst>
      <p:ext uri="{BB962C8B-B14F-4D97-AF65-F5344CB8AC3E}">
        <p14:creationId xmlns:p14="http://schemas.microsoft.com/office/powerpoint/2010/main" val="32281035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 scheme decides how documents will be controlled.  In the case</a:t>
            </a:r>
            <a:r>
              <a:rPr lang="en-US" baseline="0" dirty="0" smtClean="0"/>
              <a:t> of US/Canada Safety Scheme, DCS is being used</a:t>
            </a:r>
            <a:endParaRPr lang="en-US" dirty="0" smtClean="0"/>
          </a:p>
          <a:p>
            <a:endParaRPr lang="en-US" dirty="0" smtClean="0"/>
          </a:p>
          <a:p>
            <a:r>
              <a:rPr lang="en-US" dirty="0" smtClean="0"/>
              <a:t>The </a:t>
            </a:r>
            <a:r>
              <a:rPr lang="en-US" dirty="0"/>
              <a:t>procedures shall define the controls needed to:</a:t>
            </a:r>
          </a:p>
          <a:p>
            <a:r>
              <a:rPr lang="en-US" dirty="0"/>
              <a:t>a) approve documents for adequacy prior to issue;</a:t>
            </a:r>
          </a:p>
          <a:p>
            <a:r>
              <a:rPr lang="en-US" dirty="0"/>
              <a:t>b) review and update (as necessary) and re-approve documents;</a:t>
            </a:r>
          </a:p>
          <a:p>
            <a:r>
              <a:rPr lang="en-US" dirty="0" smtClean="0"/>
              <a:t>c</a:t>
            </a:r>
            <a:r>
              <a:rPr lang="en-US" dirty="0"/>
              <a:t>) ensure that changes and the current revision status of documents are identified;</a:t>
            </a:r>
          </a:p>
          <a:p>
            <a:r>
              <a:rPr lang="en-US" dirty="0"/>
              <a:t>d) ensure that relevant versions of applicable documents are available at points of use;</a:t>
            </a:r>
          </a:p>
          <a:p>
            <a:r>
              <a:rPr lang="en-US" dirty="0"/>
              <a:t>e) ensure that documents remain legible and readily identifiable;</a:t>
            </a:r>
          </a:p>
          <a:p>
            <a:r>
              <a:rPr lang="en-US" dirty="0"/>
              <a:t>f) ensure that documents of external origin are identified and their distribution controlled;</a:t>
            </a:r>
          </a:p>
          <a:p>
            <a:r>
              <a:rPr lang="en-US" dirty="0"/>
              <a:t>g) prevent the unintended use of obsolete documents, and to apply suitable identification to them if they are</a:t>
            </a:r>
          </a:p>
          <a:p>
            <a:r>
              <a:rPr lang="en-US" dirty="0"/>
              <a:t>retained for any purpose.</a:t>
            </a:r>
          </a:p>
          <a:p>
            <a:r>
              <a:rPr lang="en-US" dirty="0"/>
              <a:t>NOTE Documentation can be in any form or type of medium.</a:t>
            </a:r>
          </a:p>
        </p:txBody>
      </p:sp>
      <p:sp>
        <p:nvSpPr>
          <p:cNvPr id="4" name="Slide Number Placeholder 3"/>
          <p:cNvSpPr>
            <a:spLocks noGrp="1"/>
          </p:cNvSpPr>
          <p:nvPr>
            <p:ph type="sldNum" sz="quarter" idx="10"/>
          </p:nvPr>
        </p:nvSpPr>
        <p:spPr/>
        <p:txBody>
          <a:bodyPr/>
          <a:lstStyle/>
          <a:p>
            <a:fld id="{734922C2-942D-4905-B34E-0F633114CEA6}" type="slidenum">
              <a:rPr lang="en-US" smtClean="0"/>
              <a:pPr/>
              <a:t>46</a:t>
            </a:fld>
            <a:endParaRPr lang="en-US" dirty="0"/>
          </a:p>
        </p:txBody>
      </p:sp>
    </p:spTree>
    <p:extLst>
      <p:ext uri="{BB962C8B-B14F-4D97-AF65-F5344CB8AC3E}">
        <p14:creationId xmlns:p14="http://schemas.microsoft.com/office/powerpoint/2010/main" val="2409169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4.5, 7.12 and UL polices –</a:t>
            </a:r>
          </a:p>
          <a:p>
            <a:r>
              <a:rPr lang="en-US" dirty="0" smtClean="0"/>
              <a:t>You can see how important records are we keep talking about them</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47</a:t>
            </a:fld>
            <a:endParaRPr lang="en-US" dirty="0"/>
          </a:p>
        </p:txBody>
      </p:sp>
    </p:spTree>
    <p:extLst>
      <p:ext uri="{BB962C8B-B14F-4D97-AF65-F5344CB8AC3E}">
        <p14:creationId xmlns:p14="http://schemas.microsoft.com/office/powerpoint/2010/main" val="8727089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8.5.2 Review inputs</a:t>
            </a:r>
          </a:p>
          <a:p>
            <a:r>
              <a:rPr lang="en-US" dirty="0"/>
              <a:t>The input to the management review shall include information related to the following:</a:t>
            </a:r>
          </a:p>
          <a:p>
            <a:r>
              <a:rPr lang="en-US" dirty="0"/>
              <a:t>a) results of internal and external audits;</a:t>
            </a:r>
          </a:p>
          <a:p>
            <a:r>
              <a:rPr lang="en-US" dirty="0"/>
              <a:t>b) feedback from clients and interested parties related to the fulfilment of this International Standard;</a:t>
            </a:r>
          </a:p>
          <a:p>
            <a:r>
              <a:rPr lang="en-US" dirty="0"/>
              <a:t>NOTE Interested parties can include scheme owners.</a:t>
            </a:r>
          </a:p>
          <a:p>
            <a:r>
              <a:rPr lang="en-US" dirty="0"/>
              <a:t>c) feedback from the mechanism for safeguarding impartiality;</a:t>
            </a:r>
          </a:p>
          <a:p>
            <a:r>
              <a:rPr lang="en-US" dirty="0"/>
              <a:t>d) the status of preventive and corrective actions;</a:t>
            </a:r>
          </a:p>
          <a:p>
            <a:r>
              <a:rPr lang="en-US" dirty="0"/>
              <a:t>e) follow-up actions from previous management reviews;</a:t>
            </a:r>
          </a:p>
          <a:p>
            <a:r>
              <a:rPr lang="en-US" dirty="0"/>
              <a:t>f) the fulfilment of objectives;</a:t>
            </a:r>
          </a:p>
          <a:p>
            <a:r>
              <a:rPr lang="en-US" dirty="0"/>
              <a:t>g) changes that could affect the management system;</a:t>
            </a:r>
          </a:p>
          <a:p>
            <a:r>
              <a:rPr lang="en-US" dirty="0"/>
              <a:t>h) appeals and complaints</a:t>
            </a:r>
            <a:r>
              <a:rPr lang="en-US" dirty="0" smtClean="0"/>
              <a:t>.</a:t>
            </a:r>
          </a:p>
          <a:p>
            <a:r>
              <a:rPr lang="en-US" b="1" dirty="0"/>
              <a:t>8.5.3 Review outputs</a:t>
            </a:r>
          </a:p>
          <a:p>
            <a:r>
              <a:rPr lang="en-US" dirty="0"/>
              <a:t>The outputs from the management review shall include decisions and actions related to the following:</a:t>
            </a:r>
          </a:p>
          <a:p>
            <a:r>
              <a:rPr lang="en-US" dirty="0"/>
              <a:t>a) improvement of the effectiveness of the management system and its processes;</a:t>
            </a:r>
          </a:p>
          <a:p>
            <a:r>
              <a:rPr lang="en-US" dirty="0"/>
              <a:t>b) improvement of the certification body related to the fulfilment of this International Standard;</a:t>
            </a:r>
          </a:p>
          <a:p>
            <a:r>
              <a:rPr lang="en-US" dirty="0"/>
              <a:t>c) resource needs</a:t>
            </a:r>
          </a:p>
        </p:txBody>
      </p:sp>
      <p:sp>
        <p:nvSpPr>
          <p:cNvPr id="4" name="Slide Number Placeholder 3"/>
          <p:cNvSpPr>
            <a:spLocks noGrp="1"/>
          </p:cNvSpPr>
          <p:nvPr>
            <p:ph type="sldNum" sz="quarter" idx="10"/>
          </p:nvPr>
        </p:nvSpPr>
        <p:spPr/>
        <p:txBody>
          <a:bodyPr/>
          <a:lstStyle/>
          <a:p>
            <a:fld id="{734922C2-942D-4905-B34E-0F633114CEA6}" type="slidenum">
              <a:rPr lang="en-US" smtClean="0"/>
              <a:pPr/>
              <a:t>48</a:t>
            </a:fld>
            <a:endParaRPr lang="en-US" dirty="0"/>
          </a:p>
        </p:txBody>
      </p:sp>
    </p:spTree>
    <p:extLst>
      <p:ext uri="{BB962C8B-B14F-4D97-AF65-F5344CB8AC3E}">
        <p14:creationId xmlns:p14="http://schemas.microsoft.com/office/powerpoint/2010/main" val="17186011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the scheme decides how Internal Audits can be conducted.  In the case</a:t>
            </a:r>
            <a:r>
              <a:rPr lang="en-US" baseline="0" dirty="0" smtClean="0"/>
              <a:t> of US/Canada Safety Scheme, Corporate IQA and local internal audits are conducted.  </a:t>
            </a:r>
            <a:endParaRPr lang="en-US" dirty="0" smtClean="0"/>
          </a:p>
          <a:p>
            <a:endParaRPr lang="en-US" dirty="0" smtClean="0"/>
          </a:p>
          <a:p>
            <a:r>
              <a:rPr lang="en-US" dirty="0" smtClean="0"/>
              <a:t>Internal </a:t>
            </a:r>
            <a:r>
              <a:rPr lang="en-US" dirty="0"/>
              <a:t>audits shall normally be performed at least once every 12 months, or completed within a 12-</a:t>
            </a:r>
          </a:p>
          <a:p>
            <a:r>
              <a:rPr lang="en-US" dirty="0"/>
              <a:t>month time frame for segmented (or rolling) internal audits. A documented decision-making process shall be</a:t>
            </a:r>
          </a:p>
          <a:p>
            <a:r>
              <a:rPr lang="en-US" dirty="0"/>
              <a:t>followed to change (reduce or restore) the frequency of internal audits or the time frame in which internal</a:t>
            </a:r>
          </a:p>
          <a:p>
            <a:r>
              <a:rPr lang="en-US" dirty="0"/>
              <a:t>audits shall be completed. Such changes shall be based on the relative stability and ongoing effectiveness of</a:t>
            </a:r>
          </a:p>
          <a:p>
            <a:r>
              <a:rPr lang="en-US" dirty="0"/>
              <a:t>the management system. Records of decisions to change the frequency of internal audits, or the time frame in</a:t>
            </a:r>
          </a:p>
          <a:p>
            <a:r>
              <a:rPr lang="en-US" dirty="0"/>
              <a:t>which they will be completed, including the rationale for the change, shall be maintained.</a:t>
            </a:r>
          </a:p>
          <a:p>
            <a:r>
              <a:rPr lang="en-US" b="1" dirty="0"/>
              <a:t>8.6.4 </a:t>
            </a:r>
            <a:r>
              <a:rPr lang="en-US" dirty="0"/>
              <a:t>The certification body shall ensure that:</a:t>
            </a:r>
          </a:p>
          <a:p>
            <a:r>
              <a:rPr lang="en-US" dirty="0"/>
              <a:t>a) internal audits are conducted by personnel knowledgeable in certification, auditing and the requirements</a:t>
            </a:r>
          </a:p>
          <a:p>
            <a:r>
              <a:rPr lang="en-US" dirty="0"/>
              <a:t>of this International Standard;</a:t>
            </a:r>
          </a:p>
          <a:p>
            <a:r>
              <a:rPr lang="en-US" dirty="0"/>
              <a:t>b) auditors do not audit their own work;</a:t>
            </a:r>
          </a:p>
          <a:p>
            <a:r>
              <a:rPr lang="en-US" dirty="0"/>
              <a:t>c) personnel responsible for the area audited are informed of the outcome of the audit;</a:t>
            </a:r>
          </a:p>
          <a:p>
            <a:r>
              <a:rPr lang="en-US" dirty="0"/>
              <a:t>d) any actions resulting from internal audits are taken in a timely and appropriate manner;</a:t>
            </a:r>
          </a:p>
          <a:p>
            <a:r>
              <a:rPr lang="en-US" dirty="0"/>
              <a:t>e) </a:t>
            </a:r>
            <a:r>
              <a:rPr lang="en-US" dirty="0" smtClean="0"/>
              <a:t>Any </a:t>
            </a:r>
            <a:r>
              <a:rPr lang="en-US" dirty="0"/>
              <a:t>opportunities for improvement are identified</a:t>
            </a:r>
          </a:p>
        </p:txBody>
      </p:sp>
      <p:sp>
        <p:nvSpPr>
          <p:cNvPr id="4" name="Slide Number Placeholder 3"/>
          <p:cNvSpPr>
            <a:spLocks noGrp="1"/>
          </p:cNvSpPr>
          <p:nvPr>
            <p:ph type="sldNum" sz="quarter" idx="10"/>
          </p:nvPr>
        </p:nvSpPr>
        <p:spPr/>
        <p:txBody>
          <a:bodyPr/>
          <a:lstStyle/>
          <a:p>
            <a:fld id="{734922C2-942D-4905-B34E-0F633114CEA6}" type="slidenum">
              <a:rPr lang="en-US" smtClean="0"/>
              <a:pPr/>
              <a:t>49</a:t>
            </a:fld>
            <a:endParaRPr lang="en-US" dirty="0"/>
          </a:p>
        </p:txBody>
      </p:sp>
    </p:spTree>
    <p:extLst>
      <p:ext uri="{BB962C8B-B14F-4D97-AF65-F5344CB8AC3E}">
        <p14:creationId xmlns:p14="http://schemas.microsoft.com/office/powerpoint/2010/main" val="274210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Geneva" charset="-128"/>
                <a:cs typeface="Geneva" charset="0"/>
              </a:rPr>
              <a:t>The purpose of this document is to describe the U.S. Safety Scheme and the Canada Safety Scheme (the Schemes). These Schemes are owned, developed, and maintained by UL LLC. When considered together, they may also be referred to as the UL/cUL Mark Program in some historical contexts. The Schemes stipulate the rules and methodologies for the performance of a third-party conformity assessment activity to demonstrate compliance of products with defined safety requirements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rgbClr val="FF0000"/>
              </a:solidFill>
              <a:effectLst/>
              <a:latin typeface="Arial"/>
              <a:ea typeface="Geneva"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rgbClr val="FF0000"/>
                </a:solidFill>
                <a:effectLst/>
                <a:latin typeface="Arial"/>
                <a:ea typeface="Geneva" charset="-128"/>
              </a:rPr>
              <a:t>The attached excel file lists primary, secondary and tertiary scheme documentation</a:t>
            </a:r>
            <a:r>
              <a:rPr lang="en-US" sz="1200" b="0" kern="1200" baseline="0" dirty="0" smtClean="0">
                <a:solidFill>
                  <a:srgbClr val="FF0000"/>
                </a:solidFill>
                <a:effectLst/>
                <a:latin typeface="Arial"/>
                <a:ea typeface="Geneva" charset="-128"/>
              </a:rPr>
              <a:t> – Instructor may wish to open file to familiarize students with types / scope of documentation that belongs to the scheme– Explain this file is for reference only, and may not contain the most up to date documents.  Up to date documents are located on </a:t>
            </a:r>
            <a:r>
              <a:rPr lang="en-US" sz="1200" b="0" kern="1200" dirty="0" smtClean="0">
                <a:solidFill>
                  <a:schemeClr val="tx1"/>
                </a:solidFill>
                <a:effectLst/>
                <a:latin typeface="Arial"/>
                <a:ea typeface="Geneva" charset="-128"/>
                <a:cs typeface="Geneva" charset="0"/>
              </a:rPr>
              <a:t>t</a:t>
            </a:r>
            <a:r>
              <a:rPr lang="en-US" sz="1200" b="0" u="none" kern="1200" dirty="0" smtClean="0">
                <a:solidFill>
                  <a:schemeClr val="tx1"/>
                </a:solidFill>
                <a:effectLst/>
                <a:latin typeface="Arial"/>
                <a:ea typeface="Geneva" charset="-128"/>
                <a:cs typeface="Geneva" charset="0"/>
              </a:rPr>
              <a:t>he UL </a:t>
            </a:r>
            <a:r>
              <a:rPr lang="en-US" sz="1200" b="0" u="none" kern="1200" dirty="0" smtClean="0">
                <a:solidFill>
                  <a:schemeClr val="tx1"/>
                </a:solidFill>
                <a:effectLst/>
                <a:latin typeface="Arial"/>
                <a:ea typeface="Geneva" charset="-128"/>
                <a:cs typeface="Geneva" charset="0"/>
                <a:hlinkClick r:id="rId3"/>
              </a:rPr>
              <a:t>internet collaboration site</a:t>
            </a:r>
            <a:r>
              <a:rPr lang="en-US" sz="1200" b="0" u="none" kern="1200" dirty="0" smtClean="0">
                <a:solidFill>
                  <a:schemeClr val="tx1"/>
                </a:solidFill>
                <a:effectLst/>
                <a:latin typeface="Arial"/>
                <a:ea typeface="Geneva" charset="-128"/>
                <a:cs typeface="Geneva" charset="0"/>
              </a:rPr>
              <a:t>.  Instructor may wish to open this site for students.</a:t>
            </a:r>
            <a:endParaRPr lang="en-US" sz="1200" b="0" u="none" dirty="0" smtClean="0">
              <a:solidFill>
                <a:srgbClr val="FF0000"/>
              </a:solidFill>
            </a:endParaRPr>
          </a:p>
        </p:txBody>
      </p:sp>
      <p:sp>
        <p:nvSpPr>
          <p:cNvPr id="4" name="Slide Number Placeholder 3"/>
          <p:cNvSpPr>
            <a:spLocks noGrp="1"/>
          </p:cNvSpPr>
          <p:nvPr>
            <p:ph type="sldNum" sz="quarter" idx="10"/>
          </p:nvPr>
        </p:nvSpPr>
        <p:spPr/>
        <p:txBody>
          <a:bodyPr/>
          <a:lstStyle/>
          <a:p>
            <a:fld id="{734922C2-942D-4905-B34E-0F633114CEA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8352795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the scheme decides the corrective action system to be followed.  In the case</a:t>
            </a:r>
            <a:r>
              <a:rPr lang="en-US" baseline="0" dirty="0" smtClean="0"/>
              <a:t> of US/Canada Safety Scheme, the Global Corrective Action Process is being used</a:t>
            </a:r>
            <a:endParaRPr lang="en-US" dirty="0" smtClean="0"/>
          </a:p>
          <a:p>
            <a:endParaRPr lang="en-US" dirty="0" smtClean="0"/>
          </a:p>
          <a:p>
            <a:r>
              <a:rPr lang="en-US" dirty="0" smtClean="0"/>
              <a:t>Corrective </a:t>
            </a:r>
            <a:r>
              <a:rPr lang="en-US" dirty="0"/>
              <a:t>actions shall be appropriate to the impact of the problems encountered</a:t>
            </a:r>
            <a:r>
              <a:rPr lang="en-US" dirty="0" smtClean="0"/>
              <a:t>.</a:t>
            </a:r>
          </a:p>
          <a:p>
            <a:endParaRPr lang="en-US" dirty="0"/>
          </a:p>
          <a:p>
            <a:r>
              <a:rPr lang="en-US" dirty="0"/>
              <a:t>The procedures for corrective actions shall define requirements for the following:</a:t>
            </a:r>
          </a:p>
          <a:p>
            <a:r>
              <a:rPr lang="en-US" dirty="0"/>
              <a:t>a) identifying nonconformities (e.g. from complaints and internal audits);</a:t>
            </a:r>
          </a:p>
          <a:p>
            <a:r>
              <a:rPr lang="en-US" dirty="0"/>
              <a:t>b) determining the causes of nonconformity;</a:t>
            </a:r>
          </a:p>
          <a:p>
            <a:r>
              <a:rPr lang="en-US" dirty="0"/>
              <a:t>c) correcting nonconformities</a:t>
            </a:r>
            <a:r>
              <a:rPr lang="en-US" dirty="0" smtClean="0"/>
              <a:t>;</a:t>
            </a:r>
          </a:p>
          <a:p>
            <a:r>
              <a:rPr lang="en-US" dirty="0"/>
              <a:t>d) evaluating the need for actions to ensure that nonconformities do not recur;</a:t>
            </a:r>
          </a:p>
          <a:p>
            <a:r>
              <a:rPr lang="en-US" dirty="0"/>
              <a:t>e) determining and implementing the actions needed in a timely manner;</a:t>
            </a:r>
          </a:p>
          <a:p>
            <a:r>
              <a:rPr lang="en-US" dirty="0"/>
              <a:t>f) recording the results of actions taken;</a:t>
            </a:r>
          </a:p>
          <a:p>
            <a:r>
              <a:rPr lang="en-US" dirty="0"/>
              <a:t>g) </a:t>
            </a:r>
            <a:r>
              <a:rPr lang="en-US" dirty="0" smtClean="0"/>
              <a:t>Reviewing </a:t>
            </a:r>
            <a:r>
              <a:rPr lang="en-US" dirty="0"/>
              <a:t>the effectiveness of corrective actions.</a:t>
            </a:r>
            <a:endParaRPr lang="en-US"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50</a:t>
            </a:fld>
            <a:endParaRPr lang="en-US" dirty="0"/>
          </a:p>
        </p:txBody>
      </p:sp>
    </p:spTree>
    <p:extLst>
      <p:ext uri="{BB962C8B-B14F-4D97-AF65-F5344CB8AC3E}">
        <p14:creationId xmlns:p14="http://schemas.microsoft.com/office/powerpoint/2010/main" val="40164654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Arial"/>
                <a:ea typeface="Arial Unicode MS" pitchFamily="34" charset="-128"/>
                <a:cs typeface="Arial Unicode MS" pitchFamily="34" charset="-128"/>
              </a:rPr>
              <a:t>Preventive Action, improvements and potential sources of nonconformities concerning the management system and operational issues are identified and acted on through:</a:t>
            </a:r>
          </a:p>
          <a:p>
            <a:pPr lvl="0"/>
            <a:r>
              <a:rPr lang="en-US" sz="1200" b="0" kern="1200" dirty="0" smtClean="0">
                <a:solidFill>
                  <a:schemeClr val="tx1"/>
                </a:solidFill>
                <a:effectLst/>
                <a:latin typeface="Arial"/>
                <a:ea typeface="Geneva" charset="-128"/>
                <a:cs typeface="Geneva" charset="0"/>
              </a:rPr>
              <a:t>Management Review , </a:t>
            </a:r>
            <a:r>
              <a:rPr lang="en-US" sz="1200" b="0" u="none" kern="1200" dirty="0" smtClean="0">
                <a:solidFill>
                  <a:schemeClr val="tx1"/>
                </a:solidFill>
                <a:effectLst/>
                <a:latin typeface="Arial"/>
                <a:ea typeface="Geneva" charset="-128"/>
                <a:cs typeface="Geneva" charset="0"/>
                <a:hlinkClick r:id="rId3"/>
              </a:rPr>
              <a:t>Lean, Six Sigma, and Kaizen Projects</a:t>
            </a:r>
            <a:r>
              <a:rPr lang="en-US" sz="1200" b="0" u="none" kern="1200" dirty="0" smtClean="0">
                <a:solidFill>
                  <a:schemeClr val="tx1"/>
                </a:solidFill>
                <a:effectLst/>
                <a:latin typeface="Arial"/>
                <a:ea typeface="Geneva" charset="-128"/>
                <a:cs typeface="Geneva" charset="0"/>
              </a:rPr>
              <a:t> as well as local preventative</a:t>
            </a:r>
            <a:r>
              <a:rPr lang="en-US" sz="1200" b="0" u="none" kern="1200" baseline="0" dirty="0" smtClean="0">
                <a:solidFill>
                  <a:schemeClr val="tx1"/>
                </a:solidFill>
                <a:effectLst/>
                <a:latin typeface="Arial"/>
                <a:ea typeface="Geneva" charset="-128"/>
                <a:cs typeface="Geneva" charset="0"/>
              </a:rPr>
              <a:t> actions/improvements</a:t>
            </a:r>
            <a:r>
              <a:rPr lang="en-US" sz="1200" b="0" u="none" kern="1200" dirty="0" smtClean="0">
                <a:solidFill>
                  <a:schemeClr val="tx1"/>
                </a:solidFill>
                <a:effectLst/>
                <a:latin typeface="Arial"/>
                <a:ea typeface="Geneva" charset="-128"/>
                <a:cs typeface="Geneva" charset="0"/>
              </a:rPr>
              <a:t> carried out in the area, process or local function</a:t>
            </a:r>
          </a:p>
          <a:p>
            <a:endParaRPr lang="en-US" b="1" baseline="0" dirty="0" smtClean="0"/>
          </a:p>
          <a:p>
            <a:endParaRPr lang="en-US" baseline="0"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pPr/>
              <a:t>51</a:t>
            </a:fld>
            <a:endParaRPr lang="en-US" dirty="0"/>
          </a:p>
        </p:txBody>
      </p:sp>
    </p:spTree>
    <p:extLst>
      <p:ext uri="{BB962C8B-B14F-4D97-AF65-F5344CB8AC3E}">
        <p14:creationId xmlns:p14="http://schemas.microsoft.com/office/powerpoint/2010/main" val="1788951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slide</a:t>
            </a:r>
            <a:r>
              <a:rPr lang="en-US" baseline="0" dirty="0" smtClean="0"/>
              <a:t> to invite questions and summarize the training</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52</a:t>
            </a:fld>
            <a:endParaRPr lang="en-US" dirty="0"/>
          </a:p>
        </p:txBody>
      </p:sp>
    </p:spTree>
    <p:extLst>
      <p:ext uri="{BB962C8B-B14F-4D97-AF65-F5344CB8AC3E}">
        <p14:creationId xmlns:p14="http://schemas.microsoft.com/office/powerpoint/2010/main" val="36859845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53</a:t>
            </a:fld>
            <a:endParaRPr lang="en-US" dirty="0"/>
          </a:p>
        </p:txBody>
      </p:sp>
    </p:spTree>
    <p:extLst>
      <p:ext uri="{BB962C8B-B14F-4D97-AF65-F5344CB8AC3E}">
        <p14:creationId xmlns:p14="http://schemas.microsoft.com/office/powerpoint/2010/main" val="364102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Documents</a:t>
            </a:r>
            <a:r>
              <a:rPr lang="en-US" sz="1200" baseline="0" dirty="0" smtClean="0"/>
              <a:t> are established to show compliance with both scheme and ISO 17065 requirements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smtClean="0"/>
              <a:t>Scope: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Geneva" charset="-128"/>
                <a:cs typeface="Geneva" charset="0"/>
              </a:rPr>
              <a:t>This manual defines policy requirements and references key operating procedures for the UL LLC Certification Body (UL LLC CB), a third-party certification body. It is intended to provide the requirements that will assure that the UL LLC CB is operated in a competent, consistent, and impartial manner in accordance with ISO/IEC 17065:2012 and other applicable requirements, thereby facilitating the recognition of UL LLC CB, and the acceptance of its certification activities, on a national and international basis.</a:t>
            </a:r>
            <a:r>
              <a:rPr lang="en-US" sz="1200" baseline="0" dirty="0" smtClean="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rgbClr val="FF0000"/>
              </a:solidFill>
              <a:effectLst/>
              <a:latin typeface="Arial"/>
              <a:ea typeface="Geneva"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rgbClr val="FF0000"/>
                </a:solidFill>
                <a:effectLst/>
                <a:latin typeface="Arial"/>
                <a:ea typeface="Geneva" charset="-128"/>
              </a:rPr>
              <a:t>The attached excel file lists primary, secondary and tertiary Body documentation</a:t>
            </a:r>
            <a:r>
              <a:rPr lang="en-US" sz="1200" b="0" kern="1200" baseline="0" dirty="0" smtClean="0">
                <a:solidFill>
                  <a:srgbClr val="FF0000"/>
                </a:solidFill>
                <a:effectLst/>
                <a:latin typeface="Arial"/>
                <a:ea typeface="Geneva" charset="-128"/>
              </a:rPr>
              <a:t> – Instructor may wish to open file to familiarize students with types / scope of documentation that belongs to the Body – Explain this file is for reference only, and may not contain the most up to date documents.  Up to date documents are located on </a:t>
            </a:r>
            <a:r>
              <a:rPr lang="en-US" sz="1200" b="0" kern="1200" dirty="0" smtClean="0">
                <a:solidFill>
                  <a:schemeClr val="tx1"/>
                </a:solidFill>
                <a:effectLst/>
                <a:latin typeface="Arial"/>
                <a:ea typeface="Geneva" charset="-128"/>
                <a:cs typeface="Geneva" charset="0"/>
              </a:rPr>
              <a:t>t</a:t>
            </a:r>
            <a:r>
              <a:rPr lang="en-US" sz="1200" b="0" u="none" kern="1200" dirty="0" smtClean="0">
                <a:solidFill>
                  <a:schemeClr val="tx1"/>
                </a:solidFill>
                <a:effectLst/>
                <a:latin typeface="Arial"/>
                <a:ea typeface="Geneva" charset="-128"/>
                <a:cs typeface="Geneva" charset="0"/>
              </a:rPr>
              <a:t>he UL </a:t>
            </a:r>
            <a:r>
              <a:rPr lang="en-US" sz="1200" b="0" u="none" kern="1200" dirty="0" smtClean="0">
                <a:solidFill>
                  <a:schemeClr val="tx1"/>
                </a:solidFill>
                <a:effectLst/>
                <a:latin typeface="Arial"/>
                <a:ea typeface="Geneva" charset="-128"/>
                <a:cs typeface="Geneva" charset="0"/>
                <a:hlinkClick r:id="rId3"/>
              </a:rPr>
              <a:t>internet collaboration site</a:t>
            </a:r>
            <a:r>
              <a:rPr lang="en-US" sz="1200" b="0" u="none" kern="1200" dirty="0" smtClean="0">
                <a:solidFill>
                  <a:schemeClr val="tx1"/>
                </a:solidFill>
                <a:effectLst/>
                <a:latin typeface="Arial"/>
                <a:ea typeface="Geneva" charset="-128"/>
                <a:cs typeface="Geneva" charset="0"/>
              </a:rPr>
              <a:t>.  Instructor may wish to open this site for students.</a:t>
            </a:r>
            <a:endParaRPr lang="en-US" sz="1200" b="0" u="none" dirty="0" smtClean="0">
              <a:solidFill>
                <a:srgbClr val="FF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835279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65000"/>
              <a:buFont typeface="Arial" panose="020B0604020202020204" pitchFamily="34" charset="0"/>
              <a:buNone/>
            </a:pPr>
            <a:r>
              <a:rPr lang="en-US" dirty="0" smtClean="0"/>
              <a:t>Each of</a:t>
            </a:r>
            <a:r>
              <a:rPr lang="en-US" baseline="0" dirty="0" smtClean="0"/>
              <a:t> these items will be covered in greater detail as we move through the training but on the highest level:</a:t>
            </a:r>
          </a:p>
          <a:p>
            <a:pPr marL="0" indent="0">
              <a:buSzPct val="65000"/>
              <a:buFont typeface="Arial" panose="020B0604020202020204" pitchFamily="34" charset="0"/>
              <a:buNone/>
            </a:pPr>
            <a:endParaRPr lang="en-US" baseline="0" dirty="0" smtClean="0"/>
          </a:p>
          <a:p>
            <a:pPr marL="0" indent="0">
              <a:buSzPct val="65000"/>
              <a:buFont typeface="Arial" panose="020B0604020202020204" pitchFamily="34" charset="0"/>
              <a:buNone/>
            </a:pPr>
            <a:r>
              <a:rPr lang="en-US" baseline="0" dirty="0" smtClean="0"/>
              <a:t>It is unlikely that there will be any findings or even auditing to this clause as it simply sets the stage for the standard requirements</a:t>
            </a:r>
            <a:endParaRPr lang="en-US" dirty="0" smtClean="0"/>
          </a:p>
          <a:p>
            <a:pPr marL="342900" indent="-342900">
              <a:buSzPct val="65000"/>
              <a:buFont typeface="Arial" panose="020B0604020202020204" pitchFamily="34" charset="0"/>
              <a:buChar char="•"/>
            </a:pPr>
            <a:r>
              <a:rPr lang="en-US" dirty="0" smtClean="0"/>
              <a:t>Competence - UL</a:t>
            </a:r>
            <a:r>
              <a:rPr lang="en-US" baseline="0" dirty="0" smtClean="0"/>
              <a:t> identifies competency need and keeps records of such</a:t>
            </a:r>
            <a:endParaRPr lang="en-US" dirty="0" smtClean="0"/>
          </a:p>
          <a:p>
            <a:pPr marL="342900" indent="-342900">
              <a:buSzPct val="65000"/>
              <a:buFont typeface="Arial" panose="020B0604020202020204" pitchFamily="34" charset="0"/>
              <a:buChar char="•"/>
            </a:pPr>
            <a:r>
              <a:rPr lang="en-US" dirty="0" smtClean="0"/>
              <a:t>Consistent operation –</a:t>
            </a:r>
            <a:r>
              <a:rPr lang="en-US" baseline="0" dirty="0" smtClean="0"/>
              <a:t> effective implementation of reputable process</a:t>
            </a:r>
            <a:endParaRPr lang="en-US" dirty="0" smtClean="0"/>
          </a:p>
          <a:p>
            <a:pPr marL="342900" indent="-342900">
              <a:buFont typeface="Arial" panose="020B0604020202020204" pitchFamily="34" charset="0"/>
              <a:buChar char="•"/>
            </a:pPr>
            <a:r>
              <a:rPr lang="en-US" dirty="0" smtClean="0"/>
              <a:t>Impartiality of product, process and service certification bodies- impartiality will be  covered at greater length as we move forward</a:t>
            </a:r>
          </a:p>
          <a:p>
            <a:pPr marL="342900" indent="-342900">
              <a:buFont typeface="Arial" panose="020B0604020202020204" pitchFamily="34" charset="0"/>
              <a:buChar char="•"/>
            </a:pPr>
            <a:endParaRPr lang="en-US" dirty="0" smtClean="0"/>
          </a:p>
          <a:p>
            <a:pPr marL="342900" marR="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t>Dictionary defines</a:t>
            </a:r>
            <a:r>
              <a:rPr lang="en-US" baseline="0" dirty="0" smtClean="0"/>
              <a:t> impartiality as: </a:t>
            </a:r>
            <a:r>
              <a:rPr lang="en-US" sz="1200" kern="1200" dirty="0" smtClean="0">
                <a:solidFill>
                  <a:schemeClr val="tx1"/>
                </a:solidFill>
                <a:effectLst/>
                <a:latin typeface="Arial"/>
                <a:ea typeface="Geneva" charset="-128"/>
                <a:cs typeface="Geneva" charset="0"/>
              </a:rPr>
              <a:t>(also called </a:t>
            </a:r>
            <a:r>
              <a:rPr lang="en-US" sz="1200" b="1" kern="1200" dirty="0" smtClean="0">
                <a:solidFill>
                  <a:schemeClr val="tx1"/>
                </a:solidFill>
                <a:effectLst/>
                <a:latin typeface="Arial"/>
                <a:ea typeface="Geneva" charset="-128"/>
                <a:cs typeface="Geneva" charset="0"/>
              </a:rPr>
              <a:t>evenhandedness</a:t>
            </a:r>
            <a:r>
              <a:rPr lang="en-US" sz="1200" kern="1200" dirty="0" smtClean="0">
                <a:solidFill>
                  <a:schemeClr val="tx1"/>
                </a:solidFill>
                <a:effectLst/>
                <a:latin typeface="Arial"/>
                <a:ea typeface="Geneva" charset="-128"/>
                <a:cs typeface="Geneva" charset="0"/>
              </a:rPr>
              <a:t> or </a:t>
            </a:r>
            <a:r>
              <a:rPr lang="en-US" sz="1200" b="1" kern="1200" dirty="0" smtClean="0">
                <a:solidFill>
                  <a:schemeClr val="tx1"/>
                </a:solidFill>
                <a:effectLst/>
                <a:latin typeface="Arial"/>
                <a:ea typeface="Geneva" charset="-128"/>
                <a:cs typeface="Geneva" charset="0"/>
              </a:rPr>
              <a:t>fair-mindedness</a:t>
            </a:r>
            <a:r>
              <a:rPr lang="en-US" sz="1200" kern="1200" dirty="0" smtClean="0">
                <a:solidFill>
                  <a:schemeClr val="tx1"/>
                </a:solidFill>
                <a:effectLst/>
                <a:latin typeface="Arial"/>
                <a:ea typeface="Geneva" charset="-128"/>
                <a:cs typeface="Geneva" charset="0"/>
              </a:rPr>
              <a:t>) is a principle of </a:t>
            </a:r>
            <a:r>
              <a:rPr lang="en-US" sz="1200" kern="1200" dirty="0" smtClean="0">
                <a:solidFill>
                  <a:schemeClr val="tx1"/>
                </a:solidFill>
                <a:effectLst/>
                <a:latin typeface="Arial"/>
                <a:ea typeface="Geneva" charset="-128"/>
                <a:cs typeface="Geneva" charset="0"/>
                <a:hlinkClick r:id="rId3" tooltip="http://en.wikipedia.org/wiki/Justice"/>
              </a:rPr>
              <a:t>justice</a:t>
            </a:r>
            <a:r>
              <a:rPr lang="en-US" sz="1200" kern="1200" dirty="0" smtClean="0">
                <a:solidFill>
                  <a:schemeClr val="tx1"/>
                </a:solidFill>
                <a:effectLst/>
                <a:latin typeface="Arial"/>
                <a:ea typeface="Geneva" charset="-128"/>
                <a:cs typeface="Geneva" charset="0"/>
              </a:rPr>
              <a:t> holding that decisions should be based on </a:t>
            </a:r>
            <a:r>
              <a:rPr lang="en-US" sz="1200" kern="1200" dirty="0" smtClean="0">
                <a:solidFill>
                  <a:schemeClr val="tx1"/>
                </a:solidFill>
                <a:effectLst/>
                <a:latin typeface="Arial"/>
                <a:ea typeface="Geneva" charset="-128"/>
                <a:cs typeface="Geneva" charset="0"/>
                <a:hlinkClick r:id="rId4" tooltip="http://en.wikipedia.org/wiki/Objectivity_%28philosophy%29"/>
              </a:rPr>
              <a:t>objective criteria</a:t>
            </a:r>
            <a:r>
              <a:rPr lang="en-US" sz="1200" kern="1200" dirty="0" smtClean="0">
                <a:solidFill>
                  <a:schemeClr val="tx1"/>
                </a:solidFill>
                <a:effectLst/>
                <a:latin typeface="Arial"/>
                <a:ea typeface="Geneva" charset="-128"/>
                <a:cs typeface="Geneva" charset="0"/>
              </a:rPr>
              <a:t>, rather than on the basis of </a:t>
            </a:r>
            <a:r>
              <a:rPr lang="en-US" sz="1200" kern="1200" dirty="0" smtClean="0">
                <a:solidFill>
                  <a:schemeClr val="tx1"/>
                </a:solidFill>
                <a:effectLst/>
                <a:latin typeface="Arial"/>
                <a:ea typeface="Geneva" charset="-128"/>
                <a:cs typeface="Geneva" charset="0"/>
                <a:hlinkClick r:id="rId5" tooltip="http://en.wikipedia.org/wiki/Bias"/>
              </a:rPr>
              <a:t>bias</a:t>
            </a:r>
            <a:r>
              <a:rPr lang="en-US" sz="1200" kern="120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hlinkClick r:id="rId6" tooltip="http://en.wikipedia.org/wiki/Prejudice"/>
              </a:rPr>
              <a:t>prejudice</a:t>
            </a:r>
            <a:r>
              <a:rPr lang="en-US" sz="1200" kern="1200" dirty="0" smtClean="0">
                <a:solidFill>
                  <a:schemeClr val="tx1"/>
                </a:solidFill>
                <a:effectLst/>
                <a:latin typeface="Arial"/>
                <a:ea typeface="Geneva" charset="-128"/>
                <a:cs typeface="Geneva" charset="0"/>
              </a:rPr>
              <a:t>, or preferring the benefit to one person over another for improper reasons. </a:t>
            </a:r>
            <a:endParaRPr lang="en-US" dirty="0" smtClean="0"/>
          </a:p>
          <a:p>
            <a:pPr marL="0" indent="0">
              <a:buFont typeface="Arial" panose="020B0604020202020204" pitchFamily="34" charset="0"/>
              <a:buNone/>
            </a:pPr>
            <a:r>
              <a:rPr lang="en-US" dirty="0" smtClean="0"/>
              <a:t> </a:t>
            </a:r>
          </a:p>
          <a:p>
            <a:pPr marL="342900" indent="-342900">
              <a:buFont typeface="Arial" panose="020B0604020202020204" pitchFamily="34" charset="0"/>
              <a:buChar char="•"/>
            </a:pPr>
            <a:endParaRPr lang="en-US" dirty="0" smtClean="0">
              <a:solidFill>
                <a:srgbClr val="CC3300"/>
              </a:solidFill>
            </a:endParaRP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7</a:t>
            </a:fld>
            <a:endParaRPr lang="en-US" dirty="0"/>
          </a:p>
        </p:txBody>
      </p:sp>
    </p:spTree>
    <p:extLst>
      <p:ext uri="{BB962C8B-B14F-4D97-AF65-F5344CB8AC3E}">
        <p14:creationId xmlns:p14="http://schemas.microsoft.com/office/powerpoint/2010/main" val="146274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standard can only be fully understood in context of the ISO 17000 definitions,</a:t>
            </a:r>
            <a:r>
              <a:rPr lang="en-US" baseline="0" dirty="0" smtClean="0"/>
              <a:t> </a:t>
            </a:r>
            <a:r>
              <a:rPr lang="en-US" dirty="0" smtClean="0"/>
              <a:t>and is supported by the others standards as required</a:t>
            </a: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8</a:t>
            </a:fld>
            <a:endParaRPr lang="en-US" dirty="0"/>
          </a:p>
        </p:txBody>
      </p:sp>
    </p:spTree>
    <p:extLst>
      <p:ext uri="{BB962C8B-B14F-4D97-AF65-F5344CB8AC3E}">
        <p14:creationId xmlns:p14="http://schemas.microsoft.com/office/powerpoint/2010/main" val="415970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8713" y="696913"/>
            <a:ext cx="4648200" cy="3486150"/>
          </a:xfrm>
        </p:spPr>
      </p:sp>
      <p:sp>
        <p:nvSpPr>
          <p:cNvPr id="3" name="Notes Placeholder 2"/>
          <p:cNvSpPr>
            <a:spLocks noGrp="1"/>
          </p:cNvSpPr>
          <p:nvPr>
            <p:ph type="body" idx="1"/>
          </p:nvPr>
        </p:nvSpPr>
        <p:spPr/>
        <p:txBody>
          <a:bodyPr>
            <a:normAutofit fontScale="92500" lnSpcReduction="20000"/>
          </a:bodyPr>
          <a:lstStyle/>
          <a:p>
            <a:r>
              <a:rPr lang="en-US" dirty="0" smtClean="0"/>
              <a:t>There are 13 definitions in the standard including</a:t>
            </a:r>
          </a:p>
          <a:p>
            <a:r>
              <a:rPr lang="en-US" b="1" dirty="0"/>
              <a:t>impartiality</a:t>
            </a:r>
          </a:p>
          <a:p>
            <a:r>
              <a:rPr lang="en-US" dirty="0"/>
              <a:t>presence of objectivity</a:t>
            </a:r>
          </a:p>
          <a:p>
            <a:r>
              <a:rPr lang="en-US" dirty="0"/>
              <a:t>NOTE 1 Objectivity is understood to mean that conflicts of interest do not exist, or are resolved so as not to adversely</a:t>
            </a:r>
          </a:p>
          <a:p>
            <a:r>
              <a:rPr lang="en-US" dirty="0"/>
              <a:t>influence the activities of the body.</a:t>
            </a:r>
          </a:p>
          <a:p>
            <a:r>
              <a:rPr lang="en-US" dirty="0"/>
              <a:t>NOTE 2 Other terms that are useful in conveying the element of impartiality are independence, freedom from conflicts</a:t>
            </a:r>
          </a:p>
          <a:p>
            <a:r>
              <a:rPr lang="en-US" dirty="0"/>
              <a:t>of interest, freedom from bias, freedom from prejudice, neutrality, fairness, open-mindedness, even-handedness,</a:t>
            </a:r>
          </a:p>
          <a:p>
            <a:r>
              <a:rPr lang="en-US" dirty="0"/>
              <a:t>detachment and balance</a:t>
            </a:r>
            <a:r>
              <a:rPr lang="en-US" dirty="0" smtClean="0"/>
              <a:t>.</a:t>
            </a:r>
          </a:p>
          <a:p>
            <a:endParaRPr lang="en-US" dirty="0"/>
          </a:p>
          <a:p>
            <a:r>
              <a:rPr lang="en-US" b="1" dirty="0"/>
              <a:t>consultancy</a:t>
            </a:r>
          </a:p>
          <a:p>
            <a:r>
              <a:rPr lang="en-US" dirty="0"/>
              <a:t>participation in</a:t>
            </a:r>
          </a:p>
          <a:p>
            <a:r>
              <a:rPr lang="en-US" dirty="0"/>
              <a:t>a) the designing, manufacturing, installing, maintaining or distributing of a certified product or a product to </a:t>
            </a:r>
            <a:r>
              <a:rPr lang="en-US" dirty="0" smtClean="0"/>
              <a:t>be certified</a:t>
            </a:r>
            <a:r>
              <a:rPr lang="en-US" dirty="0"/>
              <a:t>, or</a:t>
            </a:r>
          </a:p>
          <a:p>
            <a:r>
              <a:rPr lang="en-US" dirty="0" smtClean="0"/>
              <a:t>b</a:t>
            </a:r>
            <a:r>
              <a:rPr lang="en-US" dirty="0"/>
              <a:t>) the designing, implementing, operating or maintaining of a certified process or a process to be certified, or</a:t>
            </a:r>
          </a:p>
          <a:p>
            <a:r>
              <a:rPr lang="en-US" dirty="0"/>
              <a:t>c) the designing, implementing, providing or maintaining of a certified service or a service to be certified</a:t>
            </a:r>
          </a:p>
          <a:p>
            <a:r>
              <a:rPr lang="en-US" dirty="0"/>
              <a:t>NOTE In this International Standard, the term “consultancy” is used in relation to activities of certification bodies,</a:t>
            </a:r>
          </a:p>
          <a:p>
            <a:r>
              <a:rPr lang="en-US" dirty="0"/>
              <a:t>personnel of certification bodies and organizations related or linked to certification bodies</a:t>
            </a:r>
            <a:r>
              <a:rPr lang="en-US" dirty="0" smtClean="0"/>
              <a:t>.</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9</a:t>
            </a:fld>
            <a:endParaRPr lang="en-US" dirty="0"/>
          </a:p>
        </p:txBody>
      </p:sp>
    </p:spTree>
    <p:extLst>
      <p:ext uri="{BB962C8B-B14F-4D97-AF65-F5344CB8AC3E}">
        <p14:creationId xmlns:p14="http://schemas.microsoft.com/office/powerpoint/2010/main" val="674625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pitchFamily="34" charset="0"/>
                <a:ea typeface="Geneva" charset="-128"/>
              </a:defRPr>
            </a:lvl1pPr>
            <a:lvl2pPr marL="37931725" indent="-37474525" eaLnBrk="0" hangingPunct="0">
              <a:defRPr sz="2400">
                <a:solidFill>
                  <a:schemeClr val="tx1"/>
                </a:solidFill>
                <a:latin typeface="Arial" pitchFamily="34" charset="0"/>
                <a:ea typeface="Geneva" charset="-128"/>
              </a:defRPr>
            </a:lvl2pPr>
            <a:lvl3pPr eaLnBrk="0" hangingPunct="0">
              <a:defRPr sz="2400">
                <a:solidFill>
                  <a:schemeClr val="tx1"/>
                </a:solidFill>
                <a:latin typeface="Arial" pitchFamily="34" charset="0"/>
                <a:ea typeface="Geneva" charset="-128"/>
              </a:defRPr>
            </a:lvl3pPr>
            <a:lvl4pPr eaLnBrk="0" hangingPunct="0">
              <a:defRPr sz="2400">
                <a:solidFill>
                  <a:schemeClr val="tx1"/>
                </a:solidFill>
                <a:latin typeface="Arial" pitchFamily="34" charset="0"/>
                <a:ea typeface="Geneva" charset="-128"/>
              </a:defRPr>
            </a:lvl4pPr>
            <a:lvl5pPr eaLnBrk="0" hangingPunct="0">
              <a:defRPr sz="2400">
                <a:solidFill>
                  <a:schemeClr val="tx1"/>
                </a:solidFill>
                <a:latin typeface="Arial" pitchFamily="34" charset="0"/>
                <a:ea typeface="Geneva" charset="-128"/>
              </a:defRPr>
            </a:lvl5pPr>
            <a:lvl6pPr marL="457200" eaLnBrk="0" fontAlgn="base" hangingPunct="0">
              <a:spcBef>
                <a:spcPct val="0"/>
              </a:spcBef>
              <a:spcAft>
                <a:spcPct val="0"/>
              </a:spcAft>
              <a:defRPr sz="2400">
                <a:solidFill>
                  <a:schemeClr val="tx1"/>
                </a:solidFill>
                <a:latin typeface="Arial" pitchFamily="34" charset="0"/>
                <a:ea typeface="Geneva" charset="-128"/>
              </a:defRPr>
            </a:lvl6pPr>
            <a:lvl7pPr marL="914400" eaLnBrk="0" fontAlgn="base" hangingPunct="0">
              <a:spcBef>
                <a:spcPct val="0"/>
              </a:spcBef>
              <a:spcAft>
                <a:spcPct val="0"/>
              </a:spcAft>
              <a:defRPr sz="2400">
                <a:solidFill>
                  <a:schemeClr val="tx1"/>
                </a:solidFill>
                <a:latin typeface="Arial" pitchFamily="34" charset="0"/>
                <a:ea typeface="Geneva" charset="-128"/>
              </a:defRPr>
            </a:lvl7pPr>
            <a:lvl8pPr marL="1371600" eaLnBrk="0" fontAlgn="base" hangingPunct="0">
              <a:spcBef>
                <a:spcPct val="0"/>
              </a:spcBef>
              <a:spcAft>
                <a:spcPct val="0"/>
              </a:spcAft>
              <a:defRPr sz="2400">
                <a:solidFill>
                  <a:schemeClr val="tx1"/>
                </a:solidFill>
                <a:latin typeface="Arial" pitchFamily="34" charset="0"/>
                <a:ea typeface="Geneva" charset="-128"/>
              </a:defRPr>
            </a:lvl8pPr>
            <a:lvl9pPr marL="18288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r>
              <a:rPr lang="en-US" sz="1000" dirty="0">
                <a:solidFill>
                  <a:prstClr val="white"/>
                </a:solidFill>
                <a:cs typeface="Arial" pitchFamily="34" charset="0"/>
              </a:rPr>
              <a:t>© 2011 Underwriters Laboratories Inc.</a:t>
            </a:r>
          </a:p>
        </p:txBody>
      </p:sp>
      <p:sp>
        <p:nvSpPr>
          <p:cNvPr id="2" name="Title 1"/>
          <p:cNvSpPr>
            <a:spLocks noGrp="1"/>
          </p:cNvSpPr>
          <p:nvPr>
            <p:ph type="ctrTitle" hasCustomPrompt="1"/>
          </p:nvPr>
        </p:nvSpPr>
        <p:spPr>
          <a:xfrm>
            <a:off x="457199" y="2534248"/>
            <a:ext cx="5548579" cy="1399032"/>
          </a:xfrm>
        </p:spPr>
        <p:txBody>
          <a:bodyPr/>
          <a:lstStyle>
            <a:lvl1pPr algn="l">
              <a:defRPr sz="3000" b="1">
                <a:solidFill>
                  <a:schemeClr val="bg1"/>
                </a:solidFill>
              </a:defRPr>
            </a:lvl1pPr>
          </a:lstStyle>
          <a:p>
            <a:r>
              <a:rPr lang="en-US" dirty="0" smtClean="0"/>
              <a:t>Auditing ISO Guide 65 at UL</a:t>
            </a:r>
            <a:endParaRPr lang="en-US" dirty="0"/>
          </a:p>
        </p:txBody>
      </p:sp>
      <p:sp>
        <p:nvSpPr>
          <p:cNvPr id="3" name="Subtitle 2"/>
          <p:cNvSpPr>
            <a:spLocks noGrp="1"/>
          </p:cNvSpPr>
          <p:nvPr>
            <p:ph type="subTitle" idx="1" hasCustomPrompt="1"/>
          </p:nvPr>
        </p:nvSpPr>
        <p:spPr>
          <a:xfrm>
            <a:off x="457199" y="3961120"/>
            <a:ext cx="5548579" cy="1773936"/>
          </a:xfrm>
        </p:spPr>
        <p:txBody>
          <a:bodyPr>
            <a:normAutofit/>
          </a:bodyPr>
          <a:lstStyle>
            <a:lvl1pPr marL="0" indent="0" algn="l">
              <a:buNone/>
              <a:defRPr sz="1600" b="1" baseline="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core processes  sec 9, 10, 11 &amp; 12</a:t>
            </a:r>
            <a:endParaRPr lang="en-US" dirty="0"/>
          </a:p>
        </p:txBody>
      </p:sp>
    </p:spTree>
    <p:extLst>
      <p:ext uri="{BB962C8B-B14F-4D97-AF65-F5344CB8AC3E}">
        <p14:creationId xmlns:p14="http://schemas.microsoft.com/office/powerpoint/2010/main" val="346816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6732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srcRect/>
          <a:stretch>
            <a:fillRect/>
          </a:stretch>
        </p:blipFill>
        <p:spPr bwMode="auto">
          <a:xfrm>
            <a:off x="7872413" y="488950"/>
            <a:ext cx="814387" cy="81280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pitchFamily="34" charset="0"/>
                <a:ea typeface="Geneva" charset="-128"/>
              </a:defRPr>
            </a:lvl1pPr>
            <a:lvl2pPr marL="37931725" indent="-37474525" eaLnBrk="0" hangingPunct="0">
              <a:defRPr sz="2400">
                <a:solidFill>
                  <a:schemeClr val="tx1"/>
                </a:solidFill>
                <a:latin typeface="Arial" pitchFamily="34" charset="0"/>
                <a:ea typeface="Geneva" charset="-128"/>
              </a:defRPr>
            </a:lvl2pPr>
            <a:lvl3pPr eaLnBrk="0" hangingPunct="0">
              <a:defRPr sz="2400">
                <a:solidFill>
                  <a:schemeClr val="tx1"/>
                </a:solidFill>
                <a:latin typeface="Arial" pitchFamily="34" charset="0"/>
                <a:ea typeface="Geneva" charset="-128"/>
              </a:defRPr>
            </a:lvl3pPr>
            <a:lvl4pPr eaLnBrk="0" hangingPunct="0">
              <a:defRPr sz="2400">
                <a:solidFill>
                  <a:schemeClr val="tx1"/>
                </a:solidFill>
                <a:latin typeface="Arial" pitchFamily="34" charset="0"/>
                <a:ea typeface="Geneva" charset="-128"/>
              </a:defRPr>
            </a:lvl4pPr>
            <a:lvl5pPr eaLnBrk="0" hangingPunct="0">
              <a:defRPr sz="2400">
                <a:solidFill>
                  <a:schemeClr val="tx1"/>
                </a:solidFill>
                <a:latin typeface="Arial" pitchFamily="34" charset="0"/>
                <a:ea typeface="Geneva" charset="-128"/>
              </a:defRPr>
            </a:lvl5pPr>
            <a:lvl6pPr marL="457200" eaLnBrk="0" fontAlgn="base" hangingPunct="0">
              <a:spcBef>
                <a:spcPct val="0"/>
              </a:spcBef>
              <a:spcAft>
                <a:spcPct val="0"/>
              </a:spcAft>
              <a:defRPr sz="2400">
                <a:solidFill>
                  <a:schemeClr val="tx1"/>
                </a:solidFill>
                <a:latin typeface="Arial" pitchFamily="34" charset="0"/>
                <a:ea typeface="Geneva" charset="-128"/>
              </a:defRPr>
            </a:lvl6pPr>
            <a:lvl7pPr marL="914400" eaLnBrk="0" fontAlgn="base" hangingPunct="0">
              <a:spcBef>
                <a:spcPct val="0"/>
              </a:spcBef>
              <a:spcAft>
                <a:spcPct val="0"/>
              </a:spcAft>
              <a:defRPr sz="2400">
                <a:solidFill>
                  <a:schemeClr val="tx1"/>
                </a:solidFill>
                <a:latin typeface="Arial" pitchFamily="34" charset="0"/>
                <a:ea typeface="Geneva" charset="-128"/>
              </a:defRPr>
            </a:lvl7pPr>
            <a:lvl8pPr marL="1371600" eaLnBrk="0" fontAlgn="base" hangingPunct="0">
              <a:spcBef>
                <a:spcPct val="0"/>
              </a:spcBef>
              <a:spcAft>
                <a:spcPct val="0"/>
              </a:spcAft>
              <a:defRPr sz="2400">
                <a:solidFill>
                  <a:schemeClr val="tx1"/>
                </a:solidFill>
                <a:latin typeface="Arial" pitchFamily="34" charset="0"/>
                <a:ea typeface="Geneva" charset="-128"/>
              </a:defRPr>
            </a:lvl8pPr>
            <a:lvl9pPr marL="18288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r>
              <a:rPr lang="en-US" sz="1000" dirty="0">
                <a:solidFill>
                  <a:srgbClr val="000000"/>
                </a:solidFill>
                <a:cs typeface="Arial" pitchFamily="34"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6357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060DA6E-E843-4D72-9426-A6ECA930BB3C}"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01513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04AE4EFE-33CB-451E-9F07-C4ECF4306B19}"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12945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0272C2FD-890A-45D7-A1D7-B2AEFF78484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84361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dirty="0">
              <a:solidFill>
                <a:srgbClr val="FFFFFF"/>
              </a:solidFill>
              <a:ea typeface="Geneva"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8545136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0DE01146-B7F7-4BFD-ACFC-201CA07A8C08}"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58379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3B7A2AE4-87DF-4685-B53F-D6C211DB8736}"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8356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B88CCBA-22B6-46CF-BF86-B1C005AE5FF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3973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B33341C6-6B97-4337-BEF7-0173827BB47A}" type="slidenum">
              <a:rPr lang="en-US">
                <a:solidFill>
                  <a:srgbClr val="000000"/>
                </a:solidFill>
                <a:latin typeface="Arial" pitchFamily="34" charset="0"/>
                <a:ea typeface="Geneva" charset="-128"/>
              </a:rPr>
              <a:pPr/>
              <a:t>‹#›</a:t>
            </a:fld>
            <a:endParaRPr lang="en-US" dirty="0">
              <a:solidFill>
                <a:srgbClr val="000000"/>
              </a:solidFill>
              <a:latin typeface="Arial" pitchFamily="34" charset="0"/>
              <a:ea typeface="Geneva" charset="-128"/>
            </a:endParaRPr>
          </a:p>
        </p:txBody>
      </p:sp>
    </p:spTree>
    <p:extLst>
      <p:ext uri="{BB962C8B-B14F-4D97-AF65-F5344CB8AC3E}">
        <p14:creationId xmlns:p14="http://schemas.microsoft.com/office/powerpoint/2010/main" val="166493198"/>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101" r:id="rId11"/>
    <p:sldLayoutId id="2147484075" r:id="rId12"/>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CE-P0852/00-CE-P0852.docx&amp;action=default&amp;DefaultItemOpen=1"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dcs.ul.com/function/dcs/ControlledDocumentLibrary/00-LE-P0026/00-LE-P0026.docx" TargetMode="External"/><Relationship Id="rId4" Type="http://schemas.openxmlformats.org/officeDocument/2006/relationships/hyperlink" Target="http://dcs.ul.com/function/dcs/ControlledDocumentLibrary/00-LE-P0001/00-LE-P0001.docx"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dcs.ul.com/function/dcs/ControlledDocumentLibrary/00-CB-P0854/00-CB-P0854.docx"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intranet.ul.com/gf/cp/CPOAccred/ImpartialityManagement/SitePages/Home.aspx"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dcs.ul.com/function/dcs/ControlledDocumentLibrary/00-LE-P0001/00-LE-P0001.docx"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dcs.ul.com/function/dcs/ControlledDocumentLibrary/00-HR-S0052/00-HR-S0052.docx"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LE-P0001/00-LE-P0001.doc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intranet.ul.com/gf/cp/CPOAccred/ImpartialityManagement/SitePages/Home.aspx"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hyperlink" Target="http://dcs.ul.com/function/dcs/_layouts/15/WopiFrame.aspx?sourcedoc=/function/dcs/ControlledDocumentLibrary/00-CE-P0852/00-CE-P0852.docx&amp;action=default&amp;DefaultItemOpen=1"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dcs.ul.com/function/dcs/ControlledDocumentLibrary/00-LE-P0001/00-LE-P0001.docx"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IC-P0026/00-IC-P0026.docx&amp;action=default&amp;DefaultItemOpen=1"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dcs.ul.com/function/dcs/_layouts/15/WopiFrame.aspx?sourcedoc=/function/dcs/ControlledDocumentLibrary/00-GI-S0032/00-GI-S0032.docx&amp;action=default&amp;DefaultItemOpen=1"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intranet.ul.com/en/Tools/DeptsServs/AccreditationServs/Pages/Mission.aspx"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dcs.ul.com/function/dcs/ControlledDocumentLibrary/00-GI-P0029/00-GI-P0029.docx"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dcs.ul.com/function/dcs/ControlledDocumentLibrary/00-QA-P0026/00-QA-P0026.docx"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hyperlink" Target="http://dcs.ul.com/function/dcs/ControlledDocumentLibrary/00-IT-P0406/00-IT-P0406.docx" TargetMode="External"/><Relationship Id="rId4" Type="http://schemas.openxmlformats.org/officeDocument/2006/relationships/hyperlink" Target="http://dcs.ul.com/function/dcs/ControlledDocumentLibrary/00-CE-S0030/00-CE-S0030.docx"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dcs.ul.com/function/dcs/ControlledDocumentLibrary/00-CS-S0012/00-CS-S0012.docx"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hyperlink" Target="http://dcs.ul.com/function/dcs/ControlledDocumentLibrary/00-FR-S0031/00-FR-S0031.docx" TargetMode="External"/><Relationship Id="rId4" Type="http://schemas.openxmlformats.org/officeDocument/2006/relationships/hyperlink" Target="http://dcs.ul.com/function/dcs/ControlledDocumentLibrary/00-PD-S0028/00-PD-S0028.docx"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CB-P0860/00-CB-P0860.docx&amp;action=default&amp;DefaultItemOpen=1"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QA-S0003/00-QA-S0003.docx&amp;action=default&amp;DefaultItemOpen=1"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dcs.ul.com/function/dcs/ControlledDocumentLibrary/00-QA-P0026/00-QA-P0026.docx"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hyperlink" Target="http://dcs.ul.com/function/dcs/_layouts/15/WopiFrame.aspx?sourcedoc=/function/dcs/ControlledDocumentLibrary/00-CE-S0030/00-CE-S0030.docx&amp;action=default&amp;DefaultItemOpen=1" TargetMode="External"/><Relationship Id="rId4" Type="http://schemas.openxmlformats.org/officeDocument/2006/relationships/hyperlink" Target="http://dcs.ul.com/function/dcs/ControlledDocumentLibrary/00-IT-P0406/00-IT-P0406.docx"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dcs.ul.com/function/dcs/ControlledDocumentLibrary/00-CB-F0850/00-CB-F0850.docx" TargetMode="External"/><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hyperlink" Target="http://intranet.ul.com/tools/library/collab/Pages/All-Collaboration-Sites.aspx"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dcs.ul.com/function/dcs/ControlledDocumentLibrary/00-QA-P0028/00-QA-P0028.docx"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dcs.ul.com/function/dcs/_layouts/15/WopiFrame2.aspx?sourcedoc=/function/dcs/ControlledDocumentLibrary/00-QA-S0006/00-QA-S0006.docx&amp;action=default&amp;DefaultItemOpen=1"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p:txBody>
          <a:bodyPr/>
          <a:lstStyle/>
          <a:p>
            <a:r>
              <a:rPr lang="en-US" dirty="0" smtClean="0">
                <a:latin typeface="Arial" charset="0"/>
                <a:ea typeface="Geneva" charset="0"/>
              </a:rPr>
              <a:t>ISO 17065 Auditor and CAR Champion Training</a:t>
            </a:r>
          </a:p>
        </p:txBody>
      </p:sp>
      <p:sp>
        <p:nvSpPr>
          <p:cNvPr id="29699" name="Subtitle 2"/>
          <p:cNvSpPr>
            <a:spLocks noGrp="1"/>
          </p:cNvSpPr>
          <p:nvPr>
            <p:ph type="subTitle" idx="1"/>
          </p:nvPr>
        </p:nvSpPr>
        <p:spPr/>
        <p:txBody>
          <a:bodyPr>
            <a:normAutofit/>
          </a:bodyPr>
          <a:lstStyle/>
          <a:p>
            <a:endParaRPr lang="en-US" dirty="0" smtClean="0">
              <a:latin typeface="Arial" charset="0"/>
              <a:cs typeface="Arial" charset="0"/>
            </a:endParaRPr>
          </a:p>
          <a:p>
            <a:endParaRPr lang="en-US" dirty="0">
              <a:latin typeface="Arial" charset="0"/>
              <a:cs typeface="Arial" charset="0"/>
            </a:endParaRPr>
          </a:p>
          <a:p>
            <a:endParaRPr lang="en-US" dirty="0" smtClean="0">
              <a:latin typeface="Arial" charset="0"/>
              <a:cs typeface="Arial" charset="0"/>
            </a:endParaRPr>
          </a:p>
          <a:p>
            <a:endParaRPr lang="en-US" dirty="0">
              <a:latin typeface="Arial" charset="0"/>
              <a:cs typeface="Arial" charset="0"/>
            </a:endParaRPr>
          </a:p>
        </p:txBody>
      </p:sp>
      <p:sp>
        <p:nvSpPr>
          <p:cNvPr id="4" name="Text Box 7"/>
          <p:cNvSpPr txBox="1">
            <a:spLocks noChangeArrowheads="1"/>
          </p:cNvSpPr>
          <p:nvPr/>
        </p:nvSpPr>
        <p:spPr bwMode="auto">
          <a:xfrm>
            <a:off x="457199" y="49530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200" dirty="0" smtClean="0"/>
              <a:t>April 24, 2015, </a:t>
            </a:r>
            <a:r>
              <a:rPr lang="en-US" sz="1200" dirty="0"/>
              <a:t>Rev. </a:t>
            </a:r>
            <a:r>
              <a:rPr lang="en-US" sz="1200" dirty="0" smtClean="0"/>
              <a:t>1</a:t>
            </a:r>
            <a:endParaRPr lang="en-US" sz="1200" dirty="0"/>
          </a:p>
          <a:p>
            <a:pPr eaLnBrk="1" hangingPunct="1"/>
            <a:r>
              <a:rPr lang="en-US" sz="1200" dirty="0"/>
              <a:t>For questions or comments on the content, please contact Cheryl </a:t>
            </a:r>
            <a:r>
              <a:rPr lang="en-US" sz="1200" dirty="0" smtClean="0"/>
              <a:t>Adams</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4.1.1 Legal </a:t>
            </a:r>
            <a:r>
              <a:rPr lang="en-US" dirty="0" smtClean="0"/>
              <a:t>Responsibility</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r>
              <a:rPr lang="en-US" dirty="0"/>
              <a:t>The certification body shall be a legal entity, or a defined part of a legal entity, such that the legal entity can be held legally responsible for all its certification </a:t>
            </a:r>
            <a:r>
              <a:rPr lang="en-US" dirty="0" smtClean="0"/>
              <a:t>activities</a:t>
            </a:r>
          </a:p>
          <a:p>
            <a:endParaRPr lang="en-US" dirty="0">
              <a:solidFill>
                <a:srgbClr val="FF0000"/>
              </a:solidFill>
            </a:endParaRPr>
          </a:p>
          <a:p>
            <a:r>
              <a:rPr lang="en-US" dirty="0" smtClean="0">
                <a:solidFill>
                  <a:srgbClr val="FF0000"/>
                </a:solidFill>
              </a:rPr>
              <a:t>UL Implementation</a:t>
            </a:r>
          </a:p>
          <a:p>
            <a:r>
              <a:rPr lang="en-US" dirty="0" smtClean="0"/>
              <a:t>UL LLC is the legal entity for the UL US/ Canada Safety scheme at this time. </a:t>
            </a:r>
          </a:p>
          <a:p>
            <a:endParaRPr lang="en-US" dirty="0" smtClean="0"/>
          </a:p>
          <a:p>
            <a:r>
              <a:rPr lang="en-US" dirty="0" smtClean="0">
                <a:solidFill>
                  <a:srgbClr val="FF0000"/>
                </a:solidFill>
              </a:rPr>
              <a:t>Things </a:t>
            </a:r>
            <a:r>
              <a:rPr lang="en-US" dirty="0">
                <a:solidFill>
                  <a:srgbClr val="FF0000"/>
                </a:solidFill>
              </a:rPr>
              <a:t>you might look for</a:t>
            </a:r>
          </a:p>
          <a:p>
            <a:r>
              <a:rPr lang="en-US" dirty="0" smtClean="0"/>
              <a:t>Articles of incorporation</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10</a:t>
            </a:fld>
            <a:endParaRPr lang="en-US" dirty="0">
              <a:solidFill>
                <a:srgbClr val="000000"/>
              </a:solidFill>
            </a:endParaRPr>
          </a:p>
        </p:txBody>
      </p:sp>
    </p:spTree>
    <p:extLst>
      <p:ext uri="{BB962C8B-B14F-4D97-AF65-F5344CB8AC3E}">
        <p14:creationId xmlns:p14="http://schemas.microsoft.com/office/powerpoint/2010/main" val="753647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Clause 4.1.2 – Certification Agreements</a:t>
            </a:r>
            <a:endParaRPr lang="en-US" dirty="0"/>
          </a:p>
        </p:txBody>
      </p:sp>
      <p:sp>
        <p:nvSpPr>
          <p:cNvPr id="3" name="Content Placeholder 2"/>
          <p:cNvSpPr>
            <a:spLocks noGrp="1"/>
          </p:cNvSpPr>
          <p:nvPr>
            <p:ph idx="1"/>
          </p:nvPr>
        </p:nvSpPr>
        <p:spPr/>
        <p:txBody>
          <a:bodyPr/>
          <a:lstStyle/>
          <a:p>
            <a:r>
              <a:rPr lang="en-US" dirty="0" smtClean="0">
                <a:solidFill>
                  <a:srgbClr val="FF0000"/>
                </a:solidFill>
              </a:rPr>
              <a:t>Clause Intent</a:t>
            </a:r>
          </a:p>
          <a:p>
            <a:r>
              <a:rPr lang="en-US" dirty="0" smtClean="0"/>
              <a:t>The certification body must have legal agreements with it’s clients.</a:t>
            </a:r>
            <a:endParaRPr lang="en-US" dirty="0"/>
          </a:p>
          <a:p>
            <a:endParaRPr lang="en-US" dirty="0" smtClean="0">
              <a:solidFill>
                <a:srgbClr val="FF0000"/>
              </a:solidFill>
            </a:endParaRPr>
          </a:p>
          <a:p>
            <a:r>
              <a:rPr lang="en-US" dirty="0" smtClean="0">
                <a:solidFill>
                  <a:srgbClr val="FF0000"/>
                </a:solidFill>
              </a:rPr>
              <a:t>UL </a:t>
            </a:r>
            <a:r>
              <a:rPr lang="en-US" dirty="0">
                <a:solidFill>
                  <a:srgbClr val="FF0000"/>
                </a:solidFill>
              </a:rPr>
              <a:t>Implementation</a:t>
            </a:r>
          </a:p>
          <a:p>
            <a:r>
              <a:rPr lang="en-US" dirty="0"/>
              <a:t>T</a:t>
            </a:r>
            <a:r>
              <a:rPr lang="en-US" dirty="0" smtClean="0"/>
              <a:t>he </a:t>
            </a:r>
            <a:r>
              <a:rPr lang="en-US" dirty="0"/>
              <a:t>responsibilities of the </a:t>
            </a:r>
            <a:r>
              <a:rPr lang="en-US" dirty="0" smtClean="0"/>
              <a:t>certification body </a:t>
            </a:r>
            <a:r>
              <a:rPr lang="en-US" dirty="0"/>
              <a:t>and its </a:t>
            </a:r>
            <a:r>
              <a:rPr lang="en-US" dirty="0" smtClean="0"/>
              <a:t>clients are defined in the GSA and the individual scheme addendums </a:t>
            </a:r>
          </a:p>
          <a:p>
            <a:endParaRPr lang="en-US" dirty="0"/>
          </a:p>
          <a:p>
            <a:r>
              <a:rPr lang="en-US" dirty="0" smtClean="0">
                <a:solidFill>
                  <a:srgbClr val="FF0000"/>
                </a:solidFill>
              </a:rPr>
              <a:t>Things you might look for</a:t>
            </a:r>
          </a:p>
          <a:p>
            <a:pPr>
              <a:buFont typeface="Arial" panose="020B0604020202020204" pitchFamily="34" charset="0"/>
              <a:buChar char="•"/>
            </a:pPr>
            <a:r>
              <a:rPr lang="en-US" dirty="0" smtClean="0"/>
              <a:t>Storage and availability of agreements</a:t>
            </a:r>
          </a:p>
          <a:p>
            <a:pPr>
              <a:buFont typeface="Arial" panose="020B0604020202020204" pitchFamily="34" charset="0"/>
              <a:buChar char="•"/>
            </a:pPr>
            <a:r>
              <a:rPr lang="en-US" dirty="0" smtClean="0"/>
              <a:t>Access to the terms and conditions per scheme </a:t>
            </a:r>
          </a:p>
          <a:p>
            <a:endParaRPr lang="en-US" dirty="0"/>
          </a:p>
        </p:txBody>
      </p:sp>
      <p:sp>
        <p:nvSpPr>
          <p:cNvPr id="4" name="Slide Number Placeholder 3"/>
          <p:cNvSpPr>
            <a:spLocks noGrp="1"/>
          </p:cNvSpPr>
          <p:nvPr>
            <p:ph type="sldNum" sz="quarter" idx="10"/>
          </p:nvPr>
        </p:nvSpPr>
        <p:spPr/>
        <p:txBody>
          <a:bodyPr/>
          <a:lstStyle/>
          <a:p>
            <a:fld id="{77F56632-F21B-43C7-A157-F1A93EFDCACA}" type="slidenum">
              <a:rPr lang="en-US" smtClean="0"/>
              <a:pPr/>
              <a:t>11</a:t>
            </a:fld>
            <a:endParaRPr lang="en-US" dirty="0"/>
          </a:p>
        </p:txBody>
      </p:sp>
    </p:spTree>
    <p:extLst>
      <p:ext uri="{BB962C8B-B14F-4D97-AF65-F5344CB8AC3E}">
        <p14:creationId xmlns:p14="http://schemas.microsoft.com/office/powerpoint/2010/main" val="3736879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4.1.3.1 </a:t>
            </a:r>
            <a:r>
              <a:rPr lang="en-US" dirty="0"/>
              <a:t>Use of license, certificates and marks of conformity</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certification body shall exercise the control as specified by the certification scheme </a:t>
            </a:r>
            <a:r>
              <a:rPr lang="en-US" dirty="0" smtClean="0"/>
              <a:t>over ownership</a:t>
            </a:r>
            <a:r>
              <a:rPr lang="en-US" dirty="0"/>
              <a:t>, use and display </a:t>
            </a:r>
            <a:r>
              <a:rPr lang="en-US" dirty="0" smtClean="0"/>
              <a:t>marks </a:t>
            </a:r>
            <a:r>
              <a:rPr lang="en-US" dirty="0"/>
              <a:t>of </a:t>
            </a:r>
            <a:r>
              <a:rPr lang="en-US" dirty="0" smtClean="0"/>
              <a:t>conformity</a:t>
            </a:r>
          </a:p>
          <a:p>
            <a:endParaRPr lang="en-US" dirty="0" smtClean="0"/>
          </a:p>
          <a:p>
            <a:r>
              <a:rPr lang="en-US" dirty="0" smtClean="0">
                <a:solidFill>
                  <a:srgbClr val="FF0000"/>
                </a:solidFill>
              </a:rPr>
              <a:t>UL </a:t>
            </a:r>
            <a:r>
              <a:rPr lang="en-US" dirty="0">
                <a:solidFill>
                  <a:srgbClr val="FF0000"/>
                </a:solidFill>
              </a:rPr>
              <a:t>Implementation</a:t>
            </a:r>
          </a:p>
          <a:p>
            <a:r>
              <a:rPr lang="en-US" dirty="0" smtClean="0"/>
              <a:t>Market surveillance activity, Anti-counterfeiting programs and communications to customers when a certification decision is made as well as provisions in the agreement (GSA)</a:t>
            </a:r>
            <a:endParaRPr lang="en-US" dirty="0"/>
          </a:p>
          <a:p>
            <a:endParaRPr lang="en-US" dirty="0"/>
          </a:p>
          <a:p>
            <a:r>
              <a:rPr lang="en-US" dirty="0" smtClean="0">
                <a:solidFill>
                  <a:srgbClr val="FF0000"/>
                </a:solidFill>
              </a:rPr>
              <a:t>Things you </a:t>
            </a:r>
            <a:r>
              <a:rPr lang="en-US" dirty="0">
                <a:solidFill>
                  <a:srgbClr val="FF0000"/>
                </a:solidFill>
              </a:rPr>
              <a:t>might look for</a:t>
            </a:r>
          </a:p>
          <a:p>
            <a:pPr>
              <a:buFont typeface="Arial" panose="020B0604020202020204" pitchFamily="34" charset="0"/>
              <a:buChar char="•"/>
            </a:pPr>
            <a:r>
              <a:rPr lang="en-US" dirty="0" smtClean="0"/>
              <a:t>Product incident reports</a:t>
            </a:r>
          </a:p>
          <a:p>
            <a:pPr>
              <a:buFont typeface="Arial" panose="020B0604020202020204" pitchFamily="34" charset="0"/>
              <a:buChar char="•"/>
            </a:pPr>
            <a:r>
              <a:rPr lang="en-US" dirty="0" smtClean="0"/>
              <a:t>FUS activity</a:t>
            </a:r>
          </a:p>
          <a:p>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1905139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4.2 Management of </a:t>
            </a:r>
            <a:r>
              <a:rPr lang="en-US" dirty="0" smtClean="0"/>
              <a:t>Impartiality</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400" y="2280618"/>
            <a:ext cx="5546090" cy="2607136"/>
          </a:xfrm>
        </p:spPr>
      </p:pic>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2940293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 4.2.2, 4.2.3 &amp; 4.2.5 </a:t>
            </a:r>
            <a:r>
              <a:rPr lang="en-US" dirty="0"/>
              <a:t>Management of </a:t>
            </a:r>
            <a:r>
              <a:rPr lang="en-US" dirty="0" smtClean="0"/>
              <a:t>Impartiality</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r>
              <a:rPr lang="en-US" dirty="0" smtClean="0"/>
              <a:t>Express a commitment to impartiality</a:t>
            </a:r>
          </a:p>
          <a:p>
            <a:endParaRPr lang="en-US" dirty="0">
              <a:solidFill>
                <a:srgbClr val="FF0000"/>
              </a:solidFill>
            </a:endParaRPr>
          </a:p>
          <a:p>
            <a:r>
              <a:rPr lang="en-US" dirty="0" smtClean="0">
                <a:solidFill>
                  <a:srgbClr val="FF0000"/>
                </a:solidFill>
              </a:rPr>
              <a:t>UL Implementation</a:t>
            </a:r>
          </a:p>
          <a:p>
            <a:r>
              <a:rPr lang="en-US" dirty="0" smtClean="0"/>
              <a:t>Is found in new CB documentation  such as the </a:t>
            </a:r>
          </a:p>
          <a:p>
            <a:pPr>
              <a:buFont typeface="Arial" panose="020B0604020202020204" pitchFamily="34" charset="0"/>
              <a:buChar char="•"/>
            </a:pPr>
            <a:r>
              <a:rPr lang="en-US" dirty="0" smtClean="0">
                <a:hlinkClick r:id="rId3"/>
              </a:rPr>
              <a:t>Impartiality Policy, (00-CE-P0852) </a:t>
            </a:r>
            <a:endParaRPr lang="en-US" dirty="0" smtClean="0"/>
          </a:p>
          <a:p>
            <a:pPr>
              <a:buFont typeface="Arial" panose="020B0604020202020204" pitchFamily="34" charset="0"/>
              <a:buChar char="•"/>
            </a:pPr>
            <a:r>
              <a:rPr lang="en-US" u="sng" dirty="0" smtClean="0">
                <a:hlinkClick r:id="rId4"/>
              </a:rPr>
              <a:t>UL </a:t>
            </a:r>
            <a:r>
              <a:rPr lang="en-US" u="sng" dirty="0">
                <a:hlinkClick r:id="rId4"/>
              </a:rPr>
              <a:t>Standards of Business Conduct (</a:t>
            </a:r>
            <a:r>
              <a:rPr lang="en-US" u="sng" dirty="0" smtClean="0">
                <a:hlinkClick r:id="rId4"/>
              </a:rPr>
              <a:t>00-LE-P0001)</a:t>
            </a:r>
            <a:r>
              <a:rPr lang="en-US" dirty="0"/>
              <a:t> </a:t>
            </a:r>
            <a:endParaRPr lang="en-US" dirty="0" smtClean="0"/>
          </a:p>
          <a:p>
            <a:pPr>
              <a:buFont typeface="Arial" panose="020B0604020202020204" pitchFamily="34" charset="0"/>
              <a:buChar char="•"/>
            </a:pPr>
            <a:r>
              <a:rPr lang="en-US" u="sng" dirty="0" smtClean="0">
                <a:hlinkClick r:id="rId5"/>
              </a:rPr>
              <a:t>Conflict </a:t>
            </a:r>
            <a:r>
              <a:rPr lang="en-US" u="sng" dirty="0">
                <a:hlinkClick r:id="rId5"/>
              </a:rPr>
              <a:t>of Interest Policy (00-LE-P0026</a:t>
            </a:r>
            <a:r>
              <a:rPr lang="en-US" u="sng" dirty="0" smtClean="0">
                <a:hlinkClick r:id="rId5"/>
              </a:rPr>
              <a:t>)</a:t>
            </a:r>
            <a:endParaRPr lang="en-US" dirty="0" smtClean="0"/>
          </a:p>
          <a:p>
            <a:endParaRPr lang="en-US" dirty="0" smtClean="0"/>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Review of the documents and interview with upper management</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3278221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4.2.4,  4.2.6, 4.2.7 &amp; 4.2.9</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endParaRPr lang="en-US" dirty="0">
              <a:solidFill>
                <a:srgbClr val="FF0000"/>
              </a:solidFill>
            </a:endParaRPr>
          </a:p>
          <a:p>
            <a:r>
              <a:rPr lang="en-US" dirty="0" smtClean="0"/>
              <a:t>Demonstrate the commitment to impartiality</a:t>
            </a:r>
            <a:endParaRPr lang="en-US" dirty="0"/>
          </a:p>
          <a:p>
            <a:endParaRPr lang="en-US" dirty="0">
              <a:solidFill>
                <a:srgbClr val="FF0000"/>
              </a:solidFill>
            </a:endParaRPr>
          </a:p>
          <a:p>
            <a:r>
              <a:rPr lang="en-US" dirty="0">
                <a:solidFill>
                  <a:srgbClr val="FF0000"/>
                </a:solidFill>
              </a:rPr>
              <a:t>UL </a:t>
            </a:r>
            <a:r>
              <a:rPr lang="en-US" dirty="0" smtClean="0">
                <a:solidFill>
                  <a:srgbClr val="FF0000"/>
                </a:solidFill>
              </a:rPr>
              <a:t>Implementation</a:t>
            </a:r>
          </a:p>
          <a:p>
            <a:pPr>
              <a:buFont typeface="Arial" panose="020B0604020202020204" pitchFamily="34" charset="0"/>
              <a:buChar char="•"/>
            </a:pPr>
            <a:r>
              <a:rPr lang="en-US" dirty="0"/>
              <a:t>Is found in new CB documentation</a:t>
            </a:r>
          </a:p>
          <a:p>
            <a:pPr>
              <a:buFont typeface="Arial" panose="020B0604020202020204" pitchFamily="34" charset="0"/>
              <a:buChar char="•"/>
            </a:pPr>
            <a:r>
              <a:rPr lang="en-US" dirty="0"/>
              <a:t>T</a:t>
            </a:r>
            <a:r>
              <a:rPr lang="en-US" dirty="0" smtClean="0"/>
              <a:t>he </a:t>
            </a:r>
            <a:r>
              <a:rPr lang="en-US" u="sng" dirty="0">
                <a:hlinkClick r:id="rId3"/>
              </a:rPr>
              <a:t>Global Certification Compliance Policy (00-CB-P0854</a:t>
            </a:r>
            <a:r>
              <a:rPr lang="en-US" dirty="0" smtClean="0">
                <a:hlinkClick r:id="rId3"/>
              </a:rPr>
              <a:t>)</a:t>
            </a:r>
            <a:r>
              <a:rPr lang="en-US" dirty="0" smtClean="0"/>
              <a:t> - See   clause 5.2</a:t>
            </a:r>
            <a:endParaRPr lang="en-US" dirty="0"/>
          </a:p>
          <a:p>
            <a:endParaRPr lang="en-US" dirty="0">
              <a:solidFill>
                <a:srgbClr val="FF0000"/>
              </a:solidFill>
            </a:endParaRPr>
          </a:p>
          <a:p>
            <a:r>
              <a:rPr lang="en-US" dirty="0">
                <a:solidFill>
                  <a:srgbClr val="FF0000"/>
                </a:solidFill>
              </a:rPr>
              <a:t>Things you might look for</a:t>
            </a:r>
          </a:p>
          <a:p>
            <a:r>
              <a:rPr lang="en-US" dirty="0"/>
              <a:t>Review of the documents and interview with </a:t>
            </a:r>
            <a:r>
              <a:rPr lang="en-US" dirty="0" smtClean="0"/>
              <a:t>Staff</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15</a:t>
            </a:fld>
            <a:endParaRPr lang="en-US" dirty="0">
              <a:solidFill>
                <a:srgbClr val="000000"/>
              </a:solidFill>
            </a:endParaRPr>
          </a:p>
        </p:txBody>
      </p:sp>
    </p:spTree>
    <p:extLst>
      <p:ext uri="{BB962C8B-B14F-4D97-AF65-F5344CB8AC3E}">
        <p14:creationId xmlns:p14="http://schemas.microsoft.com/office/powerpoint/2010/main" val="2643597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390"/>
            <a:ext cx="8229600" cy="1143000"/>
          </a:xfrm>
        </p:spPr>
        <p:txBody>
          <a:bodyPr/>
          <a:lstStyle/>
          <a:p>
            <a:r>
              <a:rPr lang="en-US" dirty="0" smtClean="0"/>
              <a:t>4.2.8, 4.2.10 4.2.11 &amp; 4.2.12</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endParaRPr lang="en-US" dirty="0">
              <a:solidFill>
                <a:srgbClr val="FF0000"/>
              </a:solidFill>
            </a:endParaRPr>
          </a:p>
          <a:p>
            <a:r>
              <a:rPr lang="en-US" dirty="0" smtClean="0"/>
              <a:t>Implement </a:t>
            </a:r>
            <a:r>
              <a:rPr lang="en-US" dirty="0"/>
              <a:t>the commitment to </a:t>
            </a:r>
            <a:r>
              <a:rPr lang="en-US" dirty="0" smtClean="0"/>
              <a:t>impartiality</a:t>
            </a:r>
            <a:endParaRPr lang="en-US" dirty="0"/>
          </a:p>
          <a:p>
            <a:endParaRPr lang="en-US" sz="800" dirty="0" smtClean="0">
              <a:solidFill>
                <a:srgbClr val="FF0000"/>
              </a:solidFill>
            </a:endParaRPr>
          </a:p>
          <a:p>
            <a:r>
              <a:rPr lang="en-US" dirty="0" smtClean="0">
                <a:solidFill>
                  <a:srgbClr val="FF0000"/>
                </a:solidFill>
              </a:rPr>
              <a:t>UL Implementation</a:t>
            </a:r>
          </a:p>
          <a:p>
            <a:pPr>
              <a:buFont typeface="Arial" panose="020B0604020202020204" pitchFamily="34" charset="0"/>
              <a:buChar char="•"/>
            </a:pPr>
            <a:r>
              <a:rPr lang="en-US" dirty="0" smtClean="0"/>
              <a:t>The </a:t>
            </a:r>
            <a:r>
              <a:rPr lang="en-US" dirty="0" smtClean="0">
                <a:hlinkClick r:id="rId3"/>
              </a:rPr>
              <a:t>Impartiality SharePoint Site</a:t>
            </a:r>
            <a:endParaRPr lang="en-US" dirty="0" smtClean="0"/>
          </a:p>
          <a:p>
            <a:pPr>
              <a:buFont typeface="Arial" panose="020B0604020202020204" pitchFamily="34" charset="0"/>
              <a:buChar char="•"/>
            </a:pPr>
            <a:r>
              <a:rPr lang="en-US" dirty="0" smtClean="0"/>
              <a:t>The org charts for separate legal entities within the UL family of companies</a:t>
            </a:r>
          </a:p>
          <a:p>
            <a:pPr>
              <a:buFont typeface="Arial" panose="020B0604020202020204" pitchFamily="34" charset="0"/>
              <a:buChar char="•"/>
            </a:pPr>
            <a:r>
              <a:rPr lang="en-US" dirty="0" smtClean="0"/>
              <a:t>Conflict of interest agreements signed by all employees</a:t>
            </a:r>
          </a:p>
          <a:p>
            <a:pPr>
              <a:buFont typeface="Arial" panose="020B0604020202020204" pitchFamily="34" charset="0"/>
              <a:buChar char="•"/>
            </a:pPr>
            <a:r>
              <a:rPr lang="en-US" dirty="0" smtClean="0"/>
              <a:t>Ethics training</a:t>
            </a:r>
          </a:p>
          <a:p>
            <a:endParaRPr lang="en-US" sz="800" dirty="0" smtClean="0">
              <a:solidFill>
                <a:srgbClr val="FF0000"/>
              </a:solidFill>
            </a:endParaRPr>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Training records, signed agreements, org charts and the UL impartiality share point site</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16</a:t>
            </a:fld>
            <a:endParaRPr lang="en-US" dirty="0">
              <a:solidFill>
                <a:srgbClr val="000000"/>
              </a:solidFill>
            </a:endParaRPr>
          </a:p>
        </p:txBody>
      </p:sp>
    </p:spTree>
    <p:extLst>
      <p:ext uri="{BB962C8B-B14F-4D97-AF65-F5344CB8AC3E}">
        <p14:creationId xmlns:p14="http://schemas.microsoft.com/office/powerpoint/2010/main" val="2026764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Liability and </a:t>
            </a:r>
            <a:r>
              <a:rPr lang="en-US" dirty="0" smtClean="0"/>
              <a:t>Financing</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endParaRPr lang="en-US" dirty="0">
              <a:solidFill>
                <a:srgbClr val="FF0000"/>
              </a:solidFill>
            </a:endParaRPr>
          </a:p>
          <a:p>
            <a:r>
              <a:rPr lang="en-US" dirty="0"/>
              <a:t>The certification body shall have adequate arrangements (e.g</a:t>
            </a:r>
            <a:r>
              <a:rPr lang="en-US" dirty="0" smtClean="0"/>
              <a:t>. insurance </a:t>
            </a:r>
            <a:r>
              <a:rPr lang="en-US" dirty="0"/>
              <a:t>or reserves) to cover liabilities arising from its operations</a:t>
            </a:r>
          </a:p>
          <a:p>
            <a:endParaRPr lang="en-US" sz="800" dirty="0" smtClean="0">
              <a:solidFill>
                <a:srgbClr val="FF0000"/>
              </a:solidFill>
            </a:endParaRPr>
          </a:p>
          <a:p>
            <a:r>
              <a:rPr lang="en-US" dirty="0" smtClean="0">
                <a:solidFill>
                  <a:srgbClr val="FF0000"/>
                </a:solidFill>
              </a:rPr>
              <a:t>UL Implementation</a:t>
            </a:r>
          </a:p>
          <a:p>
            <a:pPr lvl="2">
              <a:buFont typeface="Arial" panose="020B0604020202020204" pitchFamily="34" charset="0"/>
              <a:buChar char="•"/>
            </a:pPr>
            <a:r>
              <a:rPr lang="en-US" sz="2000" dirty="0"/>
              <a:t>Specific details and copies of the policies are available from the Portfolio and Risk Director, who is a member of the Treasurer’s </a:t>
            </a:r>
            <a:r>
              <a:rPr lang="en-US" sz="2000" dirty="0" smtClean="0"/>
              <a:t>Staff</a:t>
            </a:r>
            <a:endParaRPr lang="en-US" sz="2000" dirty="0"/>
          </a:p>
          <a:p>
            <a:pPr lvl="2">
              <a:buFont typeface="Arial" panose="020B0604020202020204" pitchFamily="34" charset="0"/>
              <a:buChar char="•"/>
            </a:pPr>
            <a:r>
              <a:rPr lang="en-US" sz="2000" dirty="0"/>
              <a:t>Financial reports demonstrating adequate financial stability and resources to operate the certification bodies are available from the certification bodies or the Chief Financial Officer.</a:t>
            </a:r>
          </a:p>
          <a:p>
            <a:endParaRPr lang="en-US" sz="800" dirty="0" smtClean="0">
              <a:solidFill>
                <a:srgbClr val="FF0000"/>
              </a:solidFill>
            </a:endParaRPr>
          </a:p>
          <a:p>
            <a:r>
              <a:rPr lang="en-US" dirty="0" smtClean="0">
                <a:solidFill>
                  <a:srgbClr val="FF0000"/>
                </a:solidFill>
              </a:rPr>
              <a:t>Things </a:t>
            </a:r>
            <a:r>
              <a:rPr lang="en-US" dirty="0">
                <a:solidFill>
                  <a:srgbClr val="FF0000"/>
                </a:solidFill>
              </a:rPr>
              <a:t>you might look for</a:t>
            </a:r>
          </a:p>
          <a:p>
            <a:r>
              <a:rPr lang="en-US" dirty="0" smtClean="0"/>
              <a:t>You might interview Treasurer’s and Finance Staff to insure availability of resources and insurance.</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17</a:t>
            </a:fld>
            <a:endParaRPr lang="en-US" dirty="0">
              <a:solidFill>
                <a:srgbClr val="000000"/>
              </a:solidFill>
            </a:endParaRPr>
          </a:p>
        </p:txBody>
      </p:sp>
    </p:spTree>
    <p:extLst>
      <p:ext uri="{BB962C8B-B14F-4D97-AF65-F5344CB8AC3E}">
        <p14:creationId xmlns:p14="http://schemas.microsoft.com/office/powerpoint/2010/main" val="3125402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4.4 </a:t>
            </a:r>
            <a:r>
              <a:rPr lang="en-US" dirty="0"/>
              <a:t>Non-discriminatory Conditions</a:t>
            </a:r>
            <a:br>
              <a:rPr lang="en-US" dirty="0"/>
            </a:br>
            <a:endParaRPr lang="en-US" dirty="0"/>
          </a:p>
        </p:txBody>
      </p:sp>
      <p:sp>
        <p:nvSpPr>
          <p:cNvPr id="3" name="Content Placeholder 2"/>
          <p:cNvSpPr>
            <a:spLocks noGrp="1"/>
          </p:cNvSpPr>
          <p:nvPr>
            <p:ph idx="1"/>
          </p:nvPr>
        </p:nvSpPr>
        <p:spPr>
          <a:xfrm>
            <a:off x="457200" y="1153160"/>
            <a:ext cx="8229600" cy="4525963"/>
          </a:xfrm>
        </p:spPr>
        <p:txBody>
          <a:bodyPr/>
          <a:lstStyle/>
          <a:p>
            <a:r>
              <a:rPr lang="en-US" dirty="0">
                <a:solidFill>
                  <a:srgbClr val="FF0000"/>
                </a:solidFill>
              </a:rPr>
              <a:t>Clause Intent</a:t>
            </a:r>
          </a:p>
          <a:p>
            <a:r>
              <a:rPr lang="en-US" dirty="0" smtClean="0"/>
              <a:t>To insure that the certification body does not discriminate against potential clients  </a:t>
            </a:r>
          </a:p>
          <a:p>
            <a:endParaRPr lang="en-US" sz="800" dirty="0" smtClean="0">
              <a:solidFill>
                <a:srgbClr val="FF0000"/>
              </a:solidFill>
            </a:endParaRPr>
          </a:p>
          <a:p>
            <a:r>
              <a:rPr lang="en-US" dirty="0" smtClean="0">
                <a:solidFill>
                  <a:srgbClr val="FF0000"/>
                </a:solidFill>
              </a:rPr>
              <a:t>UL </a:t>
            </a:r>
            <a:r>
              <a:rPr lang="en-US" dirty="0">
                <a:solidFill>
                  <a:srgbClr val="FF0000"/>
                </a:solidFill>
              </a:rPr>
              <a:t>Implementation</a:t>
            </a:r>
          </a:p>
          <a:p>
            <a:pPr>
              <a:buFont typeface="Arial" panose="020B0604020202020204" pitchFamily="34" charset="0"/>
              <a:buChar char="•"/>
            </a:pPr>
            <a:r>
              <a:rPr lang="en-US" dirty="0"/>
              <a:t>The </a:t>
            </a:r>
            <a:r>
              <a:rPr lang="en-US" u="sng" dirty="0">
                <a:hlinkClick r:id="rId3"/>
              </a:rPr>
              <a:t>UL Standards of Business Conduct (00-LE-P0001)</a:t>
            </a:r>
            <a:r>
              <a:rPr lang="en-US" dirty="0"/>
              <a:t> provides the organizational commitment and requirements to assure access to certification is not conditional </a:t>
            </a:r>
            <a:r>
              <a:rPr lang="en-US" dirty="0" smtClean="0"/>
              <a:t>upon:</a:t>
            </a:r>
          </a:p>
          <a:p>
            <a:pPr lvl="2"/>
            <a:r>
              <a:rPr lang="en-US" dirty="0" smtClean="0"/>
              <a:t>The </a:t>
            </a:r>
            <a:r>
              <a:rPr lang="en-US" dirty="0"/>
              <a:t>size of the </a:t>
            </a:r>
            <a:r>
              <a:rPr lang="en-US" dirty="0" smtClean="0"/>
              <a:t>applicant</a:t>
            </a:r>
            <a:r>
              <a:rPr lang="en-US" dirty="0"/>
              <a:t>, </a:t>
            </a:r>
          </a:p>
          <a:p>
            <a:pPr lvl="2"/>
            <a:r>
              <a:rPr lang="en-US" dirty="0" smtClean="0"/>
              <a:t>Their </a:t>
            </a:r>
            <a:r>
              <a:rPr lang="en-US" dirty="0"/>
              <a:t>membership in any association or group, </a:t>
            </a:r>
          </a:p>
          <a:p>
            <a:pPr lvl="2"/>
            <a:r>
              <a:rPr lang="en-US" dirty="0" smtClean="0"/>
              <a:t>The </a:t>
            </a:r>
            <a:r>
              <a:rPr lang="en-US" dirty="0"/>
              <a:t>number of certifications already issued, </a:t>
            </a:r>
          </a:p>
          <a:p>
            <a:pPr lvl="2"/>
            <a:r>
              <a:rPr lang="en-US" dirty="0" smtClean="0"/>
              <a:t>Undue </a:t>
            </a:r>
            <a:r>
              <a:rPr lang="en-US" dirty="0"/>
              <a:t>financial or other conditions tied to certification</a:t>
            </a:r>
            <a:r>
              <a:rPr lang="en-US" dirty="0" smtClean="0"/>
              <a:t>.</a:t>
            </a:r>
          </a:p>
          <a:p>
            <a:endParaRPr lang="en-US" sz="800" dirty="0" smtClean="0">
              <a:solidFill>
                <a:srgbClr val="FF0000"/>
              </a:solidFill>
            </a:endParaRPr>
          </a:p>
          <a:p>
            <a:r>
              <a:rPr lang="en-US" dirty="0" smtClean="0">
                <a:solidFill>
                  <a:srgbClr val="FF0000"/>
                </a:solidFill>
              </a:rPr>
              <a:t>Things </a:t>
            </a:r>
            <a:r>
              <a:rPr lang="en-US" dirty="0">
                <a:solidFill>
                  <a:srgbClr val="FF0000"/>
                </a:solidFill>
              </a:rPr>
              <a:t>you might look for</a:t>
            </a:r>
          </a:p>
          <a:p>
            <a:r>
              <a:rPr lang="en-US" dirty="0" smtClean="0"/>
              <a:t>Familiarity with the standards of business conduct, interview with sales staff about reasons to “no quote” an inquiry for certification.</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18</a:t>
            </a:fld>
            <a:endParaRPr lang="en-US" dirty="0">
              <a:solidFill>
                <a:srgbClr val="000000"/>
              </a:solidFill>
            </a:endParaRPr>
          </a:p>
        </p:txBody>
      </p:sp>
    </p:spTree>
    <p:extLst>
      <p:ext uri="{BB962C8B-B14F-4D97-AF65-F5344CB8AC3E}">
        <p14:creationId xmlns:p14="http://schemas.microsoft.com/office/powerpoint/2010/main" val="3222669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Confidentiality</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protect information received by the certification body from misuse </a:t>
            </a:r>
            <a:endParaRPr lang="en-US" dirty="0"/>
          </a:p>
          <a:p>
            <a:endParaRPr lang="en-US" dirty="0" smtClean="0">
              <a:solidFill>
                <a:srgbClr val="FF0000"/>
              </a:solidFill>
            </a:endParaRPr>
          </a:p>
          <a:p>
            <a:r>
              <a:rPr lang="en-US" dirty="0" smtClean="0">
                <a:solidFill>
                  <a:srgbClr val="FF0000"/>
                </a:solidFill>
              </a:rPr>
              <a:t>UL </a:t>
            </a:r>
            <a:r>
              <a:rPr lang="en-US" dirty="0">
                <a:solidFill>
                  <a:srgbClr val="FF0000"/>
                </a:solidFill>
              </a:rPr>
              <a:t>Implementation</a:t>
            </a:r>
          </a:p>
          <a:p>
            <a:pPr>
              <a:buFont typeface="Arial" panose="020B0604020202020204" pitchFamily="34" charset="0"/>
              <a:buChar char="•"/>
            </a:pPr>
            <a:r>
              <a:rPr lang="en-US" u="sng" dirty="0" smtClean="0">
                <a:hlinkClick r:id="rId3"/>
              </a:rPr>
              <a:t>Record </a:t>
            </a:r>
            <a:r>
              <a:rPr lang="en-US" u="sng" dirty="0">
                <a:hlinkClick r:id="rId3"/>
              </a:rPr>
              <a:t>of Agreements Pertaining to Confidentiality, Conflict of Interest, Business Ethics, and Other Policies (00-HR-S0052</a:t>
            </a:r>
            <a:r>
              <a:rPr lang="en-US" u="sng" dirty="0" smtClean="0">
                <a:hlinkClick r:id="rId3"/>
              </a:rPr>
              <a:t>)</a:t>
            </a:r>
            <a:endParaRPr lang="en-US" u="sng" dirty="0" smtClean="0"/>
          </a:p>
          <a:p>
            <a:pPr>
              <a:buFont typeface="Arial" panose="020B0604020202020204" pitchFamily="34" charset="0"/>
              <a:buChar char="•"/>
            </a:pPr>
            <a:r>
              <a:rPr lang="en-US" u="sng" dirty="0" smtClean="0">
                <a:hlinkClick r:id="rId4"/>
              </a:rPr>
              <a:t>UL </a:t>
            </a:r>
            <a:r>
              <a:rPr lang="en-US" u="sng" dirty="0">
                <a:hlinkClick r:id="rId4"/>
              </a:rPr>
              <a:t>Standards of Business Conduct (00-LE-P0001)</a:t>
            </a:r>
            <a:r>
              <a:rPr lang="en-US" dirty="0"/>
              <a:t> </a:t>
            </a:r>
          </a:p>
          <a:p>
            <a:pPr>
              <a:buFont typeface="Arial" panose="020B0604020202020204" pitchFamily="34" charset="0"/>
              <a:buChar char="•"/>
            </a:pPr>
            <a:endParaRPr lang="en-US" u="sng" dirty="0" smtClean="0"/>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Records of signed agreements</a:t>
            </a:r>
          </a:p>
          <a:p>
            <a:pPr>
              <a:buFont typeface="Arial" panose="020B0604020202020204" pitchFamily="34" charset="0"/>
              <a:buChar char="•"/>
            </a:pPr>
            <a:r>
              <a:rPr lang="en-US" dirty="0" smtClean="0"/>
              <a:t>Interview with staff concerning confidentiality of information</a:t>
            </a: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19</a:t>
            </a:fld>
            <a:endParaRPr lang="en-US" dirty="0">
              <a:solidFill>
                <a:srgbClr val="000000"/>
              </a:solidFill>
            </a:endParaRPr>
          </a:p>
        </p:txBody>
      </p:sp>
    </p:spTree>
    <p:extLst>
      <p:ext uri="{BB962C8B-B14F-4D97-AF65-F5344CB8AC3E}">
        <p14:creationId xmlns:p14="http://schemas.microsoft.com/office/powerpoint/2010/main" val="4112510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p:txBody>
          <a:bodyPr>
            <a:normAutofit/>
          </a:bodyPr>
          <a:lstStyle/>
          <a:p>
            <a:pPr eaLnBrk="1" hangingPunct="1"/>
            <a:r>
              <a:rPr lang="en-US" dirty="0" smtClean="0">
                <a:latin typeface="Arial" charset="0"/>
                <a:ea typeface="Geneva" charset="0"/>
              </a:rPr>
              <a:t>Agenda</a:t>
            </a:r>
          </a:p>
        </p:txBody>
      </p:sp>
      <p:sp>
        <p:nvSpPr>
          <p:cNvPr id="33795" name="Content Placeholder 4"/>
          <p:cNvSpPr>
            <a:spLocks noGrp="1"/>
          </p:cNvSpPr>
          <p:nvPr>
            <p:ph idx="1"/>
          </p:nvPr>
        </p:nvSpPr>
        <p:spPr/>
        <p:txBody>
          <a:bodyPr/>
          <a:lstStyle/>
          <a:p>
            <a:pPr marL="457200" indent="-457200" eaLnBrk="1" hangingPunct="1">
              <a:buFont typeface="Arial" panose="020B0604020202020204" pitchFamily="34" charset="0"/>
              <a:buChar char="•"/>
            </a:pPr>
            <a:r>
              <a:rPr lang="en-US" sz="2800" dirty="0" smtClean="0">
                <a:latin typeface="Arial" charset="0"/>
                <a:cs typeface="Arial" charset="0"/>
              </a:rPr>
              <a:t>Course Objectives </a:t>
            </a:r>
          </a:p>
          <a:p>
            <a:pPr marL="457200" indent="-457200" eaLnBrk="1" hangingPunct="1">
              <a:buFont typeface="Arial" panose="020B0604020202020204" pitchFamily="34" charset="0"/>
              <a:buChar char="•"/>
            </a:pPr>
            <a:r>
              <a:rPr lang="en-US" sz="2800" dirty="0" smtClean="0">
                <a:latin typeface="Arial" charset="0"/>
                <a:cs typeface="Arial" charset="0"/>
              </a:rPr>
              <a:t>Documentation Structure </a:t>
            </a:r>
          </a:p>
          <a:p>
            <a:pPr marL="457200" indent="-457200" eaLnBrk="1" hangingPunct="1">
              <a:buFont typeface="Arial" panose="020B0604020202020204" pitchFamily="34" charset="0"/>
              <a:buChar char="•"/>
            </a:pPr>
            <a:r>
              <a:rPr lang="en-US" sz="2800" dirty="0" smtClean="0">
                <a:latin typeface="Arial" charset="0"/>
                <a:cs typeface="Arial" charset="0"/>
              </a:rPr>
              <a:t>Clause Presentation</a:t>
            </a:r>
          </a:p>
          <a:p>
            <a:pPr marL="457200" indent="-457200" eaLnBrk="1" hangingPunct="1">
              <a:buFont typeface="Arial" panose="020B0604020202020204" pitchFamily="34" charset="0"/>
              <a:buChar char="•"/>
            </a:pPr>
            <a:r>
              <a:rPr lang="en-US" sz="2800" dirty="0" smtClean="0">
                <a:latin typeface="Arial" charset="0"/>
                <a:cs typeface="Arial" charset="0"/>
              </a:rPr>
              <a:t>Exercise (Optional)</a:t>
            </a:r>
          </a:p>
          <a:p>
            <a:pPr marL="457200" indent="-457200" eaLnBrk="1" hangingPunct="1">
              <a:buFont typeface="Arial" panose="020B0604020202020204" pitchFamily="34" charset="0"/>
              <a:buChar char="•"/>
            </a:pPr>
            <a:r>
              <a:rPr lang="en-US" sz="2800" dirty="0" smtClean="0">
                <a:latin typeface="Arial" charset="0"/>
                <a:cs typeface="Arial" charset="0"/>
              </a:rPr>
              <a:t>Questions and Training Summary </a:t>
            </a:r>
          </a:p>
        </p:txBody>
      </p:sp>
      <p:sp>
        <p:nvSpPr>
          <p:cNvPr id="4" name="Slide Number Placeholder 3"/>
          <p:cNvSpPr>
            <a:spLocks noGrp="1"/>
          </p:cNvSpPr>
          <p:nvPr>
            <p:ph type="sldNum" sz="quarter" idx="10"/>
          </p:nvPr>
        </p:nvSpPr>
        <p:spPr/>
        <p:txBody>
          <a:bodyPr/>
          <a:lstStyle/>
          <a:p>
            <a:fld id="{6FF83F8E-FC28-46DF-9019-30A4322D2FB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4.6 </a:t>
            </a:r>
            <a:r>
              <a:rPr lang="en-US" dirty="0"/>
              <a:t>Publicly Available Information</a:t>
            </a:r>
            <a:br>
              <a:rPr lang="en-US" dirty="0"/>
            </a:b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provide the public with information about how the certification body operates </a:t>
            </a:r>
          </a:p>
          <a:p>
            <a:endParaRPr lang="en-US" dirty="0"/>
          </a:p>
          <a:p>
            <a:r>
              <a:rPr lang="en-US" dirty="0">
                <a:solidFill>
                  <a:srgbClr val="FF0000"/>
                </a:solidFill>
              </a:rPr>
              <a:t>UL Implementation</a:t>
            </a:r>
          </a:p>
          <a:p>
            <a:r>
              <a:rPr lang="en-US" dirty="0" smtClean="0"/>
              <a:t>The required information is all found on UL.com web site</a:t>
            </a:r>
          </a:p>
          <a:p>
            <a:endParaRPr lang="en-US" dirty="0"/>
          </a:p>
          <a:p>
            <a:r>
              <a:rPr lang="en-US" dirty="0">
                <a:solidFill>
                  <a:srgbClr val="FF0000"/>
                </a:solidFill>
              </a:rPr>
              <a:t>Things you might look for</a:t>
            </a:r>
          </a:p>
          <a:p>
            <a:r>
              <a:rPr lang="en-US" dirty="0" smtClean="0"/>
              <a:t>Review of the web site for information concerning (a) through (d) of ISO17065</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20</a:t>
            </a:fld>
            <a:endParaRPr lang="en-US" dirty="0">
              <a:solidFill>
                <a:srgbClr val="000000"/>
              </a:solidFill>
            </a:endParaRPr>
          </a:p>
        </p:txBody>
      </p:sp>
    </p:spTree>
    <p:extLst>
      <p:ext uri="{BB962C8B-B14F-4D97-AF65-F5344CB8AC3E}">
        <p14:creationId xmlns:p14="http://schemas.microsoft.com/office/powerpoint/2010/main" val="87573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Organizational </a:t>
            </a:r>
            <a:r>
              <a:rPr lang="en-US" dirty="0" smtClean="0"/>
              <a:t>Structure </a:t>
            </a:r>
            <a:r>
              <a:rPr lang="en-US" dirty="0"/>
              <a:t>and </a:t>
            </a:r>
            <a:r>
              <a:rPr lang="en-US" dirty="0" smtClean="0"/>
              <a:t>Top </a:t>
            </a:r>
            <a:r>
              <a:rPr lang="en-US" dirty="0"/>
              <a:t>M</a:t>
            </a:r>
            <a:r>
              <a:rPr lang="en-US" dirty="0" smtClean="0"/>
              <a:t>anagement</a:t>
            </a:r>
            <a:endParaRPr lang="en-US" dirty="0"/>
          </a:p>
        </p:txBody>
      </p:sp>
      <p:sp>
        <p:nvSpPr>
          <p:cNvPr id="3" name="Content Placeholder 2"/>
          <p:cNvSpPr>
            <a:spLocks noGrp="1"/>
          </p:cNvSpPr>
          <p:nvPr>
            <p:ph idx="1"/>
          </p:nvPr>
        </p:nvSpPr>
        <p:spPr>
          <a:xfrm>
            <a:off x="457200" y="1432878"/>
            <a:ext cx="8229600" cy="4525963"/>
          </a:xfrm>
        </p:spPr>
        <p:txBody>
          <a:bodyPr/>
          <a:lstStyle/>
          <a:p>
            <a:r>
              <a:rPr lang="en-US" dirty="0">
                <a:solidFill>
                  <a:srgbClr val="FF0000"/>
                </a:solidFill>
              </a:rPr>
              <a:t>Clause Intent</a:t>
            </a:r>
          </a:p>
          <a:p>
            <a:r>
              <a:rPr lang="en-US" dirty="0" smtClean="0"/>
              <a:t>To define how </a:t>
            </a:r>
            <a:r>
              <a:rPr lang="en-US" dirty="0"/>
              <a:t>c</a:t>
            </a:r>
            <a:r>
              <a:rPr lang="en-US" dirty="0" smtClean="0"/>
              <a:t>ertification </a:t>
            </a:r>
            <a:r>
              <a:rPr lang="en-US" dirty="0"/>
              <a:t>activities shall be structured and managed so as to safeguard </a:t>
            </a:r>
            <a:r>
              <a:rPr lang="en-US" dirty="0" smtClean="0"/>
              <a:t>impartiality</a:t>
            </a:r>
          </a:p>
          <a:p>
            <a:r>
              <a:rPr lang="en-US" dirty="0" smtClean="0">
                <a:solidFill>
                  <a:srgbClr val="FF0000"/>
                </a:solidFill>
              </a:rPr>
              <a:t>UL </a:t>
            </a:r>
            <a:r>
              <a:rPr lang="en-US" dirty="0">
                <a:solidFill>
                  <a:srgbClr val="FF0000"/>
                </a:solidFill>
              </a:rPr>
              <a:t>Implementation</a:t>
            </a:r>
          </a:p>
          <a:p>
            <a:pPr>
              <a:buFont typeface="Arial" panose="020B0604020202020204" pitchFamily="34" charset="0"/>
              <a:buChar char="•"/>
            </a:pPr>
            <a:r>
              <a:rPr lang="en-US" dirty="0" smtClean="0"/>
              <a:t>The entire management system supports this clause with focus on:</a:t>
            </a:r>
          </a:p>
          <a:p>
            <a:pPr lvl="2"/>
            <a:r>
              <a:rPr lang="en-US" dirty="0" smtClean="0"/>
              <a:t>Organizational charts, </a:t>
            </a:r>
          </a:p>
          <a:p>
            <a:pPr lvl="2"/>
            <a:r>
              <a:rPr lang="en-US" dirty="0" smtClean="0"/>
              <a:t>Staff training and qualification,  </a:t>
            </a:r>
          </a:p>
          <a:p>
            <a:pPr lvl="2"/>
            <a:r>
              <a:rPr lang="en-US" dirty="0" smtClean="0"/>
              <a:t>Handling of complaints, </a:t>
            </a:r>
          </a:p>
          <a:p>
            <a:pPr lvl="2"/>
            <a:r>
              <a:rPr lang="en-US" dirty="0" smtClean="0"/>
              <a:t>Defined process and procedures for certification activities</a:t>
            </a:r>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endParaRPr lang="en-US" dirty="0">
              <a:solidFill>
                <a:srgbClr val="FF0000"/>
              </a:solidFill>
            </a:endParaRPr>
          </a:p>
          <a:p>
            <a:pPr>
              <a:buFont typeface="Arial" panose="020B0604020202020204" pitchFamily="34" charset="0"/>
              <a:buChar char="•"/>
            </a:pPr>
            <a:r>
              <a:rPr lang="en-US" dirty="0" smtClean="0"/>
              <a:t>Organizational charts </a:t>
            </a:r>
          </a:p>
          <a:p>
            <a:pPr>
              <a:buFont typeface="Arial" panose="020B0604020202020204" pitchFamily="34" charset="0"/>
              <a:buChar char="•"/>
            </a:pPr>
            <a:r>
              <a:rPr lang="en-US" dirty="0" smtClean="0"/>
              <a:t>Certificates of incorporation and contracts between entities</a:t>
            </a:r>
          </a:p>
          <a:p>
            <a:pPr>
              <a:buFont typeface="Arial" panose="020B0604020202020204" pitchFamily="34" charset="0"/>
              <a:buChar char="•"/>
            </a:pPr>
            <a:r>
              <a:rPr lang="en-US" dirty="0" smtClean="0"/>
              <a:t>Clause 5.1 is assessed throughout the entire audit</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21</a:t>
            </a:fld>
            <a:endParaRPr lang="en-US" dirty="0">
              <a:solidFill>
                <a:srgbClr val="000000"/>
              </a:solidFill>
            </a:endParaRPr>
          </a:p>
        </p:txBody>
      </p:sp>
    </p:spTree>
    <p:extLst>
      <p:ext uri="{BB962C8B-B14F-4D97-AF65-F5344CB8AC3E}">
        <p14:creationId xmlns:p14="http://schemas.microsoft.com/office/powerpoint/2010/main" val="2428149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Mechanism for </a:t>
            </a:r>
            <a:r>
              <a:rPr lang="en-US" dirty="0" smtClean="0"/>
              <a:t>Safeguarding </a:t>
            </a:r>
            <a:r>
              <a:rPr lang="en-US" dirty="0"/>
              <a:t>I</a:t>
            </a:r>
            <a:r>
              <a:rPr lang="en-US" dirty="0" smtClean="0"/>
              <a:t>mpartiality</a:t>
            </a:r>
            <a:endParaRPr lang="en-US" dirty="0"/>
          </a:p>
        </p:txBody>
      </p:sp>
      <p:sp>
        <p:nvSpPr>
          <p:cNvPr id="3" name="Content Placeholder 2"/>
          <p:cNvSpPr>
            <a:spLocks noGrp="1"/>
          </p:cNvSpPr>
          <p:nvPr>
            <p:ph idx="1"/>
          </p:nvPr>
        </p:nvSpPr>
        <p:spPr>
          <a:xfrm>
            <a:off x="457200" y="1579880"/>
            <a:ext cx="8229600" cy="4525963"/>
          </a:xfrm>
        </p:spPr>
        <p:txBody>
          <a:bodyPr/>
          <a:lstStyle/>
          <a:p>
            <a:r>
              <a:rPr lang="en-US" dirty="0">
                <a:solidFill>
                  <a:srgbClr val="FF0000"/>
                </a:solidFill>
              </a:rPr>
              <a:t>Clause Intent</a:t>
            </a:r>
          </a:p>
          <a:p>
            <a:r>
              <a:rPr lang="en-US" dirty="0" smtClean="0"/>
              <a:t>To implement a system to safeguard impartiality</a:t>
            </a:r>
          </a:p>
          <a:p>
            <a:endParaRPr lang="en-US" sz="1800" dirty="0"/>
          </a:p>
          <a:p>
            <a:r>
              <a:rPr lang="en-US" dirty="0">
                <a:solidFill>
                  <a:srgbClr val="FF0000"/>
                </a:solidFill>
              </a:rPr>
              <a:t>UL Implementation</a:t>
            </a:r>
          </a:p>
          <a:p>
            <a:pPr>
              <a:buFont typeface="Arial" panose="020B0604020202020204" pitchFamily="34" charset="0"/>
              <a:buChar char="•"/>
            </a:pPr>
            <a:r>
              <a:rPr lang="en-US" dirty="0" smtClean="0"/>
              <a:t>ULLC Safety – stake holder collaboration site and </a:t>
            </a:r>
            <a:r>
              <a:rPr lang="en-US" dirty="0" smtClean="0">
                <a:hlinkClick r:id="rId3"/>
              </a:rPr>
              <a:t>Impartiality Management – Home</a:t>
            </a:r>
            <a:endParaRPr lang="en-US" dirty="0" smtClean="0"/>
          </a:p>
          <a:p>
            <a:pPr>
              <a:buFont typeface="Arial" panose="020B0604020202020204" pitchFamily="34" charset="0"/>
              <a:buChar char="•"/>
            </a:pPr>
            <a:r>
              <a:rPr lang="en-US" dirty="0" smtClean="0">
                <a:hlinkClick r:id="rId4"/>
              </a:rPr>
              <a:t>00-CE-P0852,</a:t>
            </a:r>
            <a:r>
              <a:rPr lang="en-US" b="1" dirty="0" smtClean="0">
                <a:hlinkClick r:id="rId4"/>
              </a:rPr>
              <a:t> </a:t>
            </a:r>
            <a:r>
              <a:rPr lang="en-US" dirty="0"/>
              <a:t>Impartiality </a:t>
            </a:r>
            <a:r>
              <a:rPr lang="en-US" dirty="0" smtClean="0"/>
              <a:t>Policy</a:t>
            </a:r>
          </a:p>
          <a:p>
            <a:endParaRPr lang="en-US" sz="1800" dirty="0" smtClean="0"/>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pPr>
              <a:buFont typeface="Arial" panose="020B0604020202020204" pitchFamily="34" charset="0"/>
              <a:buChar char="•"/>
            </a:pPr>
            <a:r>
              <a:rPr lang="en-US" dirty="0" smtClean="0"/>
              <a:t>Process for the identification of CB significant interests</a:t>
            </a:r>
          </a:p>
          <a:p>
            <a:pPr>
              <a:buFont typeface="Arial" panose="020B0604020202020204" pitchFamily="34" charset="0"/>
              <a:buChar char="•"/>
            </a:pPr>
            <a:r>
              <a:rPr lang="en-US" dirty="0" smtClean="0"/>
              <a:t>Process for and balance of mechanism participants</a:t>
            </a:r>
          </a:p>
          <a:p>
            <a:pPr>
              <a:buFont typeface="Arial" panose="020B0604020202020204" pitchFamily="34" charset="0"/>
              <a:buChar char="•"/>
            </a:pPr>
            <a:r>
              <a:rPr lang="en-US" dirty="0" smtClean="0"/>
              <a:t>Process for reviewing and acting upon input from mechanism</a:t>
            </a:r>
          </a:p>
          <a:p>
            <a:pPr>
              <a:buFont typeface="Arial" panose="020B0604020202020204" pitchFamily="34" charset="0"/>
              <a:buChar char="•"/>
            </a:pPr>
            <a:r>
              <a:rPr lang="en-US" dirty="0" smtClean="0"/>
              <a:t>Escalation when CB does not act on input from mechanism</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22</a:t>
            </a:fld>
            <a:endParaRPr lang="en-US" dirty="0">
              <a:solidFill>
                <a:srgbClr val="000000"/>
              </a:solidFill>
            </a:endParaRPr>
          </a:p>
        </p:txBody>
      </p:sp>
    </p:spTree>
    <p:extLst>
      <p:ext uri="{BB962C8B-B14F-4D97-AF65-F5344CB8AC3E}">
        <p14:creationId xmlns:p14="http://schemas.microsoft.com/office/powerpoint/2010/main" val="2571427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Certification </a:t>
            </a:r>
            <a:r>
              <a:rPr lang="en-US" dirty="0" smtClean="0"/>
              <a:t>Body </a:t>
            </a:r>
            <a:r>
              <a:rPr lang="en-US" dirty="0"/>
              <a:t>P</a:t>
            </a:r>
            <a:r>
              <a:rPr lang="en-US" dirty="0" smtClean="0"/>
              <a:t>ersonnel</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Require the CB to employ</a:t>
            </a:r>
            <a:r>
              <a:rPr lang="en-US" dirty="0"/>
              <a:t>, or </a:t>
            </a:r>
            <a:r>
              <a:rPr lang="en-US" dirty="0" smtClean="0"/>
              <a:t>access, </a:t>
            </a:r>
            <a:r>
              <a:rPr lang="en-US" dirty="0"/>
              <a:t>a sufficient number of </a:t>
            </a:r>
            <a:r>
              <a:rPr lang="en-US" dirty="0" smtClean="0"/>
              <a:t>competent personnel </a:t>
            </a:r>
            <a:r>
              <a:rPr lang="en-US" dirty="0"/>
              <a:t>to </a:t>
            </a:r>
            <a:r>
              <a:rPr lang="en-US" dirty="0" smtClean="0"/>
              <a:t>cover its </a:t>
            </a:r>
            <a:r>
              <a:rPr lang="en-US" dirty="0"/>
              <a:t>operations related to the certification </a:t>
            </a:r>
            <a:r>
              <a:rPr lang="en-US" dirty="0" smtClean="0"/>
              <a:t>schemes it participates in.</a:t>
            </a:r>
          </a:p>
          <a:p>
            <a:endParaRPr lang="en-US" dirty="0" smtClean="0"/>
          </a:p>
          <a:p>
            <a:r>
              <a:rPr lang="en-US" dirty="0" smtClean="0">
                <a:solidFill>
                  <a:srgbClr val="FF0000"/>
                </a:solidFill>
              </a:rPr>
              <a:t>UL </a:t>
            </a:r>
            <a:r>
              <a:rPr lang="en-US" dirty="0">
                <a:solidFill>
                  <a:srgbClr val="FF0000"/>
                </a:solidFill>
              </a:rPr>
              <a:t>Implementation</a:t>
            </a:r>
          </a:p>
          <a:p>
            <a:r>
              <a:rPr lang="en-US" dirty="0" smtClean="0"/>
              <a:t>UL hires qualified staff and then trains them as required</a:t>
            </a:r>
          </a:p>
          <a:p>
            <a:endParaRPr lang="en-US" dirty="0"/>
          </a:p>
          <a:p>
            <a:r>
              <a:rPr lang="en-US" dirty="0">
                <a:solidFill>
                  <a:srgbClr val="FF0000"/>
                </a:solidFill>
              </a:rPr>
              <a:t>Things you might look for</a:t>
            </a:r>
          </a:p>
          <a:p>
            <a:r>
              <a:rPr lang="en-US" dirty="0" smtClean="0"/>
              <a:t>Resources to complete work are available</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23</a:t>
            </a:fld>
            <a:endParaRPr lang="en-US" dirty="0">
              <a:solidFill>
                <a:srgbClr val="000000"/>
              </a:solidFill>
            </a:endParaRPr>
          </a:p>
        </p:txBody>
      </p:sp>
    </p:spTree>
    <p:extLst>
      <p:ext uri="{BB962C8B-B14F-4D97-AF65-F5344CB8AC3E}">
        <p14:creationId xmlns:p14="http://schemas.microsoft.com/office/powerpoint/2010/main" val="3000005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6.1.2 Management of competence for personnel involved in the certification process</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the management of personnel including on going qualification and training with in the CB</a:t>
            </a:r>
          </a:p>
          <a:p>
            <a:endParaRPr lang="en-US" dirty="0"/>
          </a:p>
          <a:p>
            <a:r>
              <a:rPr lang="en-US" dirty="0">
                <a:solidFill>
                  <a:srgbClr val="FF0000"/>
                </a:solidFill>
              </a:rPr>
              <a:t>UL Implementation</a:t>
            </a:r>
          </a:p>
          <a:p>
            <a:pPr>
              <a:buFont typeface="Arial" panose="020B0604020202020204" pitchFamily="34" charset="0"/>
              <a:buChar char="•"/>
            </a:pPr>
            <a:r>
              <a:rPr lang="en-US" dirty="0" smtClean="0"/>
              <a:t>The existing qualification processes for evaluation, certification and surveillance staff</a:t>
            </a:r>
          </a:p>
          <a:p>
            <a:pPr>
              <a:buFont typeface="Arial" panose="020B0604020202020204" pitchFamily="34" charset="0"/>
              <a:buChar char="•"/>
            </a:pPr>
            <a:r>
              <a:rPr lang="en-US" dirty="0" smtClean="0"/>
              <a:t>Each to define competence process and records</a:t>
            </a:r>
          </a:p>
          <a:p>
            <a:endParaRPr lang="en-US" dirty="0" smtClean="0"/>
          </a:p>
          <a:p>
            <a:r>
              <a:rPr lang="en-US" dirty="0" smtClean="0">
                <a:solidFill>
                  <a:srgbClr val="FF0000"/>
                </a:solidFill>
              </a:rPr>
              <a:t>Things </a:t>
            </a:r>
            <a:r>
              <a:rPr lang="en-US" dirty="0">
                <a:solidFill>
                  <a:srgbClr val="FF0000"/>
                </a:solidFill>
              </a:rPr>
              <a:t>you might look for</a:t>
            </a:r>
          </a:p>
          <a:p>
            <a:r>
              <a:rPr lang="en-US" dirty="0" smtClean="0"/>
              <a:t>Records of staff qualifications and processes to determine ongoing staffing needs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24</a:t>
            </a:fld>
            <a:endParaRPr lang="en-US" dirty="0">
              <a:solidFill>
                <a:srgbClr val="000000"/>
              </a:solidFill>
            </a:endParaRPr>
          </a:p>
        </p:txBody>
      </p:sp>
    </p:spTree>
    <p:extLst>
      <p:ext uri="{BB962C8B-B14F-4D97-AF65-F5344CB8AC3E}">
        <p14:creationId xmlns:p14="http://schemas.microsoft.com/office/powerpoint/2010/main" val="2803527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6.1.3 Contract with the </a:t>
            </a:r>
            <a:r>
              <a:rPr lang="en-US" dirty="0" smtClean="0"/>
              <a:t>Personnel</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require the CB to have a formal employment contract with it’s personnel that includes declaration, revelation and compliance.</a:t>
            </a:r>
          </a:p>
          <a:p>
            <a:endParaRPr lang="en-US" dirty="0"/>
          </a:p>
          <a:p>
            <a:r>
              <a:rPr lang="en-US" dirty="0">
                <a:solidFill>
                  <a:srgbClr val="FF0000"/>
                </a:solidFill>
              </a:rPr>
              <a:t>UL Implementation</a:t>
            </a:r>
          </a:p>
          <a:p>
            <a:r>
              <a:rPr lang="en-US" dirty="0" smtClean="0"/>
              <a:t>Via employment contracts at hire and the </a:t>
            </a:r>
            <a:r>
              <a:rPr lang="en-US" u="sng" dirty="0" smtClean="0">
                <a:hlinkClick r:id="rId3"/>
              </a:rPr>
              <a:t>UL </a:t>
            </a:r>
            <a:r>
              <a:rPr lang="en-US" u="sng" dirty="0">
                <a:hlinkClick r:id="rId3"/>
              </a:rPr>
              <a:t>Standards of Business Conduct (00-LE-P0001</a:t>
            </a:r>
            <a:r>
              <a:rPr lang="en-US" u="sng" dirty="0" smtClean="0">
                <a:hlinkClick r:id="rId3"/>
              </a:rPr>
              <a:t>)</a:t>
            </a:r>
            <a:endParaRPr lang="en-US" u="sng" dirty="0" smtClean="0"/>
          </a:p>
          <a:p>
            <a:endParaRPr lang="en-US" dirty="0"/>
          </a:p>
          <a:p>
            <a:r>
              <a:rPr lang="en-US" dirty="0">
                <a:solidFill>
                  <a:srgbClr val="FF0000"/>
                </a:solidFill>
              </a:rPr>
              <a:t>Things you might look for</a:t>
            </a:r>
          </a:p>
          <a:p>
            <a:r>
              <a:rPr lang="en-US" dirty="0" smtClean="0"/>
              <a:t>Completion of required training and signed contracts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25</a:t>
            </a:fld>
            <a:endParaRPr lang="en-US" dirty="0">
              <a:solidFill>
                <a:srgbClr val="000000"/>
              </a:solidFill>
            </a:endParaRPr>
          </a:p>
        </p:txBody>
      </p:sp>
    </p:spTree>
    <p:extLst>
      <p:ext uri="{BB962C8B-B14F-4D97-AF65-F5344CB8AC3E}">
        <p14:creationId xmlns:p14="http://schemas.microsoft.com/office/powerpoint/2010/main" val="2751377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6.2.1 Internal </a:t>
            </a:r>
            <a:r>
              <a:rPr lang="en-US" dirty="0" smtClean="0"/>
              <a:t>Resources</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specify that evaluation activity conducted in labs be ISO17025 compliant and that inspection activity be ISO17020 compliant, and systems audits meet  ISO17021 requirements</a:t>
            </a:r>
          </a:p>
          <a:p>
            <a:endParaRPr lang="en-US" sz="1000" dirty="0"/>
          </a:p>
          <a:p>
            <a:r>
              <a:rPr lang="en-US" dirty="0">
                <a:solidFill>
                  <a:srgbClr val="FF0000"/>
                </a:solidFill>
              </a:rPr>
              <a:t>UL Implementation</a:t>
            </a:r>
          </a:p>
          <a:p>
            <a:pPr>
              <a:buFont typeface="Arial" panose="020B0604020202020204" pitchFamily="34" charset="0"/>
              <a:buChar char="•"/>
            </a:pPr>
            <a:r>
              <a:rPr lang="en-US" dirty="0" smtClean="0"/>
              <a:t>Lab compliance to ISO17025 and FUS compliance with ISO17020</a:t>
            </a:r>
          </a:p>
          <a:p>
            <a:pPr>
              <a:buFont typeface="Arial" panose="020B0604020202020204" pitchFamily="34" charset="0"/>
              <a:buChar char="•"/>
            </a:pPr>
            <a:r>
              <a:rPr lang="en-US" dirty="0" smtClean="0"/>
              <a:t>If a Scheme requires a management system audit, ISO17021 will be followed (for example, the MMS scheme)</a:t>
            </a:r>
          </a:p>
          <a:p>
            <a:endParaRPr lang="en-US" sz="1000" dirty="0"/>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This will be audited in the respective process audits</a:t>
            </a:r>
          </a:p>
          <a:p>
            <a:pPr>
              <a:buFont typeface="Arial" panose="020B0604020202020204" pitchFamily="34" charset="0"/>
              <a:buChar char="•"/>
            </a:pPr>
            <a:r>
              <a:rPr lang="en-US" dirty="0" smtClean="0"/>
              <a:t>Do verify that data used in certification decisions does come from Standard(s) compliant sources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26</a:t>
            </a:fld>
            <a:endParaRPr lang="en-US" dirty="0">
              <a:solidFill>
                <a:srgbClr val="000000"/>
              </a:solidFill>
            </a:endParaRPr>
          </a:p>
        </p:txBody>
      </p:sp>
    </p:spTree>
    <p:extLst>
      <p:ext uri="{BB962C8B-B14F-4D97-AF65-F5344CB8AC3E}">
        <p14:creationId xmlns:p14="http://schemas.microsoft.com/office/powerpoint/2010/main" val="1581584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6.2.2 External </a:t>
            </a:r>
            <a:r>
              <a:rPr lang="en-US" dirty="0" smtClean="0"/>
              <a:t>Resources (Outsourcing</a:t>
            </a:r>
            <a:r>
              <a:rPr lang="en-US" dirty="0"/>
              <a:t>)</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To specify that </a:t>
            </a:r>
            <a:r>
              <a:rPr lang="en-US" dirty="0" smtClean="0"/>
              <a:t>external evaluation </a:t>
            </a:r>
            <a:r>
              <a:rPr lang="en-US" dirty="0"/>
              <a:t>activity conducted in labs be ISO17025 compliant </a:t>
            </a:r>
            <a:r>
              <a:rPr lang="en-US" dirty="0" smtClean="0"/>
              <a:t>, inspection </a:t>
            </a:r>
            <a:r>
              <a:rPr lang="en-US" dirty="0"/>
              <a:t>activity be ISO17020 compliant </a:t>
            </a:r>
            <a:r>
              <a:rPr lang="en-US" dirty="0" smtClean="0"/>
              <a:t>and </a:t>
            </a:r>
            <a:r>
              <a:rPr lang="en-US" dirty="0"/>
              <a:t>systems audits meet ISO 17021 </a:t>
            </a:r>
            <a:r>
              <a:rPr lang="en-US" dirty="0" smtClean="0"/>
              <a:t>requirements</a:t>
            </a:r>
          </a:p>
          <a:p>
            <a:endParaRPr lang="en-US" sz="1000" dirty="0"/>
          </a:p>
          <a:p>
            <a:r>
              <a:rPr lang="en-US" dirty="0" smtClean="0">
                <a:solidFill>
                  <a:srgbClr val="FF0000"/>
                </a:solidFill>
              </a:rPr>
              <a:t>UL </a:t>
            </a:r>
            <a:r>
              <a:rPr lang="en-US" dirty="0">
                <a:solidFill>
                  <a:srgbClr val="FF0000"/>
                </a:solidFill>
              </a:rPr>
              <a:t>Implementation</a:t>
            </a:r>
          </a:p>
          <a:p>
            <a:pPr>
              <a:buFont typeface="Arial" panose="020B0604020202020204" pitchFamily="34" charset="0"/>
              <a:buChar char="•"/>
            </a:pPr>
            <a:r>
              <a:rPr lang="en-US" dirty="0">
                <a:hlinkClick r:id="rId3"/>
              </a:rPr>
              <a:t>UL </a:t>
            </a:r>
            <a:r>
              <a:rPr lang="en-US" dirty="0" smtClean="0">
                <a:hlinkClick r:id="rId3"/>
              </a:rPr>
              <a:t>Data </a:t>
            </a:r>
            <a:r>
              <a:rPr lang="en-US" dirty="0">
                <a:hlinkClick r:id="rId3"/>
              </a:rPr>
              <a:t>Acceptance </a:t>
            </a:r>
            <a:r>
              <a:rPr lang="en-US" dirty="0" smtClean="0">
                <a:hlinkClick r:id="rId3"/>
              </a:rPr>
              <a:t>Program, 00-IC-P0026 </a:t>
            </a:r>
            <a:r>
              <a:rPr lang="en-US" dirty="0" smtClean="0"/>
              <a:t>for evaluation in external labs</a:t>
            </a:r>
          </a:p>
          <a:p>
            <a:pPr>
              <a:buFont typeface="Arial" panose="020B0604020202020204" pitchFamily="34" charset="0"/>
              <a:buChar char="•"/>
            </a:pPr>
            <a:r>
              <a:rPr lang="en-US" dirty="0">
                <a:hlinkClick r:id="rId4"/>
              </a:rPr>
              <a:t>Subcontractors for Inspection Activities </a:t>
            </a:r>
            <a:r>
              <a:rPr lang="en-US" dirty="0" smtClean="0">
                <a:hlinkClick r:id="rId4"/>
              </a:rPr>
              <a:t>, 00-GI-S0032 </a:t>
            </a:r>
            <a:r>
              <a:rPr lang="en-US" dirty="0" smtClean="0"/>
              <a:t>for inspections handled by contract employees </a:t>
            </a:r>
          </a:p>
          <a:p>
            <a:endParaRPr lang="en-US" sz="1000" dirty="0" smtClean="0"/>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Compliance with DAP requirements</a:t>
            </a:r>
          </a:p>
          <a:p>
            <a:pPr>
              <a:buFont typeface="Arial" panose="020B0604020202020204" pitchFamily="34" charset="0"/>
              <a:buChar char="•"/>
            </a:pPr>
            <a:r>
              <a:rPr lang="en-US" dirty="0" smtClean="0"/>
              <a:t>Contracts with subcontractors and UL’s on going monitoring of these lab and inspection resources.</a:t>
            </a: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27</a:t>
            </a:fld>
            <a:endParaRPr lang="en-US" dirty="0">
              <a:solidFill>
                <a:srgbClr val="000000"/>
              </a:solidFill>
            </a:endParaRPr>
          </a:p>
        </p:txBody>
      </p:sp>
    </p:spTree>
    <p:extLst>
      <p:ext uri="{BB962C8B-B14F-4D97-AF65-F5344CB8AC3E}">
        <p14:creationId xmlns:p14="http://schemas.microsoft.com/office/powerpoint/2010/main" val="887761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A30CB32-A5D8-4CB0-BE8D-2B75CEE24DA9}" type="slidenum">
              <a:rPr lang="en-US" smtClean="0"/>
              <a:pPr/>
              <a:t>28</a:t>
            </a:fld>
            <a:endParaRPr lang="en-US" dirty="0"/>
          </a:p>
        </p:txBody>
      </p:sp>
      <p:sp>
        <p:nvSpPr>
          <p:cNvPr id="5" name="Rectangle 4"/>
          <p:cNvSpPr/>
          <p:nvPr/>
        </p:nvSpPr>
        <p:spPr>
          <a:xfrm>
            <a:off x="655954" y="1108075"/>
            <a:ext cx="1876425" cy="7810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itchFamily="34" charset="0"/>
                <a:cs typeface="Arial" pitchFamily="34" charset="0"/>
              </a:rPr>
              <a:t>Selection</a:t>
            </a:r>
          </a:p>
        </p:txBody>
      </p:sp>
      <p:sp>
        <p:nvSpPr>
          <p:cNvPr id="6" name="Rectangle 5"/>
          <p:cNvSpPr/>
          <p:nvPr/>
        </p:nvSpPr>
        <p:spPr>
          <a:xfrm>
            <a:off x="3446779" y="969962"/>
            <a:ext cx="2714625" cy="10858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latin typeface="Arial" pitchFamily="34" charset="0"/>
                <a:cs typeface="Arial" pitchFamily="34" charset="0"/>
              </a:rPr>
              <a:t>Information on selected items</a:t>
            </a:r>
          </a:p>
        </p:txBody>
      </p:sp>
      <p:sp>
        <p:nvSpPr>
          <p:cNvPr id="8" name="Rectangle 7"/>
          <p:cNvSpPr/>
          <p:nvPr/>
        </p:nvSpPr>
        <p:spPr>
          <a:xfrm>
            <a:off x="3484880" y="2417762"/>
            <a:ext cx="3162300" cy="12573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itchFamily="34" charset="0"/>
                <a:cs typeface="Arial" pitchFamily="34" charset="0"/>
              </a:rPr>
              <a:t>Information on fulfilment of specified requirements</a:t>
            </a:r>
          </a:p>
        </p:txBody>
      </p:sp>
      <p:sp>
        <p:nvSpPr>
          <p:cNvPr id="11" name="Rectangle 10"/>
          <p:cNvSpPr/>
          <p:nvPr/>
        </p:nvSpPr>
        <p:spPr>
          <a:xfrm>
            <a:off x="455929" y="2617787"/>
            <a:ext cx="2667001" cy="105727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itchFamily="34" charset="0"/>
                <a:cs typeface="Arial" pitchFamily="34" charset="0"/>
              </a:rPr>
              <a:t>Determination</a:t>
            </a:r>
          </a:p>
        </p:txBody>
      </p:sp>
      <p:sp>
        <p:nvSpPr>
          <p:cNvPr id="12" name="Rectangle 11"/>
          <p:cNvSpPr/>
          <p:nvPr/>
        </p:nvSpPr>
        <p:spPr>
          <a:xfrm>
            <a:off x="260665" y="4432300"/>
            <a:ext cx="2667001" cy="8572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itchFamily="34" charset="0"/>
                <a:cs typeface="Arial" pitchFamily="34" charset="0"/>
              </a:rPr>
              <a:t>Review and attestation</a:t>
            </a:r>
          </a:p>
        </p:txBody>
      </p:sp>
      <p:sp>
        <p:nvSpPr>
          <p:cNvPr id="13" name="Rectangle 12"/>
          <p:cNvSpPr/>
          <p:nvPr/>
        </p:nvSpPr>
        <p:spPr>
          <a:xfrm>
            <a:off x="3342004" y="4298950"/>
            <a:ext cx="2543175" cy="1066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rial" pitchFamily="34" charset="0"/>
                <a:cs typeface="Arial" pitchFamily="34" charset="0"/>
              </a:rPr>
              <a:t>Fulfilment of specified requirements demonstrated</a:t>
            </a:r>
          </a:p>
        </p:txBody>
      </p:sp>
      <p:sp>
        <p:nvSpPr>
          <p:cNvPr id="14" name="Flowchart: Decision 13"/>
          <p:cNvSpPr/>
          <p:nvPr/>
        </p:nvSpPr>
        <p:spPr>
          <a:xfrm>
            <a:off x="6161404" y="3675062"/>
            <a:ext cx="2876551" cy="1814514"/>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rial" pitchFamily="34" charset="0"/>
                <a:cs typeface="Arial" pitchFamily="34" charset="0"/>
              </a:rPr>
              <a:t>Surveillance needed </a:t>
            </a:r>
            <a:r>
              <a:rPr lang="en-US" dirty="0" smtClean="0">
                <a:latin typeface="Arial" pitchFamily="34" charset="0"/>
                <a:cs typeface="Arial" pitchFamily="34" charset="0"/>
              </a:rPr>
              <a:t>?</a:t>
            </a:r>
          </a:p>
        </p:txBody>
      </p:sp>
      <p:cxnSp>
        <p:nvCxnSpPr>
          <p:cNvPr id="17" name="Straight Arrow Connector 16"/>
          <p:cNvCxnSpPr>
            <a:stCxn id="5" idx="3"/>
            <a:endCxn id="6" idx="1"/>
          </p:cNvCxnSpPr>
          <p:nvPr/>
        </p:nvCxnSpPr>
        <p:spPr>
          <a:xfrm>
            <a:off x="2532379" y="1498600"/>
            <a:ext cx="914400"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6" idx="2"/>
          </p:cNvCxnSpPr>
          <p:nvPr/>
        </p:nvCxnSpPr>
        <p:spPr>
          <a:xfrm flipH="1">
            <a:off x="4804091" y="2055812"/>
            <a:ext cx="1" cy="1571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594165" y="2212975"/>
            <a:ext cx="320992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1594165" y="2212975"/>
            <a:ext cx="1" cy="404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3"/>
          </p:cNvCxnSpPr>
          <p:nvPr/>
        </p:nvCxnSpPr>
        <p:spPr>
          <a:xfrm flipV="1">
            <a:off x="3122930" y="3146424"/>
            <a:ext cx="36195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2"/>
          </p:cNvCxnSpPr>
          <p:nvPr/>
        </p:nvCxnSpPr>
        <p:spPr>
          <a:xfrm>
            <a:off x="5066030" y="3675062"/>
            <a:ext cx="0" cy="319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594165" y="3994150"/>
            <a:ext cx="34718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12" idx="0"/>
          </p:cNvCxnSpPr>
          <p:nvPr/>
        </p:nvCxnSpPr>
        <p:spPr>
          <a:xfrm>
            <a:off x="1594165" y="3994150"/>
            <a:ext cx="1" cy="438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2" idx="3"/>
            <a:endCxn id="13" idx="1"/>
          </p:cNvCxnSpPr>
          <p:nvPr/>
        </p:nvCxnSpPr>
        <p:spPr>
          <a:xfrm flipV="1">
            <a:off x="2927666" y="4832350"/>
            <a:ext cx="414338"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3" idx="3"/>
            <a:endCxn id="14" idx="1"/>
          </p:cNvCxnSpPr>
          <p:nvPr/>
        </p:nvCxnSpPr>
        <p:spPr>
          <a:xfrm flipV="1">
            <a:off x="5885179" y="4582319"/>
            <a:ext cx="276225" cy="250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4" idx="0"/>
          </p:cNvCxnSpPr>
          <p:nvPr/>
        </p:nvCxnSpPr>
        <p:spPr>
          <a:xfrm flipH="1" flipV="1">
            <a:off x="7599679" y="793750"/>
            <a:ext cx="1" cy="288131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594165" y="793750"/>
            <a:ext cx="6005515"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5" idx="0"/>
          </p:cNvCxnSpPr>
          <p:nvPr/>
        </p:nvCxnSpPr>
        <p:spPr>
          <a:xfrm>
            <a:off x="1594165" y="793750"/>
            <a:ext cx="2" cy="31432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407988" y="314325"/>
            <a:ext cx="827881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dirty="0" smtClean="0">
                <a:latin typeface="Helvetica" pitchFamily="34" charset="0"/>
              </a:rPr>
              <a:t>Changes of </a:t>
            </a:r>
            <a:r>
              <a:rPr lang="en-US" dirty="0">
                <a:latin typeface="Helvetica" pitchFamily="34" charset="0"/>
              </a:rPr>
              <a:t>R</a:t>
            </a:r>
            <a:r>
              <a:rPr lang="en-US" dirty="0" smtClean="0">
                <a:latin typeface="Helvetica" pitchFamily="34" charset="0"/>
              </a:rPr>
              <a:t>evision ISO/IEC Guide 65 to ISO/IEC 17065</a:t>
            </a:r>
          </a:p>
        </p:txBody>
      </p:sp>
      <p:sp>
        <p:nvSpPr>
          <p:cNvPr id="3" name="Content Placeholder 2"/>
          <p:cNvSpPr>
            <a:spLocks noGrp="1"/>
          </p:cNvSpPr>
          <p:nvPr>
            <p:ph idx="1"/>
          </p:nvPr>
        </p:nvSpPr>
        <p:spPr>
          <a:xfrm>
            <a:off x="407988" y="1600200"/>
            <a:ext cx="8278812" cy="4525963"/>
          </a:xfrm>
          <a:ln>
            <a:noFill/>
          </a:ln>
        </p:spPr>
        <p:txBody>
          <a:bodyPr>
            <a:normAutofit/>
          </a:bodyPr>
          <a:lstStyle/>
          <a:p>
            <a:pPr marL="457200" indent="-457200" defTabSz="914400" eaLnBrk="0" hangingPunct="0">
              <a:spcBef>
                <a:spcPct val="0"/>
              </a:spcBef>
              <a:buFont typeface="Arial" panose="020B0604020202020204" pitchFamily="34" charset="0"/>
              <a:buChar char="•"/>
              <a:defRPr/>
            </a:pPr>
            <a:r>
              <a:rPr lang="en-US" sz="2000" b="0" kern="0" dirty="0">
                <a:solidFill>
                  <a:schemeClr val="tx1"/>
                </a:solidFill>
                <a:latin typeface="Arial"/>
                <a:cs typeface="Arial"/>
              </a:rPr>
              <a:t>The process chapter 7 follows the functional approach provided in </a:t>
            </a:r>
            <a:r>
              <a:rPr lang="en-US" sz="2000" b="0" kern="0" dirty="0" smtClean="0">
                <a:solidFill>
                  <a:schemeClr val="tx1"/>
                </a:solidFill>
                <a:latin typeface="Arial"/>
                <a:cs typeface="Arial"/>
              </a:rPr>
              <a:t>ISO/IEC </a:t>
            </a:r>
            <a:r>
              <a:rPr lang="en-US" sz="2000" b="0" kern="0" dirty="0">
                <a:solidFill>
                  <a:schemeClr val="tx1"/>
                </a:solidFill>
                <a:latin typeface="Arial"/>
                <a:cs typeface="Arial"/>
              </a:rPr>
              <a:t>17000 which consists of</a:t>
            </a:r>
          </a:p>
          <a:p>
            <a:pPr marL="265113" indent="-265113" defTabSz="914400" eaLnBrk="0" hangingPunct="0">
              <a:spcBef>
                <a:spcPct val="0"/>
              </a:spcBef>
              <a:defRPr/>
            </a:pPr>
            <a:endParaRPr lang="en-US" sz="2000" kern="0" dirty="0">
              <a:solidFill>
                <a:schemeClr val="tx1"/>
              </a:solidFill>
              <a:latin typeface="Arial"/>
              <a:cs typeface="Arial"/>
            </a:endParaRPr>
          </a:p>
          <a:p>
            <a:pPr marL="803275" lvl="1" indent="-346075" defTabSz="914400" eaLnBrk="0" hangingPunct="0">
              <a:spcBef>
                <a:spcPts val="600"/>
              </a:spcBef>
              <a:buFont typeface="Lucida Grande"/>
              <a:buChar char="–"/>
              <a:defRPr/>
            </a:pPr>
            <a:r>
              <a:rPr lang="en-US" sz="2000" b="0" dirty="0">
                <a:solidFill>
                  <a:schemeClr val="tx1"/>
                </a:solidFill>
              </a:rPr>
              <a:t>selection</a:t>
            </a:r>
          </a:p>
          <a:p>
            <a:pPr marL="803275" lvl="1" indent="-346075" defTabSz="914400" eaLnBrk="0" hangingPunct="0">
              <a:spcBef>
                <a:spcPts val="600"/>
              </a:spcBef>
              <a:buFont typeface="Lucida Grande"/>
              <a:buChar char="–"/>
              <a:defRPr/>
            </a:pPr>
            <a:r>
              <a:rPr lang="en-US" sz="2000" b="0" dirty="0">
                <a:solidFill>
                  <a:schemeClr val="tx1"/>
                </a:solidFill>
              </a:rPr>
              <a:t>determination</a:t>
            </a:r>
          </a:p>
          <a:p>
            <a:pPr marL="803275" lvl="1" indent="-346075" defTabSz="914400" eaLnBrk="0" hangingPunct="0">
              <a:spcBef>
                <a:spcPts val="600"/>
              </a:spcBef>
              <a:buFont typeface="Lucida Grande"/>
              <a:buChar char="–"/>
              <a:defRPr/>
            </a:pPr>
            <a:r>
              <a:rPr lang="en-US" sz="2000" b="0" dirty="0">
                <a:solidFill>
                  <a:schemeClr val="tx1"/>
                </a:solidFill>
              </a:rPr>
              <a:t>review</a:t>
            </a:r>
          </a:p>
          <a:p>
            <a:pPr marL="803275" lvl="1" indent="-346075" defTabSz="914400" eaLnBrk="0" hangingPunct="0">
              <a:spcBef>
                <a:spcPts val="600"/>
              </a:spcBef>
              <a:buFont typeface="Lucida Grande"/>
              <a:buChar char="–"/>
              <a:defRPr/>
            </a:pPr>
            <a:r>
              <a:rPr lang="en-US" sz="2000" b="0" dirty="0">
                <a:solidFill>
                  <a:schemeClr val="tx1"/>
                </a:solidFill>
              </a:rPr>
              <a:t>attestation</a:t>
            </a:r>
          </a:p>
          <a:p>
            <a:pPr marL="803275" lvl="1" indent="-346075" defTabSz="914400" eaLnBrk="0" hangingPunct="0">
              <a:spcBef>
                <a:spcPts val="600"/>
              </a:spcBef>
              <a:buFont typeface="Lucida Grande"/>
              <a:buChar char="–"/>
              <a:defRPr/>
            </a:pPr>
            <a:r>
              <a:rPr lang="en-US" sz="2000" b="0" dirty="0">
                <a:solidFill>
                  <a:schemeClr val="tx1"/>
                </a:solidFill>
              </a:rPr>
              <a:t>surveillance</a:t>
            </a:r>
          </a:p>
          <a:p>
            <a:pPr indent="288000" defTabSz="914400" eaLnBrk="0" hangingPunct="0">
              <a:spcBef>
                <a:spcPct val="0"/>
              </a:spcBef>
              <a:defRPr/>
            </a:pPr>
            <a:endParaRPr lang="en-US" kern="0" dirty="0">
              <a:solidFill>
                <a:schemeClr val="tx1"/>
              </a:solidFill>
              <a:latin typeface="Arial"/>
              <a:cs typeface="Arial"/>
            </a:endParaRPr>
          </a:p>
          <a:p>
            <a:pPr marL="457200" indent="-457200" defTabSz="914400" eaLnBrk="0" hangingPunct="0">
              <a:spcBef>
                <a:spcPct val="0"/>
              </a:spcBef>
              <a:buFont typeface="Arial" panose="020B0604020202020204" pitchFamily="34" charset="0"/>
              <a:buChar char="•"/>
              <a:defRPr/>
            </a:pPr>
            <a:r>
              <a:rPr lang="en-US" sz="2000" b="0" dirty="0">
                <a:solidFill>
                  <a:schemeClr val="tx1"/>
                </a:solidFill>
              </a:rPr>
              <a:t>The functions “selection” and “determination” are in </a:t>
            </a:r>
            <a:r>
              <a:rPr lang="en-US" sz="2000" b="0" dirty="0" smtClean="0">
                <a:solidFill>
                  <a:schemeClr val="tx1"/>
                </a:solidFill>
              </a:rPr>
              <a:t>ISO17065 </a:t>
            </a:r>
            <a:r>
              <a:rPr lang="en-US" sz="2000" b="0" dirty="0">
                <a:solidFill>
                  <a:schemeClr val="tx1"/>
                </a:solidFill>
              </a:rPr>
              <a:t>combined as function “evaluation</a:t>
            </a:r>
            <a:r>
              <a:rPr lang="en-US" sz="2000" b="0" dirty="0" smtClean="0">
                <a:solidFill>
                  <a:schemeClr val="tx1"/>
                </a:solidFill>
              </a:rPr>
              <a:t>”</a:t>
            </a:r>
            <a:endParaRPr lang="en-US" sz="2000" b="0" dirty="0">
              <a:solidFill>
                <a:schemeClr val="tx1"/>
              </a:solidFill>
            </a:endParaRPr>
          </a:p>
        </p:txBody>
      </p:sp>
      <p:sp>
        <p:nvSpPr>
          <p:cNvPr id="4" name="Date Placeholder 3"/>
          <p:cNvSpPr>
            <a:spLocks noGrp="1"/>
          </p:cNvSpPr>
          <p:nvPr>
            <p:ph type="dt" sz="quarter" idx="10"/>
          </p:nvPr>
        </p:nvSpPr>
        <p:spPr/>
        <p:txBody>
          <a:bodyPr/>
          <a:lstStyle/>
          <a:p>
            <a:pPr>
              <a:defRPr/>
            </a:pPr>
            <a:r>
              <a:rPr lang="en-US" dirty="0"/>
              <a:t>2012-09-26</a:t>
            </a:r>
            <a:endParaRPr lang="en-GB" dirty="0"/>
          </a:p>
        </p:txBody>
      </p:sp>
      <p:sp>
        <p:nvSpPr>
          <p:cNvPr id="25605" name="TextBox 7"/>
          <p:cNvSpPr txBox="1">
            <a:spLocks noChangeArrowheads="1"/>
          </p:cNvSpPr>
          <p:nvPr/>
        </p:nvSpPr>
        <p:spPr bwMode="auto">
          <a:xfrm>
            <a:off x="3398838" y="2671763"/>
            <a:ext cx="1376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endParaRPr lang="en-US" dirty="0"/>
          </a:p>
        </p:txBody>
      </p:sp>
      <p:sp>
        <p:nvSpPr>
          <p:cNvPr id="25606" name="TextBox 8"/>
          <p:cNvSpPr txBox="1">
            <a:spLocks noChangeArrowheads="1"/>
          </p:cNvSpPr>
          <p:nvPr/>
        </p:nvSpPr>
        <p:spPr bwMode="auto">
          <a:xfrm>
            <a:off x="3398838" y="3709988"/>
            <a:ext cx="1376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endParaRPr lang="en-US" dirty="0"/>
          </a:p>
        </p:txBody>
      </p:sp>
      <p:sp>
        <p:nvSpPr>
          <p:cNvPr id="10" name="TextBox 9"/>
          <p:cNvSpPr txBox="1">
            <a:spLocks noChangeArrowheads="1"/>
          </p:cNvSpPr>
          <p:nvPr/>
        </p:nvSpPr>
        <p:spPr bwMode="auto">
          <a:xfrm>
            <a:off x="3489643" y="2786063"/>
            <a:ext cx="17814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fr-CH" sz="2000" dirty="0" smtClean="0">
                <a:latin typeface="+mj-lt"/>
              </a:rPr>
              <a:t>Evaluation</a:t>
            </a:r>
            <a:endParaRPr lang="en-US" sz="2000" dirty="0">
              <a:latin typeface="+mj-lt"/>
            </a:endParaRPr>
          </a:p>
        </p:txBody>
      </p:sp>
      <p:sp>
        <p:nvSpPr>
          <p:cNvPr id="11" name="TextBox 10"/>
          <p:cNvSpPr txBox="1">
            <a:spLocks noChangeArrowheads="1"/>
          </p:cNvSpPr>
          <p:nvPr/>
        </p:nvSpPr>
        <p:spPr bwMode="auto">
          <a:xfrm>
            <a:off x="3489643" y="3540988"/>
            <a:ext cx="4943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fr-CH" sz="2000" dirty="0">
                <a:latin typeface="+mj-lt"/>
              </a:rPr>
              <a:t>Decision and insuance of certificate if relevant</a:t>
            </a:r>
            <a:endParaRPr lang="en-US" sz="2000" dirty="0">
              <a:latin typeface="+mj-lt"/>
            </a:endParaRPr>
          </a:p>
        </p:txBody>
      </p:sp>
      <p:sp>
        <p:nvSpPr>
          <p:cNvPr id="12" name="Right Brace 11"/>
          <p:cNvSpPr/>
          <p:nvPr/>
        </p:nvSpPr>
        <p:spPr>
          <a:xfrm>
            <a:off x="2978150" y="2664143"/>
            <a:ext cx="333375" cy="6477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sp>
        <p:nvSpPr>
          <p:cNvPr id="13" name="Right Brace 12"/>
          <p:cNvSpPr/>
          <p:nvPr/>
        </p:nvSpPr>
        <p:spPr>
          <a:xfrm>
            <a:off x="2644774" y="3823972"/>
            <a:ext cx="333375" cy="2540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spTree>
    <p:extLst>
      <p:ext uri="{BB962C8B-B14F-4D97-AF65-F5344CB8AC3E}">
        <p14:creationId xmlns:p14="http://schemas.microsoft.com/office/powerpoint/2010/main" val="2072439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457200" indent="-457200">
              <a:buFontTx/>
              <a:buChar char="•"/>
            </a:pPr>
            <a:r>
              <a:rPr lang="en-US" sz="2800" dirty="0"/>
              <a:t>Upon completion, </a:t>
            </a:r>
            <a:r>
              <a:rPr lang="en-US" sz="2800" dirty="0" smtClean="0"/>
              <a:t>participants will </a:t>
            </a:r>
            <a:r>
              <a:rPr lang="en-US" sz="2800" dirty="0"/>
              <a:t>be able to</a:t>
            </a:r>
            <a:r>
              <a:rPr lang="en-US" sz="2800" dirty="0" smtClean="0"/>
              <a:t>:</a:t>
            </a:r>
          </a:p>
          <a:p>
            <a:pPr marL="0" indent="0"/>
            <a:endParaRPr lang="en-US" sz="1000" dirty="0"/>
          </a:p>
          <a:p>
            <a:pPr marL="914400" lvl="1" indent="-457200">
              <a:spcBef>
                <a:spcPct val="20000"/>
              </a:spcBef>
              <a:buFontTx/>
              <a:buChar char="–"/>
            </a:pPr>
            <a:r>
              <a:rPr lang="en-US" sz="2800" dirty="0"/>
              <a:t>Understand the intent of </a:t>
            </a:r>
            <a:r>
              <a:rPr lang="en-US" sz="2800" dirty="0" smtClean="0"/>
              <a:t>ISO/IEC 17065</a:t>
            </a:r>
            <a:endParaRPr lang="en-US" sz="2800" dirty="0"/>
          </a:p>
          <a:p>
            <a:pPr marL="914400" lvl="1" indent="-457200">
              <a:spcBef>
                <a:spcPct val="20000"/>
              </a:spcBef>
              <a:buFontTx/>
              <a:buChar char="–"/>
            </a:pPr>
            <a:r>
              <a:rPr lang="en-US" sz="2800" dirty="0" smtClean="0"/>
              <a:t>Understand </a:t>
            </a:r>
            <a:r>
              <a:rPr lang="en-US" sz="2800" dirty="0"/>
              <a:t>how to locate ISO/IEC </a:t>
            </a:r>
            <a:r>
              <a:rPr lang="en-US" sz="2800" dirty="0" smtClean="0"/>
              <a:t>17065 compliance documentation and records in various </a:t>
            </a:r>
            <a:r>
              <a:rPr lang="en-US" sz="2800" dirty="0"/>
              <a:t>UL databases</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a:t>
            </a:fld>
            <a:endParaRPr lang="en-US" dirty="0">
              <a:solidFill>
                <a:srgbClr val="000000"/>
              </a:solidFill>
            </a:endParaRPr>
          </a:p>
        </p:txBody>
      </p:sp>
    </p:spTree>
    <p:extLst>
      <p:ext uri="{BB962C8B-B14F-4D97-AF65-F5344CB8AC3E}">
        <p14:creationId xmlns:p14="http://schemas.microsoft.com/office/powerpoint/2010/main" val="1133043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7.1 General Process Requirements</a:t>
            </a:r>
            <a:endParaRPr lang="en-US" dirty="0"/>
          </a:p>
        </p:txBody>
      </p:sp>
      <p:sp>
        <p:nvSpPr>
          <p:cNvPr id="3" name="Content Placeholder 2"/>
          <p:cNvSpPr>
            <a:spLocks noGrp="1"/>
          </p:cNvSpPr>
          <p:nvPr>
            <p:ph idx="1"/>
          </p:nvPr>
        </p:nvSpPr>
        <p:spPr>
          <a:xfrm>
            <a:off x="457200" y="848996"/>
            <a:ext cx="8229600" cy="5145088"/>
          </a:xfrm>
        </p:spPr>
        <p:txBody>
          <a:bodyPr/>
          <a:lstStyle/>
          <a:p>
            <a:r>
              <a:rPr lang="en-US" dirty="0">
                <a:solidFill>
                  <a:srgbClr val="FF0000"/>
                </a:solidFill>
              </a:rPr>
              <a:t>Clause </a:t>
            </a:r>
            <a:r>
              <a:rPr lang="en-US" dirty="0" smtClean="0">
                <a:solidFill>
                  <a:srgbClr val="FF0000"/>
                </a:solidFill>
              </a:rPr>
              <a:t>Intent</a:t>
            </a:r>
          </a:p>
          <a:p>
            <a:pPr>
              <a:buFont typeface="Arial" panose="020B0604020202020204" pitchFamily="34" charset="0"/>
              <a:buChar char="•"/>
            </a:pPr>
            <a:r>
              <a:rPr lang="en-US" dirty="0"/>
              <a:t>The certification body shall operate one or more certification scheme(s</a:t>
            </a:r>
            <a:r>
              <a:rPr lang="en-US" dirty="0" smtClean="0"/>
              <a:t>)</a:t>
            </a:r>
          </a:p>
          <a:p>
            <a:pPr>
              <a:buFont typeface="Arial" panose="020B0604020202020204" pitchFamily="34" charset="0"/>
              <a:buChar char="•"/>
            </a:pPr>
            <a:r>
              <a:rPr lang="en-US" dirty="0" smtClean="0"/>
              <a:t>Identifying the </a:t>
            </a:r>
            <a:r>
              <a:rPr lang="en-US" dirty="0"/>
              <a:t>requirements against which the products of a </a:t>
            </a:r>
            <a:r>
              <a:rPr lang="en-US" dirty="0" smtClean="0"/>
              <a:t>client are </a:t>
            </a:r>
            <a:r>
              <a:rPr lang="en-US" dirty="0"/>
              <a:t>evaluated shall be those contained </a:t>
            </a:r>
            <a:r>
              <a:rPr lang="en-US" dirty="0" smtClean="0"/>
              <a:t>in specified </a:t>
            </a:r>
            <a:r>
              <a:rPr lang="en-US" dirty="0"/>
              <a:t>standards and other normative documents.</a:t>
            </a:r>
          </a:p>
          <a:p>
            <a:pPr>
              <a:buFont typeface="Arial" panose="020B0604020202020204" pitchFamily="34" charset="0"/>
              <a:buChar char="•"/>
            </a:pPr>
            <a:r>
              <a:rPr lang="en-US" dirty="0" smtClean="0"/>
              <a:t>Providing direction for impartial interpretations of the scheme application</a:t>
            </a:r>
          </a:p>
          <a:p>
            <a:endParaRPr lang="en-US" sz="800" dirty="0"/>
          </a:p>
          <a:p>
            <a:r>
              <a:rPr lang="en-US" dirty="0" smtClean="0">
                <a:solidFill>
                  <a:srgbClr val="FF0000"/>
                </a:solidFill>
              </a:rPr>
              <a:t>UL Implementation</a:t>
            </a:r>
          </a:p>
          <a:p>
            <a:pPr>
              <a:buFont typeface="Arial" panose="020B0604020202020204" pitchFamily="34" charset="0"/>
              <a:buChar char="•"/>
            </a:pPr>
            <a:r>
              <a:rPr lang="en-US" dirty="0" smtClean="0"/>
              <a:t>Individual scheme documentation address the parameters and specify the standards to which products are evaluated </a:t>
            </a:r>
          </a:p>
          <a:p>
            <a:pPr>
              <a:buFont typeface="Arial" panose="020B0604020202020204" pitchFamily="34" charset="0"/>
              <a:buChar char="•"/>
            </a:pPr>
            <a:r>
              <a:rPr lang="en-US" dirty="0" smtClean="0"/>
              <a:t>UL primarily operates the US/Canada Safety Scheme and participates in other GMA schemes</a:t>
            </a:r>
          </a:p>
          <a:p>
            <a:endParaRPr lang="en-US" sz="800" dirty="0" smtClean="0"/>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Scheme participation scopes, Standards, CRDs, ORDs, Project Plans &amp; profiled communication</a:t>
            </a:r>
          </a:p>
          <a:p>
            <a:endParaRPr lang="en-US" dirty="0" smtClean="0"/>
          </a:p>
          <a:p>
            <a:endParaRPr lang="en-US" dirty="0" smtClean="0">
              <a:solidFill>
                <a:srgbClr val="FF0000"/>
              </a:solidFill>
            </a:endParaRPr>
          </a:p>
          <a:p>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30</a:t>
            </a:fld>
            <a:endParaRPr lang="en-US" dirty="0">
              <a:solidFill>
                <a:srgbClr val="000000"/>
              </a:solidFill>
            </a:endParaRPr>
          </a:p>
        </p:txBody>
      </p:sp>
    </p:spTree>
    <p:extLst>
      <p:ext uri="{BB962C8B-B14F-4D97-AF65-F5344CB8AC3E}">
        <p14:creationId xmlns:p14="http://schemas.microsoft.com/office/powerpoint/2010/main" val="3639191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7.2  </a:t>
            </a:r>
            <a:r>
              <a:rPr lang="en-US" dirty="0"/>
              <a:t>Application</a:t>
            </a:r>
          </a:p>
        </p:txBody>
      </p:sp>
      <p:sp>
        <p:nvSpPr>
          <p:cNvPr id="3" name="Content Placeholder 2"/>
          <p:cNvSpPr>
            <a:spLocks noGrp="1"/>
          </p:cNvSpPr>
          <p:nvPr>
            <p:ph idx="1"/>
          </p:nvPr>
        </p:nvSpPr>
        <p:spPr>
          <a:xfrm>
            <a:off x="457200" y="1173481"/>
            <a:ext cx="8229600" cy="5110798"/>
          </a:xfrm>
        </p:spPr>
        <p:txBody>
          <a:bodyPr/>
          <a:lstStyle/>
          <a:p>
            <a:r>
              <a:rPr lang="en-US" dirty="0">
                <a:solidFill>
                  <a:srgbClr val="FF0000"/>
                </a:solidFill>
              </a:rPr>
              <a:t>Clause </a:t>
            </a:r>
            <a:r>
              <a:rPr lang="en-US" dirty="0" smtClean="0">
                <a:solidFill>
                  <a:srgbClr val="FF0000"/>
                </a:solidFill>
              </a:rPr>
              <a:t>Intent</a:t>
            </a:r>
          </a:p>
          <a:p>
            <a:r>
              <a:rPr lang="en-US" dirty="0"/>
              <a:t>For application, the certification body shall obtain all the necessary information to complete the </a:t>
            </a:r>
            <a:r>
              <a:rPr lang="en-US" dirty="0" smtClean="0"/>
              <a:t>certification process </a:t>
            </a:r>
            <a:r>
              <a:rPr lang="en-US" dirty="0"/>
              <a:t>in accordance with the relevant certification scheme</a:t>
            </a:r>
            <a:r>
              <a:rPr lang="en-US" dirty="0" smtClean="0"/>
              <a:t>.</a:t>
            </a:r>
          </a:p>
          <a:p>
            <a:endParaRPr lang="en-US" dirty="0">
              <a:solidFill>
                <a:srgbClr val="FF0000"/>
              </a:solidFill>
            </a:endParaRPr>
          </a:p>
          <a:p>
            <a:r>
              <a:rPr lang="en-US" dirty="0" smtClean="0">
                <a:solidFill>
                  <a:srgbClr val="FF0000"/>
                </a:solidFill>
              </a:rPr>
              <a:t>UL Implementation</a:t>
            </a:r>
          </a:p>
          <a:p>
            <a:pPr>
              <a:buFont typeface="Arial" panose="020B0604020202020204" pitchFamily="34" charset="0"/>
              <a:buChar char="•"/>
            </a:pPr>
            <a:r>
              <a:rPr lang="en-US" dirty="0"/>
              <a:t>All information required by the scheme shall be obtained </a:t>
            </a:r>
            <a:r>
              <a:rPr lang="en-US" dirty="0" smtClean="0"/>
              <a:t>from, </a:t>
            </a:r>
            <a:r>
              <a:rPr lang="en-US" dirty="0"/>
              <a:t>and/or confirmed by, the client during the RFQ </a:t>
            </a:r>
            <a:r>
              <a:rPr lang="en-US" dirty="0" smtClean="0"/>
              <a:t>process.  </a:t>
            </a:r>
          </a:p>
          <a:p>
            <a:pPr lvl="2"/>
            <a:r>
              <a:rPr lang="en-US" dirty="0" smtClean="0"/>
              <a:t>The </a:t>
            </a:r>
            <a:r>
              <a:rPr lang="en-US" dirty="0"/>
              <a:t>certification agreement is completed at this stage of the process </a:t>
            </a:r>
            <a:r>
              <a:rPr lang="en-US" dirty="0" smtClean="0"/>
              <a:t>.</a:t>
            </a:r>
          </a:p>
          <a:p>
            <a:endParaRPr lang="en-US" dirty="0">
              <a:solidFill>
                <a:srgbClr val="FF0000"/>
              </a:solidFill>
            </a:endParaRPr>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pPr>
              <a:buFont typeface="Arial" panose="020B0604020202020204" pitchFamily="34" charset="0"/>
              <a:buChar char="•"/>
            </a:pPr>
            <a:r>
              <a:rPr lang="en-US" dirty="0" smtClean="0"/>
              <a:t>RFQs and corresponding Quotes, </a:t>
            </a:r>
          </a:p>
          <a:p>
            <a:pPr>
              <a:buFont typeface="Arial" panose="020B0604020202020204" pitchFamily="34" charset="0"/>
              <a:buChar char="•"/>
            </a:pPr>
            <a:r>
              <a:rPr lang="en-US" dirty="0" smtClean="0"/>
              <a:t>UL signed Agreements</a:t>
            </a:r>
          </a:p>
          <a:p>
            <a:pPr>
              <a:buFont typeface="Arial" panose="020B0604020202020204" pitchFamily="34" charset="0"/>
              <a:buChar char="•"/>
            </a:pPr>
            <a:r>
              <a:rPr lang="en-US" dirty="0"/>
              <a:t>F</a:t>
            </a:r>
            <a:r>
              <a:rPr lang="en-US" dirty="0" smtClean="0"/>
              <a:t>urther clarifications in correspondence records</a:t>
            </a:r>
          </a:p>
          <a:p>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31</a:t>
            </a:fld>
            <a:endParaRPr lang="en-US" dirty="0">
              <a:solidFill>
                <a:srgbClr val="000000"/>
              </a:solidFill>
            </a:endParaRPr>
          </a:p>
        </p:txBody>
      </p:sp>
    </p:spTree>
    <p:extLst>
      <p:ext uri="{BB962C8B-B14F-4D97-AF65-F5344CB8AC3E}">
        <p14:creationId xmlns:p14="http://schemas.microsoft.com/office/powerpoint/2010/main" val="1126378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Application </a:t>
            </a:r>
            <a:r>
              <a:rPr lang="en-US" dirty="0" smtClean="0"/>
              <a:t>Review</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endParaRPr lang="en-US" dirty="0">
              <a:solidFill>
                <a:srgbClr val="FF0000"/>
              </a:solidFill>
            </a:endParaRPr>
          </a:p>
          <a:p>
            <a:r>
              <a:rPr lang="en-US" dirty="0" smtClean="0"/>
              <a:t>To confirm that the CB has the resources and capability to meet the requested quoted certification activities</a:t>
            </a:r>
          </a:p>
          <a:p>
            <a:endParaRPr lang="en-US" sz="1200" dirty="0"/>
          </a:p>
          <a:p>
            <a:r>
              <a:rPr lang="en-US" dirty="0">
                <a:solidFill>
                  <a:srgbClr val="FF0000"/>
                </a:solidFill>
              </a:rPr>
              <a:t>UL </a:t>
            </a:r>
            <a:r>
              <a:rPr lang="en-US" dirty="0" smtClean="0">
                <a:solidFill>
                  <a:srgbClr val="FF0000"/>
                </a:solidFill>
              </a:rPr>
              <a:t>Implementation</a:t>
            </a:r>
          </a:p>
          <a:p>
            <a:pPr marL="342900" lvl="2" indent="-342900">
              <a:spcBef>
                <a:spcPct val="20000"/>
              </a:spcBef>
              <a:buFont typeface="Arial" panose="020B0604020202020204" pitchFamily="34" charset="0"/>
              <a:buChar char="•"/>
            </a:pPr>
            <a:r>
              <a:rPr lang="en-US" sz="2000" dirty="0"/>
              <a:t>The review of the application is completed as part of the Front End stage </a:t>
            </a:r>
            <a:r>
              <a:rPr lang="en-US" sz="2000" dirty="0" smtClean="0"/>
              <a:t>of product evaluation</a:t>
            </a:r>
            <a:r>
              <a:rPr lang="en-US" sz="2000" b="1" dirty="0" smtClean="0"/>
              <a:t>.  </a:t>
            </a:r>
          </a:p>
          <a:p>
            <a:pPr marL="342900" lvl="2" indent="-342900">
              <a:spcBef>
                <a:spcPct val="20000"/>
              </a:spcBef>
              <a:buFont typeface="Arial" panose="020B0604020202020204" pitchFamily="34" charset="0"/>
              <a:buChar char="•"/>
            </a:pPr>
            <a:r>
              <a:rPr lang="en-US" sz="2000" dirty="0"/>
              <a:t>When the request for certification involves products or requirements with which UL LLC has no prior experience, these situations shall be handled in accordance with the </a:t>
            </a:r>
            <a:r>
              <a:rPr lang="en-US" sz="2000" dirty="0" smtClean="0"/>
              <a:t>New and Innovative Process</a:t>
            </a:r>
          </a:p>
          <a:p>
            <a:pPr marL="342900" lvl="2" indent="-342900">
              <a:spcBef>
                <a:spcPct val="20000"/>
              </a:spcBef>
              <a:buNone/>
            </a:pPr>
            <a:endParaRPr lang="en-US" sz="1200" dirty="0" smtClean="0"/>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TAT, ECD, letters or similar correspondence stored as required (currently eComm)</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32</a:t>
            </a:fld>
            <a:endParaRPr lang="en-US" dirty="0">
              <a:solidFill>
                <a:srgbClr val="000000"/>
              </a:solidFill>
            </a:endParaRPr>
          </a:p>
        </p:txBody>
      </p:sp>
    </p:spTree>
    <p:extLst>
      <p:ext uri="{BB962C8B-B14F-4D97-AF65-F5344CB8AC3E}">
        <p14:creationId xmlns:p14="http://schemas.microsoft.com/office/powerpoint/2010/main" val="152394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Evaluation</a:t>
            </a: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33</a:t>
            </a:fld>
            <a:endParaRPr lang="en-US" dirty="0">
              <a:solidFill>
                <a:srgbClr val="000000"/>
              </a:solidFill>
            </a:endParaRPr>
          </a:p>
        </p:txBody>
      </p:sp>
      <p:pic>
        <p:nvPicPr>
          <p:cNvPr id="49156" name="Picture 4" descr="C:\Users\05578\AppData\Local\Microsoft\Windows\Temporary Internet Files\Content.IE5\97HB0R0X\MC90031841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3363" y="1866470"/>
            <a:ext cx="3472334" cy="3002091"/>
          </a:xfrm>
          <a:prstGeom prst="rect">
            <a:avLst/>
          </a:prstGeom>
          <a:noFill/>
          <a:extLst>
            <a:ext uri="{909E8E84-426E-40DD-AFC4-6F175D3DCCD1}">
              <a14:hiddenFill xmlns:a14="http://schemas.microsoft.com/office/drawing/2010/main">
                <a:solidFill>
                  <a:srgbClr val="FFFFFF"/>
                </a:solidFill>
              </a14:hiddenFill>
            </a:ext>
          </a:extLst>
        </p:spPr>
      </p:pic>
      <p:pic>
        <p:nvPicPr>
          <p:cNvPr id="49158" name="Picture 6" descr="C:\Users\05578\AppData\Local\Microsoft\Windows\Temporary Internet Files\Content.IE5\97HB0R0X\MC90019585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8718" y="3367515"/>
            <a:ext cx="2664442" cy="259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867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Evaluation</a:t>
            </a:r>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r>
              <a:rPr lang="en-US" dirty="0" smtClean="0"/>
              <a:t>To plan and execute a demonstration of compliance to specified criteria</a:t>
            </a:r>
          </a:p>
          <a:p>
            <a:endParaRPr lang="en-US" sz="1200" dirty="0"/>
          </a:p>
          <a:p>
            <a:r>
              <a:rPr lang="en-US" dirty="0" smtClean="0">
                <a:solidFill>
                  <a:srgbClr val="FF0000"/>
                </a:solidFill>
              </a:rPr>
              <a:t>UL Implementation</a:t>
            </a:r>
          </a:p>
          <a:p>
            <a:pPr>
              <a:buFont typeface="Arial" panose="020B0604020202020204" pitchFamily="34" charset="0"/>
              <a:buChar char="•"/>
            </a:pPr>
            <a:r>
              <a:rPr lang="en-US" dirty="0" smtClean="0"/>
              <a:t>Products are evaluated against the specified standards </a:t>
            </a:r>
          </a:p>
          <a:p>
            <a:pPr>
              <a:buFont typeface="Arial" panose="020B0604020202020204" pitchFamily="34" charset="0"/>
              <a:buChar char="•"/>
            </a:pPr>
            <a:r>
              <a:rPr lang="en-US" dirty="0" smtClean="0"/>
              <a:t>Records of the evaluation are generated in accordance with the scheme requirements </a:t>
            </a:r>
          </a:p>
          <a:p>
            <a:endParaRPr lang="en-US" sz="1200" dirty="0">
              <a:solidFill>
                <a:srgbClr val="0070C0"/>
              </a:solidFill>
            </a:endParaRPr>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Data sheets</a:t>
            </a:r>
          </a:p>
          <a:p>
            <a:pPr>
              <a:buFont typeface="Arial" panose="020B0604020202020204" pitchFamily="34" charset="0"/>
              <a:buChar char="•"/>
            </a:pPr>
            <a:r>
              <a:rPr lang="en-US" dirty="0" smtClean="0"/>
              <a:t>Test records</a:t>
            </a:r>
          </a:p>
          <a:p>
            <a:pPr>
              <a:buFont typeface="Arial" panose="020B0604020202020204" pitchFamily="34" charset="0"/>
              <a:buChar char="•"/>
            </a:pPr>
            <a:r>
              <a:rPr lang="en-US" dirty="0" smtClean="0"/>
              <a:t>Construction review Data sheets</a:t>
            </a:r>
          </a:p>
          <a:p>
            <a:pPr>
              <a:buFont typeface="Arial" panose="020B0604020202020204" pitchFamily="34" charset="0"/>
              <a:buChar char="•"/>
            </a:pPr>
            <a:r>
              <a:rPr lang="en-US" dirty="0" smtClean="0"/>
              <a:t>Descriptive reports</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34</a:t>
            </a:fld>
            <a:endParaRPr lang="en-US" dirty="0">
              <a:solidFill>
                <a:srgbClr val="000000"/>
              </a:solidFill>
            </a:endParaRPr>
          </a:p>
        </p:txBody>
      </p:sp>
    </p:spTree>
    <p:extLst>
      <p:ext uri="{BB962C8B-B14F-4D97-AF65-F5344CB8AC3E}">
        <p14:creationId xmlns:p14="http://schemas.microsoft.com/office/powerpoint/2010/main" val="39761999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7.5 Review</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a:t>
            </a:r>
            <a:r>
              <a:rPr lang="en-US" dirty="0" smtClean="0"/>
              <a:t>evaluation information must be reviewed to confirm compliance with specified requirements, by someone other than the evaluator(s).</a:t>
            </a:r>
          </a:p>
          <a:p>
            <a:endParaRPr lang="en-US" dirty="0"/>
          </a:p>
          <a:p>
            <a:r>
              <a:rPr lang="en-US" dirty="0">
                <a:solidFill>
                  <a:srgbClr val="FF0000"/>
                </a:solidFill>
              </a:rPr>
              <a:t>UL Implementation</a:t>
            </a:r>
          </a:p>
          <a:p>
            <a:r>
              <a:rPr lang="en-US" dirty="0" smtClean="0"/>
              <a:t>Ensuring that the reviewer is both qualified and has not conducted any part of the evaluation.</a:t>
            </a:r>
          </a:p>
          <a:p>
            <a:endParaRPr lang="en-US" u="sng" dirty="0">
              <a:solidFill>
                <a:srgbClr val="FF0000"/>
              </a:solidFill>
            </a:endParaRPr>
          </a:p>
          <a:p>
            <a:r>
              <a:rPr lang="en-US" dirty="0" smtClean="0">
                <a:solidFill>
                  <a:srgbClr val="FF0000"/>
                </a:solidFill>
              </a:rPr>
              <a:t>Things </a:t>
            </a:r>
            <a:r>
              <a:rPr lang="en-US" dirty="0">
                <a:solidFill>
                  <a:srgbClr val="FF0000"/>
                </a:solidFill>
              </a:rPr>
              <a:t>you might look for</a:t>
            </a:r>
          </a:p>
          <a:p>
            <a:r>
              <a:rPr lang="en-US" dirty="0" smtClean="0"/>
              <a:t>Verify that the reviewer and evaluator are different people</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35</a:t>
            </a:fld>
            <a:endParaRPr lang="en-US" dirty="0">
              <a:solidFill>
                <a:srgbClr val="000000"/>
              </a:solidFill>
            </a:endParaRPr>
          </a:p>
        </p:txBody>
      </p:sp>
    </p:spTree>
    <p:extLst>
      <p:ext uri="{BB962C8B-B14F-4D97-AF65-F5344CB8AC3E}">
        <p14:creationId xmlns:p14="http://schemas.microsoft.com/office/powerpoint/2010/main" val="641021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Certification </a:t>
            </a:r>
            <a:r>
              <a:rPr lang="en-US" dirty="0" smtClean="0"/>
              <a:t>Decision</a:t>
            </a:r>
            <a:endParaRPr lang="en-US" dirty="0"/>
          </a:p>
        </p:txBody>
      </p:sp>
      <p:sp>
        <p:nvSpPr>
          <p:cNvPr id="3" name="Content Placeholder 2"/>
          <p:cNvSpPr>
            <a:spLocks noGrp="1"/>
          </p:cNvSpPr>
          <p:nvPr>
            <p:ph idx="1"/>
          </p:nvPr>
        </p:nvSpPr>
        <p:spPr>
          <a:xfrm>
            <a:off x="457200" y="782320"/>
            <a:ext cx="8229600" cy="5191443"/>
          </a:xfrm>
        </p:spPr>
        <p:txBody>
          <a:bodyPr/>
          <a:lstStyle/>
          <a:p>
            <a:r>
              <a:rPr lang="en-US" dirty="0">
                <a:solidFill>
                  <a:srgbClr val="FF0000"/>
                </a:solidFill>
              </a:rPr>
              <a:t>Clause Intent</a:t>
            </a:r>
          </a:p>
          <a:p>
            <a:r>
              <a:rPr lang="en-US" dirty="0" smtClean="0"/>
              <a:t>To identify responsibilities of the legal entities and the process for the determination of compliance/noncompliance of a product. </a:t>
            </a:r>
          </a:p>
          <a:p>
            <a:endParaRPr lang="en-US" sz="600" dirty="0"/>
          </a:p>
          <a:p>
            <a:r>
              <a:rPr lang="en-US" dirty="0">
                <a:solidFill>
                  <a:srgbClr val="FF0000"/>
                </a:solidFill>
              </a:rPr>
              <a:t>UL </a:t>
            </a:r>
            <a:r>
              <a:rPr lang="en-US" dirty="0" smtClean="0">
                <a:solidFill>
                  <a:srgbClr val="FF0000"/>
                </a:solidFill>
              </a:rPr>
              <a:t>Implementation</a:t>
            </a:r>
          </a:p>
          <a:p>
            <a:pPr>
              <a:buFont typeface="Arial" panose="020B0604020202020204" pitchFamily="34" charset="0"/>
              <a:buChar char="•"/>
            </a:pPr>
            <a:r>
              <a:rPr lang="en-US" dirty="0" smtClean="0"/>
              <a:t>This is a four eyes process where the certification decision is made by a qualified individual who did NOT participate in the evaluation of the product.</a:t>
            </a:r>
          </a:p>
          <a:p>
            <a:pPr>
              <a:buFont typeface="Arial" panose="020B0604020202020204" pitchFamily="34" charset="0"/>
              <a:buChar char="•"/>
            </a:pPr>
            <a:r>
              <a:rPr lang="en-US" dirty="0" smtClean="0"/>
              <a:t>The </a:t>
            </a:r>
            <a:r>
              <a:rPr lang="en-US" dirty="0"/>
              <a:t>certification body and all other legal entities in the UL family of companies that have entered into an Intercompany Accreditation Agreement are eligible to carry out the certification activities as long as all requirements are satisfied.  </a:t>
            </a:r>
            <a:r>
              <a:rPr lang="en-US" dirty="0" smtClean="0"/>
              <a:t>Agreement are listed on </a:t>
            </a:r>
            <a:r>
              <a:rPr lang="en-US" u="sng" dirty="0" smtClean="0">
                <a:hlinkClick r:id="rId3"/>
              </a:rPr>
              <a:t>Accreditation Services</a:t>
            </a:r>
            <a:r>
              <a:rPr lang="en-US" u="sng" dirty="0" smtClean="0"/>
              <a:t> </a:t>
            </a:r>
            <a:r>
              <a:rPr lang="en-US" dirty="0" smtClean="0"/>
              <a:t>web page</a:t>
            </a:r>
          </a:p>
          <a:p>
            <a:endParaRPr lang="en-US" sz="600" dirty="0">
              <a:solidFill>
                <a:srgbClr val="FF0000"/>
              </a:solidFill>
            </a:endParaRPr>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Documentation that defines the certification decision responsibility (may be one and the same as review)</a:t>
            </a:r>
          </a:p>
          <a:p>
            <a:pPr>
              <a:buFont typeface="Arial" panose="020B0604020202020204" pitchFamily="34" charset="0"/>
              <a:buChar char="•"/>
            </a:pPr>
            <a:r>
              <a:rPr lang="en-US" dirty="0" smtClean="0"/>
              <a:t>Verify records meet defined requirements - </a:t>
            </a:r>
            <a:r>
              <a:rPr lang="en-US" dirty="0" err="1" smtClean="0"/>
              <a:t>NoA</a:t>
            </a:r>
            <a:r>
              <a:rPr lang="en-US" dirty="0" smtClean="0"/>
              <a:t>, Close letter - see 7.7</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36</a:t>
            </a:fld>
            <a:endParaRPr lang="en-US" dirty="0">
              <a:solidFill>
                <a:srgbClr val="000000"/>
              </a:solidFill>
            </a:endParaRPr>
          </a:p>
        </p:txBody>
      </p:sp>
    </p:spTree>
    <p:extLst>
      <p:ext uri="{BB962C8B-B14F-4D97-AF65-F5344CB8AC3E}">
        <p14:creationId xmlns:p14="http://schemas.microsoft.com/office/powerpoint/2010/main" val="3921740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Certification </a:t>
            </a:r>
            <a:r>
              <a:rPr lang="en-US" dirty="0" smtClean="0"/>
              <a:t>Documentation</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certification body shall provide the client with formal certification documentation</a:t>
            </a:r>
            <a:r>
              <a:rPr lang="en-US" dirty="0" smtClean="0"/>
              <a:t> </a:t>
            </a:r>
          </a:p>
          <a:p>
            <a:endParaRPr lang="en-US" dirty="0"/>
          </a:p>
          <a:p>
            <a:r>
              <a:rPr lang="en-US" dirty="0">
                <a:solidFill>
                  <a:srgbClr val="FF0000"/>
                </a:solidFill>
              </a:rPr>
              <a:t>UL Implementation</a:t>
            </a:r>
          </a:p>
          <a:p>
            <a:r>
              <a:rPr lang="en-US" dirty="0" smtClean="0"/>
              <a:t>The US/Canada Safety Scheme defines the required documentation</a:t>
            </a:r>
          </a:p>
          <a:p>
            <a:endParaRPr lang="en-US" dirty="0" smtClean="0"/>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a:t>Signed Authorization Page </a:t>
            </a:r>
            <a:endParaRPr lang="en-US" dirty="0" smtClean="0"/>
          </a:p>
          <a:p>
            <a:pPr>
              <a:buFont typeface="Arial" panose="020B0604020202020204" pitchFamily="34" charset="0"/>
              <a:buChar char="•"/>
            </a:pPr>
            <a:r>
              <a:rPr lang="en-US" dirty="0" smtClean="0"/>
              <a:t>Report, including </a:t>
            </a:r>
            <a:r>
              <a:rPr lang="en-US" dirty="0"/>
              <a:t>Test Record Summary </a:t>
            </a:r>
            <a:endParaRPr lang="en-US" dirty="0" smtClean="0"/>
          </a:p>
          <a:p>
            <a:pPr>
              <a:buFont typeface="Arial" panose="020B0604020202020204" pitchFamily="34" charset="0"/>
              <a:buChar char="•"/>
            </a:pPr>
            <a:r>
              <a:rPr lang="en-US" dirty="0"/>
              <a:t>Follow-Up Service Procedure </a:t>
            </a: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37</a:t>
            </a:fld>
            <a:endParaRPr lang="en-US" dirty="0">
              <a:solidFill>
                <a:srgbClr val="000000"/>
              </a:solidFill>
            </a:endParaRPr>
          </a:p>
        </p:txBody>
      </p:sp>
    </p:spTree>
    <p:extLst>
      <p:ext uri="{BB962C8B-B14F-4D97-AF65-F5344CB8AC3E}">
        <p14:creationId xmlns:p14="http://schemas.microsoft.com/office/powerpoint/2010/main" val="4288283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7.8 Directory of </a:t>
            </a:r>
            <a:r>
              <a:rPr lang="en-US" dirty="0" smtClean="0"/>
              <a:t>Certified </a:t>
            </a:r>
            <a:r>
              <a:rPr lang="en-US" dirty="0"/>
              <a:t>P</a:t>
            </a:r>
            <a:r>
              <a:rPr lang="en-US" dirty="0" smtClean="0"/>
              <a:t>roducts</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certification body shall provide information, upon request, about the validity of a given certification</a:t>
            </a:r>
            <a:r>
              <a:rPr lang="en-US" dirty="0" smtClean="0"/>
              <a:t>.</a:t>
            </a:r>
          </a:p>
          <a:p>
            <a:endParaRPr lang="en-US" sz="1600" dirty="0"/>
          </a:p>
          <a:p>
            <a:r>
              <a:rPr lang="en-US" dirty="0">
                <a:solidFill>
                  <a:srgbClr val="FF0000"/>
                </a:solidFill>
              </a:rPr>
              <a:t>UL Implementation</a:t>
            </a:r>
          </a:p>
          <a:p>
            <a:r>
              <a:rPr lang="en-US" dirty="0"/>
              <a:t>The </a:t>
            </a:r>
            <a:r>
              <a:rPr lang="en-US" dirty="0" smtClean="0"/>
              <a:t>directory </a:t>
            </a:r>
            <a:r>
              <a:rPr lang="en-US" dirty="0"/>
              <a:t>of certified products is </a:t>
            </a:r>
            <a:r>
              <a:rPr lang="en-US" dirty="0" smtClean="0"/>
              <a:t>LIS</a:t>
            </a:r>
          </a:p>
          <a:p>
            <a:endParaRPr lang="en-US" sz="1600" dirty="0" smtClean="0"/>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Verify that products certified are listed in the directory with:</a:t>
            </a:r>
          </a:p>
          <a:p>
            <a:pPr lvl="2"/>
            <a:r>
              <a:rPr lang="en-US" dirty="0" smtClean="0"/>
              <a:t>Identification of the product</a:t>
            </a:r>
          </a:p>
          <a:p>
            <a:pPr lvl="2"/>
            <a:r>
              <a:rPr lang="en-US" dirty="0" smtClean="0"/>
              <a:t>The </a:t>
            </a:r>
            <a:r>
              <a:rPr lang="en-US" dirty="0"/>
              <a:t>standard(s) and other normative document(s) to which conformity has been </a:t>
            </a:r>
            <a:r>
              <a:rPr lang="en-US" dirty="0" smtClean="0"/>
              <a:t>certified</a:t>
            </a:r>
          </a:p>
          <a:p>
            <a:pPr lvl="2"/>
            <a:r>
              <a:rPr lang="en-US" dirty="0" smtClean="0"/>
              <a:t>Identification </a:t>
            </a:r>
            <a:r>
              <a:rPr lang="en-US" dirty="0"/>
              <a:t>of the client</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38</a:t>
            </a:fld>
            <a:endParaRPr lang="en-US" dirty="0">
              <a:solidFill>
                <a:srgbClr val="000000"/>
              </a:solidFill>
            </a:endParaRPr>
          </a:p>
        </p:txBody>
      </p:sp>
    </p:spTree>
    <p:extLst>
      <p:ext uri="{BB962C8B-B14F-4D97-AF65-F5344CB8AC3E}">
        <p14:creationId xmlns:p14="http://schemas.microsoft.com/office/powerpoint/2010/main" val="2569339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7.9 Surveillance</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when and if ongoing surveillance of certified product is required</a:t>
            </a:r>
          </a:p>
          <a:p>
            <a:endParaRPr lang="en-US" dirty="0"/>
          </a:p>
          <a:p>
            <a:r>
              <a:rPr lang="en-US" dirty="0">
                <a:solidFill>
                  <a:srgbClr val="FF0000"/>
                </a:solidFill>
              </a:rPr>
              <a:t>UL Implementation</a:t>
            </a:r>
          </a:p>
          <a:p>
            <a:r>
              <a:rPr lang="en-US" u="sng" dirty="0">
                <a:hlinkClick r:id="rId3"/>
              </a:rPr>
              <a:t>UL Mark Surveillance Program Policy Manual (00-GI-P0029)</a:t>
            </a:r>
            <a:r>
              <a:rPr lang="en-US" dirty="0"/>
              <a:t> </a:t>
            </a:r>
            <a:endParaRPr lang="en-US" dirty="0" smtClean="0"/>
          </a:p>
          <a:p>
            <a:pPr marL="342900" lvl="2" indent="-342900">
              <a:spcBef>
                <a:spcPct val="20000"/>
              </a:spcBef>
              <a:buNone/>
            </a:pPr>
            <a:r>
              <a:rPr lang="en-US" sz="2000" dirty="0" smtClean="0"/>
              <a:t>has been established </a:t>
            </a:r>
            <a:r>
              <a:rPr lang="en-US" sz="2000" dirty="0"/>
              <a:t>to ensure ongoing validity of the certification</a:t>
            </a:r>
            <a:r>
              <a:rPr lang="en-US" sz="2000" dirty="0" smtClean="0"/>
              <a:t>.</a:t>
            </a:r>
          </a:p>
          <a:p>
            <a:pPr marL="342900" lvl="2" indent="-342900">
              <a:spcBef>
                <a:spcPct val="20000"/>
              </a:spcBef>
              <a:buNone/>
            </a:pPr>
            <a:endParaRPr lang="en-US" sz="2000" dirty="0"/>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Records of surveillance activity</a:t>
            </a:r>
          </a:p>
          <a:p>
            <a:pPr>
              <a:buFont typeface="Arial" panose="020B0604020202020204" pitchFamily="34" charset="0"/>
              <a:buChar char="•"/>
            </a:pPr>
            <a:r>
              <a:rPr lang="en-US" dirty="0" smtClean="0"/>
              <a:t>Reaction to changes in product from the specified requirements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39</a:t>
            </a:fld>
            <a:endParaRPr lang="en-US" dirty="0">
              <a:solidFill>
                <a:srgbClr val="000000"/>
              </a:solidFill>
            </a:endParaRPr>
          </a:p>
        </p:txBody>
      </p:sp>
    </p:spTree>
    <p:extLst>
      <p:ext uri="{BB962C8B-B14F-4D97-AF65-F5344CB8AC3E}">
        <p14:creationId xmlns:p14="http://schemas.microsoft.com/office/powerpoint/2010/main" val="15392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ISO 17065, first edition  2012-09-15</a:t>
            </a:r>
            <a:endParaRPr lang="en-US" sz="3200" dirty="0"/>
          </a:p>
        </p:txBody>
      </p:sp>
      <p:sp>
        <p:nvSpPr>
          <p:cNvPr id="4" name="Slide Number Placeholder 3"/>
          <p:cNvSpPr>
            <a:spLocks noGrp="1"/>
          </p:cNvSpPr>
          <p:nvPr>
            <p:ph type="sldNum" sz="quarter" idx="10"/>
          </p:nvPr>
        </p:nvSpPr>
        <p:spPr/>
        <p:txBody>
          <a:bodyPr/>
          <a:lstStyle/>
          <a:p>
            <a:fld id="{8060DA6E-E843-4D72-9426-A6ECA930BB3C}" type="slidenum">
              <a:rPr lang="en-US" smtClean="0">
                <a:solidFill>
                  <a:srgbClr val="000000"/>
                </a:solidFill>
              </a:rPr>
              <a:pPr/>
              <a:t>4</a:t>
            </a:fld>
            <a:endParaRPr lang="en-US" dirty="0">
              <a:solidFill>
                <a:srgbClr val="000000"/>
              </a:solidFill>
            </a:endParaRPr>
          </a:p>
        </p:txBody>
      </p:sp>
      <p:pic>
        <p:nvPicPr>
          <p:cNvPr id="5" name="Picture 5" descr="j019912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85899" y="1417638"/>
            <a:ext cx="6105525" cy="4629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5726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7.10 Changes </a:t>
            </a:r>
            <a:r>
              <a:rPr lang="en-US" dirty="0" smtClean="0"/>
              <a:t>Affecting </a:t>
            </a:r>
            <a:r>
              <a:rPr lang="en-US" dirty="0"/>
              <a:t>C</a:t>
            </a:r>
            <a:r>
              <a:rPr lang="en-US" dirty="0" smtClean="0"/>
              <a:t>ertification</a:t>
            </a:r>
            <a:endParaRPr lang="en-US" dirty="0"/>
          </a:p>
        </p:txBody>
      </p:sp>
      <p:sp>
        <p:nvSpPr>
          <p:cNvPr id="3" name="Content Placeholder 2"/>
          <p:cNvSpPr>
            <a:spLocks noGrp="1"/>
          </p:cNvSpPr>
          <p:nvPr>
            <p:ph idx="1"/>
          </p:nvPr>
        </p:nvSpPr>
        <p:spPr>
          <a:xfrm>
            <a:off x="457200" y="955040"/>
            <a:ext cx="8229600" cy="4825683"/>
          </a:xfrm>
        </p:spPr>
        <p:txBody>
          <a:bodyPr/>
          <a:lstStyle/>
          <a:p>
            <a:r>
              <a:rPr lang="en-US" dirty="0">
                <a:solidFill>
                  <a:srgbClr val="FF0000"/>
                </a:solidFill>
              </a:rPr>
              <a:t>Clause Intent</a:t>
            </a:r>
          </a:p>
          <a:p>
            <a:pPr>
              <a:buFont typeface="Arial" panose="020B0604020202020204" pitchFamily="34" charset="0"/>
              <a:buChar char="•"/>
            </a:pPr>
            <a:r>
              <a:rPr lang="en-US" dirty="0"/>
              <a:t>When </a:t>
            </a:r>
            <a:r>
              <a:rPr lang="en-US" dirty="0" smtClean="0"/>
              <a:t> new </a:t>
            </a:r>
            <a:r>
              <a:rPr lang="en-US" dirty="0"/>
              <a:t>or revised requirements </a:t>
            </a:r>
            <a:r>
              <a:rPr lang="en-US" dirty="0" smtClean="0"/>
              <a:t>are introduced, the certification </a:t>
            </a:r>
            <a:r>
              <a:rPr lang="en-US" dirty="0"/>
              <a:t>body shall ensure </a:t>
            </a:r>
            <a:r>
              <a:rPr lang="en-US" dirty="0" smtClean="0"/>
              <a:t>that these changes </a:t>
            </a:r>
            <a:r>
              <a:rPr lang="en-US" dirty="0"/>
              <a:t>are </a:t>
            </a:r>
            <a:r>
              <a:rPr lang="en-US" dirty="0" smtClean="0"/>
              <a:t>communicated</a:t>
            </a:r>
          </a:p>
          <a:p>
            <a:pPr>
              <a:buFont typeface="Arial" panose="020B0604020202020204" pitchFamily="34" charset="0"/>
              <a:buChar char="•"/>
            </a:pPr>
            <a:r>
              <a:rPr lang="en-US" dirty="0" smtClean="0"/>
              <a:t> </a:t>
            </a:r>
            <a:r>
              <a:rPr lang="en-US" dirty="0"/>
              <a:t>The certification body </a:t>
            </a:r>
            <a:r>
              <a:rPr lang="en-US" dirty="0" smtClean="0"/>
              <a:t>shall verify </a:t>
            </a:r>
            <a:r>
              <a:rPr lang="en-US" dirty="0"/>
              <a:t>the implementation of the changes by its clients and shall take actions required by the </a:t>
            </a:r>
            <a:r>
              <a:rPr lang="en-US" dirty="0" smtClean="0"/>
              <a:t>scheme</a:t>
            </a:r>
          </a:p>
          <a:p>
            <a:endParaRPr lang="en-US" sz="1000" dirty="0" smtClean="0"/>
          </a:p>
          <a:p>
            <a:r>
              <a:rPr lang="en-US" dirty="0" smtClean="0">
                <a:solidFill>
                  <a:srgbClr val="FF0000"/>
                </a:solidFill>
              </a:rPr>
              <a:t>UL </a:t>
            </a:r>
            <a:r>
              <a:rPr lang="en-US" dirty="0">
                <a:solidFill>
                  <a:srgbClr val="FF0000"/>
                </a:solidFill>
              </a:rPr>
              <a:t>Implementation</a:t>
            </a:r>
          </a:p>
          <a:p>
            <a:pPr>
              <a:buFont typeface="Arial" panose="020B0604020202020204" pitchFamily="34" charset="0"/>
              <a:buChar char="•"/>
            </a:pPr>
            <a:r>
              <a:rPr lang="en-US" dirty="0"/>
              <a:t>Procedures for addressing new or revised technical requirements (e.g., changes to standards) related to the certification program are described in the </a:t>
            </a:r>
            <a:endParaRPr lang="en-US" dirty="0" smtClean="0"/>
          </a:p>
          <a:p>
            <a:pPr lvl="2"/>
            <a:r>
              <a:rPr lang="en-US" dirty="0" smtClean="0"/>
              <a:t>Industry </a:t>
            </a:r>
            <a:r>
              <a:rPr lang="en-US" dirty="0"/>
              <a:t>File Review </a:t>
            </a:r>
            <a:r>
              <a:rPr lang="en-US" dirty="0" smtClean="0"/>
              <a:t>Process </a:t>
            </a:r>
          </a:p>
          <a:p>
            <a:pPr lvl="2"/>
            <a:r>
              <a:rPr lang="en-US" dirty="0" smtClean="0"/>
              <a:t>Continuing </a:t>
            </a:r>
            <a:r>
              <a:rPr lang="en-US" dirty="0"/>
              <a:t>Certification </a:t>
            </a:r>
            <a:r>
              <a:rPr lang="en-US" dirty="0" smtClean="0"/>
              <a:t>Process</a:t>
            </a:r>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endParaRPr lang="en-US" dirty="0">
              <a:solidFill>
                <a:srgbClr val="FF0000"/>
              </a:solidFill>
            </a:endParaRPr>
          </a:p>
          <a:p>
            <a:pPr>
              <a:buFont typeface="Arial" panose="020B0604020202020204" pitchFamily="34" charset="0"/>
              <a:buChar char="•"/>
            </a:pPr>
            <a:r>
              <a:rPr lang="en-US" dirty="0" smtClean="0"/>
              <a:t>Records of IFR activity</a:t>
            </a:r>
          </a:p>
          <a:p>
            <a:pPr>
              <a:buFont typeface="Arial" panose="020B0604020202020204" pitchFamily="34" charset="0"/>
              <a:buChar char="•"/>
            </a:pPr>
            <a:r>
              <a:rPr lang="en-US" dirty="0" smtClean="0"/>
              <a:t>Records of Continuing Certification decisions and communications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40</a:t>
            </a:fld>
            <a:endParaRPr lang="en-US" dirty="0">
              <a:solidFill>
                <a:srgbClr val="000000"/>
              </a:solidFill>
            </a:endParaRPr>
          </a:p>
        </p:txBody>
      </p:sp>
    </p:spTree>
    <p:extLst>
      <p:ext uri="{BB962C8B-B14F-4D97-AF65-F5344CB8AC3E}">
        <p14:creationId xmlns:p14="http://schemas.microsoft.com/office/powerpoint/2010/main" val="23294696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7.11 Termination, R</a:t>
            </a:r>
            <a:r>
              <a:rPr lang="en-US" dirty="0" smtClean="0"/>
              <a:t>eduction, Suspension </a:t>
            </a:r>
            <a:r>
              <a:rPr lang="en-US" dirty="0"/>
              <a:t>or </a:t>
            </a:r>
            <a:r>
              <a:rPr lang="en-US" dirty="0" smtClean="0"/>
              <a:t>Withdrawal </a:t>
            </a:r>
            <a:r>
              <a:rPr lang="en-US" dirty="0"/>
              <a:t>of </a:t>
            </a:r>
            <a:r>
              <a:rPr lang="en-US" dirty="0" smtClean="0"/>
              <a:t>Certification</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Is to define conditions and process for the </a:t>
            </a:r>
            <a:r>
              <a:rPr lang="en-US" dirty="0"/>
              <a:t>t</a:t>
            </a:r>
            <a:r>
              <a:rPr lang="en-US" dirty="0" smtClean="0"/>
              <a:t>ermination</a:t>
            </a:r>
            <a:r>
              <a:rPr lang="en-US" dirty="0"/>
              <a:t>, reduction, suspension or withdrawal of </a:t>
            </a:r>
            <a:r>
              <a:rPr lang="en-US" dirty="0" smtClean="0"/>
              <a:t>certification.</a:t>
            </a:r>
          </a:p>
          <a:p>
            <a:endParaRPr lang="en-US" sz="1200" dirty="0"/>
          </a:p>
          <a:p>
            <a:r>
              <a:rPr lang="en-US" dirty="0">
                <a:solidFill>
                  <a:srgbClr val="FF0000"/>
                </a:solidFill>
              </a:rPr>
              <a:t>UL Implementation</a:t>
            </a:r>
          </a:p>
          <a:p>
            <a:pPr>
              <a:buFont typeface="Arial" panose="020B0604020202020204" pitchFamily="34" charset="0"/>
              <a:buChar char="•"/>
            </a:pPr>
            <a:r>
              <a:rPr lang="en-US" dirty="0"/>
              <a:t>VN </a:t>
            </a:r>
            <a:r>
              <a:rPr lang="en-US" dirty="0" smtClean="0"/>
              <a:t>handling </a:t>
            </a:r>
            <a:r>
              <a:rPr lang="en-US" dirty="0"/>
              <a:t>and </a:t>
            </a:r>
            <a:r>
              <a:rPr lang="en-US" dirty="0" smtClean="0"/>
              <a:t>processing for cases of non-conformance Identified during surveillance.</a:t>
            </a:r>
          </a:p>
          <a:p>
            <a:pPr>
              <a:buFont typeface="Arial" panose="020B0604020202020204" pitchFamily="34" charset="0"/>
              <a:buChar char="•"/>
            </a:pPr>
            <a:r>
              <a:rPr lang="en-US" dirty="0" smtClean="0"/>
              <a:t>The process for handling </a:t>
            </a:r>
            <a:r>
              <a:rPr lang="en-US" dirty="0"/>
              <a:t>w</a:t>
            </a:r>
            <a:r>
              <a:rPr lang="en-US" dirty="0" smtClean="0"/>
              <a:t>ithdrawal </a:t>
            </a:r>
            <a:r>
              <a:rPr lang="en-US" dirty="0"/>
              <a:t>r</a:t>
            </a:r>
            <a:r>
              <a:rPr lang="en-US" dirty="0" smtClean="0"/>
              <a:t>equests for cases that the client wishes to terminate the certification</a:t>
            </a:r>
          </a:p>
          <a:p>
            <a:endParaRPr lang="en-US" sz="1200" dirty="0" smtClean="0"/>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Interview with individuals processing change requests and related records.</a:t>
            </a:r>
          </a:p>
          <a:p>
            <a:pPr>
              <a:buFont typeface="Arial" panose="020B0604020202020204" pitchFamily="34" charset="0"/>
              <a:buChar char="•"/>
            </a:pPr>
            <a:r>
              <a:rPr lang="en-US" dirty="0" smtClean="0"/>
              <a:t>Review of VN handling activities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41</a:t>
            </a:fld>
            <a:endParaRPr lang="en-US" dirty="0">
              <a:solidFill>
                <a:srgbClr val="000000"/>
              </a:solidFill>
            </a:endParaRPr>
          </a:p>
        </p:txBody>
      </p:sp>
    </p:spTree>
    <p:extLst>
      <p:ext uri="{BB962C8B-B14F-4D97-AF65-F5344CB8AC3E}">
        <p14:creationId xmlns:p14="http://schemas.microsoft.com/office/powerpoint/2010/main" val="3831128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7.12 Records</a:t>
            </a:r>
          </a:p>
        </p:txBody>
      </p:sp>
      <p:sp>
        <p:nvSpPr>
          <p:cNvPr id="3" name="Content Placeholder 2"/>
          <p:cNvSpPr>
            <a:spLocks noGrp="1"/>
          </p:cNvSpPr>
          <p:nvPr>
            <p:ph idx="1"/>
          </p:nvPr>
        </p:nvSpPr>
        <p:spPr>
          <a:xfrm>
            <a:off x="345440" y="1214120"/>
            <a:ext cx="8229600" cy="4525963"/>
          </a:xfrm>
        </p:spPr>
        <p:txBody>
          <a:bodyPr/>
          <a:lstStyle/>
          <a:p>
            <a:r>
              <a:rPr lang="en-US" dirty="0">
                <a:solidFill>
                  <a:srgbClr val="FF0000"/>
                </a:solidFill>
              </a:rPr>
              <a:t>Clause Intent</a:t>
            </a:r>
          </a:p>
          <a:p>
            <a:r>
              <a:rPr lang="en-US" dirty="0" smtClean="0"/>
              <a:t>To maintain records </a:t>
            </a:r>
            <a:r>
              <a:rPr lang="en-US" dirty="0"/>
              <a:t>to demonstrate that all certification process </a:t>
            </a:r>
            <a:r>
              <a:rPr lang="en-US" dirty="0" smtClean="0"/>
              <a:t>requirements have </a:t>
            </a:r>
            <a:r>
              <a:rPr lang="en-US" dirty="0"/>
              <a:t>been effectively </a:t>
            </a:r>
            <a:r>
              <a:rPr lang="en-US" dirty="0" smtClean="0"/>
              <a:t>fulfilled and keep required confidentiality.</a:t>
            </a:r>
          </a:p>
          <a:p>
            <a:r>
              <a:rPr lang="en-US" dirty="0" smtClean="0">
                <a:solidFill>
                  <a:srgbClr val="FF0000"/>
                </a:solidFill>
              </a:rPr>
              <a:t>UL </a:t>
            </a:r>
            <a:r>
              <a:rPr lang="en-US" dirty="0">
                <a:solidFill>
                  <a:srgbClr val="FF0000"/>
                </a:solidFill>
              </a:rPr>
              <a:t>Implementation</a:t>
            </a:r>
          </a:p>
          <a:p>
            <a:pPr>
              <a:buFont typeface="Arial" panose="020B0604020202020204" pitchFamily="34" charset="0"/>
              <a:buChar char="•"/>
            </a:pPr>
            <a:r>
              <a:rPr lang="en-US" u="sng" dirty="0">
                <a:hlinkClick r:id="rId3"/>
              </a:rPr>
              <a:t>Global Records Policy (00-QA-P0026</a:t>
            </a:r>
            <a:r>
              <a:rPr lang="en-US" u="sng" dirty="0" smtClean="0">
                <a:hlinkClick r:id="rId3"/>
              </a:rPr>
              <a:t>)</a:t>
            </a:r>
            <a:r>
              <a:rPr lang="en-US" u="sng" dirty="0" smtClean="0"/>
              <a:t> </a:t>
            </a:r>
            <a:r>
              <a:rPr lang="en-US" dirty="0" smtClean="0"/>
              <a:t>defines the identification of records </a:t>
            </a:r>
          </a:p>
          <a:p>
            <a:pPr>
              <a:buFont typeface="Arial" panose="020B0604020202020204" pitchFamily="34" charset="0"/>
              <a:buChar char="•"/>
            </a:pPr>
            <a:r>
              <a:rPr lang="en-US" u="sng" dirty="0" smtClean="0">
                <a:hlinkClick r:id="rId4"/>
              </a:rPr>
              <a:t>Certification </a:t>
            </a:r>
            <a:r>
              <a:rPr lang="en-US" u="sng" dirty="0">
                <a:hlinkClick r:id="rId4"/>
              </a:rPr>
              <a:t>Records Retention Schedule (00-CE-S0030</a:t>
            </a:r>
            <a:r>
              <a:rPr lang="en-US" u="sng" dirty="0" smtClean="0">
                <a:hlinkClick r:id="rId4"/>
              </a:rPr>
              <a:t>)</a:t>
            </a:r>
            <a:r>
              <a:rPr lang="en-US" u="sng" dirty="0"/>
              <a:t> </a:t>
            </a:r>
            <a:r>
              <a:rPr lang="en-US" dirty="0" smtClean="0"/>
              <a:t>addresses</a:t>
            </a:r>
            <a:r>
              <a:rPr lang="en-US" u="sng" dirty="0" smtClean="0"/>
              <a:t> </a:t>
            </a:r>
            <a:r>
              <a:rPr lang="en-US" dirty="0" smtClean="0"/>
              <a:t>description</a:t>
            </a:r>
            <a:r>
              <a:rPr lang="en-US" dirty="0"/>
              <a:t>, ownership, review requirements, access, and retention period for certification records </a:t>
            </a:r>
            <a:endParaRPr lang="en-US" dirty="0" smtClean="0"/>
          </a:p>
          <a:p>
            <a:pPr>
              <a:buFont typeface="Arial" panose="020B0604020202020204" pitchFamily="34" charset="0"/>
              <a:buChar char="•"/>
            </a:pPr>
            <a:r>
              <a:rPr lang="en-US" dirty="0"/>
              <a:t>The </a:t>
            </a:r>
            <a:r>
              <a:rPr lang="en-US" u="sng" dirty="0">
                <a:hlinkClick r:id="rId5"/>
              </a:rPr>
              <a:t>Enterprise Information Security Policy (00-IT-P0406)</a:t>
            </a:r>
            <a:r>
              <a:rPr lang="en-US" u="sng" dirty="0"/>
              <a:t> </a:t>
            </a:r>
            <a:r>
              <a:rPr lang="en-US" dirty="0"/>
              <a:t>addresses the confidential maintenance of the records.</a:t>
            </a:r>
            <a:r>
              <a:rPr lang="en-US" u="sng" dirty="0"/>
              <a:t> </a:t>
            </a:r>
            <a:endParaRPr lang="en-US" dirty="0" smtClean="0"/>
          </a:p>
          <a:p>
            <a:r>
              <a:rPr lang="en-US" dirty="0" smtClean="0">
                <a:solidFill>
                  <a:srgbClr val="FF0000"/>
                </a:solidFill>
              </a:rPr>
              <a:t>Things </a:t>
            </a:r>
            <a:r>
              <a:rPr lang="en-US" dirty="0">
                <a:solidFill>
                  <a:srgbClr val="FF0000"/>
                </a:solidFill>
              </a:rPr>
              <a:t>you might look for</a:t>
            </a:r>
          </a:p>
          <a:p>
            <a:r>
              <a:rPr lang="en-US" dirty="0" smtClean="0"/>
              <a:t>Verify that records are defined, maintained and secured.</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42</a:t>
            </a:fld>
            <a:endParaRPr lang="en-US" dirty="0">
              <a:solidFill>
                <a:srgbClr val="000000"/>
              </a:solidFill>
            </a:endParaRPr>
          </a:p>
        </p:txBody>
      </p:sp>
    </p:spTree>
    <p:extLst>
      <p:ext uri="{BB962C8B-B14F-4D97-AF65-F5344CB8AC3E}">
        <p14:creationId xmlns:p14="http://schemas.microsoft.com/office/powerpoint/2010/main" val="2654473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7.13 Complaints and </a:t>
            </a:r>
            <a:r>
              <a:rPr lang="en-US" dirty="0" smtClean="0"/>
              <a:t>Appeals</a:t>
            </a:r>
            <a:endParaRPr lang="en-US" dirty="0"/>
          </a:p>
        </p:txBody>
      </p:sp>
      <p:sp>
        <p:nvSpPr>
          <p:cNvPr id="3" name="Content Placeholder 2"/>
          <p:cNvSpPr>
            <a:spLocks noGrp="1"/>
          </p:cNvSpPr>
          <p:nvPr>
            <p:ph idx="1"/>
          </p:nvPr>
        </p:nvSpPr>
        <p:spPr>
          <a:xfrm>
            <a:off x="457200" y="924560"/>
            <a:ext cx="8493760" cy="5100003"/>
          </a:xfrm>
        </p:spPr>
        <p:txBody>
          <a:bodyPr/>
          <a:lstStyle/>
          <a:p>
            <a:r>
              <a:rPr lang="en-US" dirty="0">
                <a:solidFill>
                  <a:srgbClr val="FF0000"/>
                </a:solidFill>
              </a:rPr>
              <a:t>Clause Intent</a:t>
            </a:r>
          </a:p>
          <a:p>
            <a:pPr>
              <a:buFont typeface="Arial" panose="020B0604020202020204" pitchFamily="34" charset="0"/>
              <a:buChar char="•"/>
            </a:pPr>
            <a:r>
              <a:rPr lang="en-US" dirty="0"/>
              <a:t>The certification body shall have a documented process to receive, evaluate and make decisions </a:t>
            </a:r>
            <a:r>
              <a:rPr lang="en-US" dirty="0" smtClean="0"/>
              <a:t>on complaints </a:t>
            </a:r>
            <a:r>
              <a:rPr lang="en-US" dirty="0"/>
              <a:t>and appeals. </a:t>
            </a:r>
            <a:endParaRPr lang="en-US" dirty="0" smtClean="0"/>
          </a:p>
          <a:p>
            <a:pPr>
              <a:buFont typeface="Arial" panose="020B0604020202020204" pitchFamily="34" charset="0"/>
              <a:buChar char="•"/>
            </a:pPr>
            <a:r>
              <a:rPr lang="en-US" dirty="0" smtClean="0"/>
              <a:t>The </a:t>
            </a:r>
            <a:r>
              <a:rPr lang="en-US" dirty="0"/>
              <a:t>certification body shall record and track complaints and appeals, as well </a:t>
            </a:r>
            <a:r>
              <a:rPr lang="en-US" dirty="0" smtClean="0"/>
              <a:t>as actions </a:t>
            </a:r>
            <a:r>
              <a:rPr lang="en-US" dirty="0"/>
              <a:t>undertaken to resolve them</a:t>
            </a:r>
            <a:r>
              <a:rPr lang="en-US" dirty="0" smtClean="0"/>
              <a:t>.</a:t>
            </a:r>
          </a:p>
          <a:p>
            <a:endParaRPr lang="en-US" sz="1400" dirty="0"/>
          </a:p>
          <a:p>
            <a:r>
              <a:rPr lang="en-US" dirty="0" smtClean="0">
                <a:solidFill>
                  <a:srgbClr val="FF0000"/>
                </a:solidFill>
              </a:rPr>
              <a:t>UL Implementation</a:t>
            </a:r>
          </a:p>
          <a:p>
            <a:pPr>
              <a:buFont typeface="Arial" panose="020B0604020202020204" pitchFamily="34" charset="0"/>
              <a:buChar char="•"/>
            </a:pPr>
            <a:r>
              <a:rPr lang="en-US" u="sng" dirty="0">
                <a:hlinkClick r:id="rId3"/>
              </a:rPr>
              <a:t>Standard Operating Procedure for Handling Customer Complaints (00-CS-S0012</a:t>
            </a:r>
            <a:r>
              <a:rPr lang="en-US" u="sng" dirty="0" smtClean="0">
                <a:hlinkClick r:id="rId3"/>
              </a:rPr>
              <a:t>)</a:t>
            </a:r>
            <a:r>
              <a:rPr lang="en-US" b="1" dirty="0"/>
              <a:t> </a:t>
            </a:r>
            <a:r>
              <a:rPr lang="en-US" dirty="0" smtClean="0"/>
              <a:t>- For service delivery type complaints</a:t>
            </a:r>
          </a:p>
          <a:p>
            <a:pPr>
              <a:buFont typeface="Arial" panose="020B0604020202020204" pitchFamily="34" charset="0"/>
              <a:buChar char="•"/>
            </a:pPr>
            <a:r>
              <a:rPr lang="en-US" dirty="0">
                <a:hlinkClick r:id="rId4"/>
              </a:rPr>
              <a:t>Technical Appeals Process (</a:t>
            </a:r>
            <a:r>
              <a:rPr lang="en-US" dirty="0" smtClean="0">
                <a:hlinkClick r:id="rId4"/>
              </a:rPr>
              <a:t>00-PD-S0028)</a:t>
            </a:r>
            <a:r>
              <a:rPr lang="en-US" b="1" dirty="0"/>
              <a:t> </a:t>
            </a:r>
            <a:r>
              <a:rPr lang="en-US" dirty="0" smtClean="0"/>
              <a:t>- For applicant technical issues</a:t>
            </a:r>
            <a:endParaRPr lang="en-US" dirty="0"/>
          </a:p>
          <a:p>
            <a:pPr>
              <a:buFont typeface="Arial" panose="020B0604020202020204" pitchFamily="34" charset="0"/>
              <a:buChar char="•"/>
            </a:pPr>
            <a:r>
              <a:rPr lang="en-US" u="sng" dirty="0">
                <a:hlinkClick r:id="rId5"/>
              </a:rPr>
              <a:t>Product Incident Report Investigation SOP (00-FR-S0031) </a:t>
            </a:r>
            <a:r>
              <a:rPr lang="en-US" dirty="0" smtClean="0"/>
              <a:t>- For non applicant technical concerns</a:t>
            </a:r>
          </a:p>
          <a:p>
            <a:endParaRPr lang="en-US" sz="1400" dirty="0"/>
          </a:p>
          <a:p>
            <a:r>
              <a:rPr lang="en-US" dirty="0" smtClean="0">
                <a:solidFill>
                  <a:srgbClr val="FF0000"/>
                </a:solidFill>
              </a:rPr>
              <a:t>Things </a:t>
            </a:r>
            <a:r>
              <a:rPr lang="en-US" dirty="0">
                <a:solidFill>
                  <a:srgbClr val="FF0000"/>
                </a:solidFill>
              </a:rPr>
              <a:t>you might look for</a:t>
            </a:r>
          </a:p>
          <a:p>
            <a:r>
              <a:rPr lang="en-US" dirty="0" smtClean="0"/>
              <a:t>Follow the process and look for records with each type of issue</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43</a:t>
            </a:fld>
            <a:endParaRPr lang="en-US" dirty="0">
              <a:solidFill>
                <a:srgbClr val="000000"/>
              </a:solidFill>
            </a:endParaRPr>
          </a:p>
        </p:txBody>
      </p:sp>
    </p:spTree>
    <p:extLst>
      <p:ext uri="{BB962C8B-B14F-4D97-AF65-F5344CB8AC3E}">
        <p14:creationId xmlns:p14="http://schemas.microsoft.com/office/powerpoint/2010/main" val="10252038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Management </a:t>
            </a:r>
            <a:r>
              <a:rPr lang="en-US" dirty="0" smtClean="0"/>
              <a:t>System </a:t>
            </a:r>
            <a:r>
              <a:rPr lang="en-US" dirty="0"/>
              <a:t>R</a:t>
            </a:r>
            <a:r>
              <a:rPr lang="en-US" dirty="0" smtClean="0"/>
              <a:t>equirements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1838" y="1564640"/>
            <a:ext cx="6164421" cy="4525963"/>
          </a:xfrm>
        </p:spPr>
      </p:pic>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44</a:t>
            </a:fld>
            <a:endParaRPr lang="en-US" dirty="0">
              <a:solidFill>
                <a:srgbClr val="000000"/>
              </a:solidFill>
            </a:endParaRPr>
          </a:p>
        </p:txBody>
      </p:sp>
      <p:sp>
        <p:nvSpPr>
          <p:cNvPr id="6" name="Rectangle 5"/>
          <p:cNvSpPr/>
          <p:nvPr/>
        </p:nvSpPr>
        <p:spPr>
          <a:xfrm>
            <a:off x="2672079" y="2753975"/>
            <a:ext cx="711201" cy="923330"/>
          </a:xfrm>
          <a:prstGeom prst="rect">
            <a:avLst/>
          </a:prstGeom>
          <a:noFill/>
        </p:spPr>
        <p:txBody>
          <a:bodyPr wrap="squar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5084123" y="2185015"/>
            <a:ext cx="72327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B</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43155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 General </a:t>
            </a:r>
            <a:r>
              <a:rPr lang="en-US" dirty="0" smtClean="0"/>
              <a:t>Management </a:t>
            </a:r>
            <a:r>
              <a:rPr lang="en-US" dirty="0"/>
              <a:t>S</a:t>
            </a:r>
            <a:r>
              <a:rPr lang="en-US" dirty="0" smtClean="0"/>
              <a:t>ystem </a:t>
            </a:r>
            <a:r>
              <a:rPr lang="en-US" dirty="0"/>
              <a:t>D</a:t>
            </a:r>
            <a:r>
              <a:rPr lang="en-US" dirty="0" smtClean="0"/>
              <a:t>ocumentation </a:t>
            </a:r>
            <a:r>
              <a:rPr lang="en-US" dirty="0"/>
              <a:t>(Option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the Management commitment to the development and implementation of a management system that meets the requirement's of this (ISO17065) standard</a:t>
            </a:r>
          </a:p>
          <a:p>
            <a:endParaRPr lang="en-US" dirty="0" smtClean="0"/>
          </a:p>
          <a:p>
            <a:r>
              <a:rPr lang="en-US" dirty="0" smtClean="0">
                <a:solidFill>
                  <a:srgbClr val="FF0000"/>
                </a:solidFill>
              </a:rPr>
              <a:t>UL </a:t>
            </a:r>
            <a:r>
              <a:rPr lang="en-US" dirty="0">
                <a:solidFill>
                  <a:srgbClr val="FF0000"/>
                </a:solidFill>
              </a:rPr>
              <a:t>Implementation</a:t>
            </a:r>
          </a:p>
          <a:p>
            <a:r>
              <a:rPr lang="en-US" dirty="0" smtClean="0">
                <a:hlinkClick r:id="rId3"/>
              </a:rPr>
              <a:t>The UL LLC 00-CB-P0860 Certification Body Compliance Manual </a:t>
            </a:r>
            <a:r>
              <a:rPr lang="en-US" dirty="0" smtClean="0"/>
              <a:t>along </a:t>
            </a:r>
            <a:r>
              <a:rPr lang="en-US" dirty="0"/>
              <a:t>with any referenced </a:t>
            </a:r>
            <a:r>
              <a:rPr lang="en-US" dirty="0" smtClean="0"/>
              <a:t>documents </a:t>
            </a:r>
            <a:r>
              <a:rPr lang="en-US" dirty="0"/>
              <a:t>constitute the management system of the UL LLC </a:t>
            </a:r>
            <a:r>
              <a:rPr lang="en-US" dirty="0" smtClean="0"/>
              <a:t>Certification Body</a:t>
            </a:r>
            <a:endParaRPr lang="en-US" dirty="0"/>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How UL ensures the policies </a:t>
            </a:r>
            <a:r>
              <a:rPr lang="en-US" dirty="0"/>
              <a:t>and objectives are acknowledged and implemented at all levels of the certification body’s organization</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45</a:t>
            </a:fld>
            <a:endParaRPr lang="en-US" dirty="0">
              <a:solidFill>
                <a:srgbClr val="000000"/>
              </a:solidFill>
            </a:endParaRPr>
          </a:p>
        </p:txBody>
      </p:sp>
    </p:spTree>
    <p:extLst>
      <p:ext uri="{BB962C8B-B14F-4D97-AF65-F5344CB8AC3E}">
        <p14:creationId xmlns:p14="http://schemas.microsoft.com/office/powerpoint/2010/main" val="8811292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Control of </a:t>
            </a:r>
            <a:r>
              <a:rPr lang="en-US" dirty="0" smtClean="0"/>
              <a:t>Documents </a:t>
            </a:r>
            <a:r>
              <a:rPr lang="en-US" dirty="0"/>
              <a:t>(Option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establish a system for control of documents to ensure that the correct version is being used at any given time</a:t>
            </a:r>
          </a:p>
          <a:p>
            <a:endParaRPr lang="en-US" sz="1000" dirty="0"/>
          </a:p>
          <a:p>
            <a:r>
              <a:rPr lang="en-US" dirty="0">
                <a:solidFill>
                  <a:srgbClr val="FF0000"/>
                </a:solidFill>
              </a:rPr>
              <a:t>UL Implementation</a:t>
            </a:r>
          </a:p>
          <a:p>
            <a:r>
              <a:rPr lang="en-US" dirty="0"/>
              <a:t>Documents are controlled in accordance with the </a:t>
            </a:r>
            <a:r>
              <a:rPr lang="en-US" dirty="0">
                <a:hlinkClick r:id="rId3"/>
              </a:rPr>
              <a:t>Document Management </a:t>
            </a:r>
            <a:r>
              <a:rPr lang="en-US" dirty="0" smtClean="0">
                <a:hlinkClick r:id="rId3"/>
              </a:rPr>
              <a:t>process, 00-QA-S0003</a:t>
            </a:r>
            <a:r>
              <a:rPr lang="en-US" dirty="0" smtClean="0"/>
              <a:t>, unless </a:t>
            </a:r>
            <a:r>
              <a:rPr lang="en-US" dirty="0"/>
              <a:t>otherwise specified in the individual </a:t>
            </a:r>
            <a:r>
              <a:rPr lang="en-US" dirty="0" smtClean="0"/>
              <a:t>manuals</a:t>
            </a:r>
          </a:p>
          <a:p>
            <a:endParaRPr lang="en-US" sz="1000" dirty="0" smtClean="0"/>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Individual access to documents in controlled systems. </a:t>
            </a:r>
          </a:p>
          <a:p>
            <a:pPr>
              <a:buFont typeface="Arial" panose="020B0604020202020204" pitchFamily="34" charset="0"/>
              <a:buChar char="•"/>
            </a:pPr>
            <a:r>
              <a:rPr lang="en-US" dirty="0" smtClean="0"/>
              <a:t>Possible documents in use that are not controlled ( reviewed and approved as required)</a:t>
            </a:r>
          </a:p>
          <a:p>
            <a:pPr>
              <a:buFont typeface="Arial" panose="020B0604020202020204" pitchFamily="34" charset="0"/>
              <a:buChar char="•"/>
            </a:pPr>
            <a:r>
              <a:rPr lang="en-US" dirty="0" smtClean="0"/>
              <a:t>Obsolete or old versions of documents being used to do work.</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46</a:t>
            </a:fld>
            <a:endParaRPr lang="en-US" dirty="0">
              <a:solidFill>
                <a:srgbClr val="000000"/>
              </a:solidFill>
            </a:endParaRPr>
          </a:p>
        </p:txBody>
      </p:sp>
    </p:spTree>
    <p:extLst>
      <p:ext uri="{BB962C8B-B14F-4D97-AF65-F5344CB8AC3E}">
        <p14:creationId xmlns:p14="http://schemas.microsoft.com/office/powerpoint/2010/main" val="3089345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 Control of </a:t>
            </a:r>
            <a:r>
              <a:rPr lang="en-US" dirty="0" smtClean="0"/>
              <a:t>Records </a:t>
            </a:r>
            <a:r>
              <a:rPr lang="en-US" dirty="0"/>
              <a:t>(Option A)</a:t>
            </a:r>
          </a:p>
        </p:txBody>
      </p:sp>
      <p:sp>
        <p:nvSpPr>
          <p:cNvPr id="3" name="Content Placeholder 2"/>
          <p:cNvSpPr>
            <a:spLocks noGrp="1"/>
          </p:cNvSpPr>
          <p:nvPr>
            <p:ph idx="1"/>
          </p:nvPr>
        </p:nvSpPr>
        <p:spPr>
          <a:xfrm>
            <a:off x="457200" y="955040"/>
            <a:ext cx="8229600" cy="5018723"/>
          </a:xfrm>
        </p:spPr>
        <p:txBody>
          <a:bodyPr/>
          <a:lstStyle/>
          <a:p>
            <a:r>
              <a:rPr lang="en-US" dirty="0">
                <a:solidFill>
                  <a:srgbClr val="FF0000"/>
                </a:solidFill>
              </a:rPr>
              <a:t>Clause Intent</a:t>
            </a:r>
          </a:p>
          <a:p>
            <a:r>
              <a:rPr lang="en-US" dirty="0" smtClean="0"/>
              <a:t>To establish </a:t>
            </a:r>
            <a:r>
              <a:rPr lang="en-US" dirty="0"/>
              <a:t>procedures to define the controls needed for </a:t>
            </a:r>
            <a:r>
              <a:rPr lang="en-US" dirty="0" smtClean="0"/>
              <a:t>the identification, storage</a:t>
            </a:r>
            <a:r>
              <a:rPr lang="en-US" dirty="0"/>
              <a:t>, protection, retrieval, retention time and disposition of its records related to the fulfilment of </a:t>
            </a:r>
            <a:r>
              <a:rPr lang="en-US" dirty="0" smtClean="0"/>
              <a:t>this International </a:t>
            </a:r>
            <a:r>
              <a:rPr lang="en-US" dirty="0"/>
              <a:t>Standard</a:t>
            </a:r>
            <a:r>
              <a:rPr lang="en-US" dirty="0" smtClean="0"/>
              <a:t>.  </a:t>
            </a:r>
            <a:r>
              <a:rPr lang="en-US" dirty="0"/>
              <a:t>(see 7.12</a:t>
            </a:r>
            <a:r>
              <a:rPr lang="en-US" dirty="0" smtClean="0"/>
              <a:t> )</a:t>
            </a:r>
          </a:p>
          <a:p>
            <a:endParaRPr lang="en-US" sz="800" dirty="0"/>
          </a:p>
          <a:p>
            <a:r>
              <a:rPr lang="en-US" dirty="0">
                <a:solidFill>
                  <a:srgbClr val="FF0000"/>
                </a:solidFill>
              </a:rPr>
              <a:t>UL Implementation</a:t>
            </a:r>
          </a:p>
          <a:p>
            <a:pPr>
              <a:buFont typeface="Arial" panose="020B0604020202020204" pitchFamily="34" charset="0"/>
              <a:buChar char="•"/>
            </a:pPr>
            <a:r>
              <a:rPr lang="en-US" u="sng" dirty="0" smtClean="0">
                <a:hlinkClick r:id="rId3"/>
              </a:rPr>
              <a:t>Global Records Policy (00-QA-P0026)</a:t>
            </a:r>
            <a:endParaRPr lang="en-US" dirty="0"/>
          </a:p>
          <a:p>
            <a:pPr>
              <a:buFont typeface="Arial" panose="020B0604020202020204" pitchFamily="34" charset="0"/>
              <a:buChar char="•"/>
            </a:pPr>
            <a:r>
              <a:rPr lang="en-US" u="sng" dirty="0" smtClean="0">
                <a:hlinkClick r:id="rId4"/>
              </a:rPr>
              <a:t>Enterprise Information Security Policy (00-IT-P0406)</a:t>
            </a:r>
            <a:endParaRPr lang="en-US" u="sng" dirty="0" smtClean="0"/>
          </a:p>
          <a:p>
            <a:pPr>
              <a:buFont typeface="Arial" panose="020B0604020202020204" pitchFamily="34" charset="0"/>
              <a:buChar char="•"/>
            </a:pPr>
            <a:r>
              <a:rPr lang="en-US" dirty="0" smtClean="0">
                <a:hlinkClick r:id="rId5"/>
              </a:rPr>
              <a:t>UL Mark Record Retention Schedule 00-CE-S0030</a:t>
            </a:r>
            <a:r>
              <a:rPr lang="en-US" dirty="0" smtClean="0"/>
              <a:t> for US/Canada Safety Scheme record retention</a:t>
            </a:r>
          </a:p>
          <a:p>
            <a:endParaRPr lang="en-US" sz="800" dirty="0" smtClean="0"/>
          </a:p>
          <a:p>
            <a:r>
              <a:rPr lang="en-US" dirty="0" smtClean="0">
                <a:solidFill>
                  <a:srgbClr val="FF0000"/>
                </a:solidFill>
              </a:rPr>
              <a:t>Things </a:t>
            </a:r>
            <a:r>
              <a:rPr lang="en-US" dirty="0">
                <a:solidFill>
                  <a:srgbClr val="FF0000"/>
                </a:solidFill>
              </a:rPr>
              <a:t>you might look for</a:t>
            </a:r>
          </a:p>
          <a:p>
            <a:pPr>
              <a:buFont typeface="Arial" panose="020B0604020202020204" pitchFamily="34" charset="0"/>
              <a:buChar char="•"/>
            </a:pPr>
            <a:r>
              <a:rPr lang="en-US" dirty="0" smtClean="0"/>
              <a:t>Availability of defined records.</a:t>
            </a:r>
          </a:p>
          <a:p>
            <a:pPr>
              <a:buFont typeface="Arial" panose="020B0604020202020204" pitchFamily="34" charset="0"/>
              <a:buChar char="•"/>
            </a:pPr>
            <a:r>
              <a:rPr lang="en-US" dirty="0" smtClean="0"/>
              <a:t>That records are defined in accordance with UL policies and procedures.  </a:t>
            </a:r>
          </a:p>
          <a:p>
            <a:pPr>
              <a:buFont typeface="Arial" panose="020B0604020202020204" pitchFamily="34" charset="0"/>
              <a:buChar char="•"/>
            </a:pPr>
            <a:r>
              <a:rPr lang="en-US" dirty="0" smtClean="0"/>
              <a:t>That back ups are kept per IT Policies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47</a:t>
            </a:fld>
            <a:endParaRPr lang="en-US" dirty="0">
              <a:solidFill>
                <a:srgbClr val="000000"/>
              </a:solidFill>
            </a:endParaRPr>
          </a:p>
        </p:txBody>
      </p:sp>
    </p:spTree>
    <p:extLst>
      <p:ext uri="{BB962C8B-B14F-4D97-AF65-F5344CB8AC3E}">
        <p14:creationId xmlns:p14="http://schemas.microsoft.com/office/powerpoint/2010/main" val="341365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8.5 Management </a:t>
            </a:r>
            <a:r>
              <a:rPr lang="en-US" dirty="0" smtClean="0"/>
              <a:t>Review </a:t>
            </a:r>
            <a:r>
              <a:rPr lang="en-US" dirty="0"/>
              <a:t>(Option A)</a:t>
            </a:r>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r>
              <a:rPr lang="en-US" dirty="0" smtClean="0"/>
              <a:t>Top management must  </a:t>
            </a:r>
            <a:r>
              <a:rPr lang="en-US" dirty="0"/>
              <a:t>review its </a:t>
            </a:r>
            <a:r>
              <a:rPr lang="en-US" dirty="0" smtClean="0"/>
              <a:t>management  system in </a:t>
            </a:r>
            <a:r>
              <a:rPr lang="en-US" dirty="0"/>
              <a:t>order to ensure its continuing suitability, adequacy and effectiveness, </a:t>
            </a:r>
            <a:r>
              <a:rPr lang="en-US" dirty="0" smtClean="0"/>
              <a:t>including the </a:t>
            </a:r>
            <a:r>
              <a:rPr lang="en-US" dirty="0"/>
              <a:t>stated policies and objectives related to the fulfilment of this International Standard</a:t>
            </a:r>
            <a:r>
              <a:rPr lang="en-US" dirty="0" smtClean="0"/>
              <a:t>.</a:t>
            </a:r>
          </a:p>
          <a:p>
            <a:r>
              <a:rPr lang="en-US" dirty="0" smtClean="0">
                <a:solidFill>
                  <a:srgbClr val="FF0000"/>
                </a:solidFill>
              </a:rPr>
              <a:t>UL </a:t>
            </a:r>
            <a:r>
              <a:rPr lang="en-US" dirty="0">
                <a:solidFill>
                  <a:srgbClr val="FF0000"/>
                </a:solidFill>
              </a:rPr>
              <a:t>Implementation</a:t>
            </a:r>
          </a:p>
          <a:p>
            <a:r>
              <a:rPr lang="en-US" dirty="0" smtClean="0"/>
              <a:t>The Certification Body is responsible for Management  Review</a:t>
            </a:r>
          </a:p>
          <a:p>
            <a:r>
              <a:rPr lang="en-US" dirty="0" smtClean="0">
                <a:solidFill>
                  <a:srgbClr val="FF0000"/>
                </a:solidFill>
              </a:rPr>
              <a:t>Things you might look for</a:t>
            </a:r>
          </a:p>
          <a:p>
            <a:pPr>
              <a:buFont typeface="Arial" panose="020B0604020202020204" pitchFamily="34" charset="0"/>
              <a:buChar char="•"/>
            </a:pPr>
            <a:r>
              <a:rPr lang="en-US" dirty="0" smtClean="0"/>
              <a:t>Minutes from </a:t>
            </a:r>
            <a:r>
              <a:rPr lang="en-US" dirty="0"/>
              <a:t>Management  Review </a:t>
            </a:r>
            <a:r>
              <a:rPr lang="en-US" dirty="0" smtClean="0"/>
              <a:t>and follow up on </a:t>
            </a:r>
            <a:r>
              <a:rPr lang="en-US" dirty="0"/>
              <a:t>Management  Review </a:t>
            </a:r>
            <a:r>
              <a:rPr lang="en-US" dirty="0" smtClean="0"/>
              <a:t>action items</a:t>
            </a:r>
          </a:p>
          <a:p>
            <a:pPr>
              <a:buFont typeface="Arial" panose="020B0604020202020204" pitchFamily="34" charset="0"/>
              <a:buChar char="•"/>
            </a:pPr>
            <a:r>
              <a:rPr lang="en-US" u="sng" dirty="0">
                <a:hlinkClick r:id="rId3"/>
              </a:rPr>
              <a:t>UL LLC Management Review Report Form (00-CB-F0850)</a:t>
            </a:r>
            <a:r>
              <a:rPr lang="en-US" dirty="0"/>
              <a:t> is used as the record of the reviews, and this report is </a:t>
            </a:r>
            <a:r>
              <a:rPr lang="en-US" dirty="0" smtClean="0"/>
              <a:t>stored </a:t>
            </a:r>
            <a:r>
              <a:rPr lang="en-US" dirty="0"/>
              <a:t>on </a:t>
            </a:r>
            <a:r>
              <a:rPr lang="en-US" dirty="0" smtClean="0"/>
              <a:t>the </a:t>
            </a:r>
            <a:r>
              <a:rPr lang="en-US" dirty="0" smtClean="0">
                <a:hlinkClick r:id="rId4"/>
              </a:rPr>
              <a:t>UL </a:t>
            </a:r>
            <a:r>
              <a:rPr lang="en-US" dirty="0">
                <a:hlinkClick r:id="rId4"/>
              </a:rPr>
              <a:t>LLC Management Review Collaboration </a:t>
            </a:r>
            <a:r>
              <a:rPr lang="en-US" dirty="0" smtClean="0">
                <a:hlinkClick r:id="rId4"/>
              </a:rPr>
              <a:t>Site</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48</a:t>
            </a:fld>
            <a:endParaRPr lang="en-US" dirty="0">
              <a:solidFill>
                <a:srgbClr val="000000"/>
              </a:solidFill>
            </a:endParaRPr>
          </a:p>
        </p:txBody>
      </p:sp>
    </p:spTree>
    <p:extLst>
      <p:ext uri="{BB962C8B-B14F-4D97-AF65-F5344CB8AC3E}">
        <p14:creationId xmlns:p14="http://schemas.microsoft.com/office/powerpoint/2010/main" val="22762685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8.6 Internal </a:t>
            </a:r>
            <a:r>
              <a:rPr lang="en-US" dirty="0" smtClean="0"/>
              <a:t>Audits </a:t>
            </a:r>
            <a:r>
              <a:rPr lang="en-US" dirty="0"/>
              <a:t>(Option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establish internal controls by use of a audit process that takes </a:t>
            </a:r>
            <a:r>
              <a:rPr lang="en-US" dirty="0"/>
              <a:t>into consideration the importance of the processes </a:t>
            </a:r>
            <a:r>
              <a:rPr lang="en-US" dirty="0" smtClean="0"/>
              <a:t>and areas </a:t>
            </a:r>
            <a:r>
              <a:rPr lang="en-US" dirty="0"/>
              <a:t>to be audited, as well as the results of previous audits</a:t>
            </a:r>
            <a:r>
              <a:rPr lang="en-US" dirty="0" smtClean="0"/>
              <a:t>.</a:t>
            </a:r>
          </a:p>
          <a:p>
            <a:endParaRPr lang="en-US" dirty="0"/>
          </a:p>
          <a:p>
            <a:r>
              <a:rPr lang="en-US" dirty="0">
                <a:solidFill>
                  <a:srgbClr val="FF0000"/>
                </a:solidFill>
              </a:rPr>
              <a:t>UL </a:t>
            </a:r>
            <a:r>
              <a:rPr lang="en-US" dirty="0" smtClean="0">
                <a:solidFill>
                  <a:srgbClr val="FF0000"/>
                </a:solidFill>
              </a:rPr>
              <a:t>Implementation</a:t>
            </a:r>
          </a:p>
          <a:p>
            <a:r>
              <a:rPr lang="en-US" dirty="0" smtClean="0"/>
              <a:t>Internal audit are conducted both locally and by IQA in accordance with</a:t>
            </a:r>
            <a:endParaRPr lang="en-US" dirty="0"/>
          </a:p>
          <a:p>
            <a:r>
              <a:rPr lang="en-US" u="sng" dirty="0">
                <a:hlinkClick r:id="rId3"/>
              </a:rPr>
              <a:t>Audit Policy (00-QA-P0028)</a:t>
            </a:r>
            <a:r>
              <a:rPr lang="en-US" dirty="0"/>
              <a:t> and the Internal Audits </a:t>
            </a:r>
            <a:r>
              <a:rPr lang="en-US" dirty="0" smtClean="0"/>
              <a:t>Process</a:t>
            </a:r>
          </a:p>
          <a:p>
            <a:endParaRPr lang="en-US" dirty="0" smtClean="0"/>
          </a:p>
          <a:p>
            <a:r>
              <a:rPr lang="en-US" dirty="0" smtClean="0">
                <a:solidFill>
                  <a:srgbClr val="FF0000"/>
                </a:solidFill>
              </a:rPr>
              <a:t>Things you might look for</a:t>
            </a:r>
          </a:p>
          <a:p>
            <a:r>
              <a:rPr lang="en-US" dirty="0" smtClean="0"/>
              <a:t>Audit planning and results via interview and records review</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49</a:t>
            </a:fld>
            <a:endParaRPr lang="en-US" dirty="0">
              <a:solidFill>
                <a:srgbClr val="000000"/>
              </a:solidFill>
            </a:endParaRPr>
          </a:p>
        </p:txBody>
      </p:sp>
    </p:spTree>
    <p:extLst>
      <p:ext uri="{BB962C8B-B14F-4D97-AF65-F5344CB8AC3E}">
        <p14:creationId xmlns:p14="http://schemas.microsoft.com/office/powerpoint/2010/main" val="4044709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a:r>
              <a:rPr lang="en-US" dirty="0" smtClean="0"/>
              <a:t>Documentation Structure of the </a:t>
            </a:r>
            <a:br>
              <a:rPr lang="en-US" dirty="0" smtClean="0"/>
            </a:br>
            <a:r>
              <a:rPr lang="en-US" dirty="0" smtClean="0"/>
              <a:t>US and Canada </a:t>
            </a:r>
            <a:r>
              <a:rPr lang="en-US" dirty="0"/>
              <a:t>Safety Scheme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82623310"/>
              </p:ext>
            </p:extLst>
          </p:nvPr>
        </p:nvGraphicFramePr>
        <p:xfrm>
          <a:off x="365760" y="1336355"/>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5</a:t>
            </a:fld>
            <a:endParaRPr lang="en-US" dirty="0">
              <a:solidFill>
                <a:srgbClr val="000000"/>
              </a:solidFill>
            </a:endParaRPr>
          </a:p>
        </p:txBody>
      </p:sp>
    </p:spTree>
    <p:extLst>
      <p:ext uri="{BB962C8B-B14F-4D97-AF65-F5344CB8AC3E}">
        <p14:creationId xmlns:p14="http://schemas.microsoft.com/office/powerpoint/2010/main" val="25486006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8.7 Corrective </a:t>
            </a:r>
            <a:r>
              <a:rPr lang="en-US" dirty="0" smtClean="0"/>
              <a:t>Actions </a:t>
            </a:r>
            <a:r>
              <a:rPr lang="en-US" dirty="0"/>
              <a:t>(Option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systems for </a:t>
            </a:r>
            <a:r>
              <a:rPr lang="en-US" dirty="0"/>
              <a:t>identification and management of </a:t>
            </a:r>
            <a:r>
              <a:rPr lang="en-US" dirty="0" smtClean="0"/>
              <a:t>nonconformities, including taking  </a:t>
            </a:r>
            <a:r>
              <a:rPr lang="en-US" dirty="0"/>
              <a:t>actions to eliminate the causes </a:t>
            </a:r>
            <a:r>
              <a:rPr lang="en-US" dirty="0" smtClean="0"/>
              <a:t>of said nonconformities.</a:t>
            </a:r>
          </a:p>
          <a:p>
            <a:endParaRPr lang="en-US" dirty="0" smtClean="0"/>
          </a:p>
          <a:p>
            <a:r>
              <a:rPr lang="en-US" dirty="0" smtClean="0">
                <a:solidFill>
                  <a:srgbClr val="FF0000"/>
                </a:solidFill>
              </a:rPr>
              <a:t>UL </a:t>
            </a:r>
            <a:r>
              <a:rPr lang="en-US" dirty="0">
                <a:solidFill>
                  <a:srgbClr val="FF0000"/>
                </a:solidFill>
              </a:rPr>
              <a:t>Implementation</a:t>
            </a:r>
          </a:p>
          <a:p>
            <a:r>
              <a:rPr lang="en-US" dirty="0">
                <a:hlinkClick r:id="rId3"/>
              </a:rPr>
              <a:t>Corrective Action Request </a:t>
            </a:r>
            <a:r>
              <a:rPr lang="en-US" dirty="0" smtClean="0">
                <a:hlinkClick r:id="rId3"/>
              </a:rPr>
              <a:t>Process, 00-QA-S0006</a:t>
            </a:r>
            <a:endParaRPr lang="en-US" dirty="0" smtClean="0"/>
          </a:p>
          <a:p>
            <a:endParaRPr lang="en-US" u="sng" dirty="0">
              <a:solidFill>
                <a:srgbClr val="FF0000"/>
              </a:solidFill>
            </a:endParaRPr>
          </a:p>
          <a:p>
            <a:r>
              <a:rPr lang="en-US" dirty="0" smtClean="0">
                <a:solidFill>
                  <a:srgbClr val="FF0000"/>
                </a:solidFill>
              </a:rPr>
              <a:t>Things </a:t>
            </a:r>
            <a:r>
              <a:rPr lang="en-US" dirty="0">
                <a:solidFill>
                  <a:srgbClr val="FF0000"/>
                </a:solidFill>
              </a:rPr>
              <a:t>you might look for</a:t>
            </a:r>
          </a:p>
          <a:p>
            <a:r>
              <a:rPr lang="en-US" dirty="0" smtClean="0"/>
              <a:t>Review of CARs in Global CAR Database (GCAR) for all required corrective action steps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50</a:t>
            </a:fld>
            <a:endParaRPr lang="en-US" dirty="0">
              <a:solidFill>
                <a:srgbClr val="000000"/>
              </a:solidFill>
            </a:endParaRPr>
          </a:p>
        </p:txBody>
      </p:sp>
    </p:spTree>
    <p:extLst>
      <p:ext uri="{BB962C8B-B14F-4D97-AF65-F5344CB8AC3E}">
        <p14:creationId xmlns:p14="http://schemas.microsoft.com/office/powerpoint/2010/main" val="5531539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8.8 Preventive </a:t>
            </a:r>
            <a:r>
              <a:rPr lang="en-US" dirty="0" smtClean="0"/>
              <a:t>Actions </a:t>
            </a:r>
            <a:r>
              <a:rPr lang="en-US" dirty="0"/>
              <a:t>(Option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certification body shall establish procedures for taking preventive actions to eliminate the </a:t>
            </a:r>
            <a:r>
              <a:rPr lang="en-US" dirty="0" smtClean="0"/>
              <a:t>causes of </a:t>
            </a:r>
            <a:r>
              <a:rPr lang="en-US" dirty="0"/>
              <a:t>potential </a:t>
            </a:r>
            <a:r>
              <a:rPr lang="en-US" dirty="0" smtClean="0"/>
              <a:t>nonconformities</a:t>
            </a:r>
          </a:p>
          <a:p>
            <a:endParaRPr lang="en-US" dirty="0" smtClean="0"/>
          </a:p>
          <a:p>
            <a:r>
              <a:rPr lang="en-US" dirty="0" smtClean="0">
                <a:solidFill>
                  <a:srgbClr val="FF0000"/>
                </a:solidFill>
              </a:rPr>
              <a:t>UL </a:t>
            </a:r>
            <a:r>
              <a:rPr lang="en-US" dirty="0">
                <a:solidFill>
                  <a:srgbClr val="FF0000"/>
                </a:solidFill>
              </a:rPr>
              <a:t>Implementation</a:t>
            </a:r>
          </a:p>
          <a:p>
            <a:pPr>
              <a:buFont typeface="Arial" panose="020B0604020202020204" pitchFamily="34" charset="0"/>
              <a:buChar char="•"/>
            </a:pPr>
            <a:r>
              <a:rPr lang="en-US" dirty="0" smtClean="0"/>
              <a:t>Identifies potential  nonconformities and assigns responsibility for resolution</a:t>
            </a:r>
          </a:p>
          <a:p>
            <a:pPr>
              <a:buFont typeface="Arial" panose="020B0604020202020204" pitchFamily="34" charset="0"/>
              <a:buChar char="•"/>
            </a:pPr>
            <a:r>
              <a:rPr lang="en-US" dirty="0" smtClean="0"/>
              <a:t>Management </a:t>
            </a:r>
            <a:r>
              <a:rPr lang="en-US" dirty="0"/>
              <a:t>Review, </a:t>
            </a:r>
            <a:r>
              <a:rPr lang="en-US" dirty="0" smtClean="0"/>
              <a:t>Lean</a:t>
            </a:r>
            <a:r>
              <a:rPr lang="en-US" dirty="0"/>
              <a:t>, Six Sigma and Kaizen Projects</a:t>
            </a:r>
            <a:endParaRPr lang="en-US" dirty="0" smtClean="0"/>
          </a:p>
          <a:p>
            <a:endParaRPr lang="en-US" dirty="0"/>
          </a:p>
          <a:p>
            <a:r>
              <a:rPr lang="en-US" dirty="0" smtClean="0">
                <a:solidFill>
                  <a:srgbClr val="FF0000"/>
                </a:solidFill>
              </a:rPr>
              <a:t>Things </a:t>
            </a:r>
            <a:r>
              <a:rPr lang="en-US" dirty="0">
                <a:solidFill>
                  <a:srgbClr val="FF0000"/>
                </a:solidFill>
              </a:rPr>
              <a:t>you might look for</a:t>
            </a:r>
          </a:p>
          <a:p>
            <a:r>
              <a:rPr lang="en-US" dirty="0" smtClean="0"/>
              <a:t>Records of Management Review, Lean, Six Sigma, Kaizen Projects, departmental / local improvements</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51</a:t>
            </a:fld>
            <a:endParaRPr lang="en-US" dirty="0">
              <a:solidFill>
                <a:srgbClr val="000000"/>
              </a:solidFill>
            </a:endParaRPr>
          </a:p>
        </p:txBody>
      </p:sp>
    </p:spTree>
    <p:extLst>
      <p:ext uri="{BB962C8B-B14F-4D97-AF65-F5344CB8AC3E}">
        <p14:creationId xmlns:p14="http://schemas.microsoft.com/office/powerpoint/2010/main" val="1363543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355" y="1589103"/>
            <a:ext cx="5486400" cy="3764132"/>
          </a:xfrm>
        </p:spPr>
        <p:txBody>
          <a:bodyPr/>
          <a:lstStyle/>
          <a:p>
            <a:pPr algn="ctr"/>
            <a:r>
              <a:rPr lang="en-US" sz="200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sz="20000" dirty="0"/>
          </a:p>
        </p:txBody>
      </p:sp>
    </p:spTree>
    <p:extLst>
      <p:ext uri="{BB962C8B-B14F-4D97-AF65-F5344CB8AC3E}">
        <p14:creationId xmlns:p14="http://schemas.microsoft.com/office/powerpoint/2010/main" val="31061643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br>
              <a:rPr lang="en-US" dirty="0" smtClean="0"/>
            </a:br>
            <a:endParaRPr lang="en-US" dirty="0"/>
          </a:p>
        </p:txBody>
      </p:sp>
    </p:spTree>
    <p:extLst>
      <p:ext uri="{BB962C8B-B14F-4D97-AF65-F5344CB8AC3E}">
        <p14:creationId xmlns:p14="http://schemas.microsoft.com/office/powerpoint/2010/main" val="32317443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70001"/>
            <a:ext cx="8991600" cy="4673600"/>
          </a:xfrm>
        </p:spPr>
        <p:txBody>
          <a:bodyPr/>
          <a:lstStyle/>
          <a:p>
            <a:r>
              <a:rPr lang="en-US" dirty="0" smtClean="0"/>
              <a:t>Revision History</a:t>
            </a:r>
            <a:br>
              <a:rPr lang="en-US"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Revision  1.0 - 4/24/15 - </a:t>
            </a:r>
            <a:r>
              <a:rPr lang="en-US" sz="1800" dirty="0"/>
              <a:t>Original  </a:t>
            </a:r>
            <a:r>
              <a:rPr lang="en-US" sz="1800" dirty="0" smtClean="0"/>
              <a:t>Issue – </a:t>
            </a:r>
            <a:r>
              <a:rPr lang="en-US" sz="1800" smtClean="0"/>
              <a:t>Bat-Leah, Jessen </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491706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Documentation structure used by UL LLC </a:t>
            </a:r>
            <a:r>
              <a:rPr lang="en-US" dirty="0"/>
              <a:t>to c</a:t>
            </a:r>
            <a:r>
              <a:rPr lang="en-US" dirty="0" smtClean="0"/>
              <a:t>arry </a:t>
            </a:r>
            <a:r>
              <a:rPr lang="en-US" dirty="0"/>
              <a:t>out </a:t>
            </a:r>
            <a:r>
              <a:rPr lang="en-US" dirty="0" smtClean="0"/>
              <a:t>US </a:t>
            </a:r>
            <a:r>
              <a:rPr lang="en-US" dirty="0"/>
              <a:t>and Canada Safety Scheme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72050686"/>
              </p:ext>
            </p:extLst>
          </p:nvPr>
        </p:nvGraphicFramePr>
        <p:xfrm>
          <a:off x="101600" y="1849121"/>
          <a:ext cx="8229600" cy="485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6</a:t>
            </a:fld>
            <a:endParaRPr lang="en-US" dirty="0">
              <a:solidFill>
                <a:srgbClr val="000000"/>
              </a:solidFill>
            </a:endParaRPr>
          </a:p>
        </p:txBody>
      </p:sp>
      <p:sp>
        <p:nvSpPr>
          <p:cNvPr id="10" name="TextBox 9"/>
          <p:cNvSpPr txBox="1"/>
          <p:nvPr/>
        </p:nvSpPr>
        <p:spPr>
          <a:xfrm>
            <a:off x="890524" y="1417638"/>
            <a:ext cx="6847840" cy="338554"/>
          </a:xfrm>
          <a:prstGeom prst="rect">
            <a:avLst/>
          </a:prstGeom>
          <a:solidFill>
            <a:srgbClr val="FFFF00"/>
          </a:solidFill>
          <a:ln>
            <a:solidFill>
              <a:srgbClr val="F18307"/>
            </a:solidFill>
          </a:ln>
        </p:spPr>
        <p:txBody>
          <a:bodyPr wrap="square" rtlCol="0">
            <a:spAutoFit/>
          </a:bodyPr>
          <a:lstStyle/>
          <a:p>
            <a:pPr algn="ctr" defTabSz="457200" fontAlgn="base">
              <a:spcBef>
                <a:spcPct val="0"/>
              </a:spcBef>
              <a:spcAft>
                <a:spcPct val="0"/>
              </a:spcAft>
            </a:pPr>
            <a:r>
              <a:rPr lang="en-US" sz="1600" b="1" dirty="0" smtClean="0">
                <a:solidFill>
                  <a:srgbClr val="000000"/>
                </a:solidFill>
                <a:cs typeface="Arial" pitchFamily="34" charset="0"/>
              </a:rPr>
              <a:t>UL ISO 17065 Compliance Documentation</a:t>
            </a:r>
          </a:p>
        </p:txBody>
      </p:sp>
      <p:sp>
        <p:nvSpPr>
          <p:cNvPr id="11" name="Down Arrow 10"/>
          <p:cNvSpPr/>
          <p:nvPr/>
        </p:nvSpPr>
        <p:spPr>
          <a:xfrm>
            <a:off x="7304532" y="2248635"/>
            <a:ext cx="484632" cy="978408"/>
          </a:xfrm>
          <a:prstGeom prst="downArrow">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2400" dirty="0" smtClean="0">
              <a:solidFill>
                <a:prstClr val="white"/>
              </a:solidFill>
              <a:cs typeface="Arial" pitchFamily="34" charset="0"/>
            </a:endParaRPr>
          </a:p>
        </p:txBody>
      </p:sp>
      <p:sp>
        <p:nvSpPr>
          <p:cNvPr id="12" name="Down Arrow 11"/>
          <p:cNvSpPr/>
          <p:nvPr/>
        </p:nvSpPr>
        <p:spPr>
          <a:xfrm>
            <a:off x="910844" y="2248635"/>
            <a:ext cx="484632" cy="978408"/>
          </a:xfrm>
          <a:prstGeom prst="downArrow">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2400" dirty="0" smtClean="0">
              <a:solidFill>
                <a:prstClr val="white"/>
              </a:solidFill>
              <a:cs typeface="Arial" pitchFamily="34" charset="0"/>
            </a:endParaRPr>
          </a:p>
        </p:txBody>
      </p:sp>
    </p:spTree>
    <p:extLst>
      <p:ext uri="{BB962C8B-B14F-4D97-AF65-F5344CB8AC3E}">
        <p14:creationId xmlns:p14="http://schemas.microsoft.com/office/powerpoint/2010/main" val="1313586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p:txBody>
          <a:bodyPr/>
          <a:lstStyle/>
          <a:p>
            <a:pPr eaLnBrk="1" hangingPunct="1"/>
            <a:r>
              <a:rPr lang="en-US" dirty="0" smtClean="0">
                <a:latin typeface="Arial" charset="0"/>
                <a:ea typeface="Geneva" charset="0"/>
              </a:rPr>
              <a:t>Clause 1- Scope</a:t>
            </a:r>
          </a:p>
        </p:txBody>
      </p:sp>
      <p:sp>
        <p:nvSpPr>
          <p:cNvPr id="38915" name="Content Placeholder 4"/>
          <p:cNvSpPr>
            <a:spLocks noGrp="1"/>
          </p:cNvSpPr>
          <p:nvPr>
            <p:ph idx="1"/>
          </p:nvPr>
        </p:nvSpPr>
        <p:spPr/>
        <p:txBody>
          <a:bodyPr>
            <a:normAutofit/>
          </a:bodyPr>
          <a:lstStyle/>
          <a:p>
            <a:pPr>
              <a:buSzPct val="65000"/>
            </a:pPr>
            <a:endParaRPr lang="en-US" dirty="0" smtClean="0"/>
          </a:p>
          <a:p>
            <a:pPr>
              <a:buSzPct val="65000"/>
            </a:pPr>
            <a:endParaRPr lang="en-US" dirty="0"/>
          </a:p>
          <a:p>
            <a:pPr>
              <a:buSzPct val="65000"/>
            </a:pPr>
            <a:r>
              <a:rPr lang="en-US" dirty="0" smtClean="0"/>
              <a:t>Defines the scope of this standard, including:</a:t>
            </a:r>
          </a:p>
          <a:p>
            <a:pPr marL="803275" indent="-346075">
              <a:buSzPct val="100000"/>
              <a:buFont typeface="Arial" panose="020B0604020202020204" pitchFamily="34" charset="0"/>
              <a:buChar char="•"/>
            </a:pPr>
            <a:r>
              <a:rPr lang="en-US" dirty="0" smtClean="0"/>
              <a:t>Competence</a:t>
            </a:r>
          </a:p>
          <a:p>
            <a:pPr marL="803275" indent="-346075">
              <a:buSzPct val="100000"/>
              <a:buFont typeface="Arial" panose="020B0604020202020204" pitchFamily="34" charset="0"/>
              <a:buChar char="•"/>
            </a:pPr>
            <a:r>
              <a:rPr lang="en-US" dirty="0" smtClean="0"/>
              <a:t>Consistent operation</a:t>
            </a:r>
          </a:p>
          <a:p>
            <a:pPr marL="803275" indent="-346075">
              <a:buSzPct val="100000"/>
              <a:buFont typeface="Arial" panose="020B0604020202020204" pitchFamily="34" charset="0"/>
              <a:buChar char="•"/>
            </a:pPr>
            <a:r>
              <a:rPr lang="en-US" dirty="0" smtClean="0"/>
              <a:t>Impartiality of product</a:t>
            </a:r>
            <a:r>
              <a:rPr lang="en-US" dirty="0"/>
              <a:t>, process and service certification </a:t>
            </a:r>
            <a:r>
              <a:rPr lang="en-US" dirty="0" smtClean="0"/>
              <a:t>bodies</a:t>
            </a:r>
          </a:p>
          <a:p>
            <a:pPr marL="0" indent="0"/>
            <a:endParaRPr lang="en-US" dirty="0">
              <a:solidFill>
                <a:srgbClr val="CC3300"/>
              </a:solidFill>
            </a:endParaRPr>
          </a:p>
        </p:txBody>
      </p:sp>
      <p:sp>
        <p:nvSpPr>
          <p:cNvPr id="5" name="Slide Number Placeholder 4"/>
          <p:cNvSpPr>
            <a:spLocks noGrp="1"/>
          </p:cNvSpPr>
          <p:nvPr>
            <p:ph type="sldNum" sz="quarter" idx="10"/>
          </p:nvPr>
        </p:nvSpPr>
        <p:spPr/>
        <p:txBody>
          <a:bodyPr/>
          <a:lstStyle/>
          <a:p>
            <a:fld id="{77F56632-F21B-43C7-A157-F1A93EFDCACA}"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2 – Normative References</a:t>
            </a:r>
            <a:endParaRPr lang="en-US" dirty="0"/>
          </a:p>
        </p:txBody>
      </p:sp>
      <p:sp>
        <p:nvSpPr>
          <p:cNvPr id="3" name="Content Placeholder 2"/>
          <p:cNvSpPr>
            <a:spLocks noGrp="1"/>
          </p:cNvSpPr>
          <p:nvPr>
            <p:ph idx="1"/>
          </p:nvPr>
        </p:nvSpPr>
        <p:spPr/>
        <p:txBody>
          <a:bodyPr/>
          <a:lstStyle/>
          <a:p>
            <a:r>
              <a:rPr lang="en-US" dirty="0">
                <a:solidFill>
                  <a:srgbClr val="CC3300"/>
                </a:solidFill>
              </a:rPr>
              <a:t>Clause Intent</a:t>
            </a:r>
          </a:p>
          <a:p>
            <a:r>
              <a:rPr lang="en-US" sz="1800" dirty="0" smtClean="0"/>
              <a:t>To list documents that are indispensable for the application of this document</a:t>
            </a:r>
          </a:p>
          <a:p>
            <a:endParaRPr lang="en-US" sz="1800" dirty="0" smtClean="0"/>
          </a:p>
          <a:p>
            <a:pPr>
              <a:buFont typeface="Arial" panose="020B0604020202020204" pitchFamily="34" charset="0"/>
              <a:buChar char="•"/>
            </a:pPr>
            <a:r>
              <a:rPr lang="en-US" sz="1800" dirty="0"/>
              <a:t>ISO/IEC 17000, </a:t>
            </a:r>
            <a:r>
              <a:rPr lang="en-US" sz="1800" i="1" dirty="0"/>
              <a:t>Conformity assessment — Vocabulary and general principles</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ISO/IEC </a:t>
            </a:r>
            <a:r>
              <a:rPr lang="en-US" sz="1800" dirty="0"/>
              <a:t>17020, </a:t>
            </a:r>
            <a:r>
              <a:rPr lang="en-US" sz="1800" i="1" dirty="0"/>
              <a:t>Conformity assessment — Requirements for the operation of various types of </a:t>
            </a:r>
            <a:r>
              <a:rPr lang="en-US" sz="1800" i="1" dirty="0" smtClean="0"/>
              <a:t>bodies performing </a:t>
            </a:r>
            <a:r>
              <a:rPr lang="en-US" sz="1800" i="1" dirty="0"/>
              <a:t>inspection</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ISO/IEC </a:t>
            </a:r>
            <a:r>
              <a:rPr lang="en-US" sz="1800" dirty="0"/>
              <a:t>17021, </a:t>
            </a:r>
            <a:r>
              <a:rPr lang="en-US" sz="1800" i="1" dirty="0"/>
              <a:t>Conformity assessment — Requirements for bodies providing audit and certification </a:t>
            </a:r>
            <a:r>
              <a:rPr lang="en-US" sz="1800" i="1" dirty="0" smtClean="0"/>
              <a:t>of management </a:t>
            </a:r>
            <a:r>
              <a:rPr lang="en-US" sz="1800" i="1" dirty="0"/>
              <a:t>systems</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ISO/IEC </a:t>
            </a:r>
            <a:r>
              <a:rPr lang="en-US" sz="1800" dirty="0"/>
              <a:t>17025, </a:t>
            </a:r>
            <a:r>
              <a:rPr lang="en-US" sz="1800" i="1" dirty="0"/>
              <a:t>General requirements for the competence of testing and calibration laboratories</a:t>
            </a:r>
            <a:endParaRPr lang="en-US" sz="1800" dirty="0"/>
          </a:p>
        </p:txBody>
      </p:sp>
      <p:sp>
        <p:nvSpPr>
          <p:cNvPr id="4" name="Slide Number Placeholder 3"/>
          <p:cNvSpPr>
            <a:spLocks noGrp="1"/>
          </p:cNvSpPr>
          <p:nvPr>
            <p:ph type="sldNum" sz="quarter" idx="10"/>
          </p:nvPr>
        </p:nvSpPr>
        <p:spPr/>
        <p:txBody>
          <a:bodyPr/>
          <a:lstStyle/>
          <a:p>
            <a:fld id="{77F56632-F21B-43C7-A157-F1A93EFDCACA}" type="slidenum">
              <a:rPr lang="en-US" smtClean="0"/>
              <a:pPr/>
              <a:t>8</a:t>
            </a:fld>
            <a:endParaRPr lang="en-US" dirty="0"/>
          </a:p>
        </p:txBody>
      </p:sp>
    </p:spTree>
    <p:extLst>
      <p:ext uri="{BB962C8B-B14F-4D97-AF65-F5344CB8AC3E}">
        <p14:creationId xmlns:p14="http://schemas.microsoft.com/office/powerpoint/2010/main" val="3755870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and Definitions</a:t>
            </a:r>
            <a:endParaRPr lang="en-US" dirty="0"/>
          </a:p>
        </p:txBody>
      </p:sp>
      <p:sp>
        <p:nvSpPr>
          <p:cNvPr id="3" name="Content Placeholder 2"/>
          <p:cNvSpPr>
            <a:spLocks noGrp="1"/>
          </p:cNvSpPr>
          <p:nvPr>
            <p:ph idx="1"/>
          </p:nvPr>
        </p:nvSpPr>
        <p:spPr/>
        <p:txBody>
          <a:bodyPr/>
          <a:lstStyle/>
          <a:p>
            <a:r>
              <a:rPr lang="en-US" dirty="0"/>
              <a:t>For the purposes of this document, the terms and definitions </a:t>
            </a:r>
            <a:r>
              <a:rPr lang="en-US" dirty="0" smtClean="0"/>
              <a:t> are given </a:t>
            </a:r>
            <a:r>
              <a:rPr lang="en-US" dirty="0"/>
              <a:t>in ISO/IEC </a:t>
            </a:r>
            <a:r>
              <a:rPr lang="en-US" dirty="0" smtClean="0"/>
              <a:t>17000</a:t>
            </a:r>
          </a:p>
          <a:p>
            <a:endParaRPr lang="en-US" sz="1600" dirty="0" smtClean="0"/>
          </a:p>
          <a:p>
            <a:r>
              <a:rPr lang="en-US" b="1" dirty="0"/>
              <a:t>C</a:t>
            </a:r>
            <a:r>
              <a:rPr lang="en-US" b="1" dirty="0" smtClean="0"/>
              <a:t>ertification </a:t>
            </a:r>
            <a:r>
              <a:rPr lang="en-US" b="1" dirty="0"/>
              <a:t>B</a:t>
            </a:r>
            <a:r>
              <a:rPr lang="en-US" b="1" dirty="0" smtClean="0"/>
              <a:t>ody</a:t>
            </a:r>
            <a:endParaRPr lang="en-US" b="1" dirty="0"/>
          </a:p>
          <a:p>
            <a:r>
              <a:rPr lang="en-US" dirty="0"/>
              <a:t>T</a:t>
            </a:r>
            <a:r>
              <a:rPr lang="en-US" dirty="0" smtClean="0"/>
              <a:t>hird-party </a:t>
            </a:r>
            <a:r>
              <a:rPr lang="en-US" dirty="0"/>
              <a:t>conformity assessment body operating certification </a:t>
            </a:r>
            <a:r>
              <a:rPr lang="en-US" dirty="0" smtClean="0"/>
              <a:t>schemes</a:t>
            </a:r>
          </a:p>
          <a:p>
            <a:endParaRPr lang="en-US" sz="1200" b="1" dirty="0" smtClean="0"/>
          </a:p>
          <a:p>
            <a:r>
              <a:rPr lang="en-US" b="1" dirty="0"/>
              <a:t>C</a:t>
            </a:r>
            <a:r>
              <a:rPr lang="en-US" b="1" dirty="0" smtClean="0"/>
              <a:t>ertification </a:t>
            </a:r>
            <a:r>
              <a:rPr lang="en-US" b="1" dirty="0"/>
              <a:t>S</a:t>
            </a:r>
            <a:r>
              <a:rPr lang="en-US" b="1" dirty="0" smtClean="0"/>
              <a:t>cheme</a:t>
            </a:r>
            <a:endParaRPr lang="en-US" b="1" dirty="0"/>
          </a:p>
          <a:p>
            <a:r>
              <a:rPr lang="en-US" dirty="0" smtClean="0"/>
              <a:t>Certification </a:t>
            </a:r>
            <a:r>
              <a:rPr lang="en-US" dirty="0"/>
              <a:t>system related to specified products, to which the same specified requirements, specific rules </a:t>
            </a:r>
            <a:r>
              <a:rPr lang="en-US" dirty="0" smtClean="0"/>
              <a:t>and procedures apply</a:t>
            </a:r>
          </a:p>
          <a:p>
            <a:endParaRPr lang="en-US" sz="1200" b="1" dirty="0" smtClean="0"/>
          </a:p>
          <a:p>
            <a:r>
              <a:rPr lang="en-US" b="1" dirty="0"/>
              <a:t>E</a:t>
            </a:r>
            <a:r>
              <a:rPr lang="en-US" b="1" dirty="0" smtClean="0"/>
              <a:t>valuation</a:t>
            </a:r>
            <a:endParaRPr lang="en-US" b="1" dirty="0"/>
          </a:p>
          <a:p>
            <a:r>
              <a:rPr lang="en-US" dirty="0" smtClean="0"/>
              <a:t>Combination </a:t>
            </a:r>
            <a:r>
              <a:rPr lang="en-US" dirty="0"/>
              <a:t>of the selection and determination functions of conformity assessment activities</a:t>
            </a:r>
          </a:p>
        </p:txBody>
      </p:sp>
      <p:sp>
        <p:nvSpPr>
          <p:cNvPr id="4" name="Slide Number Placeholder 3"/>
          <p:cNvSpPr>
            <a:spLocks noGrp="1"/>
          </p:cNvSpPr>
          <p:nvPr>
            <p:ph type="sldNum" sz="quarter" idx="10"/>
          </p:nvPr>
        </p:nvSpPr>
        <p:spPr/>
        <p:txBody>
          <a:bodyPr/>
          <a:lstStyle/>
          <a:p>
            <a:fld id="{77F56632-F21B-43C7-A157-F1A93EFDCACA}" type="slidenum">
              <a:rPr lang="en-US" smtClean="0"/>
              <a:pPr/>
              <a:t>9</a:t>
            </a:fld>
            <a:endParaRPr lang="en-US" dirty="0"/>
          </a:p>
        </p:txBody>
      </p:sp>
    </p:spTree>
    <p:extLst>
      <p:ext uri="{BB962C8B-B14F-4D97-AF65-F5344CB8AC3E}">
        <p14:creationId xmlns:p14="http://schemas.microsoft.com/office/powerpoint/2010/main" val="2100034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10849</TotalTime>
  <Words>7424</Words>
  <Application>Microsoft Office PowerPoint</Application>
  <PresentationFormat>On-screen Show (4:3)</PresentationFormat>
  <Paragraphs>915</Paragraphs>
  <Slides>54</Slides>
  <Notes>53</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UL_Basic_011010</vt:lpstr>
      <vt:lpstr>ISO 17065 Auditor and CAR Champion Training</vt:lpstr>
      <vt:lpstr>Agenda</vt:lpstr>
      <vt:lpstr>Objectives</vt:lpstr>
      <vt:lpstr>ISO 17065, first edition  2012-09-15</vt:lpstr>
      <vt:lpstr>Documentation Structure of the  US and Canada Safety Scheme  </vt:lpstr>
      <vt:lpstr>Documentation structure used by UL LLC to carry out US and Canada Safety Scheme  </vt:lpstr>
      <vt:lpstr>Clause 1- Scope</vt:lpstr>
      <vt:lpstr>Clause 2 – Normative References</vt:lpstr>
      <vt:lpstr>Terms and Definitions</vt:lpstr>
      <vt:lpstr>4.1.1 Legal Responsibility</vt:lpstr>
      <vt:lpstr>Clause 4.1.2 – Certification Agreements</vt:lpstr>
      <vt:lpstr>4.1.3.1 Use of license, certificates and marks of conformity</vt:lpstr>
      <vt:lpstr>4.2 Management of Impartiality</vt:lpstr>
      <vt:lpstr>4.2.1, 4.2.2, 4.2.3 &amp; 4.2.5 Management of Impartiality</vt:lpstr>
      <vt:lpstr>4.2.4,  4.2.6, 4.2.7 &amp; 4.2.9</vt:lpstr>
      <vt:lpstr>4.2.8, 4.2.10 4.2.11 &amp; 4.2.12</vt:lpstr>
      <vt:lpstr>4.3 Liability and Financing</vt:lpstr>
      <vt:lpstr>4.4 Non-discriminatory Conditions </vt:lpstr>
      <vt:lpstr>4.5 Confidentiality</vt:lpstr>
      <vt:lpstr>4.6 Publicly Available Information </vt:lpstr>
      <vt:lpstr>5.1 Organizational Structure and Top Management</vt:lpstr>
      <vt:lpstr>5.2 Mechanism for Safeguarding Impartiality</vt:lpstr>
      <vt:lpstr>6.1 Certification Body Personnel</vt:lpstr>
      <vt:lpstr>6.1.2 Management of competence for personnel involved in the certification process</vt:lpstr>
      <vt:lpstr>6.1.3 Contract with the Personnel</vt:lpstr>
      <vt:lpstr>6.2.1 Internal Resources</vt:lpstr>
      <vt:lpstr>6.2.2 External Resources (Outsourcing)</vt:lpstr>
      <vt:lpstr>PowerPoint Presentation</vt:lpstr>
      <vt:lpstr>Changes of Revision ISO/IEC Guide 65 to ISO/IEC 17065</vt:lpstr>
      <vt:lpstr>7.1 General Process Requirements</vt:lpstr>
      <vt:lpstr>7.2  Application</vt:lpstr>
      <vt:lpstr>7.3 Application Review</vt:lpstr>
      <vt:lpstr>7.4 Evaluation</vt:lpstr>
      <vt:lpstr>7.4 Evaluation</vt:lpstr>
      <vt:lpstr>7.5 Review</vt:lpstr>
      <vt:lpstr>7.6 Certification Decision</vt:lpstr>
      <vt:lpstr>7.7 Certification Documentation</vt:lpstr>
      <vt:lpstr>7.8 Directory of Certified Products</vt:lpstr>
      <vt:lpstr>7.9 Surveillance</vt:lpstr>
      <vt:lpstr>7.10 Changes Affecting Certification</vt:lpstr>
      <vt:lpstr>7.11 Termination, Reduction, Suspension or Withdrawal of Certification</vt:lpstr>
      <vt:lpstr>7.12 Records</vt:lpstr>
      <vt:lpstr>7.13 Complaints and Appeals</vt:lpstr>
      <vt:lpstr>8 Management System Requirements</vt:lpstr>
      <vt:lpstr>8.2 General Management System Documentation (Option A)</vt:lpstr>
      <vt:lpstr>8.3 Control of Documents (Option A)</vt:lpstr>
      <vt:lpstr>8.4 Control of Records (Option A)</vt:lpstr>
      <vt:lpstr>8.5 Management Review (Option A)</vt:lpstr>
      <vt:lpstr>8.6 Internal Audits (Option A)</vt:lpstr>
      <vt:lpstr>8.7 Corrective Actions (Option A)</vt:lpstr>
      <vt:lpstr>8.8 Preventive Actions (Option A)</vt:lpstr>
      <vt:lpstr>?</vt:lpstr>
      <vt:lpstr>Thank You. </vt:lpstr>
      <vt:lpstr>Revision History    Revision  1.0 - 4/24/15 - Original  Issue – Bat-Leah, Jessen   </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Flaherty, Robyn R.</dc:creator>
  <cp:lastModifiedBy>Cheryl Adams</cp:lastModifiedBy>
  <cp:revision>402</cp:revision>
  <cp:lastPrinted>2015-04-23T12:27:31Z</cp:lastPrinted>
  <dcterms:created xsi:type="dcterms:W3CDTF">2014-05-12T18:36:17Z</dcterms:created>
  <dcterms:modified xsi:type="dcterms:W3CDTF">2015-05-27T12:27:46Z</dcterms:modified>
</cp:coreProperties>
</file>