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Osaka" pitchFamily="1" charset="-128"/>
        <a:cs typeface="+mn-cs"/>
      </a:defRPr>
    </a:lvl1pPr>
    <a:lvl2pPr marL="457200" algn="l" rtl="0" fontAlgn="base">
      <a:spcBef>
        <a:spcPct val="0"/>
      </a:spcBef>
      <a:spcAft>
        <a:spcPct val="0"/>
      </a:spcAft>
      <a:defRPr kern="1200">
        <a:solidFill>
          <a:schemeClr val="tx1"/>
        </a:solidFill>
        <a:latin typeface="Arial" charset="0"/>
        <a:ea typeface="Osaka" pitchFamily="1" charset="-128"/>
        <a:cs typeface="+mn-cs"/>
      </a:defRPr>
    </a:lvl2pPr>
    <a:lvl3pPr marL="914400" algn="l" rtl="0" fontAlgn="base">
      <a:spcBef>
        <a:spcPct val="0"/>
      </a:spcBef>
      <a:spcAft>
        <a:spcPct val="0"/>
      </a:spcAft>
      <a:defRPr kern="1200">
        <a:solidFill>
          <a:schemeClr val="tx1"/>
        </a:solidFill>
        <a:latin typeface="Arial" charset="0"/>
        <a:ea typeface="Osaka" pitchFamily="1" charset="-128"/>
        <a:cs typeface="+mn-cs"/>
      </a:defRPr>
    </a:lvl3pPr>
    <a:lvl4pPr marL="1371600" algn="l" rtl="0" fontAlgn="base">
      <a:spcBef>
        <a:spcPct val="0"/>
      </a:spcBef>
      <a:spcAft>
        <a:spcPct val="0"/>
      </a:spcAft>
      <a:defRPr kern="1200">
        <a:solidFill>
          <a:schemeClr val="tx1"/>
        </a:solidFill>
        <a:latin typeface="Arial" charset="0"/>
        <a:ea typeface="Osaka" pitchFamily="1" charset="-128"/>
        <a:cs typeface="+mn-cs"/>
      </a:defRPr>
    </a:lvl4pPr>
    <a:lvl5pPr marL="1828800" algn="l" rtl="0" fontAlgn="base">
      <a:spcBef>
        <a:spcPct val="0"/>
      </a:spcBef>
      <a:spcAft>
        <a:spcPct val="0"/>
      </a:spcAft>
      <a:defRPr kern="1200">
        <a:solidFill>
          <a:schemeClr val="tx1"/>
        </a:solidFill>
        <a:latin typeface="Arial" charset="0"/>
        <a:ea typeface="Osaka" pitchFamily="1" charset="-128"/>
        <a:cs typeface="+mn-cs"/>
      </a:defRPr>
    </a:lvl5pPr>
    <a:lvl6pPr marL="2286000" algn="l" defTabSz="914400" rtl="0" eaLnBrk="1" latinLnBrk="0" hangingPunct="1">
      <a:defRPr kern="1200">
        <a:solidFill>
          <a:schemeClr val="tx1"/>
        </a:solidFill>
        <a:latin typeface="Arial" charset="0"/>
        <a:ea typeface="Osaka" pitchFamily="1" charset="-128"/>
        <a:cs typeface="+mn-cs"/>
      </a:defRPr>
    </a:lvl6pPr>
    <a:lvl7pPr marL="2743200" algn="l" defTabSz="914400" rtl="0" eaLnBrk="1" latinLnBrk="0" hangingPunct="1">
      <a:defRPr kern="1200">
        <a:solidFill>
          <a:schemeClr val="tx1"/>
        </a:solidFill>
        <a:latin typeface="Arial" charset="0"/>
        <a:ea typeface="Osaka" pitchFamily="1" charset="-128"/>
        <a:cs typeface="+mn-cs"/>
      </a:defRPr>
    </a:lvl7pPr>
    <a:lvl8pPr marL="3200400" algn="l" defTabSz="914400" rtl="0" eaLnBrk="1" latinLnBrk="0" hangingPunct="1">
      <a:defRPr kern="1200">
        <a:solidFill>
          <a:schemeClr val="tx1"/>
        </a:solidFill>
        <a:latin typeface="Arial" charset="0"/>
        <a:ea typeface="Osaka" pitchFamily="1" charset="-128"/>
        <a:cs typeface="+mn-cs"/>
      </a:defRPr>
    </a:lvl8pPr>
    <a:lvl9pPr marL="3657600" algn="l" defTabSz="914400" rtl="0" eaLnBrk="1" latinLnBrk="0" hangingPunct="1">
      <a:defRPr kern="1200">
        <a:solidFill>
          <a:schemeClr val="tx1"/>
        </a:solidFill>
        <a:latin typeface="Arial"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944" autoAdjust="0"/>
    <p:restoredTop sz="90929"/>
  </p:normalViewPr>
  <p:slideViewPr>
    <p:cSldViewPr>
      <p:cViewPr>
        <p:scale>
          <a:sx n="68" d="100"/>
          <a:sy n="68" d="100"/>
        </p:scale>
        <p:origin x="-1205" y="125"/>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579" y="-5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E4B3083-C547-46E0-AAE4-DE5C8CFFE0F8}" type="datetimeFigureOut">
              <a:rPr lang="en-US" smtClean="0"/>
              <a:t>11/11/2016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83D4AB-2BCC-446F-A124-B5EDAD8070DA}" type="slidenum">
              <a:rPr lang="en-US" smtClean="0"/>
              <a:t>‹#›</a:t>
            </a:fld>
            <a:endParaRPr lang="en-US"/>
          </a:p>
        </p:txBody>
      </p:sp>
    </p:spTree>
    <p:extLst>
      <p:ext uri="{BB962C8B-B14F-4D97-AF65-F5344CB8AC3E}">
        <p14:creationId xmlns:p14="http://schemas.microsoft.com/office/powerpoint/2010/main" val="241207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ea typeface="+mn-ea"/>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415790"/>
            <a:ext cx="50292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ea typeface="+mn-ea"/>
              </a:defRPr>
            </a:lvl1pPr>
          </a:lstStyle>
          <a:p>
            <a:pPr>
              <a:defRPr/>
            </a:pPr>
            <a:fld id="{BA38DD05-E991-492A-9688-9F900BCC85A5}" type="slidenum">
              <a:rPr lang="en-US"/>
              <a:pPr>
                <a:defRPr/>
              </a:pPr>
              <a:t>‹#›</a:t>
            </a:fld>
            <a:endParaRPr lang="en-US"/>
          </a:p>
        </p:txBody>
      </p:sp>
    </p:spTree>
    <p:extLst>
      <p:ext uri="{BB962C8B-B14F-4D97-AF65-F5344CB8AC3E}">
        <p14:creationId xmlns:p14="http://schemas.microsoft.com/office/powerpoint/2010/main" val="118474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F3D00B2-FAE8-41BB-873A-932387FAFF27}" type="slidenum">
              <a:rPr lang="en-US">
                <a:latin typeface="Times New Roman" pitchFamily="18" charset="0"/>
              </a:rPr>
              <a:pPr eaLnBrk="1" hangingPunct="1"/>
              <a:t>1</a:t>
            </a:fld>
            <a:endParaRPr lang="en-US">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t>Note: This module is just a guideline for the trainer – it may not be necessary to show this to the class, but it will ensure consistency in that each group will cover the same things. We assume that the majority of this training session will be hands on in the CAR database tool.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428B104-7D8C-4C7C-AD78-E4F84B5112CB}" type="slidenum">
              <a:rPr lang="en-US">
                <a:latin typeface="Times New Roman" pitchFamily="18" charset="0"/>
              </a:rPr>
              <a:pPr eaLnBrk="1" hangingPunct="1"/>
              <a:t>10</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dirty="0" smtClean="0"/>
              <a:t/>
            </a:r>
            <a:br>
              <a:rPr lang="en-US" dirty="0" smtClean="0"/>
            </a:br>
            <a:r>
              <a:rPr lang="en-US" dirty="0" smtClean="0"/>
              <a:t>See CAR champion training for when to close findings and observations. Show them how to close a CAR.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68DB68E-C060-4803-8CFB-C168E40B4DBD}" type="slidenum">
              <a:rPr lang="en-US">
                <a:latin typeface="Times New Roman" pitchFamily="18" charset="0"/>
              </a:rPr>
              <a:pPr eaLnBrk="1" hangingPunct="1"/>
              <a:t>11</a:t>
            </a:fld>
            <a:endParaRPr lang="en-US">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B81F3CA-4378-40F4-B513-B101B7492B59}" type="slidenum">
              <a:rPr lang="en-US">
                <a:latin typeface="Times New Roman" pitchFamily="18" charset="0"/>
              </a:rPr>
              <a:pPr eaLnBrk="1" hangingPunct="1"/>
              <a:t>12</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A1939D-CEE6-45CD-8E66-A0F0486780B2}" type="slidenum">
              <a:rPr lang="en-US">
                <a:latin typeface="Times New Roman" pitchFamily="18" charset="0"/>
              </a:rPr>
              <a:pPr eaLnBrk="1" hangingPunct="1"/>
              <a:t>13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44EB492-4BD7-496D-8903-D7F9CDFA1B9C}" type="slidenum">
              <a:rPr lang="en-US">
                <a:latin typeface="Times New Roman" pitchFamily="18" charset="0"/>
              </a:rPr>
              <a:pPr eaLnBrk="1" hangingPunct="1"/>
              <a:t>2</a:t>
            </a:fld>
            <a:endParaRPr 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dirty="0" smtClean="0"/>
              <a:t>Explain that for Corp CAR Champions, it’s easiest to go into the CAR state under corporate. For local CAR </a:t>
            </a:r>
            <a:r>
              <a:rPr lang="en-US" dirty="0"/>
              <a:t>C</a:t>
            </a:r>
            <a:r>
              <a:rPr lang="en-US" dirty="0" smtClean="0"/>
              <a:t>hampions, it’s easiest to go into sub-region. If you are doing a specific type of CAR, (ex: Customer Complaints) you can look under CAR source. </a:t>
            </a:r>
          </a:p>
          <a:p>
            <a:pPr eaLnBrk="1" hangingPunct="1"/>
            <a:r>
              <a:rPr lang="en-US" dirty="0" smtClean="0"/>
              <a:t>Show the tool while explaining this, and then have some hands on time going through the different  views. Tailor this to your audience. </a:t>
            </a:r>
          </a:p>
          <a:p>
            <a:pPr eaLnBrk="1" hangingPunct="1"/>
            <a:r>
              <a:rPr lang="en-US" dirty="0" smtClean="0"/>
              <a:t>Transitional CARs – shows the CAR Champion’s CARs by number of days in the current state.  This helps the CAR Champion to avoid holding CARs for more than 9 calendar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775D00-D81E-4FF6-BCBE-FFC539B8054E}" type="slidenum">
              <a:rPr lang="en-US">
                <a:latin typeface="Times New Roman" pitchFamily="18" charset="0"/>
              </a:rPr>
              <a:pPr eaLnBrk="1" hangingPunct="1"/>
              <a:t>3</a:t>
            </a:fld>
            <a:endParaRPr lang="en-US">
              <a:latin typeface="Times New Roman"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C08DC6A-C05A-4DDE-B6E5-5BDF361D533D}" type="slidenum">
              <a:rPr lang="en-US">
                <a:latin typeface="Times New Roman" pitchFamily="18" charset="0"/>
              </a:rPr>
              <a:pPr eaLnBrk="1" hangingPunct="1"/>
              <a:t>4</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t>Pull up a submitted CAR first. Just talk through the pages of the CAR. Mention that there is a Corp CAR champion who goes through all the submitted CARs and assigns a CAR champion – you will usually get an e-mail that there is a new CAR for your review. Otherwise, you can check your region, etc. for submitted CARs. Point out that the state of the CAR is identified at the top of the CAR and on the owner page. Submitted CARs do not have numbers.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0EB939D-D3CE-48ED-9D13-1B264DD6F8EC}" type="slidenum">
              <a:rPr lang="en-US">
                <a:latin typeface="Times New Roman" pitchFamily="18" charset="0"/>
              </a:rPr>
              <a:pPr eaLnBrk="1" hangingPunct="1"/>
              <a:t>5</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Explain how you would fill in the fields. Explain about edit mode and the submit button. Explain the option to be copied on reminder e-mails. It’s good to add comments to the owner, explaining the background of the CAR and that you are available to help. You can mention that depending on the circumstances, it’s good to send an e-mail prior to assigning a CAR, letting them know that they are the suggested owner and seeing if they have any comments or if they agree.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377B7B7-C4C7-4159-9F6C-EC7135409B6C}" type="slidenum">
              <a:rPr lang="en-US">
                <a:latin typeface="Times New Roman" pitchFamily="18" charset="0"/>
              </a:rPr>
              <a:pPr eaLnBrk="1" hangingPunct="1"/>
              <a:t>6</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Show the options on the tool bar once you click “edit”. Explain that the options change depending upon the state of the CAR. Explain when to use quiet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E332E06D-1BDC-44E6-814E-783EF53D2FE8}" type="slidenum">
              <a:rPr lang="en-US">
                <a:latin typeface="Times New Roman" pitchFamily="18" charset="0"/>
              </a:rPr>
              <a:pPr eaLnBrk="1" hangingPunct="1"/>
              <a:t>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Explain that this may include talking with the CAR owner, possibly doing some training and revision – refer back to the Root Cause and Corrective Action Plan Workshops. </a:t>
            </a:r>
          </a:p>
          <a:p>
            <a:pPr eaLnBrk="1" hangingPunct="1"/>
            <a:r>
              <a:rPr lang="en-US" smtClean="0"/>
              <a:t>Go through the options you have for action – also show the pull down menu under admin and go through each option – change current due date, change milestone proposed date, change CAR status, Force CAR closed,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5DC21F3-786F-4AEB-9686-7AB84775C476}" type="slidenum">
              <a:rPr lang="en-US">
                <a:latin typeface="Times New Roman" pitchFamily="18" charset="0"/>
              </a:rPr>
              <a:pPr eaLnBrk="1" hangingPunct="1"/>
              <a:t>8</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dirty="0" smtClean="0"/>
              <a:t>Mention that it’s good to keep in touch with owners – reminding them if a CAR is coming due, asking if they need help or reminding them to put in an extension if they won’t be ready by the due date. </a:t>
            </a:r>
          </a:p>
          <a:p>
            <a:pPr eaLnBrk="1" hangingPunct="1"/>
            <a:r>
              <a:rPr lang="en-US" dirty="0" smtClean="0"/>
              <a:t>In the CAR champion training, we discussed the elements that you need to look for in the implementation evidence – so just review that. </a:t>
            </a:r>
          </a:p>
          <a:p>
            <a:pPr eaLnBrk="1" hangingPunct="1"/>
            <a:r>
              <a:rPr lang="en-US" dirty="0" smtClean="0"/>
              <a:t>Explain that you can add notes in each milestone if necessary. Also explain that the milestone has it’s own history that gets updated when changes are made to a milestone.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5781097-B124-4032-A151-32AE66D64E81}" type="slidenum">
              <a:rPr lang="en-US">
                <a:latin typeface="Times New Roman" pitchFamily="18" charset="0"/>
              </a:rPr>
              <a:pPr eaLnBrk="1" hangingPunct="1"/>
              <a:t>9</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t>Explain the process for extending CARs in Database. Explain what happens when a CAR goes overdue and gets escalated. Show them how to select a milestone and change the date. </a:t>
            </a:r>
          </a:p>
          <a:p>
            <a:pPr eaLnBrk="1" hangingPunct="1"/>
            <a:r>
              <a:rPr lang="en-US" smtClean="0"/>
              <a:t>Explain that if there are subsequent milestones that depend upon each other – if there is a request to change the first milestone, you need to manually change the subsequent milestones.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corporate.ul.com/departments/snk5212/QE/KB.cfm?ID=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orporate.ul.com/departments/snk5212/QE/KB.cfm?ID=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CAR Database Training</a:t>
            </a:r>
          </a:p>
        </p:txBody>
      </p:sp>
      <p:sp>
        <p:nvSpPr>
          <p:cNvPr id="3075" name="Text Box 4"/>
          <p:cNvSpPr txBox="1">
            <a:spLocks noChangeArrowheads="1"/>
          </p:cNvSpPr>
          <p:nvPr/>
        </p:nvSpPr>
        <p:spPr bwMode="auto">
          <a:xfrm>
            <a:off x="974725" y="5715000"/>
            <a:ext cx="763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777777"/>
              </a:solidFill>
            </a:endParaRPr>
          </a:p>
        </p:txBody>
      </p:sp>
      <p:sp>
        <p:nvSpPr>
          <p:cNvPr id="5"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November </a:t>
            </a:r>
            <a:r>
              <a:rPr lang="en-US" sz="1600" b="1" dirty="0" smtClean="0">
                <a:solidFill>
                  <a:schemeClr val="bg1"/>
                </a:solidFill>
              </a:rPr>
              <a:t>11, 2016, </a:t>
            </a:r>
            <a:r>
              <a:rPr lang="en-US" sz="1600" b="1" dirty="0">
                <a:solidFill>
                  <a:schemeClr val="bg1"/>
                </a:solidFill>
              </a:rPr>
              <a:t>Rev. </a:t>
            </a:r>
            <a:r>
              <a:rPr lang="en-US" sz="1600" b="1" dirty="0" smtClean="0">
                <a:solidFill>
                  <a:schemeClr val="bg1"/>
                </a:solidFill>
              </a:rPr>
              <a:t>8</a:t>
            </a:r>
            <a:endParaRPr lang="en-US" sz="1600" b="1" dirty="0">
              <a:solidFill>
                <a:schemeClr val="bg1"/>
              </a:solidFill>
            </a:endParaRPr>
          </a:p>
          <a:p>
            <a:pPr eaLnBrk="1" hangingPunct="1"/>
            <a:r>
              <a:rPr lang="en-US" sz="1600" b="1" dirty="0">
                <a:solidFill>
                  <a:schemeClr val="bg1"/>
                </a:solidFill>
              </a:rPr>
              <a:t>For questions or comments, please contact Cheryl </a:t>
            </a:r>
            <a:r>
              <a:rPr lang="en-US" sz="1600" b="1" dirty="0" smtClean="0">
                <a:solidFill>
                  <a:schemeClr val="bg1"/>
                </a:solidFill>
              </a:rPr>
              <a:t>Adams</a:t>
            </a:r>
            <a:endParaRPr lang="en-US" sz="1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Closing A CAR</a:t>
            </a:r>
          </a:p>
        </p:txBody>
      </p:sp>
      <p:sp>
        <p:nvSpPr>
          <p:cNvPr id="12291"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Observations</a:t>
            </a:r>
          </a:p>
          <a:p>
            <a:pPr marL="346075" indent="-346075" eaLnBrk="1" hangingPunct="1">
              <a:buFont typeface="Arial" pitchFamily="34" charset="0"/>
              <a:buChar char="•"/>
            </a:pPr>
            <a:r>
              <a:rPr lang="en-US" dirty="0" smtClean="0"/>
              <a:t>Findings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dirty="0" smtClean="0"/>
              <a:t>Other Topics</a:t>
            </a:r>
          </a:p>
        </p:txBody>
      </p:sp>
      <p:sp>
        <p:nvSpPr>
          <p:cNvPr id="13315"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Review the following files and instructions:</a:t>
            </a:r>
          </a:p>
          <a:p>
            <a:pPr marL="346075" indent="-346075" eaLnBrk="1" hangingPunct="1">
              <a:buFont typeface="Arial" pitchFamily="34" charset="0"/>
              <a:buChar char="•"/>
            </a:pPr>
            <a:r>
              <a:rPr lang="en-US" dirty="0" smtClean="0"/>
              <a:t>“</a:t>
            </a:r>
            <a:r>
              <a:rPr lang="en-US" dirty="0" smtClean="0">
                <a:hlinkClick r:id="rId3"/>
              </a:rPr>
              <a:t>Avoiding CAR Escalation Errors</a:t>
            </a:r>
            <a:r>
              <a:rPr lang="en-US" dirty="0" smtClean="0"/>
              <a:t>”</a:t>
            </a:r>
          </a:p>
          <a:p>
            <a:pPr marL="346075" indent="-346075" eaLnBrk="1" hangingPunct="1">
              <a:buFont typeface="Arial" pitchFamily="34" charset="0"/>
              <a:buChar char="•"/>
            </a:pPr>
            <a:r>
              <a:rPr lang="en-US" dirty="0" smtClean="0"/>
              <a:t>“</a:t>
            </a:r>
            <a:r>
              <a:rPr lang="en-US" dirty="0" smtClean="0">
                <a:hlinkClick r:id="rId4"/>
              </a:rPr>
              <a:t>CARs That Reference Other CARs</a:t>
            </a:r>
            <a:r>
              <a:rPr lang="en-US" dirty="0" smtClean="0"/>
              <a:t>”</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532888"/>
            <a:ext cx="7984403" cy="1600200"/>
          </a:xfrm>
        </p:spPr>
        <p:txBody>
          <a:bodyPr/>
          <a:lstStyle/>
          <a:p>
            <a:pPr algn="ctr" eaLnBrk="1" hangingPunct="1"/>
            <a:r>
              <a:rPr lang="en-US" dirty="0" smtClean="0"/>
              <a:t/>
            </a:r>
            <a:br>
              <a:rPr lang="en-US" dirty="0" smtClean="0"/>
            </a:br>
            <a:r>
              <a:rPr lang="en-US" dirty="0" smtClean="0">
                <a:solidFill>
                  <a:srgbClr val="FFC000"/>
                </a:solidFill>
              </a:rPr>
              <a:t>QUESTIONS?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533400" y="228600"/>
            <a:ext cx="8077200" cy="1077913"/>
          </a:xfrm>
          <a:noFill/>
        </p:spPr>
        <p:txBody>
          <a:bodyPr/>
          <a:lstStyle/>
          <a:p>
            <a:pPr eaLnBrk="1" hangingPunct="1"/>
            <a:r>
              <a:rPr lang="en-US" dirty="0" smtClean="0"/>
              <a:t>Revision History</a:t>
            </a:r>
          </a:p>
        </p:txBody>
      </p:sp>
      <p:sp>
        <p:nvSpPr>
          <p:cNvPr id="15362" name="Rectangle 2"/>
          <p:cNvSpPr>
            <a:spLocks noGrp="1" noChangeArrowheads="1"/>
          </p:cNvSpPr>
          <p:nvPr>
            <p:ph idx="1"/>
          </p:nvPr>
        </p:nvSpPr>
        <p:spPr>
          <a:xfrm>
            <a:off x="533400" y="1447800"/>
            <a:ext cx="7924800" cy="5030788"/>
          </a:xfrm>
        </p:spPr>
        <p:txBody>
          <a:bodyPr/>
          <a:lstStyle/>
          <a:p>
            <a:pPr eaLnBrk="1" hangingPunct="1">
              <a:spcBef>
                <a:spcPts val="600"/>
              </a:spcBef>
              <a:buFontTx/>
              <a:buNone/>
            </a:pPr>
            <a:r>
              <a:rPr lang="en-US" sz="1400" dirty="0" smtClean="0"/>
              <a:t>Revision 5.1, March 8, 2011</a:t>
            </a:r>
          </a:p>
          <a:p>
            <a:pPr lvl="1" eaLnBrk="1" hangingPunct="1">
              <a:spcBef>
                <a:spcPts val="600"/>
              </a:spcBef>
            </a:pPr>
            <a:r>
              <a:rPr lang="en-US" sz="1400" dirty="0" smtClean="0"/>
              <a:t>2 year review, added revision history page; no other updates</a:t>
            </a:r>
          </a:p>
          <a:p>
            <a:pPr marL="173038" lvl="1" indent="0" eaLnBrk="1" hangingPunct="1">
              <a:spcBef>
                <a:spcPts val="600"/>
              </a:spcBef>
              <a:buNone/>
            </a:pPr>
            <a:endParaRPr lang="en-US" sz="1400" dirty="0"/>
          </a:p>
          <a:p>
            <a:pPr>
              <a:spcBef>
                <a:spcPts val="600"/>
              </a:spcBef>
            </a:pPr>
            <a:r>
              <a:rPr lang="en-US" sz="1400" dirty="0"/>
              <a:t>Revision </a:t>
            </a:r>
            <a:r>
              <a:rPr lang="en-US" sz="1400" dirty="0" smtClean="0"/>
              <a:t>5.2</a:t>
            </a:r>
            <a:r>
              <a:rPr lang="en-US" sz="1400" dirty="0"/>
              <a:t>, February 21, 2013</a:t>
            </a:r>
          </a:p>
          <a:p>
            <a:pPr lvl="1">
              <a:spcBef>
                <a:spcPts val="600"/>
              </a:spcBef>
            </a:pPr>
            <a:r>
              <a:rPr lang="en-US" sz="1400" dirty="0"/>
              <a:t>2 year </a:t>
            </a:r>
            <a:r>
              <a:rPr lang="en-US" sz="1400" dirty="0" smtClean="0"/>
              <a:t>review</a:t>
            </a:r>
          </a:p>
          <a:p>
            <a:pPr lvl="1">
              <a:spcBef>
                <a:spcPts val="600"/>
              </a:spcBef>
            </a:pPr>
            <a:r>
              <a:rPr lang="en-US" sz="1400" dirty="0" smtClean="0"/>
              <a:t>Updated template to more current UL template</a:t>
            </a:r>
          </a:p>
          <a:p>
            <a:pPr marL="0" lvl="1" indent="0">
              <a:spcBef>
                <a:spcPts val="600"/>
              </a:spcBef>
              <a:buNone/>
            </a:pPr>
            <a:endParaRPr lang="en-US" sz="1400" dirty="0" smtClean="0"/>
          </a:p>
          <a:p>
            <a:pPr marL="0" lvl="1" indent="0">
              <a:spcBef>
                <a:spcPts val="600"/>
              </a:spcBef>
              <a:buNone/>
            </a:pPr>
            <a:r>
              <a:rPr lang="en-US" sz="1400" dirty="0" smtClean="0"/>
              <a:t>Revision 6, March 18, 2014</a:t>
            </a:r>
          </a:p>
          <a:p>
            <a:pPr marL="346075" lvl="1" indent="-179388">
              <a:spcBef>
                <a:spcPts val="600"/>
              </a:spcBef>
            </a:pPr>
            <a:r>
              <a:rPr lang="en-US" sz="1400" dirty="0" smtClean="0"/>
              <a:t>Updated notes and changed from CAR Admin to CAR </a:t>
            </a:r>
            <a:r>
              <a:rPr lang="en-US" sz="1400" dirty="0" smtClean="0"/>
              <a:t>Champion</a:t>
            </a:r>
          </a:p>
          <a:p>
            <a:pPr marL="166687" lvl="1" indent="0">
              <a:spcBef>
                <a:spcPts val="600"/>
              </a:spcBef>
              <a:buNone/>
            </a:pPr>
            <a:endParaRPr lang="en-US" sz="1400" dirty="0" smtClean="0"/>
          </a:p>
          <a:p>
            <a:pPr marL="0" lvl="1" indent="0">
              <a:spcBef>
                <a:spcPts val="600"/>
              </a:spcBef>
              <a:buNone/>
            </a:pPr>
            <a:r>
              <a:rPr lang="en-US" sz="1400" dirty="0" smtClean="0"/>
              <a:t>Revision </a:t>
            </a:r>
            <a:r>
              <a:rPr lang="en-US" sz="1400" dirty="0"/>
              <a:t>7</a:t>
            </a:r>
            <a:r>
              <a:rPr lang="en-US" sz="1400" dirty="0" smtClean="0"/>
              <a:t>, November 17, 2014</a:t>
            </a:r>
          </a:p>
          <a:p>
            <a:pPr marL="346075" lvl="1" indent="-179388">
              <a:spcBef>
                <a:spcPts val="600"/>
              </a:spcBef>
            </a:pPr>
            <a:r>
              <a:rPr lang="en-US" sz="1400" dirty="0" smtClean="0"/>
              <a:t>Added FAQ #36 to show which executives to exclude from the management path in all </a:t>
            </a:r>
            <a:r>
              <a:rPr lang="en-US" sz="1400" dirty="0" smtClean="0"/>
              <a:t>CARs</a:t>
            </a:r>
          </a:p>
          <a:p>
            <a:pPr marL="166687" lvl="1" indent="0">
              <a:spcBef>
                <a:spcPts val="600"/>
              </a:spcBef>
              <a:buNone/>
            </a:pPr>
            <a:endParaRPr lang="en-US" sz="1400" dirty="0"/>
          </a:p>
          <a:p>
            <a:pPr marL="0" lvl="1" indent="0">
              <a:spcBef>
                <a:spcPts val="600"/>
              </a:spcBef>
              <a:buNone/>
            </a:pPr>
            <a:r>
              <a:rPr lang="en-US" sz="1400" dirty="0"/>
              <a:t>Revision </a:t>
            </a:r>
            <a:r>
              <a:rPr lang="en-US" sz="1400" dirty="0" smtClean="0"/>
              <a:t>8, </a:t>
            </a:r>
            <a:r>
              <a:rPr lang="en-US" sz="1400" dirty="0"/>
              <a:t>November </a:t>
            </a:r>
            <a:r>
              <a:rPr lang="en-US" sz="1400" dirty="0" smtClean="0"/>
              <a:t>11, 2016</a:t>
            </a:r>
            <a:endParaRPr lang="en-US" sz="1400" dirty="0"/>
          </a:p>
          <a:p>
            <a:pPr marL="346075" lvl="1" indent="-179388">
              <a:spcBef>
                <a:spcPts val="600"/>
              </a:spcBef>
            </a:pPr>
            <a:r>
              <a:rPr lang="en-US" sz="1400" dirty="0" smtClean="0"/>
              <a:t>Changed slide 5 to update Director’s title and add that his designee may be used to replace the executive names in </a:t>
            </a:r>
            <a:r>
              <a:rPr lang="en-US" sz="1400" smtClean="0"/>
              <a:t>the management path</a:t>
            </a:r>
            <a:endParaRPr lang="en-US" sz="14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How to find your CARs</a:t>
            </a:r>
          </a:p>
        </p:txBody>
      </p:sp>
      <p:sp>
        <p:nvSpPr>
          <p:cNvPr id="409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Regional Views</a:t>
            </a:r>
          </a:p>
          <a:p>
            <a:pPr marL="346075" indent="-346075" eaLnBrk="1" hangingPunct="1">
              <a:buFont typeface="Arial" pitchFamily="34" charset="0"/>
              <a:buChar char="•"/>
            </a:pPr>
            <a:r>
              <a:rPr lang="en-US" dirty="0" smtClean="0"/>
              <a:t>By CAR State</a:t>
            </a:r>
          </a:p>
          <a:p>
            <a:pPr marL="346075" indent="-346075" eaLnBrk="1" hangingPunct="1">
              <a:buFont typeface="Arial" pitchFamily="34" charset="0"/>
              <a:buChar char="•"/>
            </a:pPr>
            <a:r>
              <a:rPr lang="en-US" dirty="0" smtClean="0"/>
              <a:t>By Owner Sub-Region</a:t>
            </a:r>
          </a:p>
          <a:p>
            <a:pPr eaLnBrk="1" hangingPunct="1"/>
            <a:endParaRPr lang="en-US" dirty="0" smtClean="0"/>
          </a:p>
          <a:p>
            <a:pPr eaLnBrk="1" hangingPunct="1">
              <a:buFontTx/>
              <a:buNone/>
            </a:pPr>
            <a:r>
              <a:rPr lang="en-US" dirty="0" smtClean="0"/>
              <a:t>Transitional CARs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Initial CAR States</a:t>
            </a:r>
          </a:p>
        </p:txBody>
      </p:sp>
      <p:sp>
        <p:nvSpPr>
          <p:cNvPr id="5123" name="Rectangle 3"/>
          <p:cNvSpPr>
            <a:spLocks noGrp="1" noChangeArrowheads="1"/>
          </p:cNvSpPr>
          <p:nvPr>
            <p:ph idx="1"/>
          </p:nvPr>
        </p:nvSpPr>
        <p:spPr>
          <a:xfrm>
            <a:off x="457200" y="1600201"/>
            <a:ext cx="8229600" cy="4525962"/>
          </a:xfrm>
        </p:spPr>
        <p:txBody>
          <a:bodyPr>
            <a:normAutofit/>
          </a:bodyPr>
          <a:lstStyle/>
          <a:p>
            <a:pPr eaLnBrk="1" hangingPunct="1">
              <a:buFontTx/>
              <a:buNone/>
            </a:pPr>
            <a:r>
              <a:rPr lang="en-US" dirty="0" smtClean="0"/>
              <a:t>New:</a:t>
            </a:r>
          </a:p>
          <a:p>
            <a:pPr eaLnBrk="1" hangingPunct="1">
              <a:buFontTx/>
              <a:buNone/>
            </a:pPr>
            <a:r>
              <a:rPr lang="en-US" dirty="0" smtClean="0"/>
              <a:t>	</a:t>
            </a:r>
            <a:r>
              <a:rPr lang="en-US" sz="2800" dirty="0" smtClean="0"/>
              <a:t>Originator is writing – has not yet submitted it. </a:t>
            </a:r>
            <a:r>
              <a:rPr lang="en-US" sz="2800" dirty="0" smtClean="0"/>
              <a:t> Responsibility </a:t>
            </a:r>
            <a:r>
              <a:rPr lang="en-US" sz="2800" dirty="0" smtClean="0"/>
              <a:t>lies with Originator</a:t>
            </a:r>
          </a:p>
          <a:p>
            <a:pPr eaLnBrk="1" hangingPunct="1">
              <a:buFontTx/>
              <a:buNone/>
            </a:pPr>
            <a:endParaRPr lang="en-US" sz="1400" dirty="0" smtClean="0"/>
          </a:p>
          <a:p>
            <a:pPr eaLnBrk="1" hangingPunct="1">
              <a:buFontTx/>
              <a:buNone/>
            </a:pPr>
            <a:r>
              <a:rPr lang="en-US" dirty="0" smtClean="0"/>
              <a:t>Submitted:</a:t>
            </a:r>
          </a:p>
          <a:p>
            <a:pPr eaLnBrk="1" hangingPunct="1">
              <a:buFontTx/>
              <a:buNone/>
            </a:pPr>
            <a:r>
              <a:rPr lang="en-US" dirty="0" smtClean="0"/>
              <a:t>	</a:t>
            </a:r>
            <a:r>
              <a:rPr lang="en-US" sz="2800" dirty="0" smtClean="0"/>
              <a:t>Originator has submitted the CAR – it’s in the process of being reviewed and assigned by the CAR champion.  Responsibility lies with CAR champion.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Reviewing a Submitted CAR </a:t>
            </a:r>
          </a:p>
        </p:txBody>
      </p:sp>
      <p:sp>
        <p:nvSpPr>
          <p:cNvPr id="614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CAR Origination</a:t>
            </a:r>
          </a:p>
          <a:p>
            <a:pPr marL="346075" indent="-346075" eaLnBrk="1" hangingPunct="1">
              <a:buFont typeface="Arial" pitchFamily="34" charset="0"/>
              <a:buChar char="•"/>
            </a:pPr>
            <a:r>
              <a:rPr lang="en-US" dirty="0" smtClean="0"/>
              <a:t>CAR Champion Review</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Assigning a CAR</a:t>
            </a:r>
          </a:p>
        </p:txBody>
      </p:sp>
      <p:sp>
        <p:nvSpPr>
          <p:cNvPr id="7171" name="Rectangle 3"/>
          <p:cNvSpPr>
            <a:spLocks noGrp="1" noChangeArrowheads="1"/>
          </p:cNvSpPr>
          <p:nvPr>
            <p:ph idx="1"/>
          </p:nvPr>
        </p:nvSpPr>
        <p:spPr>
          <a:xfrm>
            <a:off x="457200" y="1600201"/>
            <a:ext cx="8229600" cy="4525962"/>
          </a:xfrm>
        </p:spPr>
        <p:txBody>
          <a:bodyPr>
            <a:normAutofit/>
          </a:bodyPr>
          <a:lstStyle/>
          <a:p>
            <a:pPr marL="457200" indent="-457200" eaLnBrk="1" hangingPunct="1">
              <a:lnSpc>
                <a:spcPct val="90000"/>
              </a:lnSpc>
              <a:buFont typeface="Arial" pitchFamily="34" charset="0"/>
              <a:buChar char="•"/>
            </a:pPr>
            <a:r>
              <a:rPr lang="en-US" dirty="0" smtClean="0"/>
              <a:t>Fill in appropriate information</a:t>
            </a:r>
          </a:p>
          <a:p>
            <a:pPr marL="457200" indent="-457200" eaLnBrk="1" hangingPunct="1">
              <a:lnSpc>
                <a:spcPct val="90000"/>
              </a:lnSpc>
              <a:buFont typeface="Arial" pitchFamily="34" charset="0"/>
              <a:buChar char="•"/>
            </a:pPr>
            <a:r>
              <a:rPr lang="en-US" dirty="0" smtClean="0"/>
              <a:t>Copy CAR champion on emails</a:t>
            </a:r>
          </a:p>
          <a:p>
            <a:pPr marL="457200" indent="-457200" eaLnBrk="1" hangingPunct="1">
              <a:lnSpc>
                <a:spcPct val="90000"/>
              </a:lnSpc>
              <a:buFont typeface="Arial" pitchFamily="34" charset="0"/>
              <a:buChar char="•"/>
            </a:pPr>
            <a:r>
              <a:rPr lang="en-US" dirty="0" smtClean="0"/>
              <a:t>When assigning an owner, any comments you write will appear in the email to the owner</a:t>
            </a:r>
          </a:p>
          <a:p>
            <a:pPr marL="457200" indent="-457200" eaLnBrk="1" hangingPunct="1">
              <a:lnSpc>
                <a:spcPct val="90000"/>
              </a:lnSpc>
              <a:buFont typeface="Arial" pitchFamily="34" charset="0"/>
              <a:buChar char="•"/>
            </a:pPr>
            <a:r>
              <a:rPr lang="en-US" dirty="0" smtClean="0"/>
              <a:t>The management chain will auto-populate.  Be sure to ensure the following: </a:t>
            </a:r>
          </a:p>
          <a:p>
            <a:pPr marL="457200" indent="0" algn="ctr" eaLnBrk="1" hangingPunct="1">
              <a:lnSpc>
                <a:spcPct val="90000"/>
              </a:lnSpc>
            </a:pPr>
            <a:r>
              <a:rPr lang="en-US" sz="2400" i="1" dirty="0" smtClean="0">
                <a:solidFill>
                  <a:schemeClr val="tx2"/>
                </a:solidFill>
              </a:rPr>
              <a:t>Do not list the CEO or Presidents of </a:t>
            </a:r>
          </a:p>
          <a:p>
            <a:pPr marL="457200" indent="0" algn="ctr" eaLnBrk="1" hangingPunct="1">
              <a:lnSpc>
                <a:spcPct val="90000"/>
              </a:lnSpc>
            </a:pPr>
            <a:r>
              <a:rPr lang="en-US" sz="2400" i="1" dirty="0" smtClean="0">
                <a:solidFill>
                  <a:schemeClr val="tx2"/>
                </a:solidFill>
              </a:rPr>
              <a:t>UL Business Units.  (See CAR website FAQ #36 for the list of people to be excluded.) </a:t>
            </a:r>
          </a:p>
          <a:p>
            <a:pPr marL="457200" indent="0" algn="ctr" eaLnBrk="1" hangingPunct="1">
              <a:lnSpc>
                <a:spcPct val="90000"/>
              </a:lnSpc>
            </a:pPr>
            <a:r>
              <a:rPr lang="en-US" sz="2400" i="1" dirty="0" smtClean="0">
                <a:solidFill>
                  <a:schemeClr val="tx2"/>
                </a:solidFill>
              </a:rPr>
              <a:t>Put in the name of the </a:t>
            </a:r>
          </a:p>
          <a:p>
            <a:pPr marL="457200" indent="0" algn="ctr" eaLnBrk="1" hangingPunct="1">
              <a:lnSpc>
                <a:spcPct val="90000"/>
              </a:lnSpc>
            </a:pPr>
            <a:r>
              <a:rPr lang="en-US" sz="2400" i="1" dirty="0" smtClean="0">
                <a:solidFill>
                  <a:schemeClr val="tx2"/>
                </a:solidFill>
              </a:rPr>
              <a:t>Quality Assurance Director or his designee </a:t>
            </a:r>
            <a:r>
              <a:rPr lang="en-US" sz="2400" i="1" dirty="0" smtClean="0">
                <a:solidFill>
                  <a:schemeClr val="tx2"/>
                </a:solidFill>
              </a:rPr>
              <a:t>instead.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Tool Bar</a:t>
            </a:r>
          </a:p>
        </p:txBody>
      </p:sp>
      <p:sp>
        <p:nvSpPr>
          <p:cNvPr id="8195"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Add Comments</a:t>
            </a:r>
          </a:p>
          <a:p>
            <a:pPr marL="346075" indent="-346075" eaLnBrk="1" hangingPunct="1">
              <a:buFont typeface="Arial" pitchFamily="34" charset="0"/>
              <a:buChar char="•"/>
            </a:pPr>
            <a:r>
              <a:rPr lang="en-US" dirty="0" smtClean="0"/>
              <a:t>CAR 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Reviewing a CAR Response</a:t>
            </a:r>
          </a:p>
        </p:txBody>
      </p:sp>
      <p:sp>
        <p:nvSpPr>
          <p:cNvPr id="9219" name="Rectangle 3"/>
          <p:cNvSpPr>
            <a:spLocks noGrp="1" noChangeArrowheads="1"/>
          </p:cNvSpPr>
          <p:nvPr>
            <p:ph idx="1"/>
          </p:nvPr>
        </p:nvSpPr>
        <p:spPr>
          <a:xfrm>
            <a:off x="457200" y="1600201"/>
            <a:ext cx="8229600" cy="4525962"/>
          </a:xfrm>
        </p:spPr>
        <p:txBody>
          <a:bodyPr>
            <a:normAutofit/>
          </a:bodyPr>
          <a:lstStyle/>
          <a:p>
            <a:pPr marL="346075" indent="-346075" eaLnBrk="1" hangingPunct="1">
              <a:buFont typeface="Arial" pitchFamily="34" charset="0"/>
              <a:buChar char="•"/>
            </a:pPr>
            <a:r>
              <a:rPr lang="en-US" dirty="0" smtClean="0"/>
              <a:t>CAR </a:t>
            </a:r>
            <a:r>
              <a:rPr lang="en-US" dirty="0" smtClean="0"/>
              <a:t>Champion </a:t>
            </a:r>
            <a:r>
              <a:rPr lang="en-US" dirty="0" smtClean="0"/>
              <a:t>fills in everything with a red asterisk.</a:t>
            </a:r>
          </a:p>
          <a:p>
            <a:pPr marL="346075" indent="-346075" eaLnBrk="1" hangingPunct="1">
              <a:buFont typeface="Arial" pitchFamily="34" charset="0"/>
              <a:buChar char="•"/>
            </a:pPr>
            <a:r>
              <a:rPr lang="en-US" dirty="0" smtClean="0"/>
              <a:t>Review milestones and fill in milestone expectations for each milestone.</a:t>
            </a:r>
          </a:p>
          <a:p>
            <a:pPr marL="346075" indent="-346075" eaLnBrk="1" hangingPunct="1">
              <a:buFont typeface="Arial" pitchFamily="34" charset="0"/>
              <a:buChar char="•"/>
            </a:pPr>
            <a:r>
              <a:rPr lang="en-US" dirty="0" smtClean="0"/>
              <a:t>Options:</a:t>
            </a:r>
          </a:p>
          <a:p>
            <a:pPr marL="803275" lvl="1" indent="-457200" eaLnBrk="1" hangingPunct="1">
              <a:buFont typeface="Arial" pitchFamily="34" charset="0"/>
              <a:buChar char="-"/>
            </a:pPr>
            <a:r>
              <a:rPr lang="en-US" dirty="0" smtClean="0"/>
              <a:t>Need additional information</a:t>
            </a:r>
          </a:p>
          <a:p>
            <a:pPr marL="803275" lvl="1" indent="-457200" eaLnBrk="1" hangingPunct="1">
              <a:buFont typeface="Arial" pitchFamily="34" charset="0"/>
              <a:buChar char="-"/>
            </a:pPr>
            <a:r>
              <a:rPr lang="en-US" dirty="0" smtClean="0"/>
              <a:t>Approve Response</a:t>
            </a:r>
          </a:p>
          <a:p>
            <a:pPr marL="803275" lvl="1" indent="-457200" eaLnBrk="1" hangingPunct="1">
              <a:buFont typeface="Arial" pitchFamily="34" charset="0"/>
              <a:buChar char="-"/>
            </a:pPr>
            <a:r>
              <a:rPr lang="en-US" dirty="0" smtClean="0"/>
              <a:t>Approve entire CAR</a:t>
            </a:r>
          </a:p>
          <a:p>
            <a:pPr marL="803275" lvl="1" indent="-457200" eaLnBrk="1" hangingPunct="1">
              <a:buFont typeface="Arial" pitchFamily="34" charset="0"/>
              <a:buChar char="-"/>
            </a:pPr>
            <a:r>
              <a:rPr lang="en-US" dirty="0" smtClean="0"/>
              <a:t>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Reviewing a CAR Implementation</a:t>
            </a:r>
          </a:p>
        </p:txBody>
      </p:sp>
      <p:sp>
        <p:nvSpPr>
          <p:cNvPr id="10243" name="Rectangle 3"/>
          <p:cNvSpPr>
            <a:spLocks noGrp="1" noChangeArrowheads="1"/>
          </p:cNvSpPr>
          <p:nvPr>
            <p:ph idx="1"/>
          </p:nvPr>
        </p:nvSpPr>
        <p:spPr>
          <a:xfrm>
            <a:off x="457200" y="1600201"/>
            <a:ext cx="8229600" cy="4525962"/>
          </a:xfrm>
        </p:spPr>
        <p:txBody>
          <a:bodyPr>
            <a:normAutofit/>
          </a:bodyPr>
          <a:lstStyle/>
          <a:p>
            <a:pPr marL="346075" indent="-346075" eaLnBrk="1" hangingPunct="1">
              <a:lnSpc>
                <a:spcPct val="90000"/>
              </a:lnSpc>
              <a:buFont typeface="Arial" pitchFamily="34" charset="0"/>
              <a:buChar char="•"/>
            </a:pPr>
            <a:r>
              <a:rPr lang="en-US" dirty="0" smtClean="0"/>
              <a:t>Keep lines of communication open with CAR owner throughout the CAR process</a:t>
            </a:r>
          </a:p>
          <a:p>
            <a:pPr marL="346075" indent="-346075" eaLnBrk="1" hangingPunct="1">
              <a:lnSpc>
                <a:spcPct val="90000"/>
              </a:lnSpc>
              <a:buFont typeface="Arial" pitchFamily="34" charset="0"/>
              <a:buChar char="•"/>
            </a:pPr>
            <a:r>
              <a:rPr lang="en-US" dirty="0" smtClean="0"/>
              <a:t>Verify all corrective actions have been implemented </a:t>
            </a:r>
          </a:p>
          <a:p>
            <a:pPr marL="692150" lvl="1" indent="-346075" eaLnBrk="1" hangingPunct="1">
              <a:lnSpc>
                <a:spcPct val="90000"/>
              </a:lnSpc>
              <a:buFont typeface="Arial" pitchFamily="34" charset="0"/>
              <a:buChar char="-"/>
            </a:pPr>
            <a:r>
              <a:rPr lang="en-US" dirty="0" smtClean="0"/>
              <a:t>All non-conformances are addressed</a:t>
            </a:r>
          </a:p>
          <a:p>
            <a:pPr marL="692150" lvl="1" indent="-346075" eaLnBrk="1" hangingPunct="1">
              <a:lnSpc>
                <a:spcPct val="90000"/>
              </a:lnSpc>
              <a:buFont typeface="Arial" pitchFamily="34" charset="0"/>
              <a:buChar char="-"/>
            </a:pPr>
            <a:r>
              <a:rPr lang="en-US" dirty="0" smtClean="0"/>
              <a:t>All root cause elements are addressed</a:t>
            </a:r>
          </a:p>
          <a:p>
            <a:pPr marL="692150" lvl="1" indent="-346075" eaLnBrk="1" hangingPunct="1">
              <a:lnSpc>
                <a:spcPct val="90000"/>
              </a:lnSpc>
              <a:buFont typeface="Arial" pitchFamily="34" charset="0"/>
              <a:buChar char="-"/>
            </a:pPr>
            <a:r>
              <a:rPr lang="en-US" dirty="0" smtClean="0"/>
              <a:t>Attachments </a:t>
            </a:r>
          </a:p>
          <a:p>
            <a:pPr marL="346075" indent="-346075" eaLnBrk="1" hangingPunct="1">
              <a:lnSpc>
                <a:spcPct val="90000"/>
              </a:lnSpc>
              <a:buFont typeface="Arial" pitchFamily="34" charset="0"/>
              <a:buChar char="•"/>
            </a:pPr>
            <a:r>
              <a:rPr lang="en-US" dirty="0" smtClean="0"/>
              <a:t>Add any appropriate notes in the milestone</a:t>
            </a:r>
          </a:p>
          <a:p>
            <a:pPr marL="346075" indent="-346075" eaLnBrk="1" hangingPunct="1">
              <a:lnSpc>
                <a:spcPct val="90000"/>
              </a:lnSpc>
              <a:buFont typeface="Arial" pitchFamily="34" charset="0"/>
              <a:buChar char="•"/>
            </a:pPr>
            <a:r>
              <a:rPr lang="en-US" dirty="0" smtClean="0"/>
              <a:t>Milestone History</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Extensions</a:t>
            </a:r>
          </a:p>
        </p:txBody>
      </p:sp>
      <p:sp>
        <p:nvSpPr>
          <p:cNvPr id="1126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Requests for extensions need to come through the database</a:t>
            </a:r>
          </a:p>
          <a:p>
            <a:pPr marL="346075" indent="-346075" eaLnBrk="1" hangingPunct="1">
              <a:buFont typeface="Arial" pitchFamily="34" charset="0"/>
              <a:buChar char="•"/>
            </a:pPr>
            <a:r>
              <a:rPr lang="en-US" dirty="0" smtClean="0"/>
              <a:t>Once a CAR is overdue, the owner cannot request an extension via the CAR database and will need to send CAR Champion an email.</a:t>
            </a:r>
          </a:p>
          <a:p>
            <a:pPr marL="346075" indent="-346075" eaLnBrk="1" hangingPunct="1">
              <a:buFont typeface="Arial" pitchFamily="34" charset="0"/>
              <a:buChar char="•"/>
            </a:pPr>
            <a:r>
              <a:rPr lang="en-US" dirty="0" smtClean="0"/>
              <a:t>If more than 30 days, or 3 extensions for all milestones or the response, you will need CAR Process Owner’s approval.</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332</TotalTime>
  <Words>1071</Words>
  <Application>Microsoft Office PowerPoint</Application>
  <PresentationFormat>On-screen Show (4:3)</PresentationFormat>
  <Paragraphs>114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CAR Database Training</vt:lpstr>
      <vt:lpstr>How to find your CARs</vt:lpstr>
      <vt:lpstr>Initial CAR States</vt:lpstr>
      <vt:lpstr>Reviewing a Submitted CAR </vt:lpstr>
      <vt:lpstr>Assigning a CAR</vt:lpstr>
      <vt:lpstr>Tool Bar</vt:lpstr>
      <vt:lpstr>Reviewing a CAR Response</vt:lpstr>
      <vt:lpstr>Reviewing a CAR Implementation</vt:lpstr>
      <vt:lpstr>Extensions</vt:lpstr>
      <vt:lpstr>Closing A CAR</vt:lpstr>
      <vt:lpstr>Other Topics</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Database Training</dc:title>
  <dc:creator>Administrator</dc:creator>
  <dc:description>07/30/2008, Rev. 2:  Added slide with links to "Avoiding CAR Escalation Errors" and "CARs That Reference Other CARs"._x000d_
Rev 3 - Changed slide 9 extension requirement to more than 30 days._x000d_
Rev 4 - Clarified slide 5 so that the CEO and Presidents of UL Business Units are not included in escalation path.  Slide 9 for extensions - updated to reflect new process for CAR process owner approval required for more than 3 total extensions for milestones._x000d_
Rev 5, 2/16/10, Slide 7 - Required fields are no longer on owner's page only</dc:description>
  <cp:lastModifiedBy>Cheryl Adams</cp:lastModifiedBy>
  <cp:revision>41</cp:revision>
  <cp:lastPrinted>2013-02-26T15:06:10Z</cp:lastPrinted>
  <dcterms:created xsi:type="dcterms:W3CDTF">2008-04-03T16:00:32Z</dcterms:created>
  <dcterms:modified xsi:type="dcterms:W3CDTF">2016-11-11T17:06:47Z</dcterms:modified>
</cp:coreProperties>
</file>