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8"/>
  </p:notesMasterIdLst>
  <p:sldIdLst>
    <p:sldId id="256" r:id="rId2"/>
    <p:sldId id="282" r:id="rId3"/>
    <p:sldId id="287" r:id="rId4"/>
    <p:sldId id="288" r:id="rId5"/>
    <p:sldId id="291" r:id="rId6"/>
    <p:sldId id="292" r:id="rId7"/>
    <p:sldId id="297" r:id="rId8"/>
    <p:sldId id="298" r:id="rId9"/>
    <p:sldId id="293" r:id="rId10"/>
    <p:sldId id="326" r:id="rId11"/>
    <p:sldId id="344" r:id="rId12"/>
    <p:sldId id="325" r:id="rId13"/>
    <p:sldId id="345" r:id="rId14"/>
    <p:sldId id="327" r:id="rId15"/>
    <p:sldId id="346" r:id="rId16"/>
    <p:sldId id="328" r:id="rId17"/>
    <p:sldId id="347" r:id="rId18"/>
    <p:sldId id="329" r:id="rId19"/>
    <p:sldId id="350" r:id="rId20"/>
    <p:sldId id="348" r:id="rId21"/>
    <p:sldId id="349" r:id="rId22"/>
    <p:sldId id="331" r:id="rId23"/>
    <p:sldId id="351" r:id="rId24"/>
    <p:sldId id="332" r:id="rId25"/>
    <p:sldId id="352" r:id="rId26"/>
    <p:sldId id="353" r:id="rId27"/>
    <p:sldId id="333" r:id="rId28"/>
    <p:sldId id="354" r:id="rId29"/>
    <p:sldId id="355" r:id="rId30"/>
    <p:sldId id="334" r:id="rId31"/>
    <p:sldId id="335" r:id="rId32"/>
    <p:sldId id="356" r:id="rId33"/>
    <p:sldId id="336" r:id="rId34"/>
    <p:sldId id="357" r:id="rId35"/>
    <p:sldId id="337" r:id="rId36"/>
    <p:sldId id="358" r:id="rId37"/>
    <p:sldId id="338" r:id="rId38"/>
    <p:sldId id="359" r:id="rId39"/>
    <p:sldId id="339" r:id="rId40"/>
    <p:sldId id="360" r:id="rId41"/>
    <p:sldId id="295" r:id="rId42"/>
    <p:sldId id="341" r:id="rId43"/>
    <p:sldId id="343" r:id="rId44"/>
    <p:sldId id="300" r:id="rId45"/>
    <p:sldId id="280" r:id="rId46"/>
    <p:sldId id="361"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EBE"/>
    <a:srgbClr val="FF3399"/>
    <a:srgbClr val="FF0066"/>
    <a:srgbClr val="FF9933"/>
    <a:srgbClr val="FFCCCC"/>
    <a:srgbClr val="0000CC"/>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541" autoAdjust="0"/>
    <p:restoredTop sz="90929"/>
  </p:normalViewPr>
  <p:slideViewPr>
    <p:cSldViewPr>
      <p:cViewPr>
        <p:scale>
          <a:sx n="66" d="100"/>
          <a:sy n="66" d="100"/>
        </p:scale>
        <p:origin x="-1644" y="-45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7794"/>
    </p:cViewPr>
  </p:sorterViewPr>
  <p:notesViewPr>
    <p:cSldViewPr>
      <p:cViewPr>
        <p:scale>
          <a:sx n="75" d="100"/>
          <a:sy n="75" d="100"/>
        </p:scale>
        <p:origin x="-1320" y="2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44.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40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403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6BA1DE-F8BF-43BB-8BEB-6B53D2621C45}" type="slidenum">
              <a:rPr lang="en-US"/>
              <a:pPr/>
              <a:t>‹#›</a:t>
            </a:fld>
            <a:endParaRPr lang="en-US"/>
          </a:p>
        </p:txBody>
      </p:sp>
    </p:spTree>
    <p:extLst>
      <p:ext uri="{BB962C8B-B14F-4D97-AF65-F5344CB8AC3E}">
        <p14:creationId xmlns:p14="http://schemas.microsoft.com/office/powerpoint/2010/main" val="6783438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708ADD-E4BA-4823-B91C-1F6E80E528BC}" type="slidenum">
              <a:rPr lang="en-US"/>
              <a:pPr/>
              <a:t>1</a:t>
            </a:fld>
            <a:endParaRPr lang="en-US"/>
          </a:p>
        </p:txBody>
      </p:sp>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A0778E-4171-42DD-BD7E-D4229A150053}" type="slidenum">
              <a:rPr lang="en-US"/>
              <a:pPr/>
              <a:t>10</a:t>
            </a:fld>
            <a:endParaRPr lang="en-US"/>
          </a:p>
        </p:txBody>
      </p:sp>
      <p:sp>
        <p:nvSpPr>
          <p:cNvPr id="138242" name="Rectangle 1026"/>
          <p:cNvSpPr>
            <a:spLocks noChangeArrowheads="1" noTextEdit="1"/>
          </p:cNvSpPr>
          <p:nvPr>
            <p:ph type="sldImg"/>
          </p:nvPr>
        </p:nvSpPr>
        <p:spPr>
          <a:ln/>
        </p:spPr>
      </p:sp>
      <p:sp>
        <p:nvSpPr>
          <p:cNvPr id="138243" name="Rectangle 1027"/>
          <p:cNvSpPr>
            <a:spLocks noGrp="1" noChangeArrowheads="1"/>
          </p:cNvSpPr>
          <p:nvPr>
            <p:ph type="body" idx="1"/>
          </p:nvPr>
        </p:nvSpPr>
        <p:spPr/>
        <p:txBody>
          <a:bodyPr/>
          <a:lstStyle/>
          <a:p>
            <a:r>
              <a:rPr lang="en-US"/>
              <a:t>Note for all clause slides to follow:  Clause requirement examples are presented for all ISO 17020 requirements to further illustrate the intent of each clause.  These examples are not verbatim requirements, but have been summarized for clarity.  Remember that this is NOT a clause interpretation course like an auditor would attend.  With this in mind, do not encourage students to follow along in the standard and ask specific detailed clause based questions.  They will have an opportunity  to get into the standard during the workshop later in the course </a:t>
            </a:r>
          </a:p>
          <a:p>
            <a:r>
              <a:rPr lang="en-US"/>
              <a:t>Explain that Clause three contains six requirements related to the business of operating an inspection body.  Requirements range form carrying liability insurance to describing its functions and the technical scope of activity for which it is competent.</a:t>
            </a:r>
          </a:p>
          <a:p>
            <a:r>
              <a:rPr lang="en-US"/>
              <a:t>UL IMPLEMENTATION SLIDES TO FOLLOW- This training has not attempted to include all applicable documentation for each 17020 clause.  Instead, “main” or “primary” documentation was selected to make teaching points clear, and not overwhelm the students with many procedure references.</a:t>
            </a:r>
          </a:p>
          <a:p>
            <a:r>
              <a:rPr lang="en-US"/>
              <a:t>NOTE: UL Mark Surveillance Program Policy Manual , </a:t>
            </a:r>
          </a:p>
          <a:p>
            <a:r>
              <a:rPr lang="en-US"/>
              <a:t>00-GI-P0029 This is for UL Mark only.  International Programs refer to the specific program manual.</a:t>
            </a:r>
          </a:p>
          <a:p>
            <a:r>
              <a:rPr lang="en-US"/>
              <a:t>Also refer to the Global Quality Manual, 00-QA-P0001 for requirements on legal entity, etc.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47136-7C9D-4764-A162-0E35017F204E}" type="slidenum">
              <a:rPr lang="en-US"/>
              <a:pPr/>
              <a:t>11</a:t>
            </a:fld>
            <a:endParaRPr lang="en-US"/>
          </a:p>
        </p:txBody>
      </p:sp>
      <p:sp>
        <p:nvSpPr>
          <p:cNvPr id="168962" name="Rectangle 1026"/>
          <p:cNvSpPr>
            <a:spLocks noChangeArrowheads="1" noTextEdit="1"/>
          </p:cNvSpPr>
          <p:nvPr>
            <p:ph type="sldImg"/>
          </p:nvPr>
        </p:nvSpPr>
        <p:spPr>
          <a:ln/>
        </p:spPr>
      </p:sp>
      <p:sp>
        <p:nvSpPr>
          <p:cNvPr id="1689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62419-2F35-4E74-B75E-2398613093C9}" type="slidenum">
              <a:rPr lang="en-US"/>
              <a:pPr/>
              <a:t>12</a:t>
            </a:fld>
            <a:endParaRPr lang="en-US"/>
          </a:p>
        </p:txBody>
      </p:sp>
      <p:sp>
        <p:nvSpPr>
          <p:cNvPr id="139266" name="Rectangle 2"/>
          <p:cNvSpPr>
            <a:spLocks noChangeArrowheads="1" noTextEdit="1"/>
          </p:cNvSpPr>
          <p:nvPr>
            <p:ph type="sldImg"/>
          </p:nvPr>
        </p:nvSpPr>
        <p:spPr>
          <a:ln/>
        </p:spPr>
      </p:sp>
      <p:sp>
        <p:nvSpPr>
          <p:cNvPr id="139267" name="Rectangle 3"/>
          <p:cNvSpPr>
            <a:spLocks noGrp="1" noChangeArrowheads="1"/>
          </p:cNvSpPr>
          <p:nvPr>
            <p:ph type="body" idx="1"/>
          </p:nvPr>
        </p:nvSpPr>
        <p:spPr/>
        <p:txBody>
          <a:bodyPr/>
          <a:lstStyle/>
          <a:p>
            <a:pPr marL="228600" indent="-228600">
              <a:buFontTx/>
              <a:buAutoNum type="arabicParenBoth"/>
            </a:pPr>
            <a:r>
              <a:rPr lang="en-US"/>
              <a:t>Explain how independence is a key component of proving accurate inspection results (2) Provide an example of how allowing a factory to re-work / resubmit product “off line” when it is initially found not to conform results in a false picture of a factories capability.</a:t>
            </a:r>
          </a:p>
          <a:p>
            <a:pPr marL="228600" indent="-228600">
              <a:buFontTx/>
              <a:buAutoNum type="arabicParenBoth" startAt="3"/>
            </a:pPr>
            <a:r>
              <a:rPr lang="en-US"/>
              <a:t>Note: UL Global Quality Manual, 00-QA-P0001 and Business Ethics requirements are also in place.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A35D2-EA35-42AF-BB45-D314B061601C}" type="slidenum">
              <a:rPr lang="en-US"/>
              <a:pPr/>
              <a:t>13</a:t>
            </a:fld>
            <a:endParaRPr lang="en-US"/>
          </a:p>
        </p:txBody>
      </p:sp>
      <p:sp>
        <p:nvSpPr>
          <p:cNvPr id="171010" name="Rectangle 1026"/>
          <p:cNvSpPr>
            <a:spLocks noChangeArrowheads="1" noTextEdit="1"/>
          </p:cNvSpPr>
          <p:nvPr>
            <p:ph type="sldImg"/>
          </p:nvPr>
        </p:nvSpPr>
        <p:spPr>
          <a:ln/>
        </p:spPr>
      </p:sp>
      <p:sp>
        <p:nvSpPr>
          <p:cNvPr id="171011" name="Rectangle 1027"/>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824D55-0215-488B-8B0C-AE1587B2ABB2}" type="slidenum">
              <a:rPr lang="en-US"/>
              <a:pPr/>
              <a:t>14</a:t>
            </a:fld>
            <a:endParaRPr lang="en-US"/>
          </a:p>
        </p:txBody>
      </p:sp>
      <p:sp>
        <p:nvSpPr>
          <p:cNvPr id="140290" name="Rectangle 1026"/>
          <p:cNvSpPr>
            <a:spLocks noChangeArrowheads="1" noTextEdit="1"/>
          </p:cNvSpPr>
          <p:nvPr>
            <p:ph type="sldImg"/>
          </p:nvPr>
        </p:nvSpPr>
        <p:spPr>
          <a:ln/>
        </p:spPr>
      </p:sp>
      <p:sp>
        <p:nvSpPr>
          <p:cNvPr id="140291" name="Rectangle 1027"/>
          <p:cNvSpPr>
            <a:spLocks noGrp="1" noChangeArrowheads="1"/>
          </p:cNvSpPr>
          <p:nvPr>
            <p:ph type="body" idx="1"/>
          </p:nvPr>
        </p:nvSpPr>
        <p:spPr/>
        <p:txBody>
          <a:bodyPr/>
          <a:lstStyle/>
          <a:p>
            <a:r>
              <a:rPr lang="en-US"/>
              <a:t>Briefly discuss the ethical and business impact of a breach in confidentially. Explain how UL often tests new or improved  products before they go to market, which could damage our customers in the marketplace if confidence is not maintained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B5844-B17C-4BF5-9E04-BA023F0F96A7}" type="slidenum">
              <a:rPr lang="en-US"/>
              <a:pPr/>
              <a:t>15</a:t>
            </a:fld>
            <a:endParaRPr lang="en-US"/>
          </a:p>
        </p:txBody>
      </p:sp>
      <p:sp>
        <p:nvSpPr>
          <p:cNvPr id="173058" name="Rectangle 2"/>
          <p:cNvSpPr>
            <a:spLocks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04181-09E1-4AB9-97C1-2AAC72F87477}" type="slidenum">
              <a:rPr lang="en-US"/>
              <a:pPr/>
              <a:t>16</a:t>
            </a:fld>
            <a:endParaRPr lang="en-US"/>
          </a:p>
        </p:txBody>
      </p:sp>
      <p:sp>
        <p:nvSpPr>
          <p:cNvPr id="141314" name="Rectangle 2"/>
          <p:cNvSpPr>
            <a:spLocks noChangeArrowheads="1" noTextEdit="1"/>
          </p:cNvSpPr>
          <p:nvPr>
            <p:ph type="sldImg"/>
          </p:nvPr>
        </p:nvSpPr>
        <p:spPr>
          <a:ln/>
        </p:spPr>
      </p:sp>
      <p:sp>
        <p:nvSpPr>
          <p:cNvPr id="141315" name="Rectangle 3"/>
          <p:cNvSpPr>
            <a:spLocks noGrp="1" noChangeArrowheads="1"/>
          </p:cNvSpPr>
          <p:nvPr>
            <p:ph type="body" idx="1"/>
          </p:nvPr>
        </p:nvSpPr>
        <p:spPr/>
        <p:txBody>
          <a:bodyPr/>
          <a:lstStyle/>
          <a:p>
            <a:r>
              <a:rPr lang="en-US"/>
              <a:t>Explain how organization charts, stated responsibilities in policies, procedures, work instructions, and job descriptions are all ways in which the relationship between inspection body functions can be described.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84E3E-46CA-48E9-965D-DCB3CEE3E7CF}" type="slidenum">
              <a:rPr lang="en-US"/>
              <a:pPr/>
              <a:t>17</a:t>
            </a:fld>
            <a:endParaRPr lang="en-US"/>
          </a:p>
        </p:txBody>
      </p:sp>
      <p:sp>
        <p:nvSpPr>
          <p:cNvPr id="177154" name="Rectangle 1026"/>
          <p:cNvSpPr>
            <a:spLocks noChangeArrowheads="1" noTextEdit="1"/>
          </p:cNvSpPr>
          <p:nvPr>
            <p:ph type="sldImg"/>
          </p:nvPr>
        </p:nvSpPr>
        <p:spPr>
          <a:ln/>
        </p:spPr>
      </p:sp>
      <p:sp>
        <p:nvSpPr>
          <p:cNvPr id="17715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FC2E5C-9A74-499C-967C-66BC079CA561}" type="slidenum">
              <a:rPr lang="en-US"/>
              <a:pPr/>
              <a:t>18</a:t>
            </a:fld>
            <a:endParaRPr lang="en-US"/>
          </a:p>
        </p:txBody>
      </p:sp>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p:txBody>
          <a:bodyPr/>
          <a:lstStyle/>
          <a:p>
            <a:r>
              <a:rPr lang="en-US"/>
              <a:t>Explain that this clause contains the fundamental components for the 17020 quality system.  The Clause Requirement Examples highlight key requirements of this “catch all” clause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08416-92F1-4991-8872-485FE797A94E}" type="slidenum">
              <a:rPr lang="en-US"/>
              <a:pPr/>
              <a:t>19</a:t>
            </a:fld>
            <a:endParaRPr lang="en-US"/>
          </a:p>
        </p:txBody>
      </p:sp>
      <p:sp>
        <p:nvSpPr>
          <p:cNvPr id="183298" name="Rectangle 2"/>
          <p:cNvSpPr>
            <a:spLocks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2BBEF-54EB-4C91-9B8A-3063650A129F}" type="slidenum">
              <a:rPr lang="en-US"/>
              <a:pPr/>
              <a:t>2</a:t>
            </a:fld>
            <a:endParaRPr lang="en-US"/>
          </a:p>
        </p:txBody>
      </p:sp>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t>(1) CAR Administrators do not need to be standards experts, but need only to be familiar with the intent and format of the Standards.  (2) Being able to ask the rights questions and knowing where to find information in the standards is the intent of this course (3) Even the best CAR Owners may unknowingly violate a standard requirement, which is why CAR Administrators must be able to “think with standard” when reviewing corrective action plans (4) While IQA Auditors are always available to assist in difficult standard interpretation issues, many standard related questions are straight forward enough to be handled directly by the CAR Administrator</a:t>
            </a:r>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B589F-A34C-48A0-AE5D-AE2FE38B78EF}" type="slidenum">
              <a:rPr lang="en-US"/>
              <a:pPr/>
              <a:t>20</a:t>
            </a:fld>
            <a:endParaRPr lang="en-US"/>
          </a:p>
        </p:txBody>
      </p:sp>
      <p:sp>
        <p:nvSpPr>
          <p:cNvPr id="179202" name="Rectangle 2"/>
          <p:cNvSpPr>
            <a:spLocks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127313-0DD9-4268-B843-DA48EDEBA177}" type="slidenum">
              <a:rPr lang="en-US"/>
              <a:pPr/>
              <a:t>21</a:t>
            </a:fld>
            <a:endParaRPr lang="en-US"/>
          </a:p>
        </p:txBody>
      </p:sp>
      <p:sp>
        <p:nvSpPr>
          <p:cNvPr id="181250" name="Rectangle 2"/>
          <p:cNvSpPr>
            <a:spLocks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6B49A0-A922-4401-87FE-9D82B1323492}" type="slidenum">
              <a:rPr lang="en-US"/>
              <a:pPr/>
              <a:t>22</a:t>
            </a:fld>
            <a:endParaRPr lang="en-US"/>
          </a:p>
        </p:txBody>
      </p:sp>
      <p:sp>
        <p:nvSpPr>
          <p:cNvPr id="143362" name="Rectangle 2"/>
          <p:cNvSpPr>
            <a:spLocks noChangeArrowheads="1" noTextEdit="1"/>
          </p:cNvSpPr>
          <p:nvPr>
            <p:ph type="sldImg"/>
          </p:nvPr>
        </p:nvSpPr>
        <p:spPr>
          <a:ln/>
        </p:spPr>
      </p:sp>
      <p:sp>
        <p:nvSpPr>
          <p:cNvPr id="143363" name="Rectangle 3"/>
          <p:cNvSpPr>
            <a:spLocks noGrp="1" noChangeArrowheads="1"/>
          </p:cNvSpPr>
          <p:nvPr>
            <p:ph type="body" idx="1"/>
          </p:nvPr>
        </p:nvSpPr>
        <p:spPr/>
        <p:txBody>
          <a:bodyPr/>
          <a:lstStyle/>
          <a:p>
            <a:r>
              <a:rPr lang="en-US"/>
              <a:t>(1) Reinforce the key role that competence plays in ISO 17020 (2) Discuss the difference between training, education and experience vs. competence</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85547-47F2-4292-8D09-07A44C2184DD}" type="slidenum">
              <a:rPr lang="en-US"/>
              <a:pPr/>
              <a:t>23</a:t>
            </a:fld>
            <a:endParaRPr lang="en-US"/>
          </a:p>
        </p:txBody>
      </p:sp>
      <p:sp>
        <p:nvSpPr>
          <p:cNvPr id="185346" name="Rectangle 1026"/>
          <p:cNvSpPr>
            <a:spLocks noChangeArrowheads="1" noTextEdit="1"/>
          </p:cNvSpPr>
          <p:nvPr>
            <p:ph type="sldImg"/>
          </p:nvPr>
        </p:nvSpPr>
        <p:spPr>
          <a:ln/>
        </p:spPr>
      </p:sp>
      <p:sp>
        <p:nvSpPr>
          <p:cNvPr id="18534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4B15E-29AB-409C-9A61-1701DB10CDEE}" type="slidenum">
              <a:rPr lang="en-US"/>
              <a:pPr/>
              <a:t>24</a:t>
            </a:fld>
            <a:endParaRPr lang="en-US"/>
          </a:p>
        </p:txBody>
      </p:sp>
      <p:sp>
        <p:nvSpPr>
          <p:cNvPr id="144386" name="Rectangle 1026"/>
          <p:cNvSpPr>
            <a:spLocks noChangeArrowheads="1" noTextEdit="1"/>
          </p:cNvSpPr>
          <p:nvPr>
            <p:ph type="sldImg"/>
          </p:nvPr>
        </p:nvSpPr>
        <p:spPr>
          <a:ln/>
        </p:spPr>
      </p:sp>
      <p:sp>
        <p:nvSpPr>
          <p:cNvPr id="144387" name="Rectangle 1027"/>
          <p:cNvSpPr>
            <a:spLocks noGrp="1" noChangeArrowheads="1"/>
          </p:cNvSpPr>
          <p:nvPr>
            <p:ph type="body" idx="1"/>
          </p:nvPr>
        </p:nvSpPr>
        <p:spPr/>
        <p:txBody>
          <a:bodyPr/>
          <a:lstStyle/>
          <a:p>
            <a:pPr marL="228600" indent="-228600">
              <a:buFontTx/>
              <a:buAutoNum type="arabicParenBoth"/>
            </a:pPr>
            <a:r>
              <a:rPr lang="en-US"/>
              <a:t>Explain the critical role that proper equipment plays in the inspection process.  Provide  examples of how improper equipment could result in compromised inspection results (2) Explain how the unbroken chain from a gage to a standard is established, and what NIST is (3) Explain that calibrated equipment applies only to equipment having an effect on the accuracy or validity of the result of the inspection.  (4) Elaborate on system of units applicable to your country (NIST, JIS, etc.)</a:t>
            </a:r>
          </a:p>
          <a:p>
            <a:pPr marL="228600" indent="-228600"/>
            <a:endParaRPr lang="en-US"/>
          </a:p>
          <a:p>
            <a:pPr marL="228600" indent="-228600"/>
            <a:r>
              <a:rPr lang="en-US"/>
              <a:t>NIST= National Institute of Standards and Technology. From automated teller machines and atomic clocks to mammograms and semiconductors, innumerable products and services rely in some way on technology, measurement, and standards provided by NIST.</a:t>
            </a:r>
          </a:p>
          <a:p>
            <a:pPr marL="228600" indent="-228600"/>
            <a:r>
              <a:rPr lang="en-US"/>
              <a:t>	Founded in 1901, NIST is a non-regulatory federal agency within the US Department of Commerce. NIST's mission is to promote U.S. innovation and industrial competitiveness by advancing measurement science, standards, and technology in ways that enhance economic security and improve our quality of life.</a:t>
            </a:r>
          </a:p>
          <a:p>
            <a:pPr marL="228600" indent="-228600">
              <a:buFontTx/>
              <a:buAutoNum type="arabicParenBoth"/>
            </a:pPr>
            <a:endParaRPr lang="en-US"/>
          </a:p>
          <a:p>
            <a:pPr marL="228600" indent="-228600"/>
            <a:endParaRPr lang="en-US"/>
          </a:p>
          <a:p>
            <a:pPr marL="228600" indent="-228600"/>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D6376-F2EC-4FF2-BC9D-7018C1266671}" type="slidenum">
              <a:rPr lang="en-US"/>
              <a:pPr/>
              <a:t>25</a:t>
            </a:fld>
            <a:endParaRPr lang="en-US"/>
          </a:p>
        </p:txBody>
      </p:sp>
      <p:sp>
        <p:nvSpPr>
          <p:cNvPr id="187394" name="Rectangle 2"/>
          <p:cNvSpPr>
            <a:spLocks noChangeArrowheads="1" noTextEdit="1"/>
          </p:cNvSpPr>
          <p:nvPr>
            <p:ph type="sldImg"/>
          </p:nvPr>
        </p:nvSpPr>
        <p:spPr>
          <a:ln/>
        </p:spPr>
      </p:sp>
      <p:sp>
        <p:nvSpPr>
          <p:cNvPr id="187395" name="Rectangle 3"/>
          <p:cNvSpPr>
            <a:spLocks noGrp="1" noChangeArrowheads="1"/>
          </p:cNvSpPr>
          <p:nvPr>
            <p:ph type="body" idx="1"/>
          </p:nvPr>
        </p:nvSpPr>
        <p:spPr/>
        <p:txBody>
          <a:bodyPr/>
          <a:lstStyle/>
          <a:p>
            <a:pPr marL="228600" indent="-228600"/>
            <a:r>
              <a:rPr lang="en-US"/>
              <a:t>Change from North America:  not all under GSA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0099B3-419C-4C9B-84E4-AAE22BFDDC5E}" type="slidenum">
              <a:rPr lang="en-US"/>
              <a:pPr/>
              <a:t>26</a:t>
            </a:fld>
            <a:endParaRPr lang="en-US"/>
          </a:p>
        </p:txBody>
      </p:sp>
      <p:sp>
        <p:nvSpPr>
          <p:cNvPr id="189442" name="Rectangle 2"/>
          <p:cNvSpPr>
            <a:spLocks noChangeArrowheads="1" noTextEdit="1"/>
          </p:cNvSpPr>
          <p:nvPr>
            <p:ph type="sldImg"/>
          </p:nvPr>
        </p:nvSpPr>
        <p:spPr>
          <a:ln/>
        </p:spPr>
      </p:sp>
      <p:sp>
        <p:nvSpPr>
          <p:cNvPr id="189443"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01859-6B09-46CA-A7AC-0A3DC3960331}" type="slidenum">
              <a:rPr lang="en-US"/>
              <a:pPr/>
              <a:t>27</a:t>
            </a:fld>
            <a:endParaRPr lang="en-US"/>
          </a:p>
        </p:txBody>
      </p:sp>
      <p:sp>
        <p:nvSpPr>
          <p:cNvPr id="145410" name="Rectangle 2"/>
          <p:cNvSpPr>
            <a:spLocks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a:t>(1) Explain the role that test methods play in accurate and repeatable inspection results – Provide examples from your experience where inspections were compromised due to an inappropriate / inconsistent inspection method (2) Explain that this clause allows latitude regarding documentation (“where the absence of such instructions could jeopardize the efficiency of the inspection process”) (3) Identify the link to document control (Quality System Clause 7) </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D8B72-2AFF-461F-B867-0AF18F9BDD42}" type="slidenum">
              <a:rPr lang="en-US"/>
              <a:pPr/>
              <a:t>28</a:t>
            </a:fld>
            <a:endParaRPr lang="en-US"/>
          </a:p>
        </p:txBody>
      </p:sp>
      <p:sp>
        <p:nvSpPr>
          <p:cNvPr id="191490" name="Rectangle 2"/>
          <p:cNvSpPr>
            <a:spLocks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D175C-EBB9-4EB2-9F04-E599CD0F7326}" type="slidenum">
              <a:rPr lang="en-US"/>
              <a:pPr/>
              <a:t>29</a:t>
            </a:fld>
            <a:endParaRPr lang="en-US"/>
          </a:p>
        </p:txBody>
      </p:sp>
      <p:sp>
        <p:nvSpPr>
          <p:cNvPr id="193538" name="Rectangle 2"/>
          <p:cNvSpPr>
            <a:spLocks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Present a high level overview of the FUS procedure, and describe how the inspector uses the FUS procedure to carry out inspection activity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53A09-18D8-46E0-A6AE-D57FF9E7354F}" type="slidenum">
              <a:rPr lang="en-US"/>
              <a:pPr/>
              <a:t>3</a:t>
            </a:fld>
            <a:endParaRPr lang="en-US"/>
          </a:p>
        </p:txBody>
      </p:sp>
      <p:sp>
        <p:nvSpPr>
          <p:cNvPr id="153602" name="Rectangle 1026"/>
          <p:cNvSpPr>
            <a:spLocks noChangeArrowheads="1" noTextEdit="1"/>
          </p:cNvSpPr>
          <p:nvPr>
            <p:ph type="sldImg"/>
          </p:nvPr>
        </p:nvSpPr>
        <p:spPr>
          <a:ln/>
        </p:spPr>
      </p:sp>
      <p:sp>
        <p:nvSpPr>
          <p:cNvPr id="153603" name="Rectangle 1027"/>
          <p:cNvSpPr>
            <a:spLocks noGrp="1" noChangeArrowheads="1"/>
          </p:cNvSpPr>
          <p:nvPr>
            <p:ph type="body" idx="1"/>
          </p:nvPr>
        </p:nvSpPr>
        <p:spPr/>
        <p:txBody>
          <a:bodyPr/>
          <a:lstStyle/>
          <a:p>
            <a:r>
              <a:rPr lang="en-US"/>
              <a:t>We begin with a 30,000 foot view of ISO 17020, and then explore the intent of each ISO 17020 requirement.  Next, we introduce a process for CAR Administrators to follow to ensure that  corrective action plans do not violate ISO 17020 requirements.  Finally, we apply what we have learned in a group workshop.</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015366-E242-49AF-9449-AB332B7313A0}" type="slidenum">
              <a:rPr lang="en-US"/>
              <a:pPr/>
              <a:t>30</a:t>
            </a:fld>
            <a:endParaRPr lang="en-US"/>
          </a:p>
        </p:txBody>
      </p:sp>
      <p:sp>
        <p:nvSpPr>
          <p:cNvPr id="146434" name="Rectangle 2"/>
          <p:cNvSpPr>
            <a:spLocks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a:t>Provide examples of how careless handling / identification / labeling could affect inspection results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F82573-2E79-4EF1-8C2A-A93BEFA6186D}" type="slidenum">
              <a:rPr lang="en-US"/>
              <a:pPr/>
              <a:t>31</a:t>
            </a:fld>
            <a:endParaRPr lang="en-US"/>
          </a:p>
        </p:txBody>
      </p:sp>
      <p:sp>
        <p:nvSpPr>
          <p:cNvPr id="147458" name="Rectangle 2"/>
          <p:cNvSpPr>
            <a:spLocks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en-US"/>
              <a:t>(1) Review the difference between a document and a record (2) Provide examples illustrating that records pertain to a wide variety media (completed forms, contracts, work sheets, work books, inspection results, calibration certificates, etc.)</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D6088-F10A-4AAF-A3FE-D152814B5500}" type="slidenum">
              <a:rPr lang="en-US"/>
              <a:pPr/>
              <a:t>32</a:t>
            </a:fld>
            <a:endParaRPr lang="en-US"/>
          </a:p>
        </p:txBody>
      </p:sp>
      <p:sp>
        <p:nvSpPr>
          <p:cNvPr id="197634" name="Rectangle 2"/>
          <p:cNvSpPr>
            <a:spLocks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t>Explain that IFS contains inspection results and VNs, which are the key records for Field Operations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D26ED-D93E-452D-BADF-2562230E81B7}" type="slidenum">
              <a:rPr lang="en-US"/>
              <a:pPr/>
              <a:t>33</a:t>
            </a:fld>
            <a:endParaRPr lang="en-US"/>
          </a:p>
        </p:txBody>
      </p:sp>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p:txBody>
          <a:bodyPr/>
          <a:lstStyle/>
          <a:p>
            <a:pPr marL="228600" indent="-228600">
              <a:buFontTx/>
              <a:buAutoNum type="arabicPeriod"/>
            </a:pPr>
            <a:r>
              <a:rPr lang="en-US"/>
              <a:t>Explain the general type of information contained in an inspection report / certificate</a:t>
            </a:r>
          </a:p>
          <a:p>
            <a:pPr marL="228600" indent="-228600">
              <a:buFontTx/>
              <a:buAutoNum type="arabicPeriod"/>
            </a:pPr>
            <a:r>
              <a:rPr lang="en-US"/>
              <a:t>See this web site for Global Field Services: http://corporate.ul.com/departments/globalfus/GIFSFieldInformation.html</a:t>
            </a:r>
          </a:p>
          <a:p>
            <a:pPr marL="228600" indent="-228600">
              <a:buFontTx/>
              <a:buAutoNum type="arabicPeriod"/>
            </a:pPr>
            <a:r>
              <a:rPr lang="en-US"/>
              <a:t>Specific to Inspection Reports: http://corporate.ul.com/departments/globalfus/InspectionReports.pdf</a:t>
            </a:r>
          </a:p>
          <a:p>
            <a:pPr marL="228600" indent="-228600">
              <a:buFontTx/>
              <a:buAutoNum type="arabicPeriod"/>
            </a:pPr>
            <a:r>
              <a:rPr lang="en-US">
                <a:solidFill>
                  <a:srgbClr val="000000"/>
                </a:solidFill>
                <a:latin typeface="BNMMEJ+TimesNewRoman" charset="0"/>
              </a:rPr>
              <a:t>Inspection Reports are the documents completed by UL Field Representatives at the time of inspection. The information recorded in the Inspection Reports includes the nature of the visit (regular vs. special inspection), products being examined, FUS test samples being selected, time in factory, and an indication of whether a Variation Notice was issued, Data Sheets were sent, or UL Marks were used. There may be also additional comments provided by the Field Representatives. </a:t>
            </a:r>
            <a:endParaRPr lang="en-US"/>
          </a:p>
          <a:p>
            <a:pPr marL="228600" indent="-228600">
              <a:buFontTx/>
              <a:buAutoNum type="arabicPeriod"/>
            </a:pPr>
            <a:endParaRPr lang="en-US"/>
          </a:p>
          <a:p>
            <a:pPr marL="228600" indent="-228600"/>
            <a:endParaRPr lang="en-US"/>
          </a:p>
          <a:p>
            <a:pPr marL="228600" indent="-228600"/>
            <a:endParaRPr lang="en-US">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16FE7-4EE4-4E12-8334-48B38F454001}" type="slidenum">
              <a:rPr lang="en-US"/>
              <a:pPr/>
              <a:t>34</a:t>
            </a:fld>
            <a:endParaRPr lang="en-US"/>
          </a:p>
        </p:txBody>
      </p:sp>
      <p:sp>
        <p:nvSpPr>
          <p:cNvPr id="199682" name="Rectangle 2"/>
          <p:cNvSpPr>
            <a:spLocks noChangeArrowheads="1" noTextEdit="1"/>
          </p:cNvSpPr>
          <p:nvPr>
            <p:ph type="sldImg"/>
          </p:nvPr>
        </p:nvSpPr>
        <p:spPr>
          <a:ln/>
        </p:spPr>
      </p:sp>
      <p:sp>
        <p:nvSpPr>
          <p:cNvPr id="199683"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F6089-1F3D-46D2-B424-4DEAFF6A17E7}" type="slidenum">
              <a:rPr lang="en-US"/>
              <a:pPr/>
              <a:t>35</a:t>
            </a:fld>
            <a:endParaRPr lang="en-US"/>
          </a:p>
        </p:txBody>
      </p:sp>
      <p:sp>
        <p:nvSpPr>
          <p:cNvPr id="149506" name="Rectangle 2"/>
          <p:cNvSpPr>
            <a:spLocks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t>(1) Explain the impact of poor sub-contractor performance, and why proactive supplier management is a superior model.</a:t>
            </a:r>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C6876-0253-45C1-B413-43871605AD59}" type="slidenum">
              <a:rPr lang="en-US"/>
              <a:pPr/>
              <a:t>36</a:t>
            </a:fld>
            <a:endParaRPr lang="en-US"/>
          </a:p>
        </p:txBody>
      </p:sp>
      <p:sp>
        <p:nvSpPr>
          <p:cNvPr id="201730" name="Rectangle 2"/>
          <p:cNvSpPr>
            <a:spLocks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7C57B7-7FBD-4D11-9DCF-95E71B876277}" type="slidenum">
              <a:rPr lang="en-US"/>
              <a:pPr/>
              <a:t>37</a:t>
            </a:fld>
            <a:endParaRPr lang="en-US"/>
          </a:p>
        </p:txBody>
      </p:sp>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p:txBody>
          <a:bodyPr/>
          <a:lstStyle/>
          <a:p>
            <a:pPr marL="228600" indent="-228600">
              <a:buFontTx/>
              <a:buAutoNum type="arabicParenBoth"/>
            </a:pPr>
            <a:r>
              <a:rPr lang="en-US"/>
              <a:t>Explain the difference between a complaint and an appeal.  </a:t>
            </a:r>
          </a:p>
          <a:p>
            <a:pPr marL="228600" indent="-228600"/>
            <a:r>
              <a:rPr lang="en-US" b="1">
                <a:solidFill>
                  <a:srgbClr val="000000"/>
                </a:solidFill>
                <a:cs typeface="Arial" pitchFamily="34" charset="0"/>
              </a:rPr>
              <a:t>COMPLAINT </a:t>
            </a:r>
          </a:p>
          <a:p>
            <a:pPr marL="228600" indent="-228600"/>
            <a:r>
              <a:rPr lang="en-US">
                <a:solidFill>
                  <a:srgbClr val="000000"/>
                </a:solidFill>
                <a:ea typeface="Arial Unicode MS" pitchFamily="34" charset="-128"/>
                <a:cs typeface="Arial Unicode MS" pitchFamily="34" charset="-128"/>
              </a:rPr>
              <a:t>A formal communication of dissatisfaction with UL's service fulfillment.</a:t>
            </a:r>
          </a:p>
          <a:p>
            <a:pPr marL="228600" indent="-228600"/>
            <a:r>
              <a:rPr lang="en-US">
                <a:solidFill>
                  <a:srgbClr val="000000"/>
                </a:solidFill>
                <a:cs typeface="Arial" pitchFamily="34" charset="0"/>
              </a:rPr>
              <a:t>Example</a:t>
            </a:r>
            <a:r>
              <a:rPr lang="en-US" b="1">
                <a:solidFill>
                  <a:srgbClr val="000000"/>
                </a:solidFill>
                <a:cs typeface="Arial" pitchFamily="34" charset="0"/>
              </a:rPr>
              <a:t>:  </a:t>
            </a:r>
            <a:r>
              <a:rPr lang="en-US">
                <a:solidFill>
                  <a:srgbClr val="000000"/>
                </a:solidFill>
                <a:cs typeface="Arial" pitchFamily="34" charset="0"/>
              </a:rPr>
              <a:t>wrong invoice; didn’t meet promise date</a:t>
            </a:r>
          </a:p>
          <a:p>
            <a:pPr marL="228600" indent="-228600"/>
            <a:r>
              <a:rPr lang="en-US" b="1">
                <a:solidFill>
                  <a:srgbClr val="000000"/>
                </a:solidFill>
                <a:cs typeface="Arial" pitchFamily="34" charset="0"/>
              </a:rPr>
              <a:t>TECHNICAL APPEAL </a:t>
            </a:r>
          </a:p>
          <a:p>
            <a:pPr marL="228600" indent="-228600"/>
            <a:r>
              <a:rPr lang="en-US">
                <a:solidFill>
                  <a:srgbClr val="000000"/>
                </a:solidFill>
                <a:ea typeface="Arial Unicode MS" pitchFamily="34" charset="-128"/>
                <a:cs typeface="Arial Unicode MS" pitchFamily="34" charset="-128"/>
              </a:rPr>
              <a:t>A formal communication relating to a UL decision or interpretation relating to conformity assessment services or technical compliance (see UL's publication titled “Method of Development, Revision and Implementation of UL Standards for Safety”). </a:t>
            </a:r>
          </a:p>
          <a:p>
            <a:pPr marL="228600" indent="-228600">
              <a:buFontTx/>
              <a:buAutoNum type="arabicParenBoth"/>
            </a:pPr>
            <a:endParaRPr lang="en-US"/>
          </a:p>
          <a:p>
            <a:pPr marL="228600" indent="-228600"/>
            <a:r>
              <a:rPr lang="en-US"/>
              <a:t>(2) Explain that an “appropriate action”  may include detailed corrective action,  remedial actions or no action as appropriate to the magnitude of the situation</a:t>
            </a:r>
          </a:p>
          <a:p>
            <a:pPr marL="228600" indent="-228600"/>
            <a:r>
              <a:rPr lang="en-US"/>
              <a:t>(3) “Other parties” may include accreditation bodies, regulators, etc.</a:t>
            </a:r>
          </a:p>
          <a:p>
            <a:pPr marL="228600" indent="-228600"/>
            <a:r>
              <a:rPr 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E9E1E-B8F9-4A9F-9346-A461E8C56917}" type="slidenum">
              <a:rPr lang="en-US"/>
              <a:pPr/>
              <a:t>38</a:t>
            </a:fld>
            <a:endParaRPr lang="en-US"/>
          </a:p>
        </p:txBody>
      </p:sp>
      <p:sp>
        <p:nvSpPr>
          <p:cNvPr id="203778" name="Rectangle 2"/>
          <p:cNvSpPr>
            <a:spLocks noChangeArrowheads="1" noTextEdit="1"/>
          </p:cNvSpPr>
          <p:nvPr>
            <p:ph type="sldImg"/>
          </p:nvPr>
        </p:nvSpPr>
        <p:spPr>
          <a:ln/>
        </p:spPr>
      </p:sp>
      <p:sp>
        <p:nvSpPr>
          <p:cNvPr id="203779"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FEC0B-FA40-487B-8B8E-E78823CA50F8}" type="slidenum">
              <a:rPr lang="en-US"/>
              <a:pPr/>
              <a:t>39</a:t>
            </a:fld>
            <a:endParaRPr lang="en-US"/>
          </a:p>
        </p:txBody>
      </p:sp>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t>The purpose of this clause is that inspection bodies exchange knowledge, subject to commercial sensitivities and confidentiality, and learn from each other to improve the general standard of accredited inspection results.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09E96-EF5F-4BCE-8672-1DFBFC223383}" type="slidenum">
              <a:rPr lang="en-US"/>
              <a:pPr/>
              <a:t>4</a:t>
            </a:fld>
            <a:endParaRPr lang="en-US"/>
          </a:p>
        </p:txBody>
      </p:sp>
      <p:sp>
        <p:nvSpPr>
          <p:cNvPr id="154626" name="Rectangle 2"/>
          <p:cNvSpPr>
            <a:spLocks noChangeArrowheads="1" noTextEdit="1"/>
          </p:cNvSpPr>
          <p:nvPr>
            <p:ph type="sldImg"/>
          </p:nvPr>
        </p:nvSpPr>
        <p:spPr>
          <a:ln/>
        </p:spPr>
      </p:sp>
      <p:sp>
        <p:nvSpPr>
          <p:cNvPr id="154627" name="Rectangle 3"/>
          <p:cNvSpPr>
            <a:spLocks noGrp="1" noChangeArrowheads="1"/>
          </p:cNvSpPr>
          <p:nvPr>
            <p:ph type="body" idx="1"/>
          </p:nvPr>
        </p:nvSpPr>
        <p:spPr/>
        <p:txBody>
          <a:bodyPr/>
          <a:lstStyle/>
          <a:p>
            <a:pPr marL="228600" indent="-228600">
              <a:buFontTx/>
              <a:buAutoNum type="arabicParenBoth"/>
            </a:pPr>
            <a:r>
              <a:rPr lang="en-US"/>
              <a:t>The goal of the ISO Organization is STANDARIZATION to facilitate global harmonization of technical requirements (2) The generic and FLEXIBLE nature of ISO standards are the keys to ensuring that large and small companies alike can use the standards (3) Give students an idea of how tough it would be to meet the requirements of many standards from many different customers as opposed to one internationally accepted standard</a:t>
            </a:r>
          </a:p>
          <a:p>
            <a:pPr marL="228600" indent="-228600">
              <a:buFontTx/>
              <a:buAutoNum type="arabicParenBoth" startAt="4"/>
            </a:pPr>
            <a:r>
              <a:rPr lang="en-US"/>
              <a:t>UL meets the intent via a Global Document Control SOP, 00-QA-S0003</a:t>
            </a:r>
          </a:p>
          <a:p>
            <a:pPr marL="228600" indent="-228600"/>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3EF9D0-B577-4CE5-89FB-F5CBCEBD0B3B}" type="slidenum">
              <a:rPr lang="en-US"/>
              <a:pPr/>
              <a:t>40</a:t>
            </a:fld>
            <a:endParaRPr lang="en-US"/>
          </a:p>
        </p:txBody>
      </p:sp>
      <p:sp>
        <p:nvSpPr>
          <p:cNvPr id="205826" name="Rectangle 2"/>
          <p:cNvSpPr>
            <a:spLocks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3356B4-8EDA-44B9-942D-EC5D01F95A03}" type="slidenum">
              <a:rPr lang="en-US"/>
              <a:pPr/>
              <a:t>41</a:t>
            </a:fld>
            <a:endParaRPr lang="en-US"/>
          </a:p>
        </p:txBody>
      </p:sp>
      <p:sp>
        <p:nvSpPr>
          <p:cNvPr id="161794" name="Rectangle 2"/>
          <p:cNvSpPr>
            <a:spLocks noChangeArrowheads="1" noTextEdit="1"/>
          </p:cNvSpPr>
          <p:nvPr>
            <p:ph type="sldImg"/>
          </p:nvPr>
        </p:nvSpPr>
        <p:spPr>
          <a:ln/>
        </p:spPr>
      </p:sp>
      <p:sp>
        <p:nvSpPr>
          <p:cNvPr id="161795" name="Rectangle 3"/>
          <p:cNvSpPr>
            <a:spLocks noGrp="1" noChangeArrowheads="1"/>
          </p:cNvSpPr>
          <p:nvPr>
            <p:ph type="body" idx="1"/>
          </p:nvPr>
        </p:nvSpPr>
        <p:spPr/>
        <p:txBody>
          <a:bodyPr/>
          <a:lstStyle/>
          <a:p>
            <a:r>
              <a:rPr lang="en-US"/>
              <a:t>For the purposes of this training we will look at clause linkages to nonconformances.  </a:t>
            </a:r>
          </a:p>
          <a:p>
            <a:r>
              <a:rPr lang="en-US"/>
              <a:t>Internal audits will reference the UL SOP when generating CARs unless there is an issue with the high level Policy then the standard maybe referenced.</a:t>
            </a:r>
          </a:p>
          <a:p>
            <a:endParaRPr lang="en-US"/>
          </a:p>
          <a:p>
            <a:r>
              <a:rPr lang="en-US"/>
              <a:t>Some accreditors reference the ISO clauses in their nonconformances.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7616E5-AC4E-4B37-A127-CA3B86078C0F}" type="slidenum">
              <a:rPr lang="en-US"/>
              <a:pPr/>
              <a:t>42</a:t>
            </a:fld>
            <a:endParaRPr lang="en-US"/>
          </a:p>
        </p:txBody>
      </p:sp>
      <p:sp>
        <p:nvSpPr>
          <p:cNvPr id="162818" name="Rectangle 2"/>
          <p:cNvSpPr>
            <a:spLocks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n-US"/>
              <a:t>(1) Understanding the linkage between the nonconformity statement and the ISO clause violated provides the CAR Admin a “working understanding” of the issue at hand. (2) If a match does not exist between the corrective action plan and the violated ISO clause, it is likely that the owner is missing key elements needed in the corrective action plan.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28F07-941D-418F-B4CC-CDE8B217EB09}" type="slidenum">
              <a:rPr lang="en-US"/>
              <a:pPr/>
              <a:t>43</a:t>
            </a:fld>
            <a:endParaRPr lang="en-US"/>
          </a:p>
        </p:txBody>
      </p:sp>
      <p:sp>
        <p:nvSpPr>
          <p:cNvPr id="163842" name="Rectangle 2"/>
          <p:cNvSpPr>
            <a:spLocks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n-US"/>
              <a:t>(1) It is very common that corrective action plans impact other ISO clauses. (2) After all appropriate ISO clause linkages have been identified, ensure that the corrective action plan does not violate any specific clause requirements.  For example, an Owner may not include a new SOP in document control, may not keep required records, etc.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80490-074A-4267-A5A8-5B40D56C97BB}" type="slidenum">
              <a:rPr lang="en-US"/>
              <a:pPr/>
              <a:t>44</a:t>
            </a:fld>
            <a:endParaRPr lang="en-US"/>
          </a:p>
        </p:txBody>
      </p:sp>
      <p:sp>
        <p:nvSpPr>
          <p:cNvPr id="165890" name="Rectangle 2"/>
          <p:cNvSpPr>
            <a:spLocks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CB5C2-2C1B-48BA-AB3E-740AD6943975}" type="slidenum">
              <a:rPr lang="en-US"/>
              <a:pPr/>
              <a:t>45</a:t>
            </a:fld>
            <a:endParaRPr lang="en-US"/>
          </a:p>
        </p:txBody>
      </p:sp>
      <p:sp>
        <p:nvSpPr>
          <p:cNvPr id="166914" name="Rectangle 2"/>
          <p:cNvSpPr>
            <a:spLocks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3A0C90-45B2-47AE-9B28-8D29CD0A92FE}" type="slidenum">
              <a:rPr lang="en-US"/>
              <a:pPr/>
              <a:t>46</a:t>
            </a:fld>
            <a:endParaRPr lang="en-US"/>
          </a:p>
        </p:txBody>
      </p:sp>
      <p:sp>
        <p:nvSpPr>
          <p:cNvPr id="207874" name="Rectangle 2"/>
          <p:cNvSpPr>
            <a:spLocks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E477B4-2C48-4C05-BB3C-00001A4A4E4D}" type="slidenum">
              <a:rPr lang="en-US"/>
              <a:pPr/>
              <a:t>5</a:t>
            </a:fld>
            <a:endParaRPr lang="en-US"/>
          </a:p>
        </p:txBody>
      </p:sp>
      <p:sp>
        <p:nvSpPr>
          <p:cNvPr id="155650" name="Rectangle 1026"/>
          <p:cNvSpPr>
            <a:spLocks noChangeArrowheads="1" noTextEdit="1"/>
          </p:cNvSpPr>
          <p:nvPr>
            <p:ph type="sldImg"/>
          </p:nvPr>
        </p:nvSpPr>
        <p:spPr>
          <a:ln/>
        </p:spPr>
      </p:sp>
      <p:sp>
        <p:nvSpPr>
          <p:cNvPr id="155651" name="Rectangle 1027"/>
          <p:cNvSpPr>
            <a:spLocks noGrp="1" noChangeArrowheads="1"/>
          </p:cNvSpPr>
          <p:nvPr>
            <p:ph type="body" idx="1"/>
          </p:nvPr>
        </p:nvSpPr>
        <p:spPr/>
        <p:txBody>
          <a:bodyPr/>
          <a:lstStyle/>
          <a:p>
            <a:r>
              <a:rPr lang="en-US"/>
              <a:t>(1) The term “General” in the title further illustrates that ISO 17020 is a generic and flexible standard.  (2) ISO 17020 stresses competence, where ISO 9001 for example places an emphasis on customer satisfaction </a:t>
            </a:r>
          </a:p>
          <a:p>
            <a:endParaRPr lang="en-US"/>
          </a:p>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FD2C7-6AE7-4609-BC41-9535415FBB67}" type="slidenum">
              <a:rPr lang="en-US"/>
              <a:pPr/>
              <a:t>6</a:t>
            </a:fld>
            <a:endParaRPr lang="en-US"/>
          </a:p>
        </p:txBody>
      </p:sp>
      <p:sp>
        <p:nvSpPr>
          <p:cNvPr id="156674" name="Rectangle 1026"/>
          <p:cNvSpPr>
            <a:spLocks noChangeArrowheads="1" noTextEdit="1"/>
          </p:cNvSpPr>
          <p:nvPr>
            <p:ph type="sldImg"/>
          </p:nvPr>
        </p:nvSpPr>
        <p:spPr>
          <a:ln/>
        </p:spPr>
      </p:sp>
      <p:sp>
        <p:nvSpPr>
          <p:cNvPr id="156675" name="Rectangle 1027"/>
          <p:cNvSpPr>
            <a:spLocks noGrp="1" noChangeArrowheads="1"/>
          </p:cNvSpPr>
          <p:nvPr>
            <p:ph type="body" idx="1"/>
          </p:nvPr>
        </p:nvSpPr>
        <p:spPr/>
        <p:txBody>
          <a:bodyPr/>
          <a:lstStyle/>
          <a:p>
            <a:r>
              <a:rPr lang="en-US"/>
              <a:t>Through the effective management of inspection processes, accurate inspection results results are enhanced.</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5E3935-CD56-42E0-8755-FE4B29736554}" type="slidenum">
              <a:rPr lang="en-US"/>
              <a:pPr/>
              <a:t>7</a:t>
            </a:fld>
            <a:endParaRPr lang="en-US"/>
          </a:p>
        </p:txBody>
      </p:sp>
      <p:sp>
        <p:nvSpPr>
          <p:cNvPr id="157698" name="Rectangle 1026"/>
          <p:cNvSpPr>
            <a:spLocks noChangeArrowheads="1" noTextEdit="1"/>
          </p:cNvSpPr>
          <p:nvPr>
            <p:ph type="sldImg"/>
          </p:nvPr>
        </p:nvSpPr>
        <p:spPr>
          <a:ln/>
        </p:spPr>
      </p:sp>
      <p:sp>
        <p:nvSpPr>
          <p:cNvPr id="157699" name="Rectangle 1027"/>
          <p:cNvSpPr>
            <a:spLocks noGrp="1" noChangeArrowheads="1"/>
          </p:cNvSpPr>
          <p:nvPr>
            <p:ph type="body" idx="1"/>
          </p:nvPr>
        </p:nvSpPr>
        <p:spPr/>
        <p:txBody>
          <a:bodyPr/>
          <a:lstStyle/>
          <a:p>
            <a:r>
              <a:rPr lang="en-US"/>
              <a:t>(1) Provide a brief overview of process theory / management.  (2) Re-enforce that 17020 provides considerable focus upon competency.  (3) Emphasize that without defined responsibility, the probability of errors increase as commitment / accountability is absent.</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D2725-A8F6-448E-B7F2-CA63B12FD255}" type="slidenum">
              <a:rPr lang="en-US"/>
              <a:pPr/>
              <a:t>8</a:t>
            </a:fld>
            <a:endParaRPr lang="en-US"/>
          </a:p>
        </p:txBody>
      </p:sp>
      <p:sp>
        <p:nvSpPr>
          <p:cNvPr id="158722" name="Rectangle 1026"/>
          <p:cNvSpPr>
            <a:spLocks noChangeArrowheads="1" noTextEdit="1"/>
          </p:cNvSpPr>
          <p:nvPr>
            <p:ph type="sldImg"/>
          </p:nvPr>
        </p:nvSpPr>
        <p:spPr>
          <a:ln/>
        </p:spPr>
      </p:sp>
      <p:sp>
        <p:nvSpPr>
          <p:cNvPr id="158723" name="Rectangle 1027"/>
          <p:cNvSpPr>
            <a:spLocks noGrp="1" noChangeArrowheads="1"/>
          </p:cNvSpPr>
          <p:nvPr>
            <p:ph type="body" idx="1"/>
          </p:nvPr>
        </p:nvSpPr>
        <p:spPr/>
        <p:txBody>
          <a:bodyPr/>
          <a:lstStyle/>
          <a:p>
            <a:pPr marL="228600" indent="-228600">
              <a:buFontTx/>
              <a:buAutoNum type="arabicParenBoth"/>
            </a:pPr>
            <a:r>
              <a:rPr lang="en-US"/>
              <a:t>PROCESSES drive the inspection management system, not just documented procedures. (2) Records provide evidence that inspection processes are effectively implemented</a:t>
            </a:r>
          </a:p>
          <a:p>
            <a:pPr marL="228600" indent="-228600">
              <a:buFontTx/>
              <a:buAutoNum type="arabicParenBoth" startAt="3"/>
            </a:pPr>
            <a:r>
              <a:rPr lang="en-US"/>
              <a:t>If UL chooses to implement the standard by requiring documented procedures, as CAR Adms we must abide by the UL Policies/Procedures.</a:t>
            </a:r>
          </a:p>
          <a:p>
            <a:pPr marL="228600" indent="-228600">
              <a:buFontTx/>
              <a:buAutoNum type="arabicParenBoth" startAt="3"/>
            </a:pPr>
            <a:r>
              <a:rPr lang="en-US"/>
              <a:t>Again records are required based on how UL implements the 17020 requirements.  UL has a Global Records Policy 00-QA-P0026 as well as the specific record requirements in SOP’s and Program Manuals.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0A4E8-D9AF-4BD9-BEDB-8D8E6B2BEA6E}" type="slidenum">
              <a:rPr lang="en-US"/>
              <a:pPr/>
              <a:t>9</a:t>
            </a:fld>
            <a:endParaRPr lang="en-US"/>
          </a:p>
        </p:txBody>
      </p:sp>
      <p:sp>
        <p:nvSpPr>
          <p:cNvPr id="159746" name="Rectangle 1026"/>
          <p:cNvSpPr>
            <a:spLocks noChangeArrowheads="1" noTextEdit="1"/>
          </p:cNvSpPr>
          <p:nvPr>
            <p:ph type="sldImg"/>
          </p:nvPr>
        </p:nvSpPr>
        <p:spPr>
          <a:ln/>
        </p:spPr>
      </p:sp>
      <p:sp>
        <p:nvSpPr>
          <p:cNvPr id="159747" name="Rectangle 1027"/>
          <p:cNvSpPr>
            <a:spLocks noGrp="1" noChangeArrowheads="1"/>
          </p:cNvSpPr>
          <p:nvPr>
            <p:ph type="body" idx="1"/>
          </p:nvPr>
        </p:nvSpPr>
        <p:spPr/>
        <p:txBody>
          <a:bodyPr/>
          <a:lstStyle/>
          <a:p>
            <a:pPr marL="228600" indent="-228600">
              <a:buFontTx/>
              <a:buAutoNum type="arabicParenBoth"/>
            </a:pPr>
            <a:r>
              <a:rPr lang="en-US"/>
              <a:t>ISO 17020 is UL’s method of implementing Guide 65 Clause 15 – Surveillance.</a:t>
            </a:r>
          </a:p>
          <a:p>
            <a:pPr marL="228600" indent="-228600">
              <a:buFontTx/>
              <a:buAutoNum type="arabicParenBoth"/>
            </a:pPr>
            <a:r>
              <a:rPr lang="en-US"/>
              <a:t>Few international areas with ISO 17020 accreditation (SCC-IB in for Canada and IECEx Program.</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3010" name="Rectangle 1026"/>
          <p:cNvSpPr>
            <a:spLocks noGrp="1" noChangeArrowheads="1"/>
          </p:cNvSpPr>
          <p:nvPr>
            <p:ph type="subTitle" sz="quarter" idx="1"/>
          </p:nvPr>
        </p:nvSpPr>
        <p:spPr>
          <a:xfrm>
            <a:off x="982663" y="3854450"/>
            <a:ext cx="6400800" cy="1752600"/>
          </a:xfrm>
        </p:spPr>
        <p:txBody>
          <a:bodyPr/>
          <a:lstStyle>
            <a:lvl1pPr marL="0" indent="0">
              <a:buFontTx/>
              <a:buNone/>
              <a:defRPr>
                <a:solidFill>
                  <a:srgbClr val="777777"/>
                </a:solidFill>
              </a:defRPr>
            </a:lvl1pPr>
          </a:lstStyle>
          <a:p>
            <a:pPr lvl="0"/>
            <a:r>
              <a:rPr lang="en-US" noProof="0" smtClean="0"/>
              <a:t>Click to edit Master subtitle style</a:t>
            </a:r>
          </a:p>
        </p:txBody>
      </p:sp>
      <p:pic>
        <p:nvPicPr>
          <p:cNvPr id="43011" name="Picture 1027" descr="Slid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438"/>
            <a:ext cx="9144000" cy="1047750"/>
          </a:xfrm>
          <a:prstGeom prst="rect">
            <a:avLst/>
          </a:prstGeom>
          <a:noFill/>
          <a:extLst>
            <a:ext uri="{909E8E84-426E-40DD-AFC4-6F175D3DCCD1}">
              <a14:hiddenFill xmlns:a14="http://schemas.microsoft.com/office/drawing/2010/main">
                <a:solidFill>
                  <a:srgbClr val="FFFFFF"/>
                </a:solidFill>
              </a14:hiddenFill>
            </a:ext>
          </a:extLst>
        </p:spPr>
      </p:pic>
      <p:sp>
        <p:nvSpPr>
          <p:cNvPr id="43012" name="Rectangle 1028"/>
          <p:cNvSpPr>
            <a:spLocks noGrp="1" noChangeArrowheads="1"/>
          </p:cNvSpPr>
          <p:nvPr>
            <p:ph type="ctrTitle"/>
          </p:nvPr>
        </p:nvSpPr>
        <p:spPr>
          <a:xfrm>
            <a:off x="939800" y="2055813"/>
            <a:ext cx="7772400" cy="1143000"/>
          </a:xfrm>
        </p:spPr>
        <p:txBody>
          <a:bodyPr/>
          <a:lstStyle>
            <a:lvl1pPr>
              <a:defRPr/>
            </a:lvl1pPr>
          </a:lstStyle>
          <a:p>
            <a:pPr lvl="0"/>
            <a:r>
              <a:rPr lang="en-US" noProof="0" smtClean="0"/>
              <a:t>Click to edit Master title style</a:t>
            </a:r>
          </a:p>
        </p:txBody>
      </p:sp>
      <p:sp>
        <p:nvSpPr>
          <p:cNvPr id="43013" name="Text Box 1029"/>
          <p:cNvSpPr txBox="1">
            <a:spLocks noChangeArrowheads="1"/>
          </p:cNvSpPr>
          <p:nvPr/>
        </p:nvSpPr>
        <p:spPr bwMode="auto">
          <a:xfrm>
            <a:off x="1008063" y="6478588"/>
            <a:ext cx="78327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pPr>
            <a:r>
              <a:rPr lang="en-US" sz="800">
                <a:solidFill>
                  <a:srgbClr val="B3B3B3"/>
                </a:solidFill>
              </a:rPr>
              <a:t>Copyright© 1995-2007 Underwriters Laboratories Inc. All rights reserved. No portion of this material may be reprinted </a:t>
            </a:r>
          </a:p>
          <a:p>
            <a:pPr>
              <a:lnSpc>
                <a:spcPct val="70000"/>
              </a:lnSpc>
              <a:spcBef>
                <a:spcPct val="20000"/>
              </a:spcBef>
            </a:pPr>
            <a:r>
              <a:rPr lang="en-US" sz="800">
                <a:solidFill>
                  <a:srgbClr val="B3B3B3"/>
                </a:solidFill>
              </a:rPr>
              <a:t>in any form without the express written permission of Underwriters Laboratories Inc. or as otherwise provided in writing.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308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228600"/>
            <a:ext cx="19812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7912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155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04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087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06513"/>
            <a:ext cx="3886200" cy="5030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306513"/>
            <a:ext cx="3886200" cy="5030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06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7261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765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86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1559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275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86" name="Picture 2" descr="Slid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05525"/>
            <a:ext cx="9144000" cy="752475"/>
          </a:xfrm>
          <a:prstGeom prst="rect">
            <a:avLst/>
          </a:prstGeom>
          <a:noFill/>
          <a:extLst>
            <a:ext uri="{909E8E84-426E-40DD-AFC4-6F175D3DCCD1}">
              <a14:hiddenFill xmlns:a14="http://schemas.microsoft.com/office/drawing/2010/main">
                <a:solidFill>
                  <a:srgbClr val="FFFFFF"/>
                </a:solidFill>
              </a14:hiddenFill>
            </a:ext>
          </a:extLst>
        </p:spPr>
      </p:pic>
      <p:sp>
        <p:nvSpPr>
          <p:cNvPr id="41987" name="Rectangle 3"/>
          <p:cNvSpPr>
            <a:spLocks noGrp="1" noChangeArrowheads="1"/>
          </p:cNvSpPr>
          <p:nvPr>
            <p:ph type="title"/>
          </p:nvPr>
        </p:nvSpPr>
        <p:spPr bwMode="auto">
          <a:xfrm>
            <a:off x="533400" y="228600"/>
            <a:ext cx="77724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88" name="Rectangle 4"/>
          <p:cNvSpPr>
            <a:spLocks noGrp="1" noChangeArrowheads="1"/>
          </p:cNvSpPr>
          <p:nvPr>
            <p:ph type="body" idx="1"/>
          </p:nvPr>
        </p:nvSpPr>
        <p:spPr bwMode="auto">
          <a:xfrm>
            <a:off x="533400" y="1306513"/>
            <a:ext cx="7924800" cy="503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989" name="Rectangle 5"/>
          <p:cNvSpPr>
            <a:spLocks noChangeArrowheads="1"/>
          </p:cNvSpPr>
          <p:nvPr/>
        </p:nvSpPr>
        <p:spPr bwMode="white">
          <a:xfrm>
            <a:off x="8520113" y="6391275"/>
            <a:ext cx="127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p/</a:t>
            </a:r>
            <a:endParaRPr lang="en-US"/>
          </a:p>
        </p:txBody>
      </p:sp>
      <p:sp>
        <p:nvSpPr>
          <p:cNvPr id="41990" name="Rectangle 6"/>
          <p:cNvSpPr>
            <a:spLocks noChangeArrowheads="1"/>
          </p:cNvSpPr>
          <p:nvPr/>
        </p:nvSpPr>
        <p:spPr bwMode="white">
          <a:xfrm>
            <a:off x="8662988" y="6391275"/>
            <a:ext cx="185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fld id="{DCB983DB-6323-4FEE-8299-C2525A0F2BB8}" type="slidenum">
              <a:rPr lang="en-US" sz="1200">
                <a:solidFill>
                  <a:srgbClr val="000000"/>
                </a:solidFill>
              </a: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pitchFamily="34" charset="0"/>
          <a:ea typeface="Osaka" pitchFamily="1" charset="-128"/>
        </a:defRPr>
      </a:lvl2pPr>
      <a:lvl3pPr algn="l" rtl="0" fontAlgn="base">
        <a:spcBef>
          <a:spcPct val="0"/>
        </a:spcBef>
        <a:spcAft>
          <a:spcPct val="0"/>
        </a:spcAft>
        <a:defRPr sz="3600">
          <a:solidFill>
            <a:schemeClr val="tx2"/>
          </a:solidFill>
          <a:latin typeface="Arial" pitchFamily="34" charset="0"/>
          <a:ea typeface="Osaka" pitchFamily="1" charset="-128"/>
        </a:defRPr>
      </a:lvl3pPr>
      <a:lvl4pPr algn="l" rtl="0" fontAlgn="base">
        <a:spcBef>
          <a:spcPct val="0"/>
        </a:spcBef>
        <a:spcAft>
          <a:spcPct val="0"/>
        </a:spcAft>
        <a:defRPr sz="3600">
          <a:solidFill>
            <a:schemeClr val="tx2"/>
          </a:solidFill>
          <a:latin typeface="Arial" pitchFamily="34" charset="0"/>
          <a:ea typeface="Osaka" pitchFamily="1" charset="-128"/>
        </a:defRPr>
      </a:lvl4pPr>
      <a:lvl5pPr algn="l" rtl="0" fontAlgn="base">
        <a:spcBef>
          <a:spcPct val="0"/>
        </a:spcBef>
        <a:spcAft>
          <a:spcPct val="0"/>
        </a:spcAft>
        <a:defRPr sz="3600">
          <a:solidFill>
            <a:schemeClr val="tx2"/>
          </a:solidFill>
          <a:latin typeface="Arial" pitchFamily="34" charset="0"/>
          <a:ea typeface="Osaka" pitchFamily="1" charset="-128"/>
        </a:defRPr>
      </a:lvl5pPr>
      <a:lvl6pPr marL="457200" algn="l" rtl="0" fontAlgn="base">
        <a:spcBef>
          <a:spcPct val="0"/>
        </a:spcBef>
        <a:spcAft>
          <a:spcPct val="0"/>
        </a:spcAft>
        <a:defRPr sz="3600">
          <a:solidFill>
            <a:schemeClr val="tx2"/>
          </a:solidFill>
          <a:latin typeface="Arial" pitchFamily="34" charset="0"/>
          <a:ea typeface="Osaka" pitchFamily="1" charset="-128"/>
        </a:defRPr>
      </a:lvl6pPr>
      <a:lvl7pPr marL="914400" algn="l" rtl="0" fontAlgn="base">
        <a:spcBef>
          <a:spcPct val="0"/>
        </a:spcBef>
        <a:spcAft>
          <a:spcPct val="0"/>
        </a:spcAft>
        <a:defRPr sz="3600">
          <a:solidFill>
            <a:schemeClr val="tx2"/>
          </a:solidFill>
          <a:latin typeface="Arial" pitchFamily="34" charset="0"/>
          <a:ea typeface="Osaka" pitchFamily="1" charset="-128"/>
        </a:defRPr>
      </a:lvl7pPr>
      <a:lvl8pPr marL="1371600" algn="l" rtl="0" fontAlgn="base">
        <a:spcBef>
          <a:spcPct val="0"/>
        </a:spcBef>
        <a:spcAft>
          <a:spcPct val="0"/>
        </a:spcAft>
        <a:defRPr sz="3600">
          <a:solidFill>
            <a:schemeClr val="tx2"/>
          </a:solidFill>
          <a:latin typeface="Arial" pitchFamily="34" charset="0"/>
          <a:ea typeface="Osaka" pitchFamily="1" charset="-128"/>
        </a:defRPr>
      </a:lvl8pPr>
      <a:lvl9pPr marL="1828800" algn="l" rtl="0" fontAlgn="base">
        <a:spcBef>
          <a:spcPct val="0"/>
        </a:spcBef>
        <a:spcAft>
          <a:spcPct val="0"/>
        </a:spcAft>
        <a:defRPr sz="3600">
          <a:solidFill>
            <a:schemeClr val="tx2"/>
          </a:solidFill>
          <a:latin typeface="Arial" pitchFamily="34" charset="0"/>
          <a:ea typeface="Osaka" pitchFamily="1"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programmes.ul-europe.com/en/programmes/testing.php"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programmes.ul-europe.com/en/pdf/GSA_Global.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ul.com/fieldservic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US"/>
              <a:t>ISO/IEC 17020: 2004</a:t>
            </a:r>
            <a:br>
              <a:rPr lang="en-US"/>
            </a:br>
            <a:r>
              <a:rPr lang="en-US"/>
              <a:t>CAR Administrator Training</a:t>
            </a:r>
          </a:p>
        </p:txBody>
      </p:sp>
      <p:sp>
        <p:nvSpPr>
          <p:cNvPr id="2054" name="Text Box 6"/>
          <p:cNvSpPr txBox="1">
            <a:spLocks noChangeArrowheads="1"/>
          </p:cNvSpPr>
          <p:nvPr/>
        </p:nvSpPr>
        <p:spPr bwMode="auto">
          <a:xfrm>
            <a:off x="974725" y="57150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solidFill>
                  <a:srgbClr val="777777"/>
                </a:solidFill>
              </a:rPr>
              <a:t>September 25,  2009, Rev. 4</a:t>
            </a:r>
          </a:p>
          <a:p>
            <a:r>
              <a:rPr lang="en-US" sz="1200">
                <a:solidFill>
                  <a:srgbClr val="777777"/>
                </a:solidFill>
              </a:rPr>
              <a:t>For questions or comments on the content, please contact Cheryl Allison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3 </a:t>
            </a:r>
            <a:r>
              <a:rPr lang="en-US" i="1">
                <a:cs typeface="Times New Roman" pitchFamily="18" charset="0"/>
              </a:rPr>
              <a:t>– </a:t>
            </a:r>
            <a:r>
              <a:rPr lang="en-US">
                <a:cs typeface="Times New Roman" pitchFamily="18" charset="0"/>
              </a:rPr>
              <a:t>Administrative Requirement</a:t>
            </a:r>
          </a:p>
        </p:txBody>
      </p:sp>
      <p:sp>
        <p:nvSpPr>
          <p:cNvPr id="116739"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The inspection body shall define its legal, functional, business and technical arrangements for its scope of activity</a:t>
            </a:r>
          </a:p>
          <a:p>
            <a:r>
              <a:rPr lang="en-US" sz="2800">
                <a:cs typeface="Times New Roman" pitchFamily="18" charset="0"/>
              </a:rPr>
              <a:t>Clause Requirement Example </a:t>
            </a:r>
          </a:p>
          <a:p>
            <a:pPr lvl="1"/>
            <a:r>
              <a:rPr lang="en-US" sz="2400">
                <a:cs typeface="Times New Roman" pitchFamily="18" charset="0"/>
              </a:rPr>
              <a:t>The inspection body shall have documentation which describes its functions and the technical scope of activity for which it is competent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3 </a:t>
            </a:r>
            <a:r>
              <a:rPr lang="en-US" i="1">
                <a:cs typeface="Times New Roman" pitchFamily="18" charset="0"/>
              </a:rPr>
              <a:t>– </a:t>
            </a:r>
            <a:r>
              <a:rPr lang="en-US">
                <a:cs typeface="Times New Roman" pitchFamily="18" charset="0"/>
              </a:rPr>
              <a:t>Administrative Requirement</a:t>
            </a:r>
          </a:p>
        </p:txBody>
      </p:sp>
      <p:sp>
        <p:nvSpPr>
          <p:cNvPr id="167939" name="Rectangle 3"/>
          <p:cNvSpPr>
            <a:spLocks noGrp="1" noChangeArrowheads="1"/>
          </p:cNvSpPr>
          <p:nvPr>
            <p:ph type="body" idx="1"/>
          </p:nvPr>
        </p:nvSpPr>
        <p:spPr>
          <a:xfrm>
            <a:off x="533400" y="14478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UL Mark Surveillance Program Policy Manual, 00-GI-P0029,</a:t>
            </a:r>
            <a:r>
              <a:rPr lang="en-US" sz="2400">
                <a:solidFill>
                  <a:srgbClr val="000000"/>
                </a:solidFill>
                <a:cs typeface="Times New Roman" pitchFamily="18" charset="0"/>
              </a:rPr>
              <a:t> specifies that UL:</a:t>
            </a:r>
          </a:p>
          <a:p>
            <a:pPr lvl="1"/>
            <a:r>
              <a:rPr lang="en-US" sz="2400">
                <a:solidFill>
                  <a:srgbClr val="000000"/>
                </a:solidFill>
                <a:cs typeface="Times New Roman" pitchFamily="18" charset="0"/>
              </a:rPr>
              <a:t>Is organized in compliance with the laws of its jurisdiction</a:t>
            </a:r>
          </a:p>
          <a:p>
            <a:pPr lvl="1"/>
            <a:r>
              <a:rPr lang="en-US" sz="2400">
                <a:solidFill>
                  <a:srgbClr val="000000"/>
                </a:solidFill>
                <a:cs typeface="Times New Roman" pitchFamily="18" charset="0"/>
              </a:rPr>
              <a:t>Provides conformity assessment programs and services of which inspection is one type </a:t>
            </a:r>
          </a:p>
          <a:p>
            <a:pPr lvl="1"/>
            <a:r>
              <a:rPr lang="en-US" sz="2400">
                <a:solidFill>
                  <a:srgbClr val="000000"/>
                </a:solidFill>
                <a:cs typeface="Times New Roman" pitchFamily="18" charset="0"/>
              </a:rPr>
              <a:t>Maintains adequate financial resources and stability for the operation of inspection programs </a:t>
            </a:r>
          </a:p>
          <a:p>
            <a:pPr lvl="1"/>
            <a:r>
              <a:rPr lang="en-US" sz="2400">
                <a:solidFill>
                  <a:srgbClr val="000000"/>
                </a:solidFill>
                <a:cs typeface="Times New Roman" pitchFamily="18" charset="0"/>
              </a:rPr>
              <a:t>Undergoes independent audits of accounts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4 – </a:t>
            </a:r>
            <a:r>
              <a:rPr lang="en-US">
                <a:cs typeface="Times New Roman" pitchFamily="18" charset="0"/>
              </a:rPr>
              <a:t>Independence, Impartiality and Integrity</a:t>
            </a:r>
          </a:p>
        </p:txBody>
      </p:sp>
      <p:sp>
        <p:nvSpPr>
          <p:cNvPr id="115715"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a:t>
            </a:r>
            <a:r>
              <a:rPr lang="en-US">
                <a:cs typeface="Times New Roman" pitchFamily="18" charset="0"/>
              </a:rPr>
              <a:t> </a:t>
            </a:r>
          </a:p>
          <a:p>
            <a:pPr lvl="1"/>
            <a:r>
              <a:rPr lang="en-US" sz="2400">
                <a:cs typeface="Times New Roman" pitchFamily="18" charset="0"/>
              </a:rPr>
              <a:t>Inspection body personnel shall be free from pressures which might influence the results of inspections</a:t>
            </a:r>
          </a:p>
          <a:p>
            <a:r>
              <a:rPr lang="en-US" sz="2800">
                <a:cs typeface="Times New Roman" pitchFamily="18" charset="0"/>
              </a:rPr>
              <a:t>Clause Requirement Example </a:t>
            </a:r>
            <a:endParaRPr lang="en-US" sz="2800">
              <a:solidFill>
                <a:srgbClr val="000000"/>
              </a:solidFill>
              <a:cs typeface="Times New Roman" pitchFamily="18" charset="0"/>
            </a:endParaRPr>
          </a:p>
          <a:p>
            <a:pPr lvl="1"/>
            <a:r>
              <a:rPr lang="en-US" sz="2400">
                <a:cs typeface="Times New Roman" pitchFamily="18" charset="0"/>
              </a:rPr>
              <a:t>The personnel of the inspection body shall be free from any commercial, financial and other pressures which might affect their judgment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4 – </a:t>
            </a:r>
            <a:r>
              <a:rPr lang="en-US">
                <a:cs typeface="Times New Roman" pitchFamily="18" charset="0"/>
              </a:rPr>
              <a:t>Independence, Impartiality and Integrity</a:t>
            </a:r>
          </a:p>
        </p:txBody>
      </p:sp>
      <p:sp>
        <p:nvSpPr>
          <p:cNvPr id="169987" name="Rectangle 3"/>
          <p:cNvSpPr>
            <a:spLocks noGrp="1" noChangeArrowheads="1"/>
          </p:cNvSpPr>
          <p:nvPr>
            <p:ph type="body" idx="1"/>
          </p:nvPr>
        </p:nvSpPr>
        <p:spPr>
          <a:xfrm>
            <a:off x="533400" y="14478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UM - UL Mark Surveillance Program Policy Manual, 00-GI-P0029:  </a:t>
            </a:r>
            <a:r>
              <a:rPr lang="en-US" sz="2400">
                <a:solidFill>
                  <a:srgbClr val="000000"/>
                </a:solidFill>
                <a:cs typeface="Times New Roman" pitchFamily="18" charset="0"/>
              </a:rPr>
              <a:t>Requires Field Operations to avoid involvement in outside interests that influence their official decisions and actions </a:t>
            </a:r>
          </a:p>
          <a:p>
            <a:r>
              <a:rPr lang="en-US" sz="2400" b="1">
                <a:solidFill>
                  <a:srgbClr val="000000"/>
                </a:solidFill>
                <a:cs typeface="Times New Roman" pitchFamily="18" charset="0"/>
              </a:rPr>
              <a:t>Global Field Operations Guiding Principals and Expectations, 00-FO-G0026:  </a:t>
            </a:r>
            <a:r>
              <a:rPr lang="en-US" sz="2400">
                <a:solidFill>
                  <a:srgbClr val="000000"/>
                </a:solidFill>
                <a:cs typeface="Times New Roman" pitchFamily="18" charset="0"/>
              </a:rPr>
              <a:t>Defines the responsibilities and expectations of Field Operations staff to comply with the </a:t>
            </a:r>
            <a:r>
              <a:rPr lang="en-US" sz="2400" b="1">
                <a:solidFill>
                  <a:srgbClr val="000000"/>
                </a:solidFill>
                <a:cs typeface="Times New Roman" pitchFamily="18" charset="0"/>
              </a:rPr>
              <a:t>UL Standards of Business Conduct document,</a:t>
            </a:r>
            <a:r>
              <a:rPr lang="en-US" sz="2400">
                <a:solidFill>
                  <a:srgbClr val="000000"/>
                </a:solidFill>
                <a:cs typeface="Times New Roman" pitchFamily="18" charset="0"/>
              </a:rPr>
              <a:t> </a:t>
            </a:r>
            <a:r>
              <a:rPr lang="en-US" sz="2400" b="1">
                <a:solidFill>
                  <a:srgbClr val="000000"/>
                </a:solidFill>
                <a:cs typeface="Times New Roman" pitchFamily="18" charset="0"/>
              </a:rPr>
              <a:t>00-LE-P0001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5 </a:t>
            </a:r>
            <a:r>
              <a:rPr lang="en-US" i="1">
                <a:cs typeface="Times New Roman" pitchFamily="18" charset="0"/>
              </a:rPr>
              <a:t>– </a:t>
            </a:r>
            <a:r>
              <a:rPr lang="en-US">
                <a:cs typeface="Times New Roman" pitchFamily="18" charset="0"/>
              </a:rPr>
              <a:t>Confidentiality</a:t>
            </a:r>
          </a:p>
        </p:txBody>
      </p:sp>
      <p:sp>
        <p:nvSpPr>
          <p:cNvPr id="117763"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The inspection body shall ensure confidentiality of information</a:t>
            </a:r>
            <a:r>
              <a:rPr lang="en-US">
                <a:cs typeface="Times New Roman" pitchFamily="18" charset="0"/>
              </a:rPr>
              <a:t> </a:t>
            </a:r>
          </a:p>
          <a:p>
            <a:r>
              <a:rPr lang="en-US" sz="2800">
                <a:cs typeface="Times New Roman" pitchFamily="18" charset="0"/>
              </a:rPr>
              <a:t>Clause Requirement Example </a:t>
            </a:r>
          </a:p>
          <a:p>
            <a:pPr lvl="1"/>
            <a:r>
              <a:rPr lang="en-US" sz="2400">
                <a:cs typeface="Times New Roman" pitchFamily="18" charset="0"/>
              </a:rPr>
              <a:t> Proprietary rights shall be protected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5 </a:t>
            </a:r>
            <a:r>
              <a:rPr lang="en-US">
                <a:cs typeface="Times New Roman" pitchFamily="18" charset="0"/>
              </a:rPr>
              <a:t>– Confidentiality</a:t>
            </a:r>
          </a:p>
        </p:txBody>
      </p:sp>
      <p:sp>
        <p:nvSpPr>
          <p:cNvPr id="172035" name="Rectangle 3"/>
          <p:cNvSpPr>
            <a:spLocks noGrp="1" noChangeArrowheads="1"/>
          </p:cNvSpPr>
          <p:nvPr>
            <p:ph type="body" idx="1"/>
          </p:nvPr>
        </p:nvSpPr>
        <p:spPr>
          <a:xfrm>
            <a:off x="533400" y="14478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UM - UL Mark Surveillance Program Policy Manual, 00-GI-P0029:  </a:t>
            </a:r>
            <a:r>
              <a:rPr lang="en-US" sz="2400">
                <a:solidFill>
                  <a:srgbClr val="000000"/>
                </a:solidFill>
                <a:cs typeface="Times New Roman" pitchFamily="18" charset="0"/>
              </a:rPr>
              <a:t>References the</a:t>
            </a:r>
            <a:r>
              <a:rPr lang="en-US" sz="2400" b="1">
                <a:solidFill>
                  <a:srgbClr val="000000"/>
                </a:solidFill>
                <a:cs typeface="Times New Roman" pitchFamily="18" charset="0"/>
              </a:rPr>
              <a:t> </a:t>
            </a:r>
            <a:r>
              <a:rPr lang="en-US" sz="2400">
                <a:solidFill>
                  <a:srgbClr val="000000"/>
                </a:solidFill>
                <a:cs typeface="Times New Roman" pitchFamily="18" charset="0"/>
              </a:rPr>
              <a:t>confidentiality requirements</a:t>
            </a:r>
            <a:r>
              <a:rPr lang="en-US" sz="2400" b="1">
                <a:solidFill>
                  <a:srgbClr val="000000"/>
                </a:solidFill>
                <a:cs typeface="Times New Roman" pitchFamily="18" charset="0"/>
              </a:rPr>
              <a:t> </a:t>
            </a:r>
            <a:r>
              <a:rPr lang="en-US" sz="2400">
                <a:solidFill>
                  <a:srgbClr val="000000"/>
                </a:solidFill>
                <a:cs typeface="Times New Roman" pitchFamily="18" charset="0"/>
              </a:rPr>
              <a:t>of the</a:t>
            </a:r>
            <a:r>
              <a:rPr lang="en-US" sz="2400" b="1">
                <a:solidFill>
                  <a:srgbClr val="000000"/>
                </a:solidFill>
                <a:cs typeface="Times New Roman" pitchFamily="18" charset="0"/>
              </a:rPr>
              <a:t> </a:t>
            </a:r>
            <a:r>
              <a:rPr lang="en-US" sz="2400">
                <a:solidFill>
                  <a:srgbClr val="000000"/>
                </a:solidFill>
                <a:cs typeface="Times New Roman" pitchFamily="18" charset="0"/>
              </a:rPr>
              <a:t>UL Mark Program</a:t>
            </a:r>
          </a:p>
          <a:p>
            <a:r>
              <a:rPr lang="en-US" sz="2400" b="1">
                <a:solidFill>
                  <a:srgbClr val="000000"/>
                </a:solidFill>
                <a:cs typeface="Times New Roman" pitchFamily="18" charset="0"/>
              </a:rPr>
              <a:t>Global Field Operations Guiding Principals and Expectations, 00-FO-G0026:  </a:t>
            </a:r>
            <a:r>
              <a:rPr lang="en-US" sz="2400">
                <a:solidFill>
                  <a:srgbClr val="000000"/>
                </a:solidFill>
                <a:cs typeface="Times New Roman" pitchFamily="18" charset="0"/>
              </a:rPr>
              <a:t>Defines the responsibilities and expectations of Field Operations staff to comply with the UL Standards of Business Conduct document 00-LE-P0001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6 </a:t>
            </a:r>
            <a:r>
              <a:rPr lang="en-US">
                <a:cs typeface="Times New Roman" pitchFamily="18" charset="0"/>
              </a:rPr>
              <a:t>– Organization and Management</a:t>
            </a:r>
          </a:p>
        </p:txBody>
      </p:sp>
      <p:sp>
        <p:nvSpPr>
          <p:cNvPr id="118787"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The inspection body is organized such that managerial and technical personnel can competently carry out their duties</a:t>
            </a:r>
            <a:r>
              <a:rPr lang="en-US">
                <a:cs typeface="Times New Roman" pitchFamily="18" charset="0"/>
              </a:rPr>
              <a:t> </a:t>
            </a:r>
          </a:p>
          <a:p>
            <a:r>
              <a:rPr lang="en-US" sz="2800">
                <a:cs typeface="Times New Roman" pitchFamily="18" charset="0"/>
              </a:rPr>
              <a:t>Clause Requirement Example</a:t>
            </a:r>
            <a:r>
              <a:rPr lang="en-US">
                <a:cs typeface="Times New Roman" pitchFamily="18" charset="0"/>
              </a:rPr>
              <a:t> </a:t>
            </a:r>
          </a:p>
          <a:p>
            <a:pPr lvl="1"/>
            <a:r>
              <a:rPr lang="en-US" sz="2400">
                <a:cs typeface="Times New Roman" pitchFamily="18" charset="0"/>
              </a:rPr>
              <a:t>The inspection body shall define and document the responsibilities and reporting structure of the organization.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6 </a:t>
            </a:r>
            <a:r>
              <a:rPr lang="en-US" i="1">
                <a:cs typeface="Times New Roman" pitchFamily="18" charset="0"/>
              </a:rPr>
              <a:t>– </a:t>
            </a:r>
            <a:r>
              <a:rPr lang="en-US">
                <a:cs typeface="Times New Roman" pitchFamily="18" charset="0"/>
              </a:rPr>
              <a:t>Organization and Management</a:t>
            </a:r>
          </a:p>
        </p:txBody>
      </p:sp>
      <p:sp>
        <p:nvSpPr>
          <p:cNvPr id="176131" name="Rectangle 3"/>
          <p:cNvSpPr>
            <a:spLocks noGrp="1" noChangeArrowheads="1"/>
          </p:cNvSpPr>
          <p:nvPr>
            <p:ph type="body" idx="1"/>
          </p:nvPr>
        </p:nvSpPr>
        <p:spPr>
          <a:xfrm>
            <a:off x="533400" y="12954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UM - UL Mark Surveillance Program Policy Manual, 00-GI-P0029:  </a:t>
            </a:r>
            <a:r>
              <a:rPr lang="en-US" sz="2400">
                <a:solidFill>
                  <a:srgbClr val="000000"/>
                </a:solidFill>
                <a:cs typeface="Times New Roman" pitchFamily="18" charset="0"/>
              </a:rPr>
              <a:t>Outlines the Field Operations organizational  structure </a:t>
            </a:r>
          </a:p>
          <a:p>
            <a:r>
              <a:rPr lang="en-US" sz="2400" b="1"/>
              <a:t>Organizational Chart Policy, </a:t>
            </a:r>
            <a:r>
              <a:rPr lang="en-US" sz="2400" b="1">
                <a:solidFill>
                  <a:srgbClr val="000000"/>
                </a:solidFill>
                <a:cs typeface="Arial" pitchFamily="34" charset="0"/>
              </a:rPr>
              <a:t>00-HR-P0051:  </a:t>
            </a:r>
            <a:r>
              <a:rPr lang="en-US" sz="2400"/>
              <a:t>Defines t</a:t>
            </a:r>
            <a:r>
              <a:rPr lang="en-US" sz="2400">
                <a:solidFill>
                  <a:srgbClr val="000000"/>
                </a:solidFill>
                <a:cs typeface="Arial" pitchFamily="34" charset="0"/>
              </a:rPr>
              <a:t>he policy/process for the creation and maintenance of organization charts used by Field Operations</a:t>
            </a:r>
            <a:endParaRPr lang="en-US" sz="2400">
              <a:solidFill>
                <a:srgbClr val="000000"/>
              </a:solidFill>
              <a:cs typeface="Times New Roman" pitchFamily="18" charset="0"/>
            </a:endParaRPr>
          </a:p>
          <a:p>
            <a:r>
              <a:rPr lang="en-US" sz="2400">
                <a:cs typeface="Times New Roman" pitchFamily="18" charset="0"/>
              </a:rPr>
              <a:t>Position Documented job descriptions define each Field Operations position, and are available on the </a:t>
            </a:r>
            <a:r>
              <a:rPr lang="en-US" sz="2400" b="1">
                <a:cs typeface="Times New Roman" pitchFamily="18" charset="0"/>
              </a:rPr>
              <a:t>UL Compensation Intranet Site http://corporate.ul.com/departments/gnk5145/comphome/TitleQualificationManuals/index.htm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7 </a:t>
            </a:r>
            <a:r>
              <a:rPr lang="en-US">
                <a:cs typeface="Times New Roman" pitchFamily="18" charset="0"/>
              </a:rPr>
              <a:t>– Quality System</a:t>
            </a:r>
          </a:p>
        </p:txBody>
      </p:sp>
      <p:sp>
        <p:nvSpPr>
          <p:cNvPr id="119811" name="Rectangle 3"/>
          <p:cNvSpPr>
            <a:spLocks noGrp="1" noChangeArrowheads="1"/>
          </p:cNvSpPr>
          <p:nvPr>
            <p:ph type="body" idx="1"/>
          </p:nvPr>
        </p:nvSpPr>
        <p:spPr>
          <a:xfrm>
            <a:off x="533400" y="1371600"/>
            <a:ext cx="7924800" cy="5030788"/>
          </a:xfrm>
        </p:spPr>
        <p:txBody>
          <a:bodyPr/>
          <a:lstStyle/>
          <a:p>
            <a:pPr>
              <a:lnSpc>
                <a:spcPct val="90000"/>
              </a:lnSpc>
            </a:pPr>
            <a:r>
              <a:rPr lang="en-US" sz="2800">
                <a:cs typeface="Times New Roman" pitchFamily="18" charset="0"/>
              </a:rPr>
              <a:t>Clause Intent </a:t>
            </a:r>
          </a:p>
          <a:p>
            <a:pPr lvl="1">
              <a:lnSpc>
                <a:spcPct val="90000"/>
              </a:lnSpc>
            </a:pPr>
            <a:r>
              <a:rPr lang="en-US" sz="2400">
                <a:cs typeface="Times New Roman" pitchFamily="18" charset="0"/>
              </a:rPr>
              <a:t>The inspection body shall effectively implement a documented quality system  </a:t>
            </a:r>
          </a:p>
          <a:p>
            <a:pPr>
              <a:lnSpc>
                <a:spcPct val="90000"/>
              </a:lnSpc>
            </a:pPr>
            <a:r>
              <a:rPr lang="en-US" sz="2800">
                <a:cs typeface="Times New Roman" pitchFamily="18" charset="0"/>
              </a:rPr>
              <a:t>Clause Requirement Example</a:t>
            </a:r>
          </a:p>
          <a:p>
            <a:pPr>
              <a:lnSpc>
                <a:spcPct val="90000"/>
              </a:lnSpc>
              <a:buFontTx/>
              <a:buNone/>
            </a:pPr>
            <a:r>
              <a:rPr lang="en-US" sz="2400">
                <a:cs typeface="Times New Roman" pitchFamily="18" charset="0"/>
              </a:rPr>
              <a:t>    The inspection body's management shall define and document its policy and objectives for, and commitment to quality,</a:t>
            </a:r>
          </a:p>
          <a:p>
            <a:pPr lvl="1">
              <a:lnSpc>
                <a:spcPct val="90000"/>
              </a:lnSpc>
            </a:pPr>
            <a:r>
              <a:rPr lang="en-US" sz="2400">
                <a:cs typeface="Times New Roman" pitchFamily="18" charset="0"/>
              </a:rPr>
              <a:t>The inspection body shall maintain a system for control of all documentation relating to its activities</a:t>
            </a:r>
          </a:p>
          <a:p>
            <a:pPr lvl="1">
              <a:lnSpc>
                <a:spcPct val="90000"/>
              </a:lnSpc>
            </a:pPr>
            <a:r>
              <a:rPr lang="en-US" sz="2400">
                <a:cs typeface="Times New Roman" pitchFamily="18" charset="0"/>
              </a:rPr>
              <a:t>The inspection body shall carry out a system of planned and documented internal quality audits to verify compliance with the criteria of ISO 17020 and the effectiveness of the quality 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1026"/>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7 </a:t>
            </a:r>
            <a:r>
              <a:rPr lang="en-US" i="1">
                <a:cs typeface="Times New Roman" pitchFamily="18" charset="0"/>
              </a:rPr>
              <a:t>– </a:t>
            </a:r>
            <a:r>
              <a:rPr lang="en-US">
                <a:cs typeface="Times New Roman" pitchFamily="18" charset="0"/>
              </a:rPr>
              <a:t>Quality System</a:t>
            </a:r>
          </a:p>
        </p:txBody>
      </p:sp>
      <p:sp>
        <p:nvSpPr>
          <p:cNvPr id="182275" name="Rectangle 1027"/>
          <p:cNvSpPr>
            <a:spLocks noGrp="1" noChangeArrowheads="1"/>
          </p:cNvSpPr>
          <p:nvPr>
            <p:ph type="body" idx="1"/>
          </p:nvPr>
        </p:nvSpPr>
        <p:spPr>
          <a:xfrm>
            <a:off x="533400" y="1371600"/>
            <a:ext cx="7924800" cy="5030788"/>
          </a:xfrm>
        </p:spPr>
        <p:txBody>
          <a:bodyPr/>
          <a:lstStyle/>
          <a:p>
            <a:pPr>
              <a:buFontTx/>
              <a:buNone/>
            </a:pPr>
            <a:r>
              <a:rPr lang="en-US" sz="2800">
                <a:cs typeface="Times New Roman" pitchFamily="18" charset="0"/>
              </a:rPr>
              <a:t>Clause Requirement Example, cont.</a:t>
            </a:r>
          </a:p>
          <a:p>
            <a:pPr lvl="1"/>
            <a:r>
              <a:rPr lang="en-US" sz="2400">
                <a:cs typeface="Times New Roman" pitchFamily="18" charset="0"/>
              </a:rPr>
              <a:t>The inspection body shall have documented procedures for dealing with feedback and taking corrective action </a:t>
            </a:r>
          </a:p>
          <a:p>
            <a:pPr lvl="1"/>
            <a:r>
              <a:rPr lang="en-US" sz="2400">
                <a:cs typeface="Times New Roman" pitchFamily="18" charset="0"/>
              </a:rPr>
              <a:t>The management of the inspection body shall review the quality system at appropriate intervals to ensure its continuing suitability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228600"/>
            <a:ext cx="8077200" cy="1077913"/>
          </a:xfrm>
          <a:solidFill>
            <a:srgbClr val="D4D4D4"/>
          </a:solidFill>
          <a:ln/>
        </p:spPr>
        <p:txBody>
          <a:bodyPr/>
          <a:lstStyle/>
          <a:p>
            <a:r>
              <a:rPr lang="en-US"/>
              <a:t>Course Objective</a:t>
            </a:r>
          </a:p>
        </p:txBody>
      </p:sp>
      <p:sp>
        <p:nvSpPr>
          <p:cNvPr id="70659" name="Rectangle 3"/>
          <p:cNvSpPr>
            <a:spLocks noGrp="1" noChangeArrowheads="1"/>
          </p:cNvSpPr>
          <p:nvPr>
            <p:ph type="body" idx="1"/>
          </p:nvPr>
        </p:nvSpPr>
        <p:spPr>
          <a:xfrm>
            <a:off x="457200" y="1447800"/>
            <a:ext cx="7924800" cy="5030788"/>
          </a:xfrm>
        </p:spPr>
        <p:txBody>
          <a:bodyPr/>
          <a:lstStyle/>
          <a:p>
            <a:r>
              <a:rPr lang="en-US"/>
              <a:t>Upon completion, CAR Administrators will:</a:t>
            </a:r>
          </a:p>
          <a:p>
            <a:pPr lvl="1"/>
            <a:r>
              <a:rPr lang="en-US"/>
              <a:t>Understand the intent of the ISO 17020 Standard</a:t>
            </a:r>
          </a:p>
          <a:p>
            <a:pPr lvl="1"/>
            <a:r>
              <a:rPr lang="en-US"/>
              <a:t>Be able to determine if a CAR response meets or violates an I7020 standard requirement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7 </a:t>
            </a:r>
            <a:r>
              <a:rPr lang="en-US">
                <a:cs typeface="Times New Roman" pitchFamily="18" charset="0"/>
              </a:rPr>
              <a:t>– Quality System</a:t>
            </a:r>
          </a:p>
        </p:txBody>
      </p:sp>
      <p:sp>
        <p:nvSpPr>
          <p:cNvPr id="178179" name="Rectangle 1027"/>
          <p:cNvSpPr>
            <a:spLocks noGrp="1" noChangeArrowheads="1"/>
          </p:cNvSpPr>
          <p:nvPr>
            <p:ph type="body" idx="1"/>
          </p:nvPr>
        </p:nvSpPr>
        <p:spPr>
          <a:xfrm>
            <a:off x="533400" y="13716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Global Field Operations Guiding Principals and Expectations, 00-F0-G0026:  </a:t>
            </a:r>
            <a:r>
              <a:rPr lang="en-US" sz="2400">
                <a:solidFill>
                  <a:srgbClr val="000000"/>
                </a:solidFill>
                <a:cs typeface="Times New Roman" pitchFamily="18" charset="0"/>
              </a:rPr>
              <a:t>Translates the general UL Vision and Quality Policy into terms specific to the field staff</a:t>
            </a:r>
            <a:r>
              <a:rPr lang="en-US" sz="2400">
                <a:cs typeface="Times New Roman" pitchFamily="18" charset="0"/>
              </a:rPr>
              <a:t> </a:t>
            </a:r>
          </a:p>
          <a:p>
            <a:r>
              <a:rPr lang="en-US" sz="2400" b="1">
                <a:solidFill>
                  <a:srgbClr val="000000"/>
                </a:solidFill>
                <a:cs typeface="Times New Roman" pitchFamily="18" charset="0"/>
              </a:rPr>
              <a:t>FO Document Structure,  SOP 00-FO-S0027:  </a:t>
            </a:r>
            <a:r>
              <a:rPr lang="en-US" sz="2400">
                <a:solidFill>
                  <a:srgbClr val="000000"/>
                </a:solidFill>
                <a:cs typeface="Times New Roman" pitchFamily="18" charset="0"/>
              </a:rPr>
              <a:t>C</a:t>
            </a:r>
            <a:r>
              <a:rPr lang="en-US" sz="2400">
                <a:cs typeface="Times New Roman" pitchFamily="18" charset="0"/>
              </a:rPr>
              <a:t>overs the manner in which documents are controlled and maintained up to date in Field Operations</a:t>
            </a:r>
          </a:p>
          <a:p>
            <a:r>
              <a:rPr lang="en-US" sz="2400" b="1">
                <a:solidFill>
                  <a:srgbClr val="000000"/>
                </a:solidFill>
                <a:cs typeface="Times New Roman" pitchFamily="18" charset="0"/>
              </a:rPr>
              <a:t>FO, Global Field Operations</a:t>
            </a:r>
            <a:r>
              <a:rPr lang="en-US" sz="2400">
                <a:cs typeface="Times New Roman" pitchFamily="18" charset="0"/>
              </a:rPr>
              <a:t> </a:t>
            </a:r>
            <a:r>
              <a:rPr lang="en-US" sz="2400" b="1">
                <a:solidFill>
                  <a:srgbClr val="000000"/>
                </a:solidFill>
                <a:cs typeface="Times New Roman" pitchFamily="18" charset="0"/>
              </a:rPr>
              <a:t>Management Review Procedure, 00-FO-S0028:  </a:t>
            </a:r>
            <a:r>
              <a:rPr lang="en-US" sz="2400">
                <a:solidFill>
                  <a:srgbClr val="000000"/>
                </a:solidFill>
                <a:cs typeface="Times New Roman" pitchFamily="18" charset="0"/>
              </a:rPr>
              <a:t>Describes the management review process within Global Field Operations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1026"/>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7 </a:t>
            </a:r>
            <a:r>
              <a:rPr lang="en-US">
                <a:cs typeface="Times New Roman" pitchFamily="18" charset="0"/>
              </a:rPr>
              <a:t>– Quality System</a:t>
            </a:r>
          </a:p>
        </p:txBody>
      </p:sp>
      <p:sp>
        <p:nvSpPr>
          <p:cNvPr id="180227" name="Rectangle 1027"/>
          <p:cNvSpPr>
            <a:spLocks noGrp="1" noChangeArrowheads="1"/>
          </p:cNvSpPr>
          <p:nvPr>
            <p:ph type="body" idx="1"/>
          </p:nvPr>
        </p:nvSpPr>
        <p:spPr>
          <a:xfrm>
            <a:off x="533400" y="1371600"/>
            <a:ext cx="7924800" cy="5030788"/>
          </a:xfrm>
        </p:spPr>
        <p:txBody>
          <a:bodyPr/>
          <a:lstStyle/>
          <a:p>
            <a:pPr>
              <a:buFontTx/>
              <a:buNone/>
            </a:pPr>
            <a:r>
              <a:rPr lang="en-US">
                <a:cs typeface="Times New Roman" pitchFamily="18" charset="0"/>
              </a:rPr>
              <a:t>UL Implementation, cont.</a:t>
            </a:r>
          </a:p>
          <a:p>
            <a:r>
              <a:rPr lang="en-US" sz="2400" b="1">
                <a:solidFill>
                  <a:srgbClr val="000000"/>
                </a:solidFill>
                <a:cs typeface="Times New Roman" pitchFamily="18" charset="0"/>
              </a:rPr>
              <a:t>Internal Audits Procedure, 00-QA-S0004 and Global Field Operations Internal Technical Audit SOP, 00-FO-S0026:  </a:t>
            </a:r>
            <a:r>
              <a:rPr lang="en-US" sz="2400">
                <a:solidFill>
                  <a:srgbClr val="000000"/>
                </a:solidFill>
                <a:cs typeface="Times New Roman" pitchFamily="18" charset="0"/>
              </a:rPr>
              <a:t>Provide the process for managing and conducting Internal Technical Audits of Field Operations programs </a:t>
            </a:r>
          </a:p>
          <a:p>
            <a:r>
              <a:rPr lang="en-US" sz="2400" b="1">
                <a:solidFill>
                  <a:srgbClr val="000000"/>
                </a:solidFill>
                <a:cs typeface="Arial" pitchFamily="34" charset="0"/>
              </a:rPr>
              <a:t>Corrective Action Request Process, </a:t>
            </a:r>
            <a:r>
              <a:rPr lang="en-US" sz="2400" b="1"/>
              <a:t>00-QA-S0006:   </a:t>
            </a:r>
            <a:r>
              <a:rPr lang="en-US" sz="2400"/>
              <a:t>D</a:t>
            </a:r>
            <a:r>
              <a:rPr lang="en-US" sz="2400">
                <a:solidFill>
                  <a:srgbClr val="000000"/>
                </a:solidFill>
                <a:cs typeface="Arial" pitchFamily="34" charset="0"/>
              </a:rPr>
              <a:t>escribes the process for initiating and managing Corrective Action Requests (CARs) within </a:t>
            </a:r>
            <a:r>
              <a:rPr lang="en-US" sz="2400">
                <a:solidFill>
                  <a:srgbClr val="000000"/>
                </a:solidFill>
                <a:cs typeface="Times New Roman" pitchFamily="18" charset="0"/>
              </a:rPr>
              <a:t>Field Operations programs</a:t>
            </a:r>
          </a:p>
          <a:p>
            <a:r>
              <a:rPr lang="en-US" sz="2400" b="1">
                <a:solidFill>
                  <a:srgbClr val="000000"/>
                </a:solidFill>
                <a:cs typeface="Times New Roman" pitchFamily="18" charset="0"/>
              </a:rPr>
              <a:t>Document Management SOP, 00-QA-S0003:</a:t>
            </a:r>
            <a:r>
              <a:rPr lang="en-US" sz="2400">
                <a:solidFill>
                  <a:srgbClr val="000000"/>
                </a:solidFill>
                <a:cs typeface="Times New Roman" pitchFamily="18" charset="0"/>
              </a:rPr>
              <a:t>  Provides corporate requirements for documents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8 </a:t>
            </a:r>
            <a:r>
              <a:rPr lang="en-US">
                <a:cs typeface="Times New Roman" pitchFamily="18" charset="0"/>
              </a:rPr>
              <a:t>– Personnel</a:t>
            </a:r>
            <a:r>
              <a:rPr lang="en-US" i="1">
                <a:cs typeface="Times New Roman" pitchFamily="18" charset="0"/>
              </a:rPr>
              <a:t> </a:t>
            </a:r>
          </a:p>
        </p:txBody>
      </p:sp>
      <p:sp>
        <p:nvSpPr>
          <p:cNvPr id="121859"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Competent personnel are maintained by the inspection body </a:t>
            </a:r>
          </a:p>
          <a:p>
            <a:r>
              <a:rPr lang="en-US" sz="2800">
                <a:cs typeface="Times New Roman" pitchFamily="18" charset="0"/>
              </a:rPr>
              <a:t>Clause Requirement Example</a:t>
            </a:r>
          </a:p>
          <a:p>
            <a:pPr lvl="1"/>
            <a:r>
              <a:rPr lang="en-US" sz="2400">
                <a:cs typeface="Times New Roman" pitchFamily="18" charset="0"/>
              </a:rPr>
              <a:t>Inspection staff shall have the ability to make professional judgments as to conformity with general requirements using examination results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026"/>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8 </a:t>
            </a:r>
            <a:r>
              <a:rPr lang="en-US">
                <a:cs typeface="Times New Roman" pitchFamily="18" charset="0"/>
              </a:rPr>
              <a:t>– Personnel</a:t>
            </a:r>
            <a:r>
              <a:rPr lang="en-US" i="1">
                <a:cs typeface="Times New Roman" pitchFamily="18" charset="0"/>
              </a:rPr>
              <a:t> </a:t>
            </a:r>
          </a:p>
        </p:txBody>
      </p:sp>
      <p:sp>
        <p:nvSpPr>
          <p:cNvPr id="184323" name="Rectangle 1027"/>
          <p:cNvSpPr>
            <a:spLocks noGrp="1" noChangeArrowheads="1"/>
          </p:cNvSpPr>
          <p:nvPr>
            <p:ph type="body" idx="1"/>
          </p:nvPr>
        </p:nvSpPr>
        <p:spPr>
          <a:xfrm>
            <a:off x="533400" y="14478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UM - UL Mark Surveillance Program Policy Manual, 00-GI-P0029:  </a:t>
            </a:r>
            <a:r>
              <a:rPr lang="en-US" sz="2400">
                <a:solidFill>
                  <a:srgbClr val="000000"/>
                </a:solidFill>
                <a:cs typeface="Times New Roman" pitchFamily="18" charset="0"/>
              </a:rPr>
              <a:t>Requires</a:t>
            </a:r>
            <a:r>
              <a:rPr lang="en-US" sz="2400" b="1">
                <a:solidFill>
                  <a:srgbClr val="000000"/>
                </a:solidFill>
                <a:cs typeface="Times New Roman" pitchFamily="18" charset="0"/>
              </a:rPr>
              <a:t> </a:t>
            </a:r>
            <a:r>
              <a:rPr lang="en-US" sz="2400">
                <a:solidFill>
                  <a:srgbClr val="000000"/>
                </a:solidFill>
                <a:cs typeface="Times New Roman" pitchFamily="18" charset="0"/>
              </a:rPr>
              <a:t>Field Operations management to assign only competent field staff</a:t>
            </a:r>
            <a:endParaRPr lang="en-US" sz="2400" b="1">
              <a:cs typeface="Times New Roman" pitchFamily="18" charset="0"/>
            </a:endParaRPr>
          </a:p>
          <a:p>
            <a:r>
              <a:rPr lang="en-US" sz="2400" b="1">
                <a:cs typeface="Times New Roman" pitchFamily="18" charset="0"/>
              </a:rPr>
              <a:t>Global Field Services Competency Procedure, 00-GI-S0037:</a:t>
            </a:r>
            <a:r>
              <a:rPr lang="en-US" sz="2400">
                <a:cs typeface="Times New Roman" pitchFamily="18" charset="0"/>
              </a:rPr>
              <a:t>  Establishes the minimum competency requirements for personnel who perform inspection activities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9 </a:t>
            </a:r>
            <a:r>
              <a:rPr lang="en-US">
                <a:cs typeface="Times New Roman" pitchFamily="18" charset="0"/>
              </a:rPr>
              <a:t>– Facilities and Equipment</a:t>
            </a:r>
          </a:p>
        </p:txBody>
      </p:sp>
      <p:sp>
        <p:nvSpPr>
          <p:cNvPr id="122883"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Suitable facilities and equipment are used to ensure valid inspection results  </a:t>
            </a:r>
          </a:p>
          <a:p>
            <a:r>
              <a:rPr lang="en-US" sz="2800">
                <a:cs typeface="Times New Roman" pitchFamily="18" charset="0"/>
              </a:rPr>
              <a:t>Clause Requirement Example</a:t>
            </a:r>
          </a:p>
          <a:p>
            <a:pPr lvl="1"/>
            <a:r>
              <a:rPr lang="en-US" sz="2400">
                <a:cs typeface="Times New Roman" pitchFamily="18" charset="0"/>
              </a:rPr>
              <a:t>The inspection body shall ensure that equipment is properly maintained</a:t>
            </a:r>
          </a:p>
          <a:p>
            <a:pPr lvl="1"/>
            <a:r>
              <a:rPr lang="en-US" sz="2400">
                <a:cs typeface="Times New Roman" pitchFamily="18" charset="0"/>
              </a:rPr>
              <a:t>The inspection body shall ensure that, where appropriate, equipment is calibrated before being put into service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9 </a:t>
            </a:r>
            <a:r>
              <a:rPr lang="en-US">
                <a:cs typeface="Times New Roman" pitchFamily="18" charset="0"/>
              </a:rPr>
              <a:t>– Facilities and Equipment</a:t>
            </a:r>
          </a:p>
        </p:txBody>
      </p:sp>
      <p:sp>
        <p:nvSpPr>
          <p:cNvPr id="186371" name="Rectangle 3"/>
          <p:cNvSpPr>
            <a:spLocks noGrp="1" noChangeArrowheads="1"/>
          </p:cNvSpPr>
          <p:nvPr>
            <p:ph type="body" idx="1"/>
          </p:nvPr>
        </p:nvSpPr>
        <p:spPr>
          <a:xfrm>
            <a:off x="533400" y="1371600"/>
            <a:ext cx="8229600" cy="5030788"/>
          </a:xfrm>
        </p:spPr>
        <p:txBody>
          <a:bodyPr/>
          <a:lstStyle/>
          <a:p>
            <a:pPr>
              <a:lnSpc>
                <a:spcPct val="90000"/>
              </a:lnSpc>
              <a:buFontTx/>
              <a:buNone/>
            </a:pPr>
            <a:r>
              <a:rPr lang="en-US">
                <a:cs typeface="Times New Roman" pitchFamily="18" charset="0"/>
              </a:rPr>
              <a:t>UL Implementation</a:t>
            </a:r>
            <a:r>
              <a:rPr lang="en-US" sz="2400">
                <a:cs typeface="Times New Roman" pitchFamily="18" charset="0"/>
              </a:rPr>
              <a:t> </a:t>
            </a:r>
          </a:p>
          <a:p>
            <a:pPr>
              <a:lnSpc>
                <a:spcPct val="90000"/>
              </a:lnSpc>
            </a:pPr>
            <a:r>
              <a:rPr lang="en-US" sz="2400" b="1">
                <a:solidFill>
                  <a:srgbClr val="000000"/>
                </a:solidFill>
                <a:cs typeface="Times New Roman" pitchFamily="18" charset="0"/>
              </a:rPr>
              <a:t>UM - UL Mark Surveillance Program Policy Manual, 00-GI-P0029:  </a:t>
            </a:r>
            <a:r>
              <a:rPr lang="en-US" sz="2400">
                <a:solidFill>
                  <a:srgbClr val="000000"/>
                </a:solidFill>
                <a:cs typeface="Times New Roman" pitchFamily="18" charset="0"/>
              </a:rPr>
              <a:t>Requires that facilities needed to conduct inspection activities are made available by the manufacturer, and his responsibility for doing so is covered in the </a:t>
            </a:r>
            <a:r>
              <a:rPr lang="en-US" sz="2400">
                <a:solidFill>
                  <a:srgbClr val="000000"/>
                </a:solidFill>
                <a:cs typeface="Times New Roman" pitchFamily="18" charset="0"/>
                <a:hlinkClick r:id="rId3"/>
              </a:rPr>
              <a:t>United States and Canadian Testing and Certification Service Terms and Conditions</a:t>
            </a:r>
            <a:r>
              <a:rPr lang="en-US" sz="2400">
                <a:solidFill>
                  <a:srgbClr val="000000"/>
                </a:solidFill>
                <a:cs typeface="Times New Roman" pitchFamily="18" charset="0"/>
              </a:rPr>
              <a:t>, which is an integral part of the </a:t>
            </a:r>
            <a:r>
              <a:rPr lang="en-US" sz="2400">
                <a:solidFill>
                  <a:srgbClr val="000000"/>
                </a:solidFill>
                <a:cs typeface="Times New Roman" pitchFamily="18" charset="0"/>
                <a:hlinkClick r:id="rId4"/>
              </a:rPr>
              <a:t>Global Services Agreement</a:t>
            </a:r>
            <a:r>
              <a:rPr lang="en-US" sz="2400">
                <a:solidFill>
                  <a:srgbClr val="000000"/>
                </a:solidFill>
                <a:cs typeface="Times New Roman" pitchFamily="18" charset="0"/>
              </a:rPr>
              <a:t>.</a:t>
            </a:r>
            <a:r>
              <a:rPr lang="en-US" sz="2400" b="1">
                <a:solidFill>
                  <a:srgbClr val="000000"/>
                </a:solidFill>
                <a:cs typeface="Times New Roman" pitchFamily="18" charset="0"/>
              </a:rPr>
              <a:t>         </a:t>
            </a:r>
            <a:r>
              <a:rPr lang="en-US" sz="2400" b="1">
                <a:solidFill>
                  <a:srgbClr val="000000"/>
                </a:solidFill>
                <a:cs typeface="Arial" pitchFamily="34" charset="0"/>
              </a:rPr>
              <a:t> </a:t>
            </a:r>
          </a:p>
          <a:p>
            <a:pPr>
              <a:lnSpc>
                <a:spcPct val="90000"/>
              </a:lnSpc>
            </a:pPr>
            <a:r>
              <a:rPr lang="en-US" sz="2400" b="1">
                <a:cs typeface="Times New Roman" pitchFamily="18" charset="0"/>
              </a:rPr>
              <a:t>FO, Calibration Requirements for UL Owned IMTE, 00-FO-S0032:</a:t>
            </a:r>
            <a:r>
              <a:rPr lang="en-US" sz="2400">
                <a:cs typeface="Times New Roman" pitchFamily="18" charset="0"/>
              </a:rPr>
              <a:t>  D</a:t>
            </a:r>
            <a:r>
              <a:rPr lang="en-US" sz="2400">
                <a:solidFill>
                  <a:srgbClr val="000000"/>
                </a:solidFill>
                <a:cs typeface="Times New Roman" pitchFamily="18" charset="0"/>
              </a:rPr>
              <a:t>efines the calibration requirements for inspection, measuring, and test equipment (IMTE) owned by UL that are used in the conduct of inspection activities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9 </a:t>
            </a:r>
            <a:r>
              <a:rPr lang="en-US">
                <a:cs typeface="Times New Roman" pitchFamily="18" charset="0"/>
              </a:rPr>
              <a:t>– Facilities and Equipment</a:t>
            </a:r>
          </a:p>
        </p:txBody>
      </p:sp>
      <p:sp>
        <p:nvSpPr>
          <p:cNvPr id="188419" name="Rectangle 3"/>
          <p:cNvSpPr>
            <a:spLocks noGrp="1" noChangeArrowheads="1"/>
          </p:cNvSpPr>
          <p:nvPr>
            <p:ph type="body" idx="1"/>
          </p:nvPr>
        </p:nvSpPr>
        <p:spPr>
          <a:xfrm>
            <a:off x="533400" y="1371600"/>
            <a:ext cx="8229600" cy="5030788"/>
          </a:xfrm>
        </p:spPr>
        <p:txBody>
          <a:bodyPr/>
          <a:lstStyle/>
          <a:p>
            <a:pPr>
              <a:lnSpc>
                <a:spcPct val="90000"/>
              </a:lnSpc>
              <a:buFontTx/>
              <a:buNone/>
            </a:pPr>
            <a:r>
              <a:rPr lang="en-US">
                <a:cs typeface="Times New Roman" pitchFamily="18" charset="0"/>
              </a:rPr>
              <a:t>UL Implementation, cont.</a:t>
            </a:r>
            <a:endParaRPr lang="en-US" sz="2400">
              <a:cs typeface="Times New Roman" pitchFamily="18" charset="0"/>
            </a:endParaRPr>
          </a:p>
          <a:p>
            <a:pPr>
              <a:lnSpc>
                <a:spcPct val="90000"/>
              </a:lnSpc>
            </a:pPr>
            <a:r>
              <a:rPr lang="en-US" sz="2400" b="1">
                <a:solidFill>
                  <a:srgbClr val="000000"/>
                </a:solidFill>
                <a:cs typeface="Times New Roman" pitchFamily="18" charset="0"/>
              </a:rPr>
              <a:t>UM, UL Calibration Requirements,</a:t>
            </a:r>
            <a:r>
              <a:rPr lang="en-US" sz="2400" b="1">
                <a:cs typeface="Times New Roman" pitchFamily="18" charset="0"/>
              </a:rPr>
              <a:t> 00-UM-C0025:</a:t>
            </a:r>
            <a:r>
              <a:rPr lang="en-US" sz="2400">
                <a:cs typeface="Times New Roman" pitchFamily="18" charset="0"/>
              </a:rPr>
              <a:t>  D</a:t>
            </a:r>
            <a:r>
              <a:rPr lang="en-US" sz="2400">
                <a:solidFill>
                  <a:srgbClr val="000000"/>
                </a:solidFill>
                <a:cs typeface="Times New Roman" pitchFamily="18" charset="0"/>
              </a:rPr>
              <a:t>efines the calibration requirements of inspection, measuring and test equipment for the UL Mark Surveillance Program</a:t>
            </a:r>
            <a:r>
              <a:rPr lang="en-US" sz="2400">
                <a:cs typeface="Times New Roman" pitchFamily="18" charset="0"/>
              </a:rPr>
              <a:t> </a:t>
            </a:r>
            <a:r>
              <a:rPr lang="en-US" sz="2400">
                <a:solidFill>
                  <a:srgbClr val="000000"/>
                </a:solidFill>
                <a:cs typeface="Times New Roman" pitchFamily="18" charset="0"/>
              </a:rPr>
              <a:t>supplied by customers and used by UL Field Staff during inspection activities at the inspection location</a:t>
            </a:r>
            <a:r>
              <a:rPr lang="en-US" sz="2400">
                <a:cs typeface="Times New Roman" pitchFamily="18" charset="0"/>
              </a:rPr>
              <a:t> </a:t>
            </a:r>
          </a:p>
          <a:p>
            <a:pPr>
              <a:lnSpc>
                <a:spcPct val="90000"/>
              </a:lnSpc>
            </a:pPr>
            <a:r>
              <a:rPr lang="en-US" sz="2400">
                <a:solidFill>
                  <a:srgbClr val="000000"/>
                </a:solidFill>
                <a:cs typeface="Times New Roman" pitchFamily="18" charset="0"/>
              </a:rPr>
              <a:t>The </a:t>
            </a:r>
            <a:r>
              <a:rPr lang="en-US" sz="2400">
                <a:cs typeface="Times New Roman" pitchFamily="18" charset="0"/>
                <a:hlinkClick r:id="rId3"/>
              </a:rPr>
              <a:t>UL Calibration Requirements: Equipment Used for UL/c-UL/ULC Mark Follow-Up Services</a:t>
            </a:r>
            <a:r>
              <a:rPr lang="en-US" sz="2400">
                <a:cs typeface="Times New Roman" pitchFamily="18" charset="0"/>
              </a:rPr>
              <a:t> publication </a:t>
            </a:r>
            <a:r>
              <a:rPr lang="en-US" sz="2400">
                <a:solidFill>
                  <a:srgbClr val="000000"/>
                </a:solidFill>
                <a:cs typeface="Times New Roman" pitchFamily="18" charset="0"/>
              </a:rPr>
              <a:t>covers the identification and removal of defective equipment and an assessment of the impact that the defective equipment had on the correctness and validity of previous inspection results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10 </a:t>
            </a:r>
            <a:r>
              <a:rPr lang="en-US" i="1">
                <a:cs typeface="Times New Roman" pitchFamily="18" charset="0"/>
              </a:rPr>
              <a:t>– </a:t>
            </a:r>
            <a:r>
              <a:rPr lang="en-US">
                <a:cs typeface="Times New Roman" pitchFamily="18" charset="0"/>
              </a:rPr>
              <a:t>Inspection Methods and Procedures</a:t>
            </a:r>
          </a:p>
        </p:txBody>
      </p:sp>
      <p:sp>
        <p:nvSpPr>
          <p:cNvPr id="123907"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Appropriate inspection methods and procedures are used to ensure valid inspection results</a:t>
            </a:r>
          </a:p>
          <a:p>
            <a:r>
              <a:rPr lang="en-US" sz="2800">
                <a:cs typeface="Times New Roman" pitchFamily="18" charset="0"/>
              </a:rPr>
              <a:t>Clause Requirement Example</a:t>
            </a:r>
          </a:p>
          <a:p>
            <a:pPr lvl="1"/>
            <a:r>
              <a:rPr lang="en-US" sz="2400">
                <a:cs typeface="Times New Roman" pitchFamily="18" charset="0"/>
              </a:rPr>
              <a:t>The inspection body shall use adequate documented instructions on inspection planning, standard sampling and inspection techniques, where the absence of such instructions could jeopardize the efficiency of the inspection process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10 </a:t>
            </a:r>
            <a:r>
              <a:rPr lang="en-US" i="1">
                <a:cs typeface="Times New Roman" pitchFamily="18" charset="0"/>
              </a:rPr>
              <a:t>– </a:t>
            </a:r>
            <a:r>
              <a:rPr lang="en-US">
                <a:cs typeface="Times New Roman" pitchFamily="18" charset="0"/>
              </a:rPr>
              <a:t>Inspection Methods and Procedures</a:t>
            </a:r>
          </a:p>
        </p:txBody>
      </p:sp>
      <p:sp>
        <p:nvSpPr>
          <p:cNvPr id="190467" name="Rectangle 3"/>
          <p:cNvSpPr>
            <a:spLocks noGrp="1" noChangeArrowheads="1"/>
          </p:cNvSpPr>
          <p:nvPr>
            <p:ph type="body" idx="1"/>
          </p:nvPr>
        </p:nvSpPr>
        <p:spPr>
          <a:xfrm>
            <a:off x="533400" y="1371600"/>
            <a:ext cx="8229600" cy="5030788"/>
          </a:xfrm>
        </p:spPr>
        <p:txBody>
          <a:bodyPr/>
          <a:lstStyle/>
          <a:p>
            <a:pPr>
              <a:lnSpc>
                <a:spcPct val="90000"/>
              </a:lnSpc>
              <a:buFontTx/>
              <a:buNone/>
            </a:pPr>
            <a:r>
              <a:rPr lang="en-US">
                <a:cs typeface="Times New Roman" pitchFamily="18" charset="0"/>
              </a:rPr>
              <a:t>UL Implementation</a:t>
            </a:r>
          </a:p>
          <a:p>
            <a:pPr>
              <a:lnSpc>
                <a:spcPct val="90000"/>
              </a:lnSpc>
            </a:pPr>
            <a:r>
              <a:rPr lang="en-US" altLang="zh-CN" sz="2400" b="1">
                <a:cs typeface="Times New Roman" pitchFamily="18" charset="0"/>
              </a:rPr>
              <a:t>Guide for Establishing Inspection Frequency, 00-GI-S0002:  </a:t>
            </a:r>
            <a:r>
              <a:rPr lang="en-US" altLang="zh-CN" sz="2400">
                <a:cs typeface="Times New Roman" pitchFamily="18" charset="0"/>
              </a:rPr>
              <a:t>U</a:t>
            </a:r>
            <a:r>
              <a:rPr lang="en-US" sz="2400">
                <a:solidFill>
                  <a:srgbClr val="000000"/>
                </a:solidFill>
                <a:cs typeface="Times New Roman" pitchFamily="18" charset="0"/>
              </a:rPr>
              <a:t>sed to determine inspection frequencies for each product category and each factory </a:t>
            </a:r>
          </a:p>
          <a:p>
            <a:pPr>
              <a:lnSpc>
                <a:spcPct val="90000"/>
              </a:lnSpc>
            </a:pPr>
            <a:r>
              <a:rPr lang="en-US" sz="2400" b="1"/>
              <a:t>UM, Factory and Product Inspection Procedure, 00-UM-S0025, </a:t>
            </a:r>
            <a:r>
              <a:rPr lang="en-US" sz="2400"/>
              <a:t>addresses:</a:t>
            </a:r>
          </a:p>
          <a:p>
            <a:pPr lvl="1">
              <a:lnSpc>
                <a:spcPct val="90000"/>
              </a:lnSpc>
            </a:pPr>
            <a:r>
              <a:rPr lang="en-US" sz="2000">
                <a:solidFill>
                  <a:srgbClr val="000000"/>
                </a:solidFill>
                <a:cs typeface="Times New Roman" pitchFamily="18" charset="0"/>
              </a:rPr>
              <a:t>Physical examination of the product</a:t>
            </a:r>
            <a:r>
              <a:rPr lang="en-US" sz="2000"/>
              <a:t> </a:t>
            </a:r>
          </a:p>
          <a:p>
            <a:pPr lvl="1">
              <a:lnSpc>
                <a:spcPct val="90000"/>
              </a:lnSpc>
            </a:pPr>
            <a:r>
              <a:rPr lang="en-US" sz="2000">
                <a:solidFill>
                  <a:srgbClr val="000000"/>
                </a:solidFill>
                <a:cs typeface="Times New Roman" pitchFamily="18" charset="0"/>
              </a:rPr>
              <a:t>Selecting samples</a:t>
            </a:r>
            <a:endParaRPr lang="en-US" sz="2000"/>
          </a:p>
          <a:p>
            <a:pPr lvl="1">
              <a:lnSpc>
                <a:spcPct val="90000"/>
              </a:lnSpc>
            </a:pPr>
            <a:r>
              <a:rPr lang="en-US" sz="2000">
                <a:solidFill>
                  <a:srgbClr val="000000"/>
                </a:solidFill>
                <a:cs typeface="Times New Roman" pitchFamily="18" charset="0"/>
              </a:rPr>
              <a:t>Verifying proper conduct and record keeping of factory required tests</a:t>
            </a:r>
            <a:r>
              <a:rPr lang="en-US" sz="2000"/>
              <a:t> </a:t>
            </a:r>
          </a:p>
          <a:p>
            <a:pPr lvl="1">
              <a:lnSpc>
                <a:spcPct val="90000"/>
              </a:lnSpc>
            </a:pPr>
            <a:r>
              <a:rPr lang="en-US" sz="2000">
                <a:solidFill>
                  <a:srgbClr val="000000"/>
                </a:solidFill>
                <a:cs typeface="Times New Roman" pitchFamily="18" charset="0"/>
              </a:rPr>
              <a:t>Confirming use of approved components       </a:t>
            </a:r>
          </a:p>
          <a:p>
            <a:pPr lvl="1">
              <a:lnSpc>
                <a:spcPct val="90000"/>
              </a:lnSpc>
            </a:pPr>
            <a:r>
              <a:rPr lang="en-US" sz="2000">
                <a:solidFill>
                  <a:srgbClr val="000000"/>
                </a:solidFill>
                <a:cs typeface="Times New Roman" pitchFamily="18" charset="0"/>
              </a:rPr>
              <a:t>Monitoring manufacturer’s control of the UL Mark</a:t>
            </a:r>
          </a:p>
          <a:p>
            <a:pPr lvl="1">
              <a:lnSpc>
                <a:spcPct val="90000"/>
              </a:lnSpc>
            </a:pPr>
            <a:r>
              <a:rPr lang="en-US" sz="2000">
                <a:solidFill>
                  <a:srgbClr val="000000"/>
                </a:solidFill>
                <a:cs typeface="Times New Roman" pitchFamily="18" charset="0"/>
              </a:rPr>
              <a:t>Monitoring calibration of equipment used for factory required tests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10 </a:t>
            </a:r>
            <a:r>
              <a:rPr lang="en-US" i="1">
                <a:cs typeface="Times New Roman" pitchFamily="18" charset="0"/>
              </a:rPr>
              <a:t>– </a:t>
            </a:r>
            <a:r>
              <a:rPr lang="en-US">
                <a:cs typeface="Times New Roman" pitchFamily="18" charset="0"/>
              </a:rPr>
              <a:t>Inspection Methods and Procedures</a:t>
            </a:r>
          </a:p>
        </p:txBody>
      </p:sp>
      <p:sp>
        <p:nvSpPr>
          <p:cNvPr id="192515" name="Rectangle 3"/>
          <p:cNvSpPr>
            <a:spLocks noGrp="1" noChangeArrowheads="1"/>
          </p:cNvSpPr>
          <p:nvPr>
            <p:ph type="body" idx="1"/>
          </p:nvPr>
        </p:nvSpPr>
        <p:spPr>
          <a:xfrm>
            <a:off x="533400" y="1371600"/>
            <a:ext cx="8229600" cy="5030788"/>
          </a:xfrm>
        </p:spPr>
        <p:txBody>
          <a:bodyPr/>
          <a:lstStyle/>
          <a:p>
            <a:pPr>
              <a:buFontTx/>
              <a:buNone/>
            </a:pPr>
            <a:r>
              <a:rPr lang="en-US">
                <a:cs typeface="Times New Roman" pitchFamily="18" charset="0"/>
              </a:rPr>
              <a:t>UL Implementation, cont.</a:t>
            </a:r>
          </a:p>
          <a:p>
            <a:r>
              <a:rPr lang="en-US" sz="2400"/>
              <a:t>Specific product inspection requirements are defined in the FUS Procedure </a:t>
            </a:r>
          </a:p>
          <a:p>
            <a:r>
              <a:rPr lang="en-US" sz="2400"/>
              <a:t>General coverage inspections use UL Standards to conduct inspection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228600"/>
            <a:ext cx="8077200" cy="1077913"/>
          </a:xfrm>
          <a:solidFill>
            <a:srgbClr val="D4D4D4"/>
          </a:solidFill>
          <a:ln/>
        </p:spPr>
        <p:txBody>
          <a:bodyPr/>
          <a:lstStyle/>
          <a:p>
            <a:r>
              <a:rPr lang="en-US"/>
              <a:t>Agenda</a:t>
            </a:r>
          </a:p>
        </p:txBody>
      </p:sp>
      <p:sp>
        <p:nvSpPr>
          <p:cNvPr id="76803" name="Rectangle 3"/>
          <p:cNvSpPr>
            <a:spLocks noGrp="1" noChangeArrowheads="1"/>
          </p:cNvSpPr>
          <p:nvPr>
            <p:ph type="body" idx="1"/>
          </p:nvPr>
        </p:nvSpPr>
        <p:spPr>
          <a:xfrm>
            <a:off x="533400" y="1447800"/>
            <a:ext cx="7924800" cy="5030788"/>
          </a:xfrm>
        </p:spPr>
        <p:txBody>
          <a:bodyPr/>
          <a:lstStyle/>
          <a:p>
            <a:r>
              <a:rPr lang="en-US"/>
              <a:t>What is ISO 17020</a:t>
            </a:r>
          </a:p>
          <a:p>
            <a:r>
              <a:rPr lang="en-US"/>
              <a:t>Application of ISO 17020 to the CAR Administrator function</a:t>
            </a:r>
          </a:p>
          <a:p>
            <a:r>
              <a:rPr lang="en-US"/>
              <a:t>Workshop</a:t>
            </a:r>
          </a:p>
          <a:p>
            <a:pPr>
              <a:buFontTx/>
              <a:buNone/>
            </a:pP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11 </a:t>
            </a:r>
            <a:r>
              <a:rPr lang="en-US" i="1">
                <a:cs typeface="Times New Roman" pitchFamily="18" charset="0"/>
              </a:rPr>
              <a:t>– </a:t>
            </a:r>
            <a:r>
              <a:rPr lang="en-US">
                <a:cs typeface="Times New Roman" pitchFamily="18" charset="0"/>
              </a:rPr>
              <a:t>Handling Inspection Samples and Items</a:t>
            </a:r>
          </a:p>
        </p:txBody>
      </p:sp>
      <p:sp>
        <p:nvSpPr>
          <p:cNvPr id="124931" name="Rectangle 3"/>
          <p:cNvSpPr>
            <a:spLocks noGrp="1" noChangeArrowheads="1"/>
          </p:cNvSpPr>
          <p:nvPr>
            <p:ph type="body" idx="1"/>
          </p:nvPr>
        </p:nvSpPr>
        <p:spPr>
          <a:xfrm>
            <a:off x="533400" y="1371600"/>
            <a:ext cx="8305800" cy="5030788"/>
          </a:xfrm>
        </p:spPr>
        <p:txBody>
          <a:bodyPr/>
          <a:lstStyle/>
          <a:p>
            <a:pPr>
              <a:lnSpc>
                <a:spcPct val="90000"/>
              </a:lnSpc>
            </a:pPr>
            <a:r>
              <a:rPr lang="en-US" sz="2800">
                <a:cs typeface="Times New Roman" pitchFamily="18" charset="0"/>
              </a:rPr>
              <a:t>Clause Intent </a:t>
            </a:r>
          </a:p>
          <a:p>
            <a:pPr lvl="1">
              <a:lnSpc>
                <a:spcPct val="90000"/>
              </a:lnSpc>
            </a:pPr>
            <a:r>
              <a:rPr lang="en-US" sz="2400">
                <a:cs typeface="Times New Roman" pitchFamily="18" charset="0"/>
              </a:rPr>
              <a:t>Samples and inspection items are effectively controlled to maintain the integrity of the inspection process</a:t>
            </a:r>
          </a:p>
          <a:p>
            <a:pPr>
              <a:lnSpc>
                <a:spcPct val="90000"/>
              </a:lnSpc>
            </a:pPr>
            <a:r>
              <a:rPr lang="en-US" sz="2800">
                <a:cs typeface="Times New Roman" pitchFamily="18" charset="0"/>
              </a:rPr>
              <a:t>Clause Requirement Example</a:t>
            </a:r>
          </a:p>
          <a:p>
            <a:pPr lvl="1">
              <a:lnSpc>
                <a:spcPct val="90000"/>
              </a:lnSpc>
            </a:pPr>
            <a:r>
              <a:rPr lang="en-US" sz="2400">
                <a:cs typeface="Times New Roman" pitchFamily="18" charset="0"/>
              </a:rPr>
              <a:t>The inspection body shall ensure that samples and items to be inspected are uniquely identified to avoid confusion regarding the identity of such items</a:t>
            </a:r>
          </a:p>
          <a:p>
            <a:pPr>
              <a:lnSpc>
                <a:spcPct val="90000"/>
              </a:lnSpc>
              <a:buFontTx/>
              <a:buNone/>
            </a:pPr>
            <a:r>
              <a:rPr lang="en-US">
                <a:cs typeface="Times New Roman" pitchFamily="18" charset="0"/>
              </a:rPr>
              <a:t>UL Implementation</a:t>
            </a:r>
          </a:p>
          <a:p>
            <a:pPr>
              <a:lnSpc>
                <a:spcPct val="90000"/>
              </a:lnSpc>
            </a:pPr>
            <a:r>
              <a:rPr lang="en-US" sz="2400">
                <a:cs typeface="Times New Roman" pitchFamily="18" charset="0"/>
              </a:rPr>
              <a:t>Specific handling requirements are defined in UL inspection documentation such as the FUS Procedure and UL Standards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12 </a:t>
            </a:r>
            <a:r>
              <a:rPr lang="en-US">
                <a:cs typeface="Times New Roman" pitchFamily="18" charset="0"/>
              </a:rPr>
              <a:t>– Records</a:t>
            </a:r>
          </a:p>
        </p:txBody>
      </p:sp>
      <p:sp>
        <p:nvSpPr>
          <p:cNvPr id="125955"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Manage records in accordance with internal and external requirements</a:t>
            </a:r>
          </a:p>
          <a:p>
            <a:r>
              <a:rPr lang="en-US" sz="2800">
                <a:cs typeface="Times New Roman" pitchFamily="18" charset="0"/>
              </a:rPr>
              <a:t>Clause Requirement Example</a:t>
            </a:r>
          </a:p>
          <a:p>
            <a:pPr lvl="1"/>
            <a:r>
              <a:rPr lang="en-US" sz="2400"/>
              <a:t>All records shall be safely stored for a specified period, held secure and in confidence to the client, unless otherwise required by law</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12 </a:t>
            </a:r>
            <a:r>
              <a:rPr lang="en-US">
                <a:cs typeface="Times New Roman" pitchFamily="18" charset="0"/>
              </a:rPr>
              <a:t>– Records</a:t>
            </a:r>
          </a:p>
        </p:txBody>
      </p:sp>
      <p:sp>
        <p:nvSpPr>
          <p:cNvPr id="196611" name="Rectangle 3"/>
          <p:cNvSpPr>
            <a:spLocks noGrp="1" noChangeArrowheads="1"/>
          </p:cNvSpPr>
          <p:nvPr>
            <p:ph type="body" idx="1"/>
          </p:nvPr>
        </p:nvSpPr>
        <p:spPr>
          <a:xfrm>
            <a:off x="533400" y="1447800"/>
            <a:ext cx="7924800" cy="5030788"/>
          </a:xfrm>
        </p:spPr>
        <p:txBody>
          <a:bodyPr/>
          <a:lstStyle/>
          <a:p>
            <a:pPr>
              <a:lnSpc>
                <a:spcPct val="90000"/>
              </a:lnSpc>
              <a:buFontTx/>
              <a:buNone/>
            </a:pPr>
            <a:r>
              <a:rPr lang="en-US">
                <a:cs typeface="Times New Roman" pitchFamily="18" charset="0"/>
              </a:rPr>
              <a:t>UL Implementation</a:t>
            </a:r>
          </a:p>
          <a:p>
            <a:pPr>
              <a:lnSpc>
                <a:spcPct val="90000"/>
              </a:lnSpc>
            </a:pPr>
            <a:r>
              <a:rPr lang="en-US" sz="2400" b="1"/>
              <a:t>Global Records Policy, 00-QA-P0026:</a:t>
            </a:r>
            <a:r>
              <a:rPr lang="en-US" sz="2400"/>
              <a:t>  D</a:t>
            </a:r>
            <a:r>
              <a:rPr lang="en-US" sz="2400">
                <a:cs typeface="Times New Roman" pitchFamily="18" charset="0"/>
              </a:rPr>
              <a:t>efines the requirements for establishing, maintaining, controlling and the disposition of all records needed to provide evidence of conformity to requirements and the effective operation of UL</a:t>
            </a:r>
            <a:r>
              <a:rPr lang="en-US" sz="2400">
                <a:latin typeface="Times New Roman"/>
                <a:cs typeface="Times New Roman" pitchFamily="18" charset="0"/>
              </a:rPr>
              <a:t>’</a:t>
            </a:r>
            <a:r>
              <a:rPr lang="en-US" sz="2400">
                <a:cs typeface="Times New Roman" pitchFamily="18" charset="0"/>
              </a:rPr>
              <a:t>s management system</a:t>
            </a:r>
            <a:r>
              <a:rPr lang="en-US" sz="2400"/>
              <a:t> </a:t>
            </a:r>
            <a:endParaRPr lang="en-US" sz="2400" b="1">
              <a:solidFill>
                <a:srgbClr val="000000"/>
              </a:solidFill>
              <a:cs typeface="Times New Roman" pitchFamily="18" charset="0"/>
            </a:endParaRPr>
          </a:p>
          <a:p>
            <a:pPr>
              <a:lnSpc>
                <a:spcPct val="90000"/>
              </a:lnSpc>
            </a:pPr>
            <a:r>
              <a:rPr lang="en-US" sz="2400" b="1">
                <a:solidFill>
                  <a:srgbClr val="000000"/>
                </a:solidFill>
                <a:cs typeface="Times New Roman" pitchFamily="18" charset="0"/>
              </a:rPr>
              <a:t>FO, Records Control and Retention Procedure, 00-FO-S0034:</a:t>
            </a:r>
            <a:r>
              <a:rPr lang="en-US" sz="2400">
                <a:solidFill>
                  <a:srgbClr val="000000"/>
                </a:solidFill>
                <a:cs typeface="Times New Roman" pitchFamily="18" charset="0"/>
              </a:rPr>
              <a:t>  Defines records control requirements for Field Operations programs</a:t>
            </a:r>
            <a:endParaRPr lang="en-US" sz="2400">
              <a:cs typeface="Times New Roman" pitchFamily="18" charset="0"/>
            </a:endParaRPr>
          </a:p>
          <a:p>
            <a:pPr>
              <a:lnSpc>
                <a:spcPct val="90000"/>
              </a:lnSpc>
            </a:pPr>
            <a:r>
              <a:rPr lang="en-US" sz="2400">
                <a:cs typeface="Times New Roman" pitchFamily="18" charset="0"/>
              </a:rPr>
              <a:t>The Integrated Field System contains the </a:t>
            </a:r>
            <a:r>
              <a:rPr lang="en-US" sz="2400">
                <a:solidFill>
                  <a:srgbClr val="000000"/>
                </a:solidFill>
                <a:cs typeface="Times New Roman" pitchFamily="18" charset="0"/>
              </a:rPr>
              <a:t>records necessary to show that surveillance activities have been carried out in accordance with applicable Product Certification requirements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13 </a:t>
            </a:r>
            <a:r>
              <a:rPr lang="en-US" i="1">
                <a:cs typeface="Times New Roman" pitchFamily="18" charset="0"/>
              </a:rPr>
              <a:t>– </a:t>
            </a:r>
            <a:r>
              <a:rPr lang="en-US">
                <a:cs typeface="Times New Roman" pitchFamily="18" charset="0"/>
              </a:rPr>
              <a:t>Inspection Reports and Inspection Certificates</a:t>
            </a:r>
          </a:p>
        </p:txBody>
      </p:sp>
      <p:sp>
        <p:nvSpPr>
          <p:cNvPr id="126979"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Inspection activity is documented in a retrievable inspection report and /or inspection certificate</a:t>
            </a:r>
          </a:p>
          <a:p>
            <a:r>
              <a:rPr lang="en-US" sz="2800">
                <a:cs typeface="Times New Roman" pitchFamily="18" charset="0"/>
              </a:rPr>
              <a:t>Clause Requirement Example</a:t>
            </a:r>
          </a:p>
          <a:p>
            <a:pPr lvl="1"/>
            <a:r>
              <a:rPr lang="en-US" sz="2400"/>
              <a:t>The inspection report and/or inspection certificate shall include all the results of examinations, determination of conformity and all information needed to understand and interpret them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13 </a:t>
            </a:r>
            <a:r>
              <a:rPr lang="en-US" i="1">
                <a:cs typeface="Times New Roman" pitchFamily="18" charset="0"/>
              </a:rPr>
              <a:t>– </a:t>
            </a:r>
            <a:r>
              <a:rPr lang="en-US">
                <a:cs typeface="Times New Roman" pitchFamily="18" charset="0"/>
              </a:rPr>
              <a:t>Inspection Reports and Inspection Certificates</a:t>
            </a:r>
          </a:p>
        </p:txBody>
      </p:sp>
      <p:sp>
        <p:nvSpPr>
          <p:cNvPr id="198659" name="Rectangle 3"/>
          <p:cNvSpPr>
            <a:spLocks noGrp="1" noChangeArrowheads="1"/>
          </p:cNvSpPr>
          <p:nvPr>
            <p:ph type="body" idx="1"/>
          </p:nvPr>
        </p:nvSpPr>
        <p:spPr>
          <a:xfrm>
            <a:off x="533400" y="14478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UM - UL Mark Surveillance Program Policy Manual, 00-GI-P0029:  </a:t>
            </a:r>
            <a:r>
              <a:rPr lang="en-US" sz="2400">
                <a:solidFill>
                  <a:srgbClr val="000000"/>
                </a:solidFill>
                <a:cs typeface="Times New Roman" pitchFamily="18" charset="0"/>
              </a:rPr>
              <a:t>Addresses</a:t>
            </a:r>
            <a:r>
              <a:rPr lang="en-US" sz="2400" b="1">
                <a:solidFill>
                  <a:srgbClr val="000000"/>
                </a:solidFill>
                <a:cs typeface="Times New Roman" pitchFamily="18" charset="0"/>
              </a:rPr>
              <a:t> </a:t>
            </a:r>
            <a:r>
              <a:rPr lang="en-US" sz="2400">
                <a:solidFill>
                  <a:srgbClr val="000000"/>
                </a:solidFill>
                <a:cs typeface="Times New Roman" pitchFamily="18" charset="0"/>
              </a:rPr>
              <a:t>inspection and variations/noncompliance reports</a:t>
            </a:r>
            <a:endParaRPr lang="en-US" sz="2400" b="1">
              <a:solidFill>
                <a:srgbClr val="000000"/>
              </a:solidFill>
              <a:cs typeface="Times New Roman" pitchFamily="18" charset="0"/>
            </a:endParaRPr>
          </a:p>
          <a:p>
            <a:r>
              <a:rPr lang="en-US" sz="2400" b="1">
                <a:solidFill>
                  <a:srgbClr val="000000"/>
                </a:solidFill>
                <a:cs typeface="Times New Roman" pitchFamily="18" charset="0"/>
              </a:rPr>
              <a:t>UM, Inspection Visit Reporting Procedure, 00-UM-S0031:</a:t>
            </a:r>
            <a:r>
              <a:rPr lang="en-US" sz="2400">
                <a:solidFill>
                  <a:srgbClr val="000000"/>
                </a:solidFill>
                <a:cs typeface="Times New Roman" pitchFamily="18" charset="0"/>
              </a:rPr>
              <a:t>  Provides the general process for reporting factory inspection results </a:t>
            </a:r>
          </a:p>
          <a:p>
            <a:r>
              <a:rPr lang="en-US" sz="2400" b="1">
                <a:solidFill>
                  <a:srgbClr val="000000"/>
                </a:solidFill>
                <a:cs typeface="Times New Roman" pitchFamily="18" charset="0"/>
              </a:rPr>
              <a:t>UM, VN Handling and Processing Procedure, 00-UM-S0030:</a:t>
            </a:r>
            <a:r>
              <a:rPr lang="en-US" sz="2400">
                <a:solidFill>
                  <a:srgbClr val="000000"/>
                </a:solidFill>
                <a:cs typeface="Times New Roman" pitchFamily="18" charset="0"/>
              </a:rPr>
              <a:t>  Provides the general process for issuing and following up on Variation Notices (VNs)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14 </a:t>
            </a:r>
            <a:r>
              <a:rPr lang="en-US" i="1">
                <a:cs typeface="Times New Roman" pitchFamily="18" charset="0"/>
              </a:rPr>
              <a:t>– </a:t>
            </a:r>
            <a:r>
              <a:rPr lang="en-US">
                <a:cs typeface="Times New Roman" pitchFamily="18" charset="0"/>
              </a:rPr>
              <a:t>Subcontracting</a:t>
            </a:r>
          </a:p>
        </p:txBody>
      </p:sp>
      <p:sp>
        <p:nvSpPr>
          <p:cNvPr id="128003"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Competent subcontractors are used by the inspection body</a:t>
            </a:r>
          </a:p>
          <a:p>
            <a:r>
              <a:rPr lang="en-US" sz="2800">
                <a:cs typeface="Times New Roman" pitchFamily="18" charset="0"/>
              </a:rPr>
              <a:t>Clause Requirement Example</a:t>
            </a:r>
          </a:p>
          <a:p>
            <a:pPr lvl="1"/>
            <a:r>
              <a:rPr lang="en-US" sz="2400"/>
              <a:t>The inspection body shall record and retain details of its investigation of the competence and compliance of its subcontractors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14 </a:t>
            </a:r>
            <a:r>
              <a:rPr lang="en-US" i="1">
                <a:cs typeface="Times New Roman" pitchFamily="18" charset="0"/>
              </a:rPr>
              <a:t>– </a:t>
            </a:r>
            <a:r>
              <a:rPr lang="en-US">
                <a:cs typeface="Times New Roman" pitchFamily="18" charset="0"/>
              </a:rPr>
              <a:t>Subcontracting</a:t>
            </a:r>
          </a:p>
        </p:txBody>
      </p:sp>
      <p:sp>
        <p:nvSpPr>
          <p:cNvPr id="200707" name="Rectangle 3"/>
          <p:cNvSpPr>
            <a:spLocks noGrp="1" noChangeArrowheads="1"/>
          </p:cNvSpPr>
          <p:nvPr>
            <p:ph type="body" idx="1"/>
          </p:nvPr>
        </p:nvSpPr>
        <p:spPr>
          <a:xfrm>
            <a:off x="533400" y="14478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UM - UL Mark Surveillance Program Policy Manual, 00-GI-P0029:  </a:t>
            </a:r>
            <a:r>
              <a:rPr lang="en-US" sz="2400">
                <a:solidFill>
                  <a:srgbClr val="000000"/>
                </a:solidFill>
                <a:cs typeface="Times New Roman" pitchFamily="18" charset="0"/>
              </a:rPr>
              <a:t>Requires that all subcontractors</a:t>
            </a:r>
            <a:r>
              <a:rPr lang="en-US" sz="2400" b="1">
                <a:solidFill>
                  <a:srgbClr val="000000"/>
                </a:solidFill>
                <a:cs typeface="Times New Roman" pitchFamily="18" charset="0"/>
              </a:rPr>
              <a:t> </a:t>
            </a:r>
            <a:r>
              <a:rPr lang="en-US" sz="2400">
                <a:solidFill>
                  <a:srgbClr val="000000"/>
                </a:solidFill>
                <a:cs typeface="Times New Roman" pitchFamily="18" charset="0"/>
              </a:rPr>
              <a:t>are trained, monitored, and qualified under UL’s quality system</a:t>
            </a:r>
            <a:endParaRPr lang="en-US" sz="2400" b="1">
              <a:solidFill>
                <a:srgbClr val="000000"/>
              </a:solidFill>
              <a:cs typeface="Times New Roman" pitchFamily="18" charset="0"/>
            </a:endParaRPr>
          </a:p>
          <a:p>
            <a:r>
              <a:rPr lang="en-US" sz="2400" b="1">
                <a:solidFill>
                  <a:srgbClr val="000000"/>
                </a:solidFill>
                <a:cs typeface="Times New Roman" pitchFamily="18" charset="0"/>
              </a:rPr>
              <a:t>Subcontractors for Inspection Activities, 00-GI-S0032:</a:t>
            </a:r>
            <a:r>
              <a:rPr lang="en-US" sz="2400">
                <a:solidFill>
                  <a:srgbClr val="000000"/>
                </a:solidFill>
                <a:cs typeface="Times New Roman" pitchFamily="18" charset="0"/>
              </a:rPr>
              <a:t>  Defines the process for agencies and individuals conducting inspections and inspection related activities on behalf of UL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15 </a:t>
            </a:r>
            <a:r>
              <a:rPr lang="en-US" i="1">
                <a:cs typeface="Times New Roman" pitchFamily="18" charset="0"/>
              </a:rPr>
              <a:t>– </a:t>
            </a:r>
            <a:r>
              <a:rPr lang="en-US">
                <a:cs typeface="Times New Roman" pitchFamily="18" charset="0"/>
              </a:rPr>
              <a:t>Complaints and Appeals</a:t>
            </a:r>
          </a:p>
        </p:txBody>
      </p:sp>
      <p:sp>
        <p:nvSpPr>
          <p:cNvPr id="129027"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Complaints and appeals are analyzed and appropriate actions taken </a:t>
            </a:r>
          </a:p>
          <a:p>
            <a:r>
              <a:rPr lang="en-US" sz="2800">
                <a:cs typeface="Times New Roman" pitchFamily="18" charset="0"/>
              </a:rPr>
              <a:t>Clause Requirement Example</a:t>
            </a:r>
          </a:p>
          <a:p>
            <a:pPr lvl="1"/>
            <a:r>
              <a:rPr lang="en-US" sz="2400"/>
              <a:t>The inspection body shall have documented procedures for dealing with complaints received from clients or other parties about the inspection body's activities</a:t>
            </a:r>
            <a:endParaRPr lang="en-US" sz="240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15 </a:t>
            </a:r>
            <a:r>
              <a:rPr lang="en-US" i="1">
                <a:cs typeface="Times New Roman" pitchFamily="18" charset="0"/>
              </a:rPr>
              <a:t>– </a:t>
            </a:r>
            <a:r>
              <a:rPr lang="en-US">
                <a:cs typeface="Times New Roman" pitchFamily="18" charset="0"/>
              </a:rPr>
              <a:t>Complaints and Appeals</a:t>
            </a:r>
          </a:p>
        </p:txBody>
      </p:sp>
      <p:sp>
        <p:nvSpPr>
          <p:cNvPr id="202755" name="Rectangle 3"/>
          <p:cNvSpPr>
            <a:spLocks noGrp="1" noChangeArrowheads="1"/>
          </p:cNvSpPr>
          <p:nvPr>
            <p:ph type="body" idx="1"/>
          </p:nvPr>
        </p:nvSpPr>
        <p:spPr>
          <a:xfrm>
            <a:off x="533400" y="14478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UL Mark Certification Program Policy Manual, 00-CE-P0001: </a:t>
            </a:r>
            <a:r>
              <a:rPr lang="en-US" sz="2400">
                <a:solidFill>
                  <a:srgbClr val="000000"/>
                </a:solidFill>
                <a:cs typeface="Times New Roman" pitchFamily="18" charset="0"/>
              </a:rPr>
              <a:t>Customer complaints and appeals are handled in accordance with this manual</a:t>
            </a:r>
            <a:endParaRPr lang="en-US" sz="2400" b="1">
              <a:solidFill>
                <a:srgbClr val="000000"/>
              </a:solidFill>
              <a:cs typeface="Times New Roman" pitchFamily="18" charset="0"/>
            </a:endParaRPr>
          </a:p>
          <a:p>
            <a:r>
              <a:rPr lang="en-US" sz="2400" b="1">
                <a:solidFill>
                  <a:srgbClr val="000000"/>
                </a:solidFill>
                <a:cs typeface="Times New Roman" pitchFamily="18" charset="0"/>
              </a:rPr>
              <a:t>Standard Operating Procedures for Handling Customer Complaints, </a:t>
            </a:r>
            <a:r>
              <a:rPr lang="en-US" sz="2400" b="1">
                <a:cs typeface="Arial" pitchFamily="34" charset="0"/>
              </a:rPr>
              <a:t>00-CS-S0012:</a:t>
            </a:r>
            <a:r>
              <a:rPr lang="en-US" sz="2400">
                <a:cs typeface="Arial" pitchFamily="34" charset="0"/>
              </a:rPr>
              <a:t>  P</a:t>
            </a:r>
            <a:r>
              <a:rPr lang="en-US" sz="2400">
                <a:solidFill>
                  <a:srgbClr val="000000"/>
                </a:solidFill>
                <a:cs typeface="Times New Roman" pitchFamily="18" charset="0"/>
              </a:rPr>
              <a:t>rovides a standardized approach to handling and addressing customer complaints </a:t>
            </a:r>
          </a:p>
          <a:p>
            <a:r>
              <a:rPr lang="en-US" sz="2400" b="1">
                <a:solidFill>
                  <a:srgbClr val="000000"/>
                </a:solidFill>
                <a:cs typeface="Times New Roman" pitchFamily="18" charset="0"/>
              </a:rPr>
              <a:t>Technical Appeals Process SOP, 00-PD-S0028:</a:t>
            </a:r>
            <a:r>
              <a:rPr lang="en-US" sz="2400">
                <a:solidFill>
                  <a:srgbClr val="000000"/>
                </a:solidFill>
                <a:cs typeface="Times New Roman" pitchFamily="18" charset="0"/>
              </a:rPr>
              <a:t>  </a:t>
            </a:r>
            <a:r>
              <a:rPr lang="en-US" sz="2400">
                <a:solidFill>
                  <a:srgbClr val="000000"/>
                </a:solidFill>
                <a:cs typeface="Arial" pitchFamily="34" charset="0"/>
              </a:rPr>
              <a:t>Establishes a standardized process for handling technical appeals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16 </a:t>
            </a:r>
            <a:r>
              <a:rPr lang="en-US" i="1">
                <a:cs typeface="Times New Roman" pitchFamily="18" charset="0"/>
              </a:rPr>
              <a:t>– </a:t>
            </a:r>
            <a:r>
              <a:rPr lang="en-US">
                <a:cs typeface="Times New Roman" pitchFamily="18" charset="0"/>
              </a:rPr>
              <a:t>Cooperation</a:t>
            </a:r>
          </a:p>
        </p:txBody>
      </p:sp>
      <p:sp>
        <p:nvSpPr>
          <p:cNvPr id="130051" name="Rectangle 3"/>
          <p:cNvSpPr>
            <a:spLocks noGrp="1" noChangeArrowheads="1"/>
          </p:cNvSpPr>
          <p:nvPr>
            <p:ph type="body" idx="1"/>
          </p:nvPr>
        </p:nvSpPr>
        <p:spPr>
          <a:xfrm>
            <a:off x="533400" y="1447800"/>
            <a:ext cx="7924800" cy="5030788"/>
          </a:xfrm>
        </p:spPr>
        <p:txBody>
          <a:bodyPr/>
          <a:lstStyle/>
          <a:p>
            <a:r>
              <a:rPr lang="en-US" sz="2800">
                <a:cs typeface="Times New Roman" pitchFamily="18" charset="0"/>
              </a:rPr>
              <a:t>Clause Intent </a:t>
            </a:r>
          </a:p>
          <a:p>
            <a:pPr lvl="1"/>
            <a:r>
              <a:rPr lang="en-US" sz="2400">
                <a:cs typeface="Times New Roman" pitchFamily="18" charset="0"/>
              </a:rPr>
              <a:t>To encourage inspection bodies to exchange knowledge and improve the consistency of accredited inspection results</a:t>
            </a:r>
          </a:p>
          <a:p>
            <a:r>
              <a:rPr lang="en-US" sz="2800">
                <a:cs typeface="Times New Roman" pitchFamily="18" charset="0"/>
              </a:rPr>
              <a:t>Clause Requirement Example</a:t>
            </a:r>
          </a:p>
          <a:p>
            <a:pPr lvl="1"/>
            <a:r>
              <a:rPr lang="en-US" sz="2400"/>
              <a:t>The inspection body is expected to participate in an exchange of experience with other inspection bodies and in the standardization processes as appropriate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228600"/>
            <a:ext cx="8077200" cy="1077913"/>
          </a:xfrm>
          <a:solidFill>
            <a:srgbClr val="D4D4D4"/>
          </a:solidFill>
          <a:ln/>
        </p:spPr>
        <p:txBody>
          <a:bodyPr/>
          <a:lstStyle/>
          <a:p>
            <a:r>
              <a:rPr lang="en-US"/>
              <a:t>What is ISO 17020?</a:t>
            </a:r>
          </a:p>
        </p:txBody>
      </p:sp>
      <p:sp>
        <p:nvSpPr>
          <p:cNvPr id="77827" name="Rectangle 3"/>
          <p:cNvSpPr>
            <a:spLocks noGrp="1" noChangeArrowheads="1"/>
          </p:cNvSpPr>
          <p:nvPr>
            <p:ph type="body" idx="1"/>
          </p:nvPr>
        </p:nvSpPr>
        <p:spPr>
          <a:xfrm>
            <a:off x="533400" y="1447800"/>
            <a:ext cx="8153400" cy="5030788"/>
          </a:xfrm>
        </p:spPr>
        <p:txBody>
          <a:bodyPr/>
          <a:lstStyle/>
          <a:p>
            <a:r>
              <a:rPr lang="en-US"/>
              <a:t>ISO 17020 was written by the International Organization for Standardization (ISO)</a:t>
            </a:r>
          </a:p>
          <a:p>
            <a:pPr lvl="1"/>
            <a:r>
              <a:rPr lang="en-US" sz="2400"/>
              <a:t>Based upon international consensus among experts in the field</a:t>
            </a:r>
          </a:p>
          <a:p>
            <a:r>
              <a:rPr lang="en-US"/>
              <a:t>ISO 17020 provides generic and flexible requirements</a:t>
            </a:r>
          </a:p>
          <a:p>
            <a:pPr lvl="1"/>
            <a:r>
              <a:rPr lang="en-US" sz="2400"/>
              <a:t>e.g., ISO 17020 requires control of documentation, but does not specify the specific documentation control methods/techniques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533400" y="228600"/>
            <a:ext cx="8077200" cy="1077913"/>
          </a:xfrm>
          <a:solidFill>
            <a:srgbClr val="D4D4D4"/>
          </a:solidFill>
          <a:ln/>
        </p:spPr>
        <p:txBody>
          <a:bodyPr/>
          <a:lstStyle/>
          <a:p>
            <a:r>
              <a:rPr lang="nb-NO" i="1">
                <a:cs typeface="Times New Roman" pitchFamily="18" charset="0"/>
              </a:rPr>
              <a:t>ISO 17020 Clause 16 </a:t>
            </a:r>
            <a:r>
              <a:rPr lang="en-US" i="1">
                <a:cs typeface="Times New Roman" pitchFamily="18" charset="0"/>
              </a:rPr>
              <a:t>– </a:t>
            </a:r>
            <a:r>
              <a:rPr lang="en-US">
                <a:cs typeface="Times New Roman" pitchFamily="18" charset="0"/>
              </a:rPr>
              <a:t>Cooperation</a:t>
            </a:r>
          </a:p>
        </p:txBody>
      </p:sp>
      <p:sp>
        <p:nvSpPr>
          <p:cNvPr id="204803" name="Rectangle 3"/>
          <p:cNvSpPr>
            <a:spLocks noGrp="1" noChangeArrowheads="1"/>
          </p:cNvSpPr>
          <p:nvPr>
            <p:ph type="body" idx="1"/>
          </p:nvPr>
        </p:nvSpPr>
        <p:spPr>
          <a:xfrm>
            <a:off x="533400" y="1447800"/>
            <a:ext cx="7924800" cy="5030788"/>
          </a:xfrm>
        </p:spPr>
        <p:txBody>
          <a:bodyPr/>
          <a:lstStyle/>
          <a:p>
            <a:pPr>
              <a:buFontTx/>
              <a:buNone/>
            </a:pPr>
            <a:r>
              <a:rPr lang="en-US">
                <a:cs typeface="Times New Roman" pitchFamily="18" charset="0"/>
              </a:rPr>
              <a:t>UL Implementation</a:t>
            </a:r>
          </a:p>
          <a:p>
            <a:r>
              <a:rPr lang="en-US" sz="2400" b="1">
                <a:solidFill>
                  <a:srgbClr val="000000"/>
                </a:solidFill>
                <a:cs typeface="Times New Roman" pitchFamily="18" charset="0"/>
              </a:rPr>
              <a:t>UM - UL Mark Surveillance Program Policy Manual, 00-GI-P0029:  </a:t>
            </a:r>
            <a:r>
              <a:rPr lang="en-US" sz="2400">
                <a:solidFill>
                  <a:srgbClr val="000000"/>
                </a:solidFill>
                <a:cs typeface="Times New Roman" pitchFamily="18" charset="0"/>
              </a:rPr>
              <a:t>Confirms that UL participates in the exchange of experience with other surveillance inspection bodies and in standardization processes to the extent necessary to meet market and regulatory demands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33400" y="228600"/>
            <a:ext cx="8077200" cy="1077913"/>
          </a:xfrm>
          <a:solidFill>
            <a:srgbClr val="D4D4D4"/>
          </a:solidFill>
          <a:ln/>
        </p:spPr>
        <p:txBody>
          <a:bodyPr/>
          <a:lstStyle/>
          <a:p>
            <a:r>
              <a:rPr lang="en-US"/>
              <a:t>Application of ISO 17020 to the CAR Administrator Function</a:t>
            </a:r>
          </a:p>
        </p:txBody>
      </p:sp>
      <p:sp>
        <p:nvSpPr>
          <p:cNvPr id="84995" name="Rectangle 3"/>
          <p:cNvSpPr>
            <a:spLocks noGrp="1" noChangeArrowheads="1"/>
          </p:cNvSpPr>
          <p:nvPr>
            <p:ph type="body" idx="1"/>
          </p:nvPr>
        </p:nvSpPr>
        <p:spPr>
          <a:xfrm>
            <a:off x="533400" y="1447800"/>
            <a:ext cx="7924800" cy="5030788"/>
          </a:xfrm>
        </p:spPr>
        <p:txBody>
          <a:bodyPr/>
          <a:lstStyle/>
          <a:p>
            <a:pPr>
              <a:buFontTx/>
              <a:buNone/>
            </a:pPr>
            <a:r>
              <a:rPr lang="en-US"/>
              <a:t>CAR Administrators must ensure that corrective action plans comply with ISO 17020 standard requirements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533400" y="228600"/>
            <a:ext cx="8077200" cy="1077913"/>
          </a:xfrm>
          <a:solidFill>
            <a:srgbClr val="D4D4D4"/>
          </a:solidFill>
          <a:ln/>
        </p:spPr>
        <p:txBody>
          <a:bodyPr/>
          <a:lstStyle/>
          <a:p>
            <a:r>
              <a:rPr lang="en-US"/>
              <a:t>Corrective Action Plan Review</a:t>
            </a:r>
          </a:p>
        </p:txBody>
      </p:sp>
      <p:sp>
        <p:nvSpPr>
          <p:cNvPr id="132099" name="Rectangle 3"/>
          <p:cNvSpPr>
            <a:spLocks noGrp="1" noChangeArrowheads="1"/>
          </p:cNvSpPr>
          <p:nvPr>
            <p:ph type="body" idx="1"/>
          </p:nvPr>
        </p:nvSpPr>
        <p:spPr>
          <a:xfrm>
            <a:off x="533400" y="1447800"/>
            <a:ext cx="7924800" cy="5030788"/>
          </a:xfrm>
        </p:spPr>
        <p:txBody>
          <a:bodyPr/>
          <a:lstStyle/>
          <a:p>
            <a:pPr>
              <a:buFontTx/>
              <a:buNone/>
            </a:pPr>
            <a:r>
              <a:rPr lang="en-US"/>
              <a:t>Understand the linkage between the nonconformity statement and the ISO clause violated</a:t>
            </a:r>
          </a:p>
          <a:p>
            <a:pPr lvl="1"/>
            <a:r>
              <a:rPr lang="en-US" sz="2400"/>
              <a:t>Note: If an ISO standard is not identified in the CAR, match the nonconformity statement to the most appropriate ISO clause</a:t>
            </a:r>
          </a:p>
          <a:p>
            <a:pPr lvl="1"/>
            <a:r>
              <a:rPr lang="en-US" sz="2400"/>
              <a:t>Verify the linkage between the corrective action plan and the violated ISO clause </a:t>
            </a:r>
          </a:p>
          <a:p>
            <a:pPr lvl="2"/>
            <a:r>
              <a:rPr lang="en-US"/>
              <a:t>There must be a match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33400" y="228600"/>
            <a:ext cx="8077200" cy="1077913"/>
          </a:xfrm>
          <a:solidFill>
            <a:srgbClr val="D4D4D4"/>
          </a:solidFill>
          <a:ln/>
        </p:spPr>
        <p:txBody>
          <a:bodyPr/>
          <a:lstStyle/>
          <a:p>
            <a:r>
              <a:rPr lang="en-US"/>
              <a:t>Corrective Action Plan Review, cont.</a:t>
            </a:r>
          </a:p>
        </p:txBody>
      </p:sp>
      <p:sp>
        <p:nvSpPr>
          <p:cNvPr id="160771" name="Rectangle 3"/>
          <p:cNvSpPr>
            <a:spLocks noGrp="1" noChangeArrowheads="1"/>
          </p:cNvSpPr>
          <p:nvPr>
            <p:ph type="body" idx="1"/>
          </p:nvPr>
        </p:nvSpPr>
        <p:spPr>
          <a:xfrm>
            <a:off x="609600" y="1447800"/>
            <a:ext cx="7924800" cy="5030788"/>
          </a:xfrm>
        </p:spPr>
        <p:txBody>
          <a:bodyPr/>
          <a:lstStyle/>
          <a:p>
            <a:pPr lvl="1"/>
            <a:r>
              <a:rPr lang="en-US" sz="2400"/>
              <a:t>Establish “links” to other applicable ISO clauses</a:t>
            </a:r>
          </a:p>
          <a:p>
            <a:pPr lvl="2"/>
            <a:r>
              <a:rPr lang="en-US"/>
              <a:t>Document control and control of records are part of most corrective action plans</a:t>
            </a:r>
          </a:p>
          <a:p>
            <a:pPr lvl="1"/>
            <a:r>
              <a:rPr lang="en-US" sz="2400"/>
              <a:t>Verify that the corrective action plan does not violate the identified ISO clause requirements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533400" y="1447800"/>
            <a:ext cx="7924800" cy="5030788"/>
          </a:xfrm>
        </p:spPr>
        <p:txBody>
          <a:bodyPr/>
          <a:lstStyle/>
          <a:p>
            <a:r>
              <a:rPr lang="en-US"/>
              <a:t>In your teams, discuss and determine if the case studies meet the appropriate ISO 17020 standard requirements</a:t>
            </a:r>
          </a:p>
          <a:p>
            <a:r>
              <a:rPr lang="en-US"/>
              <a:t>Appoint a group leader to report team conclusions </a:t>
            </a:r>
          </a:p>
        </p:txBody>
      </p:sp>
      <p:sp>
        <p:nvSpPr>
          <p:cNvPr id="90116" name="Rectangle 4"/>
          <p:cNvSpPr>
            <a:spLocks noGrp="1" noChangeArrowheads="1"/>
          </p:cNvSpPr>
          <p:nvPr>
            <p:ph type="title"/>
          </p:nvPr>
        </p:nvSpPr>
        <p:spPr>
          <a:xfrm>
            <a:off x="533400" y="228600"/>
            <a:ext cx="8077200" cy="1077913"/>
          </a:xfrm>
          <a:solidFill>
            <a:srgbClr val="D4D4D4"/>
          </a:solidFill>
          <a:ln/>
        </p:spPr>
        <p:txBody>
          <a:bodyPr/>
          <a:lstStyle/>
          <a:p>
            <a:r>
              <a:rPr lang="en-US"/>
              <a:t>Workshop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2579688"/>
            <a:ext cx="7772400" cy="1077912"/>
          </a:xfrm>
        </p:spPr>
        <p:txBody>
          <a:bodyPr/>
          <a:lstStyle/>
          <a:p>
            <a:pPr algn="ctr"/>
            <a:r>
              <a:rPr lang="en-US" sz="4800" b="1"/>
              <a:t>End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533400" y="1447800"/>
            <a:ext cx="7924800" cy="5030788"/>
          </a:xfrm>
        </p:spPr>
        <p:txBody>
          <a:bodyPr/>
          <a:lstStyle/>
          <a:p>
            <a:pPr>
              <a:buFontTx/>
              <a:buNone/>
            </a:pPr>
            <a:r>
              <a:rPr lang="en-US" sz="1400"/>
              <a:t>Rev. 4, September 25, 2009</a:t>
            </a:r>
          </a:p>
          <a:p>
            <a:r>
              <a:rPr lang="en-US" sz="1400"/>
              <a:t>Updated cover page to reflect 2004 version of 17020</a:t>
            </a:r>
          </a:p>
          <a:p>
            <a:pPr>
              <a:buFontTx/>
              <a:buNone/>
            </a:pPr>
            <a:endParaRPr lang="en-US" sz="1400"/>
          </a:p>
          <a:p>
            <a:pPr>
              <a:buFontTx/>
              <a:buNone/>
            </a:pPr>
            <a:r>
              <a:rPr lang="en-US" sz="1400"/>
              <a:t>Rev. 3, June 23, 2009</a:t>
            </a:r>
          </a:p>
          <a:p>
            <a:r>
              <a:rPr lang="en-US" sz="1400"/>
              <a:t>Slide 21 – Added Document Management SOP, 00-QA-S0003</a:t>
            </a:r>
          </a:p>
          <a:p>
            <a:r>
              <a:rPr lang="en-US" sz="1400"/>
              <a:t>Minor formatting changes throughout for consistency</a:t>
            </a:r>
          </a:p>
          <a:p>
            <a:pPr>
              <a:buFontTx/>
              <a:buNone/>
            </a:pPr>
            <a:endParaRPr lang="en-US" sz="1400"/>
          </a:p>
          <a:p>
            <a:pPr>
              <a:buFontTx/>
              <a:buNone/>
            </a:pPr>
            <a:r>
              <a:rPr lang="en-US" sz="1400"/>
              <a:t>Rev. 2, August 4, 2008</a:t>
            </a:r>
          </a:p>
          <a:p>
            <a:r>
              <a:rPr lang="en-US" sz="1400"/>
              <a:t>Minor updates to notes pages based upon suggestions from the "train the trainer" CAR Admin Training session.</a:t>
            </a:r>
          </a:p>
          <a:p>
            <a:pPr>
              <a:buFontTx/>
              <a:buNone/>
            </a:pPr>
            <a:endParaRPr lang="en-US" sz="1400"/>
          </a:p>
          <a:p>
            <a:pPr>
              <a:buFontTx/>
              <a:buNone/>
            </a:pPr>
            <a:r>
              <a:rPr lang="en-US" sz="1400"/>
              <a:t>Rev 1, July 21, 2008</a:t>
            </a:r>
          </a:p>
          <a:p>
            <a:r>
              <a:rPr lang="en-US" sz="1400"/>
              <a:t>Initial release</a:t>
            </a:r>
          </a:p>
          <a:p>
            <a:endParaRPr lang="en-US" sz="1400"/>
          </a:p>
        </p:txBody>
      </p:sp>
      <p:sp>
        <p:nvSpPr>
          <p:cNvPr id="206851" name="Rectangle 3"/>
          <p:cNvSpPr>
            <a:spLocks noGrp="1" noChangeArrowheads="1"/>
          </p:cNvSpPr>
          <p:nvPr>
            <p:ph type="title"/>
          </p:nvPr>
        </p:nvSpPr>
        <p:spPr>
          <a:xfrm>
            <a:off x="533400" y="228600"/>
            <a:ext cx="8077200" cy="1077913"/>
          </a:xfrm>
          <a:solidFill>
            <a:srgbClr val="D4D4D4"/>
          </a:solidFill>
          <a:ln/>
        </p:spPr>
        <p:txBody>
          <a:bodyPr/>
          <a:lstStyle/>
          <a:p>
            <a:r>
              <a:rPr lang="en-US"/>
              <a:t>Revision History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228600"/>
            <a:ext cx="8077200" cy="1077913"/>
          </a:xfrm>
          <a:solidFill>
            <a:srgbClr val="D4D4D4"/>
          </a:solidFill>
          <a:ln/>
        </p:spPr>
        <p:txBody>
          <a:bodyPr/>
          <a:lstStyle/>
          <a:p>
            <a:r>
              <a:rPr lang="en-US"/>
              <a:t>What is ISO 17020?</a:t>
            </a:r>
          </a:p>
        </p:txBody>
      </p:sp>
      <p:sp>
        <p:nvSpPr>
          <p:cNvPr id="80899" name="Rectangle 3"/>
          <p:cNvSpPr>
            <a:spLocks noGrp="1" noChangeArrowheads="1"/>
          </p:cNvSpPr>
          <p:nvPr>
            <p:ph type="body" idx="1"/>
          </p:nvPr>
        </p:nvSpPr>
        <p:spPr>
          <a:xfrm>
            <a:off x="533400" y="1447800"/>
            <a:ext cx="7924800" cy="5030788"/>
          </a:xfrm>
        </p:spPr>
        <p:txBody>
          <a:bodyPr/>
          <a:lstStyle/>
          <a:p>
            <a:r>
              <a:rPr lang="en-US"/>
              <a:t>ISO 17020</a:t>
            </a:r>
            <a:r>
              <a:rPr lang="en-US" sz="2800"/>
              <a:t> – </a:t>
            </a:r>
            <a:r>
              <a:rPr lang="en-US" sz="2800" b="1" i="1"/>
              <a:t>“General criteria for the operation of various types of bodies performing inspection”</a:t>
            </a:r>
          </a:p>
          <a:p>
            <a:pPr lvl="1"/>
            <a:r>
              <a:rPr lang="en-US" sz="2400"/>
              <a:t>Standard used by inspection bodies</a:t>
            </a:r>
          </a:p>
          <a:p>
            <a:pPr lvl="1"/>
            <a:r>
              <a:rPr lang="en-US" sz="2400"/>
              <a:t>Involves determination of conformity with specified requirements</a:t>
            </a:r>
          </a:p>
          <a:p>
            <a:pPr lvl="2"/>
            <a:r>
              <a:rPr lang="en-US"/>
              <a:t>Does not apply to complex analytical laboratory testing (ISO 17025)</a:t>
            </a:r>
          </a:p>
          <a:p>
            <a:pPr lvl="1"/>
            <a:r>
              <a:rPr lang="en-US" sz="2400"/>
              <a:t>Organized into 16 sections containing requirements for inspection bodies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3400" y="228600"/>
            <a:ext cx="8077200" cy="1077913"/>
          </a:xfrm>
          <a:solidFill>
            <a:srgbClr val="D4D4D4"/>
          </a:solidFill>
          <a:ln/>
        </p:spPr>
        <p:txBody>
          <a:bodyPr/>
          <a:lstStyle/>
          <a:p>
            <a:r>
              <a:rPr lang="en-US"/>
              <a:t>Intent of ISO 17020</a:t>
            </a:r>
          </a:p>
        </p:txBody>
      </p:sp>
      <p:sp>
        <p:nvSpPr>
          <p:cNvPr id="81923" name="Rectangle 3"/>
          <p:cNvSpPr>
            <a:spLocks noGrp="1" noChangeArrowheads="1"/>
          </p:cNvSpPr>
          <p:nvPr>
            <p:ph type="body" idx="1"/>
          </p:nvPr>
        </p:nvSpPr>
        <p:spPr>
          <a:xfrm>
            <a:off x="533400" y="1447800"/>
            <a:ext cx="7924800" cy="5030788"/>
          </a:xfrm>
        </p:spPr>
        <p:txBody>
          <a:bodyPr/>
          <a:lstStyle/>
          <a:p>
            <a:pPr>
              <a:buFontTx/>
              <a:buNone/>
            </a:pPr>
            <a:r>
              <a:rPr lang="en-US"/>
              <a:t>To Enhance the Ability of Inspection Bodies to </a:t>
            </a:r>
            <a:r>
              <a:rPr lang="en-US" u="sng"/>
              <a:t>Consistently Produce Valid Inspection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a:xfrm>
            <a:off x="533400" y="228600"/>
            <a:ext cx="8077200" cy="1077913"/>
          </a:xfrm>
          <a:solidFill>
            <a:srgbClr val="D4D4D4"/>
          </a:solidFill>
          <a:ln/>
        </p:spPr>
        <p:txBody>
          <a:bodyPr/>
          <a:lstStyle/>
          <a:p>
            <a:r>
              <a:rPr lang="en-US"/>
              <a:t>ISO 17020 Requires</a:t>
            </a:r>
          </a:p>
        </p:txBody>
      </p:sp>
      <p:sp>
        <p:nvSpPr>
          <p:cNvPr id="87043" name="Rectangle 1027"/>
          <p:cNvSpPr>
            <a:spLocks noGrp="1" noChangeArrowheads="1"/>
          </p:cNvSpPr>
          <p:nvPr>
            <p:ph type="body" idx="1"/>
          </p:nvPr>
        </p:nvSpPr>
        <p:spPr>
          <a:xfrm>
            <a:off x="533400" y="1447800"/>
            <a:ext cx="7924800" cy="5030788"/>
          </a:xfrm>
        </p:spPr>
        <p:txBody>
          <a:bodyPr/>
          <a:lstStyle/>
          <a:p>
            <a:r>
              <a:rPr lang="en-US"/>
              <a:t>The effective implementation of processes to accomplish each standard requirement</a:t>
            </a:r>
          </a:p>
          <a:p>
            <a:pPr lvl="1"/>
            <a:r>
              <a:rPr lang="en-US"/>
              <a:t>Processes are interrelated work activities </a:t>
            </a:r>
          </a:p>
          <a:p>
            <a:r>
              <a:rPr lang="en-US"/>
              <a:t>Competent personnel</a:t>
            </a:r>
          </a:p>
          <a:p>
            <a:r>
              <a:rPr lang="en-US"/>
              <a:t>Clear assignment of the authority, responsibility and interrelationship of inspection body personnel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3400" y="228600"/>
            <a:ext cx="8077200" cy="1077913"/>
          </a:xfrm>
          <a:solidFill>
            <a:srgbClr val="D4D4D4"/>
          </a:solidFill>
          <a:ln/>
        </p:spPr>
        <p:txBody>
          <a:bodyPr/>
          <a:lstStyle/>
          <a:p>
            <a:r>
              <a:rPr lang="en-US"/>
              <a:t>ISO 17020 Requires</a:t>
            </a:r>
          </a:p>
        </p:txBody>
      </p:sp>
      <p:sp>
        <p:nvSpPr>
          <p:cNvPr id="88067" name="Rectangle 3"/>
          <p:cNvSpPr>
            <a:spLocks noGrp="1" noChangeArrowheads="1"/>
          </p:cNvSpPr>
          <p:nvPr>
            <p:ph type="body" idx="1"/>
          </p:nvPr>
        </p:nvSpPr>
        <p:spPr>
          <a:xfrm>
            <a:off x="533400" y="1295400"/>
            <a:ext cx="7924800" cy="5030788"/>
          </a:xfrm>
        </p:spPr>
        <p:txBody>
          <a:bodyPr/>
          <a:lstStyle/>
          <a:p>
            <a:r>
              <a:rPr lang="en-US"/>
              <a:t>Documented procedures where required by the standard and internal procedures</a:t>
            </a:r>
          </a:p>
          <a:p>
            <a:pPr lvl="1"/>
            <a:r>
              <a:rPr lang="en-US" sz="2400"/>
              <a:t>Not all processes are required to be documented in procedure, e.g., training records, automated tools, templates and forms may be used in lieu of documented procedures</a:t>
            </a:r>
          </a:p>
          <a:p>
            <a:r>
              <a:rPr lang="en-US"/>
              <a:t>Records where required by the standard and internal procedures</a:t>
            </a:r>
          </a:p>
          <a:p>
            <a:pPr lvl="1"/>
            <a:r>
              <a:rPr lang="en-US" sz="2400"/>
              <a:t>Records are not required for every standard requirement or process/sub-process in an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33400" y="228600"/>
            <a:ext cx="8077200" cy="1077913"/>
          </a:xfrm>
          <a:solidFill>
            <a:srgbClr val="D4D4D4"/>
          </a:solidFill>
          <a:ln/>
        </p:spPr>
        <p:txBody>
          <a:bodyPr/>
          <a:lstStyle/>
          <a:p>
            <a:r>
              <a:rPr lang="en-US"/>
              <a:t>Why is ISO 17020 important to UL?</a:t>
            </a:r>
          </a:p>
        </p:txBody>
      </p:sp>
      <p:sp>
        <p:nvSpPr>
          <p:cNvPr id="82947" name="Rectangle 3"/>
          <p:cNvSpPr>
            <a:spLocks noGrp="1" noChangeArrowheads="1"/>
          </p:cNvSpPr>
          <p:nvPr>
            <p:ph type="body" idx="1"/>
          </p:nvPr>
        </p:nvSpPr>
        <p:spPr>
          <a:xfrm>
            <a:off x="533400" y="1447800"/>
            <a:ext cx="7924800" cy="5030788"/>
          </a:xfrm>
        </p:spPr>
        <p:txBody>
          <a:bodyPr/>
          <a:lstStyle/>
          <a:p>
            <a:pPr>
              <a:lnSpc>
                <a:spcPct val="90000"/>
              </a:lnSpc>
            </a:pPr>
            <a:r>
              <a:rPr lang="en-US"/>
              <a:t>UL bases on-going certification decisions upon the results of Field Service Inspections</a:t>
            </a:r>
            <a:r>
              <a:rPr lang="en-US" sz="2800"/>
              <a:t> </a:t>
            </a:r>
          </a:p>
          <a:p>
            <a:pPr lvl="1">
              <a:lnSpc>
                <a:spcPct val="90000"/>
              </a:lnSpc>
            </a:pPr>
            <a:r>
              <a:rPr lang="en-US" sz="2400"/>
              <a:t>Accurate inspection results are enhanced through compliance to ISO 17020</a:t>
            </a:r>
          </a:p>
          <a:p>
            <a:pPr>
              <a:lnSpc>
                <a:spcPct val="90000"/>
              </a:lnSpc>
            </a:pPr>
            <a:r>
              <a:rPr lang="en-US"/>
              <a:t>UL Programs are typically </a:t>
            </a:r>
            <a:r>
              <a:rPr lang="en-US" b="1"/>
              <a:t>not</a:t>
            </a:r>
            <a:r>
              <a:rPr lang="en-US"/>
              <a:t> accredited to ISO 17020, however, we do base our Inspection Services on those requirements.</a:t>
            </a:r>
          </a:p>
          <a:p>
            <a:pPr lvl="1">
              <a:lnSpc>
                <a:spcPct val="90000"/>
              </a:lnSpc>
            </a:pPr>
            <a:r>
              <a:rPr lang="en-US" sz="2400"/>
              <a:t>Critical decision to demonstrate UL’s competence to current and potential customers</a:t>
            </a:r>
          </a:p>
        </p:txBody>
      </p:sp>
    </p:spTree>
  </p:cSld>
  <p:clrMapOvr>
    <a:masterClrMapping/>
  </p:clrMapOvr>
</p:sld>
</file>

<file path=ppt/theme/theme1.xml><?xml version="1.0" encoding="utf-8"?>
<a:theme xmlns:a="http://schemas.openxmlformats.org/drawingml/2006/main" name="UL_F">
  <a:themeElements>
    <a:clrScheme name="UL_F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L_F">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0" cap="flat" cmpd="sng" algn="ctr">
          <a:solidFill>
            <a:schemeClr val="tx1"/>
          </a:solidFill>
          <a:prstDash val="solid"/>
          <a:round/>
          <a:headEnd type="stealth"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63500" cap="flat" cmpd="sng" algn="ctr">
          <a:solidFill>
            <a:schemeClr val="tx1"/>
          </a:solidFill>
          <a:prstDash val="solid"/>
          <a:round/>
          <a:headEnd type="stealth"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UL_F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L_F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L_F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L_F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L_F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L_F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L_F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L_F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L_F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L_F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L_F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L_F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Settings\01654\Application Data\Microsoft\Templates\UL_F.pot</Template>
  <TotalTime>9460</TotalTime>
  <Words>4133</Words>
  <Application>Microsoft Office PowerPoint</Application>
  <PresentationFormat>On-screen Show (4:3)</PresentationFormat>
  <Paragraphs>329</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Times New Roman</vt:lpstr>
      <vt:lpstr>Arial</vt:lpstr>
      <vt:lpstr>Osaka</vt:lpstr>
      <vt:lpstr>Times</vt:lpstr>
      <vt:lpstr>BNMMEJ+TimesNewRoman</vt:lpstr>
      <vt:lpstr>Arial Unicode MS</vt:lpstr>
      <vt:lpstr>UL_F</vt:lpstr>
      <vt:lpstr>ISO/IEC 17020: 2004 CAR Administrator Training</vt:lpstr>
      <vt:lpstr>Course Objective</vt:lpstr>
      <vt:lpstr>Agenda</vt:lpstr>
      <vt:lpstr>What is ISO 17020?</vt:lpstr>
      <vt:lpstr>What is ISO 17020?</vt:lpstr>
      <vt:lpstr>Intent of ISO 17020</vt:lpstr>
      <vt:lpstr>ISO 17020 Requires</vt:lpstr>
      <vt:lpstr>ISO 17020 Requires</vt:lpstr>
      <vt:lpstr>Why is ISO 17020 important to UL?</vt:lpstr>
      <vt:lpstr>ISO 17020 Clause 3 – Administrative Requirement</vt:lpstr>
      <vt:lpstr>ISO 17020 Clause 3 – Administrative Requirement</vt:lpstr>
      <vt:lpstr>ISO 17020 Clause 4 – Independence, Impartiality and Integrity</vt:lpstr>
      <vt:lpstr>ISO 17020 Clause 4 – Independence, Impartiality and Integrity</vt:lpstr>
      <vt:lpstr>ISO 17020 Clause 5 – Confidentiality</vt:lpstr>
      <vt:lpstr>ISO 17020 Clause 5 – Confidentiality</vt:lpstr>
      <vt:lpstr>ISO 17020 Clause 6 – Organization and Management</vt:lpstr>
      <vt:lpstr>ISO 17020 Clause 6 – Organization and Management</vt:lpstr>
      <vt:lpstr>ISO 17020 Clause 7 – Quality System</vt:lpstr>
      <vt:lpstr>ISO 17020 Clause 7 – Quality System</vt:lpstr>
      <vt:lpstr>ISO 17020 Clause 7 – Quality System</vt:lpstr>
      <vt:lpstr>ISO 17020 Clause 7 – Quality System</vt:lpstr>
      <vt:lpstr>ISO 17020 Clause 8 – Personnel </vt:lpstr>
      <vt:lpstr>ISO 17020 Clause 8 – Personnel </vt:lpstr>
      <vt:lpstr>ISO 17020 Clause 9 – Facilities and Equipment</vt:lpstr>
      <vt:lpstr>ISO 17020 Clause 9 – Facilities and Equipment</vt:lpstr>
      <vt:lpstr>ISO 17020 Clause 9 – Facilities and Equipment</vt:lpstr>
      <vt:lpstr>ISO 17020 Clause 10 – Inspection Methods and Procedures</vt:lpstr>
      <vt:lpstr>ISO 17020 Clause 10 – Inspection Methods and Procedures</vt:lpstr>
      <vt:lpstr>ISO 17020 Clause 10 – Inspection Methods and Procedures</vt:lpstr>
      <vt:lpstr>ISO 17020 Clause 11 – Handling Inspection Samples and Items</vt:lpstr>
      <vt:lpstr>ISO 17020 Clause 12 – Records</vt:lpstr>
      <vt:lpstr>ISO 17020 Clause 12 – Records</vt:lpstr>
      <vt:lpstr>ISO 17020 Clause 13 – Inspection Reports and Inspection Certificates</vt:lpstr>
      <vt:lpstr>ISO 17020 Clause 13 – Inspection Reports and Inspection Certificates</vt:lpstr>
      <vt:lpstr>ISO 17020 Clause 14 – Subcontracting</vt:lpstr>
      <vt:lpstr>ISO 17020 Clause 14 – Subcontracting</vt:lpstr>
      <vt:lpstr>ISO 17020 Clause 15 – Complaints and Appeals</vt:lpstr>
      <vt:lpstr>ISO 17020 Clause 15 – Complaints and Appeals</vt:lpstr>
      <vt:lpstr>ISO 17020 Clause 16 – Cooperation</vt:lpstr>
      <vt:lpstr>ISO 17020 Clause 16 – Cooperation</vt:lpstr>
      <vt:lpstr>Application of ISO 17020 to the CAR Administrator Function</vt:lpstr>
      <vt:lpstr>Corrective Action Plan Review</vt:lpstr>
      <vt:lpstr>Corrective Action Plan Review, cont.</vt:lpstr>
      <vt:lpstr>Workshop</vt:lpstr>
      <vt:lpstr>End</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Engineering Goals</dc:title>
  <dc:creator>James Oates</dc:creator>
  <dc:description>Rev. 2:  Minor updates to notes pages based upon suggestions from the "train the trainer" CAR Admin Training session._x000d_
Rev 3: Annual review and updates</dc:description>
  <cp:lastModifiedBy>Christopher J. Nicastro</cp:lastModifiedBy>
  <cp:revision>1142</cp:revision>
  <dcterms:created xsi:type="dcterms:W3CDTF">2007-02-26T15:30:29Z</dcterms:created>
  <dcterms:modified xsi:type="dcterms:W3CDTF">2013-05-02T22:33:38Z</dcterms:modified>
</cp:coreProperties>
</file>