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59"/>
  </p:notesMasterIdLst>
  <p:handoutMasterIdLst>
    <p:handoutMasterId r:id="rId60"/>
  </p:handoutMasterIdLst>
  <p:sldIdLst>
    <p:sldId id="428" r:id="rId2"/>
    <p:sldId id="337" r:id="rId3"/>
    <p:sldId id="354" r:id="rId4"/>
    <p:sldId id="355" r:id="rId5"/>
    <p:sldId id="339" r:id="rId6"/>
    <p:sldId id="362" r:id="rId7"/>
    <p:sldId id="340" r:id="rId8"/>
    <p:sldId id="439" r:id="rId9"/>
    <p:sldId id="366" r:id="rId10"/>
    <p:sldId id="433" r:id="rId11"/>
    <p:sldId id="443" r:id="rId12"/>
    <p:sldId id="368" r:id="rId13"/>
    <p:sldId id="441" r:id="rId14"/>
    <p:sldId id="373" r:id="rId15"/>
    <p:sldId id="445" r:id="rId16"/>
    <p:sldId id="374" r:id="rId17"/>
    <p:sldId id="446" r:id="rId18"/>
    <p:sldId id="447" r:id="rId19"/>
    <p:sldId id="385" r:id="rId20"/>
    <p:sldId id="449" r:id="rId21"/>
    <p:sldId id="386" r:id="rId22"/>
    <p:sldId id="435" r:id="rId23"/>
    <p:sldId id="388" r:id="rId24"/>
    <p:sldId id="389" r:id="rId25"/>
    <p:sldId id="477" r:id="rId26"/>
    <p:sldId id="451" r:id="rId27"/>
    <p:sldId id="391" r:id="rId28"/>
    <p:sldId id="452" r:id="rId29"/>
    <p:sldId id="393" r:id="rId30"/>
    <p:sldId id="453" r:id="rId31"/>
    <p:sldId id="395" r:id="rId32"/>
    <p:sldId id="473" r:id="rId33"/>
    <p:sldId id="474" r:id="rId34"/>
    <p:sldId id="458" r:id="rId35"/>
    <p:sldId id="399" r:id="rId36"/>
    <p:sldId id="457" r:id="rId37"/>
    <p:sldId id="401" r:id="rId38"/>
    <p:sldId id="459" r:id="rId39"/>
    <p:sldId id="403" r:id="rId40"/>
    <p:sldId id="460" r:id="rId41"/>
    <p:sldId id="407" r:id="rId42"/>
    <p:sldId id="412" r:id="rId43"/>
    <p:sldId id="413" r:id="rId44"/>
    <p:sldId id="414" r:id="rId45"/>
    <p:sldId id="462" r:id="rId46"/>
    <p:sldId id="471" r:id="rId47"/>
    <p:sldId id="416" r:id="rId48"/>
    <p:sldId id="464" r:id="rId49"/>
    <p:sldId id="422" r:id="rId50"/>
    <p:sldId id="467" r:id="rId51"/>
    <p:sldId id="420" r:id="rId52"/>
    <p:sldId id="468" r:id="rId53"/>
    <p:sldId id="424" r:id="rId54"/>
    <p:sldId id="469" r:id="rId55"/>
    <p:sldId id="426" r:id="rId56"/>
    <p:sldId id="475" r:id="rId57"/>
    <p:sldId id="478" r:id="rId58"/>
  </p:sldIdLst>
  <p:sldSz cx="9144000" cy="6858000" type="screen4x3"/>
  <p:notesSz cx="6858000" cy="9296400"/>
  <p:defaultTextStyle>
    <a:defPPr>
      <a:defRPr lang="en-US"/>
    </a:defPPr>
    <a:lvl1pPr algn="l" rtl="0" fontAlgn="base">
      <a:spcBef>
        <a:spcPct val="0"/>
      </a:spcBef>
      <a:spcAft>
        <a:spcPct val="0"/>
      </a:spcAft>
      <a:defRPr sz="1600" kern="1200">
        <a:solidFill>
          <a:schemeClr val="tx1"/>
        </a:solidFill>
        <a:latin typeface="Arial" pitchFamily="34" charset="0"/>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8FE"/>
    <a:srgbClr val="EAF6FE"/>
    <a:srgbClr val="DEF1FE"/>
    <a:srgbClr val="CFEAFD"/>
    <a:srgbClr val="FF9933"/>
    <a:srgbClr val="0066FF"/>
    <a:srgbClr val="CC33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17" autoAdjust="0"/>
    <p:restoredTop sz="86731" autoAdjust="0"/>
  </p:normalViewPr>
  <p:slideViewPr>
    <p:cSldViewPr snapToGrid="0">
      <p:cViewPr>
        <p:scale>
          <a:sx n="66" d="100"/>
          <a:sy n="66" d="100"/>
        </p:scale>
        <p:origin x="-900" y="-198"/>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75" d="100"/>
        <a:sy n="75" d="100"/>
      </p:scale>
      <p:origin x="0" y="9330"/>
    </p:cViewPr>
  </p:sorterViewPr>
  <p:notesViewPr>
    <p:cSldViewPr snapToGrid="0">
      <p:cViewPr>
        <p:scale>
          <a:sx n="80" d="100"/>
          <a:sy n="80" d="100"/>
        </p:scale>
        <p:origin x="-1206" y="-6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46084" name="Rectangle 4"/>
          <p:cNvSpPr>
            <a:spLocks noGrp="1" noChangeArrowheads="1"/>
          </p:cNvSpPr>
          <p:nvPr>
            <p:ph type="ftr" sz="quarter" idx="2"/>
          </p:nvPr>
        </p:nvSpPr>
        <p:spPr bwMode="auto">
          <a:xfrm>
            <a:off x="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46085" name="Rectangle 5"/>
          <p:cNvSpPr>
            <a:spLocks noGrp="1" noChangeArrowheads="1"/>
          </p:cNvSpPr>
          <p:nvPr>
            <p:ph type="sldNum" sz="quarter" idx="3"/>
          </p:nvPr>
        </p:nvSpPr>
        <p:spPr bwMode="auto">
          <a:xfrm>
            <a:off x="3886200" y="8839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5C848E3E-6634-4930-9593-EDF6D3EA6688}" type="slidenum">
              <a:rPr lang="en-US"/>
              <a:pPr/>
              <a:t>‹#›</a:t>
            </a:fld>
            <a:endParaRPr lang="en-US"/>
          </a:p>
        </p:txBody>
      </p:sp>
    </p:spTree>
    <p:extLst>
      <p:ext uri="{BB962C8B-B14F-4D97-AF65-F5344CB8AC3E}">
        <p14:creationId xmlns:p14="http://schemas.microsoft.com/office/powerpoint/2010/main" val="3501355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9219"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9220"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9223"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0B86BAD6-C468-4D54-BB1F-A507B43211DA}" type="slidenum">
              <a:rPr lang="en-US"/>
              <a:pPr/>
              <a:t>‹#›</a:t>
            </a:fld>
            <a:endParaRPr lang="en-US"/>
          </a:p>
        </p:txBody>
      </p:sp>
    </p:spTree>
    <p:extLst>
      <p:ext uri="{BB962C8B-B14F-4D97-AF65-F5344CB8AC3E}">
        <p14:creationId xmlns:p14="http://schemas.microsoft.com/office/powerpoint/2010/main" val="1291696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DBF26-FD29-43D0-B90C-5A58C2815114}" type="slidenum">
              <a:rPr lang="en-US"/>
              <a:pPr/>
              <a:t>1</a:t>
            </a:fld>
            <a:endParaRPr lang="en-US"/>
          </a:p>
        </p:txBody>
      </p:sp>
      <p:sp>
        <p:nvSpPr>
          <p:cNvPr id="655362" name="Rectangle 2"/>
          <p:cNvSpPr>
            <a:spLocks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BFC0D9D-67E4-4560-9ED8-D4917D71D9FC}" type="slidenum">
              <a:rPr lang="en-US"/>
              <a:pPr/>
              <a:t>10</a:t>
            </a:fld>
            <a:endParaRPr lang="en-US"/>
          </a:p>
        </p:txBody>
      </p:sp>
      <p:sp>
        <p:nvSpPr>
          <p:cNvPr id="698370" name="Rectangle 2"/>
          <p:cNvSpPr>
            <a:spLocks noChangeArrowheads="1" noTextEdit="1"/>
          </p:cNvSpPr>
          <p:nvPr>
            <p:ph type="sldImg"/>
          </p:nvPr>
        </p:nvSpPr>
        <p:spPr>
          <a:xfrm>
            <a:off x="1066800" y="685800"/>
            <a:ext cx="4648200" cy="3486150"/>
          </a:xfrm>
          <a:ln/>
        </p:spPr>
      </p:sp>
      <p:sp>
        <p:nvSpPr>
          <p:cNvPr id="698371" name="Rectangle 3"/>
          <p:cNvSpPr>
            <a:spLocks noGrp="1" noChangeArrowheads="1"/>
          </p:cNvSpPr>
          <p:nvPr>
            <p:ph type="body" idx="1"/>
          </p:nvPr>
        </p:nvSpPr>
        <p:spPr>
          <a:xfrm>
            <a:off x="304800" y="4343400"/>
            <a:ext cx="3276600" cy="4183063"/>
          </a:xfrm>
        </p:spPr>
        <p:txBody>
          <a:bodyPr/>
          <a:lstStyle/>
          <a:p>
            <a:pPr marL="228600" indent="-228600" eaLnBrk="1" hangingPunct="1">
              <a:spcBef>
                <a:spcPct val="0"/>
              </a:spcBef>
              <a:buClr>
                <a:schemeClr val="tx1"/>
              </a:buClr>
            </a:pPr>
            <a:r>
              <a:rPr lang="en-US" sz="1000" b="1">
                <a:solidFill>
                  <a:srgbClr val="000000"/>
                </a:solidFill>
                <a:ea typeface="Arial Unicode MS" pitchFamily="34" charset="-128"/>
                <a:cs typeface="Arial Unicode MS" pitchFamily="34" charset="-128"/>
              </a:rPr>
              <a:t>Verification tips:</a:t>
            </a:r>
          </a:p>
          <a:p>
            <a:pPr marL="228600" indent="-228600" eaLnBrk="1" hangingPunct="1">
              <a:spcBef>
                <a:spcPct val="0"/>
              </a:spcBef>
              <a:buClr>
                <a:schemeClr val="tx1"/>
              </a:buClr>
              <a:buFontTx/>
              <a:buChar char="-"/>
            </a:pPr>
            <a:r>
              <a:rPr lang="en-US" sz="1000" b="1">
                <a:solidFill>
                  <a:srgbClr val="000000"/>
                </a:solidFill>
                <a:ea typeface="Arial Unicode MS" pitchFamily="34" charset="-128"/>
                <a:cs typeface="Arial Unicode MS" pitchFamily="34" charset="-128"/>
              </a:rPr>
              <a:t>review applicable SOPs for compliance to 00-QA-P0001 and Guide 65 requirements</a:t>
            </a:r>
          </a:p>
          <a:p>
            <a:pPr marL="228600" indent="-228600" eaLnBrk="1" hangingPunct="1">
              <a:spcBef>
                <a:spcPct val="0"/>
              </a:spcBef>
              <a:buClr>
                <a:schemeClr val="tx1"/>
              </a:buClr>
              <a:buFontTx/>
              <a:buChar char="-"/>
            </a:pPr>
            <a:r>
              <a:rPr lang="en-US" sz="1000" b="1">
                <a:solidFill>
                  <a:srgbClr val="000000"/>
                </a:solidFill>
                <a:ea typeface="Arial Unicode MS" pitchFamily="34" charset="-128"/>
                <a:cs typeface="Arial Unicode MS" pitchFamily="34" charset="-128"/>
              </a:rPr>
              <a:t>Ask auditee’s if they had any clients complain, if yes, was 00-CS-S0012 followed</a:t>
            </a:r>
          </a:p>
          <a:p>
            <a:pPr marL="228600" indent="-228600" eaLnBrk="1" hangingPunct="1">
              <a:spcBef>
                <a:spcPct val="0"/>
              </a:spcBef>
              <a:buClr>
                <a:schemeClr val="tx1"/>
              </a:buClr>
              <a:buFontTx/>
              <a:buChar char="-"/>
            </a:pPr>
            <a:r>
              <a:rPr lang="en-US" sz="1000" b="1">
                <a:solidFill>
                  <a:srgbClr val="000000"/>
                </a:solidFill>
                <a:ea typeface="Arial Unicode MS" pitchFamily="34" charset="-128"/>
                <a:cs typeface="Arial Unicode MS" pitchFamily="34" charset="-128"/>
              </a:rPr>
              <a:t>Review management review record(s) prior to the audit</a:t>
            </a:r>
          </a:p>
        </p:txBody>
      </p:sp>
      <p:sp>
        <p:nvSpPr>
          <p:cNvPr id="698407" name="Text Box 39"/>
          <p:cNvSpPr txBox="1">
            <a:spLocks noChangeArrowheads="1"/>
          </p:cNvSpPr>
          <p:nvPr/>
        </p:nvSpPr>
        <p:spPr bwMode="auto">
          <a:xfrm>
            <a:off x="3581400" y="4267200"/>
            <a:ext cx="31242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buClr>
                <a:schemeClr val="tx1"/>
              </a:buClr>
              <a:buFontTx/>
              <a:buAutoNum type="arabicPeriod" startAt="7"/>
            </a:pPr>
            <a:r>
              <a:rPr lang="en-US" sz="1000" b="1">
                <a:solidFill>
                  <a:srgbClr val="000000"/>
                </a:solidFill>
                <a:ea typeface="Arial Unicode MS" pitchFamily="34" charset="-128"/>
                <a:cs typeface="Arial Unicode MS" pitchFamily="34" charset="-128"/>
              </a:rPr>
              <a:t>The Senior Vice President Chief Operations Officer is responsible for employing sufficient staff to conduct evaluation and certification activities associated with the Program.  </a:t>
            </a:r>
          </a:p>
          <a:p>
            <a:pPr eaLnBrk="1" hangingPunct="1">
              <a:buClr>
                <a:schemeClr val="tx1"/>
              </a:buClr>
              <a:buFontTx/>
              <a:buAutoNum type="arabicPeriod" startAt="7"/>
            </a:pPr>
            <a:endParaRPr lang="en-US" sz="1000" b="1">
              <a:solidFill>
                <a:srgbClr val="000000"/>
              </a:solidFill>
              <a:ea typeface="Arial Unicode MS" pitchFamily="34" charset="-128"/>
              <a:cs typeface="Arial Unicode MS" pitchFamily="34" charset="-128"/>
            </a:endParaRPr>
          </a:p>
          <a:p>
            <a:pPr eaLnBrk="1" hangingPunct="1">
              <a:buClr>
                <a:schemeClr val="tx1"/>
              </a:buClr>
              <a:buFontTx/>
              <a:buAutoNum type="arabicPeriod" startAt="7"/>
            </a:pPr>
            <a:r>
              <a:rPr lang="en-US" sz="1000" b="1">
                <a:solidFill>
                  <a:srgbClr val="000000"/>
                </a:solidFill>
                <a:ea typeface="Arial Unicode MS" pitchFamily="34" charset="-128"/>
                <a:cs typeface="Arial Unicode MS" pitchFamily="34" charset="-128"/>
              </a:rPr>
              <a:t>The Senior Vice President of Follow-Up Services is responsible for employing sufficient staff to conduct surveillance activities and other field inspection activities associated with the</a:t>
            </a:r>
            <a:r>
              <a:rPr lang="en-US" sz="1000" b="1">
                <a:solidFill>
                  <a:srgbClr val="000000"/>
                </a:solidFill>
                <a:latin typeface="Arial Unicode MS" pitchFamily="34" charset="-128"/>
                <a:ea typeface="Arial Unicode MS" pitchFamily="34" charset="-128"/>
                <a:cs typeface="Arial Unicode MS" pitchFamily="34" charset="-128"/>
              </a:rPr>
              <a:t> </a:t>
            </a:r>
            <a:r>
              <a:rPr lang="en-US" sz="1000" b="1">
                <a:solidFill>
                  <a:srgbClr val="000000"/>
                </a:solidFill>
                <a:ea typeface="Arial Unicode MS" pitchFamily="34" charset="-128"/>
                <a:cs typeface="Arial Unicode MS" pitchFamily="34" charset="-128"/>
              </a:rPr>
              <a:t>Programs.</a:t>
            </a:r>
            <a:endParaRPr lang="en-US" sz="1000" b="1"/>
          </a:p>
          <a:p>
            <a:pPr eaLnBrk="1" hangingPunct="1">
              <a:buClr>
                <a:schemeClr val="tx1"/>
              </a:buClr>
              <a:buFontTx/>
              <a:buAutoNum type="arabicPeriod" startAt="7"/>
            </a:pPr>
            <a:endParaRPr lang="en-US" sz="1000" b="1">
              <a:solidFill>
                <a:srgbClr val="000000"/>
              </a:solidFill>
              <a:cs typeface="Times New Roman" pitchFamily="18" charset="0"/>
            </a:endParaRPr>
          </a:p>
          <a:p>
            <a:pPr eaLnBrk="1" hangingPunct="1">
              <a:buClr>
                <a:schemeClr val="tx1"/>
              </a:buClr>
              <a:buFontTx/>
              <a:buAutoNum type="arabicPeriod" startAt="7"/>
            </a:pPr>
            <a:r>
              <a:rPr lang="en-US" sz="1000" b="1">
                <a:solidFill>
                  <a:srgbClr val="000000"/>
                </a:solidFill>
                <a:cs typeface="Times New Roman" pitchFamily="18" charset="0"/>
              </a:rPr>
              <a:t>  </a:t>
            </a:r>
            <a:r>
              <a:rPr lang="en-US" sz="1000" b="1">
                <a:solidFill>
                  <a:srgbClr val="000000"/>
                </a:solidFill>
                <a:ea typeface="Arial Unicode MS" pitchFamily="34" charset="-128"/>
                <a:cs typeface="Arial Unicode MS" pitchFamily="34" charset="-128"/>
              </a:rPr>
              <a:t>The personnel employed to operate the Program are shown in the organization charts.  The list of personnel having the necessary education, training, technical knowledge and experience to operate the Program are shown in the Global Technical Competency Database for Evaluation Staff and Verification Staff, and in the Field Technical Competency Database for surveillance staff. The Senior Vice President Chief Operations Officer is responsible for employing sufficient staff to conduct evaluation and certification activities associated with the Program.  The Senior Vice President of Follow-Up Services is responsible for employing sufficient staff to conduct surveillance activities and other field inspection activities associated with the</a:t>
            </a:r>
            <a:r>
              <a:rPr lang="en-US" sz="1000" b="1">
                <a:solidFill>
                  <a:srgbClr val="000000"/>
                </a:solidFill>
                <a:latin typeface="Arial Unicode MS" pitchFamily="34" charset="-128"/>
                <a:ea typeface="Arial Unicode MS" pitchFamily="34" charset="-128"/>
                <a:cs typeface="Arial Unicode MS" pitchFamily="34" charset="-128"/>
              </a:rPr>
              <a:t> </a:t>
            </a:r>
            <a:r>
              <a:rPr lang="en-US" sz="1000" b="1">
                <a:solidFill>
                  <a:srgbClr val="000000"/>
                </a:solidFill>
                <a:ea typeface="Arial Unicode MS" pitchFamily="34" charset="-128"/>
                <a:cs typeface="Arial Unicode MS" pitchFamily="34" charset="-128"/>
              </a:rPr>
              <a:t>Program.</a:t>
            </a:r>
          </a:p>
          <a:p>
            <a:pPr lvl="1" eaLnBrk="1" hangingPunct="1">
              <a:buClr>
                <a:schemeClr val="tx1"/>
              </a:buClr>
              <a:buFontTx/>
              <a:buChar char="•"/>
            </a:pPr>
            <a:endParaRPr lang="en-US" sz="1000" b="1"/>
          </a:p>
          <a:p>
            <a:pPr>
              <a:spcBef>
                <a:spcPct val="30000"/>
              </a:spcBef>
            </a:pPr>
            <a:endParaRPr lang="en-US" sz="1000"/>
          </a:p>
          <a:p>
            <a:pPr eaLnBrk="1" hangingPunct="1"/>
            <a:endParaRPr lang="en-US" sz="180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BA38F-41F0-46FE-8B70-9797C0E28D82}" type="slidenum">
              <a:rPr lang="en-US"/>
              <a:pPr/>
              <a:t>11</a:t>
            </a:fld>
            <a:endParaRPr lang="en-US"/>
          </a:p>
        </p:txBody>
      </p:sp>
      <p:sp>
        <p:nvSpPr>
          <p:cNvPr id="781314" name="Rectangle 2"/>
          <p:cNvSpPr>
            <a:spLocks noChangeArrowheads="1" noTextEdit="1"/>
          </p:cNvSpPr>
          <p:nvPr>
            <p:ph type="sldImg"/>
          </p:nvPr>
        </p:nvSpPr>
        <p:spPr>
          <a:ln/>
        </p:spPr>
      </p:sp>
      <p:sp>
        <p:nvSpPr>
          <p:cNvPr id="781315" name="Rectangle 3"/>
          <p:cNvSpPr>
            <a:spLocks noGrp="1" noChangeArrowheads="1"/>
          </p:cNvSpPr>
          <p:nvPr>
            <p:ph type="body" idx="1"/>
          </p:nvPr>
        </p:nvSpPr>
        <p:spPr/>
        <p:txBody>
          <a:bodyPr/>
          <a:lstStyle/>
          <a:p>
            <a:r>
              <a:rPr lang="en-US" b="1"/>
              <a:t>Verification tips:</a:t>
            </a:r>
          </a:p>
          <a:p>
            <a:endParaRPr lang="en-US" b="1"/>
          </a:p>
          <a:p>
            <a:pPr>
              <a:buFontTx/>
              <a:buChar char="-"/>
            </a:pPr>
            <a:r>
              <a:rPr lang="en-US" b="1"/>
              <a:t>verify during review of training records … some records may be in HR</a:t>
            </a:r>
          </a:p>
          <a:p>
            <a:pPr>
              <a:buFontTx/>
              <a:buChar char="-"/>
            </a:pPr>
            <a:r>
              <a:rPr lang="en-US" b="1"/>
              <a:t>While reviewing project emails, verify no consulting was provided </a:t>
            </a:r>
          </a:p>
          <a:p>
            <a:pPr>
              <a:buFontTx/>
              <a:buChar char="-"/>
            </a:pPr>
            <a:r>
              <a:rPr lang="en-US" b="1"/>
              <a:t>Verify ‘New and Unusual’ process followed for any new (new to UL) types of products </a:t>
            </a:r>
          </a:p>
          <a:p>
            <a:pPr>
              <a:buFontTx/>
              <a:buChar char="-"/>
            </a:pPr>
            <a:r>
              <a:rPr lang="en-US" b="1"/>
              <a:t>The UL Finance group periodically conducts financial audits. There are several types of audits conducted, refer to 00-QA-P0028, Audit Policy.</a:t>
            </a:r>
          </a:p>
          <a:p>
            <a:pPr>
              <a:buFontTx/>
              <a:buChar char="-"/>
            </a:pPr>
            <a:endParaRPr 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89557-3416-4BB7-814D-C29EA18642DF}" type="slidenum">
              <a:rPr lang="en-US"/>
              <a:pPr/>
              <a:t>12</a:t>
            </a:fld>
            <a:endParaRPr lang="en-US"/>
          </a:p>
        </p:txBody>
      </p:sp>
      <p:sp>
        <p:nvSpPr>
          <p:cNvPr id="667650" name="Rectangle 2"/>
          <p:cNvSpPr>
            <a:spLocks noChangeArrowheads="1" noTextEdit="1"/>
          </p:cNvSpPr>
          <p:nvPr>
            <p:ph type="sldImg"/>
          </p:nvPr>
        </p:nvSpPr>
        <p:spPr>
          <a:ln/>
        </p:spPr>
      </p:sp>
      <p:sp>
        <p:nvSpPr>
          <p:cNvPr id="667651" name="Rectangle 3"/>
          <p:cNvSpPr>
            <a:spLocks noGrp="1" noChangeArrowheads="1"/>
          </p:cNvSpPr>
          <p:nvPr>
            <p:ph type="body" idx="1"/>
          </p:nvPr>
        </p:nvSpPr>
        <p:spPr/>
        <p:txBody>
          <a:bodyPr/>
          <a:lstStyle/>
          <a:p>
            <a:pPr marL="228600" indent="-228600">
              <a:buFontTx/>
              <a:buAutoNum type="arabicPeriod"/>
            </a:pPr>
            <a:r>
              <a:rPr lang="en-US">
                <a:solidFill>
                  <a:srgbClr val="000000"/>
                </a:solidFill>
                <a:ea typeface="Arial Unicode MS" pitchFamily="34" charset="-128"/>
                <a:cs typeface="Arial Unicode MS" pitchFamily="34" charset="-128"/>
              </a:rPr>
              <a:t>The Project Handling, 00-OP-S0044 provides the details of the evaluation and certification process.</a:t>
            </a:r>
          </a:p>
          <a:p>
            <a:pPr marL="228600" indent="-228600">
              <a:buFontTx/>
              <a:buAutoNum type="arabicPeriod"/>
            </a:pPr>
            <a:endParaRPr lang="en-US">
              <a:solidFill>
                <a:srgbClr val="000000"/>
              </a:solidFill>
              <a:ea typeface="Arial Unicode MS" pitchFamily="34" charset="-128"/>
              <a:cs typeface="Arial Unicode MS" pitchFamily="34" charset="-128"/>
            </a:endParaRPr>
          </a:p>
          <a:p>
            <a:pPr marL="228600" indent="-228600">
              <a:buFontTx/>
              <a:buAutoNum type="arabicPeriod"/>
            </a:pPr>
            <a:r>
              <a:rPr lang="en-US">
                <a:solidFill>
                  <a:srgbClr val="000000"/>
                </a:solidFill>
                <a:ea typeface="Arial Unicode MS" pitchFamily="34" charset="-128"/>
                <a:cs typeface="Arial Unicode MS" pitchFamily="34" charset="-128"/>
              </a:rPr>
              <a:t>An exception: </a:t>
            </a:r>
            <a:r>
              <a:rPr lang="en-US">
                <a:cs typeface="Times New Roman" pitchFamily="18" charset="0"/>
              </a:rPr>
              <a:t>the Management System assessment activities like those associated with the Follow-Up Service (FUS) Blending Program and Medical Management Systems (MMS) shall be performed in compliance with ISO/IEC 17021:2006 </a:t>
            </a:r>
            <a:endParaRPr lang="en-US"/>
          </a:p>
          <a:p>
            <a:pPr marL="228600" indent="-228600">
              <a:buFontTx/>
              <a:buAutoNum type="arabicPeriod"/>
            </a:pPr>
            <a:endParaRPr lang="en-US">
              <a:ea typeface="Arial Unicode MS" pitchFamily="34" charset="-128"/>
              <a:cs typeface="Arial Unicode MS"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1AD05-8C14-4236-A445-851CA94B924C}" type="slidenum">
              <a:rPr lang="en-US"/>
              <a:pPr/>
              <a:t>13</a:t>
            </a:fld>
            <a:endParaRPr lang="en-US"/>
          </a:p>
        </p:txBody>
      </p:sp>
      <p:sp>
        <p:nvSpPr>
          <p:cNvPr id="738306" name="Rectangle 2"/>
          <p:cNvSpPr>
            <a:spLocks noChangeArrowheads="1" noTextEdit="1"/>
          </p:cNvSpPr>
          <p:nvPr>
            <p:ph type="sldImg"/>
          </p:nvPr>
        </p:nvSpPr>
        <p:spPr>
          <a:ln/>
        </p:spPr>
      </p:sp>
      <p:sp>
        <p:nvSpPr>
          <p:cNvPr id="738307" name="Rectangle 3"/>
          <p:cNvSpPr>
            <a:spLocks noGrp="1" noChangeArrowheads="1"/>
          </p:cNvSpPr>
          <p:nvPr>
            <p:ph type="body" idx="1"/>
          </p:nvPr>
        </p:nvSpPr>
        <p:spPr/>
        <p:txBody>
          <a:bodyPr/>
          <a:lstStyle/>
          <a:p>
            <a:r>
              <a:rPr lang="en-US"/>
              <a:t> - Verify during audit of projects and verify that the L1, L2 and L3 have the applicable qualification in the TCD at the time the work was conducted.</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15D44-BB22-4C1B-80B7-EEE70852B0C6}" type="slidenum">
              <a:rPr lang="en-US"/>
              <a:pPr/>
              <a:t>14</a:t>
            </a:fld>
            <a:endParaRPr lang="en-US"/>
          </a:p>
        </p:txBody>
      </p:sp>
      <p:sp>
        <p:nvSpPr>
          <p:cNvPr id="668674" name="Rectangle 2"/>
          <p:cNvSpPr>
            <a:spLocks noChangeArrowheads="1" noTextEdit="1"/>
          </p:cNvSpPr>
          <p:nvPr>
            <p:ph type="sldImg"/>
          </p:nvPr>
        </p:nvSpPr>
        <p:spPr>
          <a:ln/>
        </p:spPr>
      </p:sp>
      <p:sp>
        <p:nvSpPr>
          <p:cNvPr id="668675" name="Rectangle 3"/>
          <p:cNvSpPr>
            <a:spLocks noGrp="1" noChangeArrowheads="1"/>
          </p:cNvSpPr>
          <p:nvPr>
            <p:ph type="body" idx="1"/>
          </p:nvPr>
        </p:nvSpPr>
        <p:spPr/>
        <p:txBody>
          <a:bodyPr/>
          <a:lstStyle/>
          <a:p>
            <a:pPr eaLnBrk="1" hangingPunct="1">
              <a:spcBef>
                <a:spcPct val="0"/>
              </a:spcBef>
              <a:buSzPct val="65000"/>
            </a:pPr>
            <a:r>
              <a:rPr lang="en-US" sz="1000">
                <a:solidFill>
                  <a:srgbClr val="000000"/>
                </a:solidFill>
                <a:ea typeface="Arial Unicode MS" pitchFamily="34" charset="-128"/>
                <a:cs typeface="Arial Unicode MS" pitchFamily="34" charset="-128"/>
              </a:rPr>
              <a:t>1. </a:t>
            </a:r>
            <a:r>
              <a:rPr lang="en-US">
                <a:solidFill>
                  <a:srgbClr val="000000"/>
                </a:solidFill>
                <a:ea typeface="Arial Unicode MS" pitchFamily="34" charset="-128"/>
                <a:cs typeface="Arial Unicode MS" pitchFamily="34" charset="-128"/>
              </a:rPr>
              <a:t>Laboratory accreditation (  Such as A2LA, NVLAP, etc) of external test facilities </a:t>
            </a:r>
            <a:r>
              <a:rPr lang="en-US" b="1">
                <a:solidFill>
                  <a:srgbClr val="000000"/>
                </a:solidFill>
                <a:ea typeface="Arial Unicode MS" pitchFamily="34" charset="-128"/>
                <a:cs typeface="Arial Unicode MS" pitchFamily="34" charset="-128"/>
              </a:rPr>
              <a:t>is not</a:t>
            </a:r>
            <a:r>
              <a:rPr lang="en-US">
                <a:solidFill>
                  <a:srgbClr val="000000"/>
                </a:solidFill>
                <a:ea typeface="Arial Unicode MS" pitchFamily="34" charset="-128"/>
                <a:cs typeface="Arial Unicode MS" pitchFamily="34" charset="-128"/>
              </a:rPr>
              <a:t> a substitute for the UL Mark Data Acceptance Program. </a:t>
            </a:r>
          </a:p>
          <a:p>
            <a:pPr eaLnBrk="1" hangingPunct="1">
              <a:spcBef>
                <a:spcPct val="0"/>
              </a:spcBef>
              <a:buSzPct val="65000"/>
            </a:pPr>
            <a:endParaRPr lang="en-US">
              <a:solidFill>
                <a:srgbClr val="000000"/>
              </a:solidFill>
              <a:ea typeface="Arial Unicode MS" pitchFamily="34" charset="-128"/>
              <a:cs typeface="Arial Unicode MS" pitchFamily="34" charset="-128"/>
            </a:endParaRPr>
          </a:p>
          <a:p>
            <a:pPr eaLnBrk="1" hangingPunct="1">
              <a:spcBef>
                <a:spcPct val="0"/>
              </a:spcBef>
              <a:buSzPct val="65000"/>
            </a:pPr>
            <a:r>
              <a:rPr lang="en-US">
                <a:solidFill>
                  <a:srgbClr val="000000"/>
                </a:solidFill>
                <a:ea typeface="Arial Unicode MS" pitchFamily="34" charset="-128"/>
                <a:cs typeface="Arial Unicode MS" pitchFamily="34" charset="-128"/>
              </a:rPr>
              <a:t> 2. While laboratory accreditation is designed to promote confidence in test data, it is not intended to be the basis for transfer of responsibility for test data that the UL Mark Data Acceptance Program provides.  Conversely, the UL Mark Data Acceptance Program shall not be characterized as a laboratory accreditation program.</a:t>
            </a:r>
          </a:p>
          <a:p>
            <a:endParaRPr lang="en-US"/>
          </a:p>
          <a:p>
            <a:r>
              <a:rPr lang="en-US"/>
              <a:t>3. Does anyone know where agreements are stored?  Answer e-Agreements</a:t>
            </a:r>
          </a:p>
          <a:p>
            <a:r>
              <a:rPr lang="en-US"/>
              <a:t>use link below to see agreements</a:t>
            </a:r>
          </a:p>
          <a:p>
            <a:r>
              <a:rPr lang="en-US"/>
              <a:t>http://corporate.ul.com/departments/snk5212/IQA/kb/attachments/15.doc</a:t>
            </a:r>
          </a:p>
          <a:p>
            <a:endParaRPr lang="en-US"/>
          </a:p>
          <a:p>
            <a:r>
              <a:rPr lang="en-US"/>
              <a:t> 4. also see work instruction 00-CS-W0025, UL Agreements and Applications- List and Instructions</a:t>
            </a:r>
          </a:p>
          <a:p>
            <a:endParaRPr lang="en-US"/>
          </a:p>
          <a:p>
            <a:r>
              <a:rPr lang="en-US"/>
              <a:t> 5. Verify DAP assessments are current and include the scope and CCN of the DAP client projects sampled.  </a:t>
            </a:r>
          </a:p>
          <a:p>
            <a:endParaRPr lang="en-US"/>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B2FB4F-2E4E-49E0-BACB-72F23C2D693F}" type="slidenum">
              <a:rPr lang="en-US"/>
              <a:pPr/>
              <a:t>15</a:t>
            </a:fld>
            <a:endParaRPr lang="en-US"/>
          </a:p>
        </p:txBody>
      </p:sp>
      <p:sp>
        <p:nvSpPr>
          <p:cNvPr id="782338" name="Rectangle 2"/>
          <p:cNvSpPr>
            <a:spLocks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a:t>Review quotes and/or emails in eComm for DAP project work sampled.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AFBC9-7D3F-4E46-82FA-27F8D217D494}" type="slidenum">
              <a:rPr lang="en-US"/>
              <a:pPr/>
              <a:t>16</a:t>
            </a:fld>
            <a:endParaRPr lang="en-US"/>
          </a:p>
        </p:txBody>
      </p:sp>
      <p:sp>
        <p:nvSpPr>
          <p:cNvPr id="703490" name="Rectangle 1026"/>
          <p:cNvSpPr>
            <a:spLocks noChangeArrowheads="1" noTextEdit="1"/>
          </p:cNvSpPr>
          <p:nvPr>
            <p:ph type="sldImg"/>
          </p:nvPr>
        </p:nvSpPr>
        <p:spPr>
          <a:ln/>
        </p:spPr>
      </p:sp>
      <p:sp>
        <p:nvSpPr>
          <p:cNvPr id="703491" name="Rectangle 1027"/>
          <p:cNvSpPr>
            <a:spLocks noGrp="1" noChangeArrowheads="1"/>
          </p:cNvSpPr>
          <p:nvPr>
            <p:ph type="body" idx="1"/>
          </p:nvPr>
        </p:nvSpPr>
        <p:spPr/>
        <p:txBody>
          <a:bodyPr/>
          <a:lstStyle/>
          <a:p>
            <a:r>
              <a:rPr lang="en-US"/>
              <a:t>1. How is a quality system defined?</a:t>
            </a:r>
          </a:p>
          <a:p>
            <a:r>
              <a:rPr lang="en-US"/>
              <a:t>Answer: can be defined as a set of policies,processes and procedures required for planning and execution in the core business area of an organization. QMS integrates the various internal processes within the organization and intends to provide a process approach for project execution. </a:t>
            </a:r>
          </a:p>
          <a:p>
            <a:endParaRPr lang="en-US"/>
          </a:p>
          <a:p>
            <a:r>
              <a:rPr lang="en-US"/>
              <a:t>2. Any one know Mission/? and familiar with Global Quality Manual?</a:t>
            </a:r>
          </a:p>
          <a:p>
            <a:r>
              <a:rPr lang="en-US"/>
              <a:t>Click on hyperlink and review them</a:t>
            </a:r>
          </a:p>
          <a:p>
            <a:endParaRPr lang="en-US"/>
          </a:p>
          <a:p>
            <a:r>
              <a:rPr lang="en-US"/>
              <a:t>3. Go over the document pyramid in the global quality manual.  Find out how familiar group is with Doc Control and the global policies &amp; procedures.  Depending on group (site they work at) make up some may have local document control systems.  See if they  how to get to them via links in DCS.</a:t>
            </a:r>
          </a:p>
          <a:p>
            <a:endParaRPr lang="en-US"/>
          </a:p>
          <a:p>
            <a:r>
              <a:rPr lang="en-US"/>
              <a:t>4. There will be more on basic quality system processes like audits, doc control, corrective action in later sections.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7807E3-335A-4ECB-A7DE-86E4D975AFCE}" type="slidenum">
              <a:rPr lang="en-US"/>
              <a:pPr/>
              <a:t>17</a:t>
            </a:fld>
            <a:endParaRPr lang="en-US"/>
          </a:p>
        </p:txBody>
      </p:sp>
      <p:sp>
        <p:nvSpPr>
          <p:cNvPr id="785410" name="Rectangle 2"/>
          <p:cNvSpPr>
            <a:spLocks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b="1"/>
              <a:t>All UL staff should have access to the UL Intranet and know how to navigate to applicable QMS requirements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F2357-784E-429E-8871-CFD78F3043A7}" type="slidenum">
              <a:rPr lang="en-US"/>
              <a:pPr/>
              <a:t>18</a:t>
            </a:fld>
            <a:endParaRPr lang="en-US"/>
          </a:p>
        </p:txBody>
      </p:sp>
      <p:sp>
        <p:nvSpPr>
          <p:cNvPr id="786434" name="Rectangle 2"/>
          <p:cNvSpPr>
            <a:spLocks noChangeArrowheads="1" noTextEdit="1"/>
          </p:cNvSpPr>
          <p:nvPr>
            <p:ph type="sldImg"/>
          </p:nvPr>
        </p:nvSpPr>
        <p:spPr>
          <a:ln/>
        </p:spPr>
      </p:sp>
      <p:sp>
        <p:nvSpPr>
          <p:cNvPr id="786435" name="Rectangle 3"/>
          <p:cNvSpPr>
            <a:spLocks noGrp="1" noChangeArrowheads="1"/>
          </p:cNvSpPr>
          <p:nvPr>
            <p:ph type="body" idx="1"/>
          </p:nvPr>
        </p:nvSpPr>
        <p:spPr/>
        <p:txBody>
          <a:bodyPr/>
          <a:lstStyle/>
          <a:p>
            <a:r>
              <a:rPr lang="en-US"/>
              <a:t>If your audit includes verifying for compliance to ISO/IEC 17025, the above requirements will be covered.  Refer to matrix that compares these standards in the IQA internal website.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FCDB9-8335-4966-917B-429C0CBD8676}" type="slidenum">
              <a:rPr lang="en-US"/>
              <a:pPr/>
              <a:t>19</a:t>
            </a:fld>
            <a:endParaRPr lang="en-US"/>
          </a:p>
        </p:txBody>
      </p:sp>
      <p:sp>
        <p:nvSpPr>
          <p:cNvPr id="673794" name="Rectangle 2"/>
          <p:cNvSpPr>
            <a:spLocks noChangeArrowheads="1" noTextEdit="1"/>
          </p:cNvSpPr>
          <p:nvPr>
            <p:ph type="sldImg"/>
          </p:nvPr>
        </p:nvSpPr>
        <p:spPr>
          <a:xfrm>
            <a:off x="1066800" y="685800"/>
            <a:ext cx="4648200" cy="3486150"/>
          </a:xfrm>
          <a:ln/>
        </p:spPr>
      </p:sp>
      <p:sp>
        <p:nvSpPr>
          <p:cNvPr id="673795" name="Rectangle 3"/>
          <p:cNvSpPr>
            <a:spLocks noGrp="1" noChangeArrowheads="1"/>
          </p:cNvSpPr>
          <p:nvPr>
            <p:ph type="body" idx="1"/>
          </p:nvPr>
        </p:nvSpPr>
        <p:spPr/>
        <p:txBody>
          <a:bodyPr/>
          <a:lstStyle/>
          <a:p>
            <a:pPr marL="228600" indent="-228600">
              <a:buFontTx/>
              <a:buAutoNum type="arabicPeriod"/>
            </a:pPr>
            <a:r>
              <a:rPr lang="en-US">
                <a:solidFill>
                  <a:srgbClr val="000000"/>
                </a:solidFill>
                <a:latin typeface="Arial" pitchFamily="34" charset="0"/>
                <a:cs typeface="Arial" pitchFamily="34" charset="0"/>
              </a:rPr>
              <a:t>Changes in the standards or requirements for certification are addressed via the Industry File Review process described in the industry file review process.( 00-OP-S0057,  IFR Manual)</a:t>
            </a:r>
          </a:p>
          <a:p>
            <a:pPr marL="228600" indent="-228600">
              <a:buFontTx/>
              <a:buAutoNum type="arabicPeriod"/>
            </a:pPr>
            <a:endParaRPr lang="en-US">
              <a:solidFill>
                <a:srgbClr val="000000"/>
              </a:solidFill>
              <a:latin typeface="Arial" pitchFamily="34" charset="0"/>
              <a:cs typeface="Arial" pitchFamily="34" charset="0"/>
            </a:endParaRPr>
          </a:p>
          <a:p>
            <a:pPr marL="228600" indent="-228600">
              <a:buFontTx/>
              <a:buAutoNum type="arabicPeriod"/>
            </a:pPr>
            <a:r>
              <a:rPr lang="en-US">
                <a:solidFill>
                  <a:srgbClr val="000000"/>
                </a:solidFill>
                <a:latin typeface="Arial" pitchFamily="34" charset="0"/>
                <a:cs typeface="Arial" pitchFamily="34" charset="0"/>
              </a:rPr>
              <a:t>There is e-space training available on IFR </a:t>
            </a:r>
          </a:p>
          <a:p>
            <a:pPr marL="228600" indent="-228600"/>
            <a:endParaRPr lang="en-US"/>
          </a:p>
          <a:p>
            <a:pPr marL="228600" indent="-228600"/>
            <a:endParaRPr lang="en-US"/>
          </a:p>
          <a:p>
            <a:pPr marL="228600" indent="-228600"/>
            <a:endParaRPr lang="en-US"/>
          </a:p>
          <a:p>
            <a:pPr marL="228600" indent="-228600"/>
            <a:endParaRPr lang="en-US"/>
          </a:p>
          <a:p>
            <a:pPr marL="228600" indent="-228600"/>
            <a:endParaRPr lang="en-US"/>
          </a:p>
          <a:p>
            <a:pPr marL="228600" indent="-228600"/>
            <a:endParaRPr lang="en-US"/>
          </a:p>
          <a:p>
            <a:pPr marL="228600" indent="-228600"/>
            <a:endParaRPr lang="en-US"/>
          </a:p>
          <a:p>
            <a:pPr marL="228600" indent="-22860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BBFC8-5978-4FAA-BDCE-BBCE917F96DB}" type="slidenum">
              <a:rPr lang="en-US"/>
              <a:pPr/>
              <a:t>2</a:t>
            </a:fld>
            <a:endParaRPr lang="en-US"/>
          </a:p>
        </p:txBody>
      </p:sp>
      <p:sp>
        <p:nvSpPr>
          <p:cNvPr id="657410" name="Rectangle 2"/>
          <p:cNvSpPr>
            <a:spLocks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n-US"/>
              <a:t>The Guide 65 Requirements section of this course is organized into three sections:</a:t>
            </a:r>
          </a:p>
          <a:p>
            <a:r>
              <a:rPr lang="en-US" b="1"/>
              <a:t>1. Clause Intent</a:t>
            </a:r>
            <a:r>
              <a:rPr lang="en-US"/>
              <a:t> – A high level summary of the specific Guide 65 clause, designed to help the student obtain the overall idea or concept of the clause</a:t>
            </a:r>
          </a:p>
          <a:p>
            <a:r>
              <a:rPr lang="en-US" b="1"/>
              <a:t>2. Audit Planning</a:t>
            </a:r>
            <a:r>
              <a:rPr lang="en-US"/>
              <a:t> – Contains UL policies and procedures used to meet the specific Guide 65 clause.  Auditors should review these polices and procedures to become familiar with UL’s approach to meeting Guide 65 – </a:t>
            </a:r>
            <a:r>
              <a:rPr lang="en-US" b="1" i="1"/>
              <a:t>NOTE that the list of polices and procedures  in this course does NOT include every single applicable document.  Only the key documents are identified in this course</a:t>
            </a:r>
          </a:p>
          <a:p>
            <a:r>
              <a:rPr lang="en-US" b="1"/>
              <a:t>3. Audit Approach</a:t>
            </a:r>
            <a:r>
              <a:rPr lang="en-US"/>
              <a:t> – Specific requirements of Guide 65 are introduced and contrasted against selected UL processes.  </a:t>
            </a:r>
          </a:p>
          <a:p>
            <a:endParaRPr lang="en-US"/>
          </a:p>
          <a:p>
            <a:r>
              <a:rPr lang="en-US"/>
              <a:t>Guide 65 Exercises – Noncompliant situations raised by UL auditors are introduced, and the student is asked to identify which Guide 65 clause was violated </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CD7AE-8D4F-4068-8E2C-224BE991C33E}" type="slidenum">
              <a:rPr lang="en-US"/>
              <a:pPr/>
              <a:t>20</a:t>
            </a:fld>
            <a:endParaRPr lang="en-US"/>
          </a:p>
        </p:txBody>
      </p:sp>
      <p:sp>
        <p:nvSpPr>
          <p:cNvPr id="787458" name="Rectangle 2"/>
          <p:cNvSpPr>
            <a:spLocks noChangeArrowheads="1" noTextEdit="1"/>
          </p:cNvSpPr>
          <p:nvPr>
            <p:ph type="sldImg"/>
          </p:nvPr>
        </p:nvSpPr>
        <p:spPr>
          <a:ln/>
        </p:spPr>
      </p:sp>
      <p:sp>
        <p:nvSpPr>
          <p:cNvPr id="787459" name="Rectangle 3"/>
          <p:cNvSpPr>
            <a:spLocks noGrp="1" noChangeArrowheads="1"/>
          </p:cNvSpPr>
          <p:nvPr>
            <p:ph type="body" idx="1"/>
          </p:nvPr>
        </p:nvSpPr>
        <p:spPr/>
        <p:txBody>
          <a:bodyPr/>
          <a:lstStyle/>
          <a:p>
            <a:r>
              <a:rPr lang="en-US"/>
              <a:t>Try to sample projects such that each of the above activities is assessed.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88B07-1A7E-41B5-9413-A9E8B716BBFF}" type="slidenum">
              <a:rPr lang="en-US"/>
              <a:pPr/>
              <a:t>21</a:t>
            </a:fld>
            <a:endParaRPr lang="en-US"/>
          </a:p>
        </p:txBody>
      </p:sp>
      <p:sp>
        <p:nvSpPr>
          <p:cNvPr id="707586" name="Rectangle 2"/>
          <p:cNvSpPr>
            <a:spLocks noChangeArrowheads="1" noTextEdit="1"/>
          </p:cNvSpPr>
          <p:nvPr>
            <p:ph type="sldImg"/>
          </p:nvPr>
        </p:nvSpPr>
        <p:spPr>
          <a:ln/>
        </p:spPr>
      </p:sp>
      <p:sp>
        <p:nvSpPr>
          <p:cNvPr id="707587" name="Rectangle 3"/>
          <p:cNvSpPr>
            <a:spLocks noGrp="1" noChangeArrowheads="1"/>
          </p:cNvSpPr>
          <p:nvPr>
            <p:ph type="body" idx="1"/>
          </p:nvPr>
        </p:nvSpPr>
        <p:spPr/>
        <p:txBody>
          <a:bodyPr/>
          <a:lstStyle/>
          <a:p>
            <a:pPr marL="228600" indent="-228600">
              <a:buFontTx/>
              <a:buAutoNum type="arabicPeriod"/>
            </a:pPr>
            <a:r>
              <a:rPr lang="en-US"/>
              <a:t>Introduce the terms: policy owner and process owner. </a:t>
            </a:r>
          </a:p>
          <a:p>
            <a:pPr marL="228600" indent="-228600">
              <a:buFontTx/>
              <a:buAutoNum type="arabicPeriod"/>
            </a:pPr>
            <a:endParaRPr lang="en-US" b="1">
              <a:solidFill>
                <a:srgbClr val="000000"/>
              </a:solidFill>
              <a:cs typeface="Arial" pitchFamily="34" charset="0"/>
            </a:endParaRPr>
          </a:p>
          <a:p>
            <a:pPr marL="228600" indent="-228600">
              <a:buFontTx/>
              <a:buChar char="•"/>
            </a:pPr>
            <a:r>
              <a:rPr lang="en-US" b="1">
                <a:solidFill>
                  <a:srgbClr val="000000"/>
                </a:solidFill>
                <a:cs typeface="Arial" pitchFamily="34" charset="0"/>
              </a:rPr>
              <a:t>Policy Owners</a:t>
            </a:r>
            <a:r>
              <a:rPr lang="en-US">
                <a:solidFill>
                  <a:srgbClr val="000000"/>
                </a:solidFill>
                <a:cs typeface="Arial" pitchFamily="34" charset="0"/>
              </a:rPr>
              <a:t> are </a:t>
            </a:r>
            <a:r>
              <a:rPr lang="en-US">
                <a:solidFill>
                  <a:srgbClr val="000000"/>
                </a:solidFill>
                <a:cs typeface="Times New Roman" pitchFamily="18" charset="0"/>
              </a:rPr>
              <a:t>responsible for </a:t>
            </a:r>
            <a:r>
              <a:rPr lang="en-US">
                <a:solidFill>
                  <a:srgbClr val="000000"/>
                </a:solidFill>
                <a:cs typeface="Arial" pitchFamily="34" charset="0"/>
              </a:rPr>
              <a:t>development, release and global communication of policy requirements needed for product certification programs to meet regulatory, program, and accreditation requirements.  </a:t>
            </a:r>
          </a:p>
          <a:p>
            <a:pPr marL="228600" indent="-228600"/>
            <a:r>
              <a:rPr lang="en-US">
                <a:solidFill>
                  <a:srgbClr val="000000"/>
                </a:solidFill>
                <a:cs typeface="Arial" pitchFamily="34" charset="0"/>
              </a:rPr>
              <a:t> </a:t>
            </a:r>
          </a:p>
          <a:p>
            <a:pPr marL="228600" indent="-228600">
              <a:buFontTx/>
              <a:buChar char="•"/>
            </a:pPr>
            <a:r>
              <a:rPr lang="en-US" b="1">
                <a:solidFill>
                  <a:srgbClr val="000000"/>
                </a:solidFill>
                <a:cs typeface="Times New Roman" pitchFamily="18" charset="0"/>
              </a:rPr>
              <a:t>Process Owners</a:t>
            </a:r>
            <a:r>
              <a:rPr lang="en-US">
                <a:solidFill>
                  <a:srgbClr val="000000"/>
                </a:solidFill>
                <a:cs typeface="Times New Roman" pitchFamily="18" charset="0"/>
              </a:rPr>
              <a:t> are globally responsible for the development, implementation, measurement, and review of their respective product certification program processes, and for ensuring that the process meets established policy requirements</a:t>
            </a:r>
            <a:r>
              <a:rPr lang="en-US"/>
              <a:t> </a:t>
            </a:r>
          </a:p>
          <a:p>
            <a:pPr marL="228600" indent="-228600">
              <a:buFontTx/>
              <a:buAutoNum type="arabicPeriod"/>
            </a:pPr>
            <a:endParaRPr lang="en-US"/>
          </a:p>
          <a:p>
            <a:pPr marL="228600" indent="-228600"/>
            <a:r>
              <a:rPr lang="en-US"/>
              <a:t>2. See 00-QA-P0031, Global Policy and Process Owners Matrix</a:t>
            </a:r>
          </a:p>
          <a:p>
            <a:pPr marL="228600" indent="-228600">
              <a:buFontTx/>
              <a:buAutoNum type="arabicPeriod"/>
            </a:pPr>
            <a:endParaRPr lang="en-US"/>
          </a:p>
          <a:p>
            <a:pPr marL="228600" indent="-228600"/>
            <a:r>
              <a:rPr lang="en-US"/>
              <a:t>3. There are several types of audits conducted, refer to 00-QA-P0028, Audit Policy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650AF-48CD-4FD4-B108-7B844C9045B2}" type="slidenum">
              <a:rPr lang="en-US"/>
              <a:pPr/>
              <a:t>22</a:t>
            </a:fld>
            <a:endParaRPr lang="en-US"/>
          </a:p>
        </p:txBody>
      </p:sp>
      <p:sp>
        <p:nvSpPr>
          <p:cNvPr id="709634" name="Rectangle 2"/>
          <p:cNvSpPr>
            <a:spLocks noChangeArrowheads="1" noTextEdit="1"/>
          </p:cNvSpPr>
          <p:nvPr>
            <p:ph type="sldImg"/>
          </p:nvPr>
        </p:nvSpPr>
        <p:spPr>
          <a:ln/>
        </p:spPr>
      </p:sp>
      <p:sp>
        <p:nvSpPr>
          <p:cNvPr id="709635" name="Rectangle 3"/>
          <p:cNvSpPr>
            <a:spLocks noGrp="1" noChangeArrowheads="1"/>
          </p:cNvSpPr>
          <p:nvPr>
            <p:ph type="body" idx="1"/>
          </p:nvPr>
        </p:nvSpPr>
        <p:spPr/>
        <p:txBody>
          <a:bodyPr/>
          <a:lstStyle/>
          <a:p>
            <a:pPr marL="228600" indent="-228600">
              <a:buFontTx/>
              <a:buAutoNum type="arabicPeriod"/>
            </a:pPr>
            <a:r>
              <a:rPr lang="en-US"/>
              <a:t>There should  only be 1 CAR Database in use within UL.  Systemic issues from customer complaints become CARs.  Note: excluded are data acceptance programs (DAP &amp; SMT)</a:t>
            </a:r>
          </a:p>
          <a:p>
            <a:pPr marL="228600" indent="-228600">
              <a:buFontTx/>
              <a:buAutoNum type="arabicPeriod"/>
            </a:pPr>
            <a:r>
              <a:rPr lang="en-US"/>
              <a:t>Clause 4.7 covers ¾  of the “backbone” of the Quality Management System:, audits, corrective action and management review.</a:t>
            </a:r>
          </a:p>
          <a:p>
            <a:pPr marL="228600" indent="-228600">
              <a:buFontTx/>
              <a:buAutoNum type="arabicPeriod"/>
            </a:pPr>
            <a:r>
              <a:rPr lang="en-US"/>
              <a:t>The remaining ¼ is covered in 4.8- document control</a:t>
            </a:r>
          </a:p>
          <a:p>
            <a:pPr marL="228600" indent="-228600">
              <a:buFontTx/>
              <a:buAutoNum type="arabicPeriod"/>
            </a:pPr>
            <a:r>
              <a:rPr lang="en-US"/>
              <a:t>Prior to the audit, review any open CARs (from all CAR sources) for the site or Program being audited.  Look for trends and verify that management is addressing them.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1D41B-B495-48E2-A4CF-1CC4078A4758}" type="slidenum">
              <a:rPr lang="en-US"/>
              <a:pPr/>
              <a:t>23</a:t>
            </a:fld>
            <a:endParaRPr lang="en-US"/>
          </a:p>
        </p:txBody>
      </p:sp>
      <p:sp>
        <p:nvSpPr>
          <p:cNvPr id="674818" name="Rectangle 2"/>
          <p:cNvSpPr>
            <a:spLocks noChangeArrowheads="1" noTextEdit="1"/>
          </p:cNvSpPr>
          <p:nvPr>
            <p:ph type="sldImg"/>
          </p:nvPr>
        </p:nvSpPr>
        <p:spPr>
          <a:ln/>
        </p:spPr>
      </p:sp>
      <p:sp>
        <p:nvSpPr>
          <p:cNvPr id="674819" name="Rectangle 3"/>
          <p:cNvSpPr>
            <a:spLocks noGrp="1" noChangeArrowheads="1"/>
          </p:cNvSpPr>
          <p:nvPr>
            <p:ph type="body" idx="1"/>
          </p:nvPr>
        </p:nvSpPr>
        <p:spPr>
          <a:xfrm>
            <a:off x="838200" y="4343400"/>
            <a:ext cx="5029200" cy="4183063"/>
          </a:xfrm>
        </p:spPr>
        <p:txBody>
          <a:bodyPr/>
          <a:lstStyle/>
          <a:p>
            <a:r>
              <a:rPr lang="en-US"/>
              <a:t>Section 4.8.1 goes through basic documentation for customers; and 4.8.2 addresses document control of the internal QMS.</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1206A-1584-42E8-AABC-C1217DEE6226}" type="slidenum">
              <a:rPr lang="en-US"/>
              <a:pPr/>
              <a:t>24</a:t>
            </a:fld>
            <a:endParaRPr lang="en-US"/>
          </a:p>
        </p:txBody>
      </p:sp>
      <p:sp>
        <p:nvSpPr>
          <p:cNvPr id="675842" name="Rectangle 2"/>
          <p:cNvSpPr>
            <a:spLocks noChangeArrowheads="1" noTextEdit="1"/>
          </p:cNvSpPr>
          <p:nvPr>
            <p:ph type="sldImg"/>
          </p:nvPr>
        </p:nvSpPr>
        <p:spPr>
          <a:ln/>
        </p:spPr>
      </p:sp>
      <p:sp>
        <p:nvSpPr>
          <p:cNvPr id="675843" name="Rectangle 3"/>
          <p:cNvSpPr>
            <a:spLocks noGrp="1" noChangeArrowheads="1"/>
          </p:cNvSpPr>
          <p:nvPr>
            <p:ph type="body" idx="1"/>
          </p:nvPr>
        </p:nvSpPr>
        <p:spPr/>
        <p:txBody>
          <a:bodyPr/>
          <a:lstStyle/>
          <a:p>
            <a:pPr marL="228600" indent="-228600">
              <a:buFontTx/>
              <a:buAutoNum type="arabicPeriod"/>
            </a:pPr>
            <a:r>
              <a:rPr lang="en-US">
                <a:solidFill>
                  <a:srgbClr val="000000"/>
                </a:solidFill>
                <a:latin typeface="Arial Unicode MS" pitchFamily="34" charset="-128"/>
                <a:ea typeface="Arial Unicode MS" pitchFamily="34" charset="-128"/>
                <a:cs typeface="Arial Unicode MS" pitchFamily="34" charset="-128"/>
              </a:rPr>
              <a:t>SOPs listed are the internal documents covering these requirements-for internal use only.  </a:t>
            </a:r>
          </a:p>
          <a:p>
            <a:pPr marL="228600" indent="-228600">
              <a:buFontTx/>
              <a:buAutoNum type="arabicPeriod"/>
            </a:pPr>
            <a:endParaRPr lang="en-US">
              <a:solidFill>
                <a:srgbClr val="000000"/>
              </a:solidFill>
              <a:latin typeface="Arial Unicode MS" pitchFamily="34" charset="-128"/>
              <a:ea typeface="Arial Unicode MS" pitchFamily="34" charset="-128"/>
              <a:cs typeface="Arial Unicode MS" pitchFamily="34" charset="-128"/>
            </a:endParaRPr>
          </a:p>
          <a:p>
            <a:pPr marL="228600" indent="-228600">
              <a:buFontTx/>
              <a:buAutoNum type="arabicPeriod"/>
            </a:pPr>
            <a:r>
              <a:rPr lang="en-US">
                <a:solidFill>
                  <a:srgbClr val="000000"/>
                </a:solidFill>
                <a:latin typeface="Arial Unicode MS" pitchFamily="34" charset="-128"/>
                <a:ea typeface="Arial Unicode MS" pitchFamily="34" charset="-128"/>
                <a:cs typeface="Arial Unicode MS" pitchFamily="34" charset="-128"/>
              </a:rPr>
              <a:t>Information concerning the actual evaluation procedures and certification process shall be made available on the company website (www.ul.com) on the Submittal Process webpage.</a:t>
            </a:r>
          </a:p>
          <a:p>
            <a:pPr marL="228600" indent="-228600">
              <a:buFontTx/>
              <a:buAutoNum type="arabicPeriod"/>
            </a:pPr>
            <a:endParaRPr lang="en-US">
              <a:solidFill>
                <a:srgbClr val="000000"/>
              </a:solidFill>
              <a:latin typeface="Arial Unicode MS" pitchFamily="34" charset="-128"/>
              <a:ea typeface="Arial Unicode MS" pitchFamily="34" charset="-128"/>
              <a:cs typeface="Arial Unicode MS" pitchFamily="34" charset="-128"/>
            </a:endParaRPr>
          </a:p>
          <a:p>
            <a:pPr marL="228600" indent="-228600">
              <a:buFontTx/>
              <a:buAutoNum type="arabicPeriod"/>
            </a:pPr>
            <a:r>
              <a:rPr lang="en-US">
                <a:solidFill>
                  <a:srgbClr val="000000"/>
                </a:solidFill>
                <a:latin typeface="Arial Unicode MS" pitchFamily="34" charset="-128"/>
                <a:ea typeface="Arial Unicode MS" pitchFamily="34" charset="-128"/>
                <a:cs typeface="Arial Unicode MS" pitchFamily="34" charset="-128"/>
              </a:rPr>
              <a:t>General information concerning program fees shall be made available on the company website (www.ul.com) and invoicing webpage (http://www.ul.com/info/invoices.html).</a:t>
            </a:r>
          </a:p>
          <a:p>
            <a:pPr marL="228600" indent="-228600">
              <a:buFontTx/>
              <a:buAutoNum type="arabicPeriod"/>
            </a:pPr>
            <a:endParaRPr lang="en-US">
              <a:solidFill>
                <a:srgbClr val="000000"/>
              </a:solidFill>
              <a:latin typeface="Arial Unicode MS" pitchFamily="34" charset="-128"/>
              <a:ea typeface="Arial Unicode MS" pitchFamily="34" charset="-128"/>
              <a:cs typeface="Arial Unicode MS" pitchFamily="34" charset="-128"/>
            </a:endParaRPr>
          </a:p>
          <a:p>
            <a:pPr marL="228600" indent="-228600"/>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326F93-435E-4AB8-94C3-C2B43322F9A8}" type="slidenum">
              <a:rPr lang="en-US"/>
              <a:pPr/>
              <a:t>26</a:t>
            </a:fld>
            <a:endParaRPr lang="en-US"/>
          </a:p>
        </p:txBody>
      </p:sp>
      <p:sp>
        <p:nvSpPr>
          <p:cNvPr id="788482" name="Rectangle 2"/>
          <p:cNvSpPr>
            <a:spLocks noChangeArrowheads="1" noTextEdit="1"/>
          </p:cNvSpPr>
          <p:nvPr>
            <p:ph type="sldImg"/>
          </p:nvPr>
        </p:nvSpPr>
        <p:spPr>
          <a:ln/>
        </p:spPr>
      </p:sp>
      <p:sp>
        <p:nvSpPr>
          <p:cNvPr id="788483" name="Rectangle 3"/>
          <p:cNvSpPr>
            <a:spLocks noGrp="1" noChangeArrowheads="1"/>
          </p:cNvSpPr>
          <p:nvPr>
            <p:ph type="body" idx="1"/>
          </p:nvPr>
        </p:nvSpPr>
        <p:spPr/>
        <p:txBody>
          <a:bodyPr/>
          <a:lstStyle/>
          <a:p>
            <a:r>
              <a:rPr lang="en-US"/>
              <a:t>Review applicable SOPs for compliance with UL corporate policies and SOPs.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E595B-F191-4CC8-A9D0-36FF575F4056}" type="slidenum">
              <a:rPr lang="en-US"/>
              <a:pPr/>
              <a:t>27</a:t>
            </a:fld>
            <a:endParaRPr lang="en-US"/>
          </a:p>
        </p:txBody>
      </p:sp>
      <p:sp>
        <p:nvSpPr>
          <p:cNvPr id="715778" name="Rectangle 2"/>
          <p:cNvSpPr>
            <a:spLocks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20D74F-C83A-4EE5-80F5-D75C5E1141FB}" type="slidenum">
              <a:rPr lang="en-US"/>
              <a:pPr/>
              <a:t>28</a:t>
            </a:fld>
            <a:endParaRPr lang="en-US"/>
          </a:p>
        </p:txBody>
      </p:sp>
      <p:sp>
        <p:nvSpPr>
          <p:cNvPr id="789506" name="Rectangle 1026"/>
          <p:cNvSpPr>
            <a:spLocks noChangeArrowheads="1" noTextEdit="1"/>
          </p:cNvSpPr>
          <p:nvPr>
            <p:ph type="sldImg"/>
          </p:nvPr>
        </p:nvSpPr>
        <p:spPr>
          <a:ln/>
        </p:spPr>
      </p:sp>
      <p:sp>
        <p:nvSpPr>
          <p:cNvPr id="789507" name="Rectangle 1027"/>
          <p:cNvSpPr>
            <a:spLocks noGrp="1" noChangeArrowheads="1"/>
          </p:cNvSpPr>
          <p:nvPr>
            <p:ph type="body" idx="1"/>
          </p:nvPr>
        </p:nvSpPr>
        <p:spPr/>
        <p:txBody>
          <a:bodyPr/>
          <a:lstStyle/>
          <a:p>
            <a:r>
              <a:rPr lang="en-US"/>
              <a:t>Verify that staff are not using out-dated print outs of SOPs, etc.  Look for uncontrolled posted documents that may be QMS related.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254A1-117B-4B6F-8964-10D7D575A715}" type="slidenum">
              <a:rPr lang="en-US"/>
              <a:pPr/>
              <a:t>29</a:t>
            </a:fld>
            <a:endParaRPr lang="en-US"/>
          </a:p>
        </p:txBody>
      </p:sp>
      <p:sp>
        <p:nvSpPr>
          <p:cNvPr id="676866" name="Rectangle 2"/>
          <p:cNvSpPr>
            <a:spLocks noChangeArrowheads="1" noTextEdit="1"/>
          </p:cNvSpPr>
          <p:nvPr>
            <p:ph type="sldImg"/>
          </p:nvPr>
        </p:nvSpPr>
        <p:spPr>
          <a:ln/>
        </p:spPr>
      </p:sp>
      <p:sp>
        <p:nvSpPr>
          <p:cNvPr id="676867" name="Rectangle 3"/>
          <p:cNvSpPr>
            <a:spLocks noGrp="1" noChangeArrowheads="1"/>
          </p:cNvSpPr>
          <p:nvPr>
            <p:ph type="body" idx="1"/>
          </p:nvPr>
        </p:nvSpPr>
        <p:spPr/>
        <p:txBody>
          <a:bodyPr/>
          <a:lstStyle/>
          <a:p>
            <a:r>
              <a:rPr lang="en-US"/>
              <a:t>The different programs ie UL Mark, CB Scheme may also have records requirements above those in the Records Policy.  Refer to 00-CE-S0030 for UL Mark Program record retention requirements.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867BD8-D046-4456-A7B8-02406AC8AB55}" type="slidenum">
              <a:rPr lang="en-US"/>
              <a:pPr/>
              <a:t>30</a:t>
            </a:fld>
            <a:endParaRPr lang="en-US"/>
          </a:p>
        </p:txBody>
      </p:sp>
      <p:sp>
        <p:nvSpPr>
          <p:cNvPr id="800770" name="Rectangle 2"/>
          <p:cNvSpPr>
            <a:spLocks noChangeArrowheads="1" noTextEdit="1"/>
          </p:cNvSpPr>
          <p:nvPr>
            <p:ph type="sldImg"/>
          </p:nvPr>
        </p:nvSpPr>
        <p:spPr>
          <a:ln/>
        </p:spPr>
      </p:sp>
      <p:sp>
        <p:nvSpPr>
          <p:cNvPr id="800771" name="Rectangle 3"/>
          <p:cNvSpPr>
            <a:spLocks noGrp="1" noChangeArrowheads="1"/>
          </p:cNvSpPr>
          <p:nvPr>
            <p:ph type="body" idx="1"/>
          </p:nvPr>
        </p:nvSpPr>
        <p:spPr/>
        <p:txBody>
          <a:bodyPr/>
          <a:lstStyle/>
          <a:p>
            <a:r>
              <a:rPr lang="en-US" b="1">
                <a:latin typeface="Arial" pitchFamily="34" charset="0"/>
                <a:cs typeface="Arial" pitchFamily="34" charset="0"/>
              </a:rPr>
              <a:t>Records contain information that is a valuable resource and an important business asset.</a:t>
            </a:r>
            <a:r>
              <a:rPr lang="en-US" b="1"/>
              <a:t> </a:t>
            </a:r>
          </a:p>
          <a:p>
            <a:endParaRPr lang="en-US" b="1"/>
          </a:p>
          <a:p>
            <a:r>
              <a:rPr lang="en-US"/>
              <a:t>Tip: If records are not being stored in a UL global db (such as DMS, eComm, etc.) verify compliance to all of the requirements in the global records policy, 00-QA-P0026.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C777DE-8CA5-4351-BE35-4E7F118A3DE5}" type="slidenum">
              <a:rPr lang="en-US"/>
              <a:pPr/>
              <a:t>3</a:t>
            </a:fld>
            <a:endParaRPr lang="en-US"/>
          </a:p>
        </p:txBody>
      </p:sp>
      <p:sp>
        <p:nvSpPr>
          <p:cNvPr id="660482" name="Rectangle 2"/>
          <p:cNvSpPr>
            <a:spLocks noChangeArrowheads="1" noTextEdit="1"/>
          </p:cNvSpPr>
          <p:nvPr>
            <p:ph type="sldImg"/>
          </p:nvPr>
        </p:nvSpPr>
        <p:spPr>
          <a:ln/>
        </p:spPr>
      </p:sp>
      <p:sp>
        <p:nvSpPr>
          <p:cNvPr id="660483" name="Rectangle 3"/>
          <p:cNvSpPr>
            <a:spLocks noGrp="1" noChangeArrowheads="1"/>
          </p:cNvSpPr>
          <p:nvPr>
            <p:ph type="body" idx="1"/>
          </p:nvPr>
        </p:nvSpPr>
        <p:spPr/>
        <p:txBody>
          <a:bodyPr/>
          <a:lstStyle/>
          <a:p>
            <a:r>
              <a:rPr lang="en-US"/>
              <a:t>Explain that this course is a high level introduction to the Guide 65 requirements specifically designed for Internal Auditors.  Detailed application of Guide 65 will be covered during the on-site phase of Internal Auditor training, which includes a qualified auditor coaching the trainee during actual audit situations.  </a:t>
            </a:r>
          </a:p>
          <a:p>
            <a:r>
              <a:rPr lang="en-US"/>
              <a:t>An in-depth understanding of Guide 65 is only obtained through repetitive application in actual audit situations.  This course is designed as a starting point</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AD651-7B70-49D6-80CC-C7E8C1DD4454}" type="slidenum">
              <a:rPr lang="en-US"/>
              <a:pPr/>
              <a:t>31</a:t>
            </a:fld>
            <a:endParaRPr lang="en-US"/>
          </a:p>
        </p:txBody>
      </p:sp>
      <p:sp>
        <p:nvSpPr>
          <p:cNvPr id="677890" name="Rectangle 2"/>
          <p:cNvSpPr>
            <a:spLocks noChangeArrowheads="1" noTextEdit="1"/>
          </p:cNvSpPr>
          <p:nvPr>
            <p:ph type="sldImg"/>
          </p:nvPr>
        </p:nvSpPr>
        <p:spPr>
          <a:ln/>
        </p:spPr>
      </p:sp>
      <p:sp>
        <p:nvSpPr>
          <p:cNvPr id="677891" name="Rectangle 3"/>
          <p:cNvSpPr>
            <a:spLocks noGrp="1" noChangeArrowheads="1"/>
          </p:cNvSpPr>
          <p:nvPr>
            <p:ph type="body" idx="1"/>
          </p:nvPr>
        </p:nvSpPr>
        <p:spPr/>
        <p:txBody>
          <a:bodyPr/>
          <a:lstStyle/>
          <a:p>
            <a:r>
              <a:rPr lang="en-US"/>
              <a:t>You can see that the global processes in place satisfy many different clauses of guide 65; also shows how requirements in Guide 65 repeat.  As stated earlier, ask auditee or their Manager to show you the applicable training records.  Some sites may still have hardcopy records in HR.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9E13A0-B401-429B-A6D4-95B48DD9020E}" type="slidenum">
              <a:rPr lang="en-US"/>
              <a:pPr/>
              <a:t>33</a:t>
            </a:fld>
            <a:endParaRPr lang="en-US"/>
          </a:p>
        </p:txBody>
      </p:sp>
      <p:sp>
        <p:nvSpPr>
          <p:cNvPr id="790530" name="Rectangle 1026"/>
          <p:cNvSpPr>
            <a:spLocks noChangeArrowheads="1" noTextEdit="1"/>
          </p:cNvSpPr>
          <p:nvPr>
            <p:ph type="sldImg"/>
          </p:nvPr>
        </p:nvSpPr>
        <p:spPr>
          <a:ln/>
        </p:spPr>
      </p:sp>
      <p:sp>
        <p:nvSpPr>
          <p:cNvPr id="790531" name="Rectangle 1027"/>
          <p:cNvSpPr>
            <a:spLocks noGrp="1" noChangeArrowheads="1"/>
          </p:cNvSpPr>
          <p:nvPr>
            <p:ph type="body" idx="1"/>
          </p:nvPr>
        </p:nvSpPr>
        <p:spPr/>
        <p:txBody>
          <a:bodyPr/>
          <a:lstStyle/>
          <a:p>
            <a:r>
              <a:rPr lang="en-US"/>
              <a:t>For project work sampled, verify staff had the applicable qualification in the TCD prior to working on the project.</a:t>
            </a:r>
          </a:p>
          <a:p>
            <a:endParaRPr lang="en-US"/>
          </a:p>
          <a:p>
            <a:r>
              <a:rPr lang="en-US"/>
              <a:t>Evidence of completed employee agreement forms, 00-HR-F0052, may only be available from corporate HR in NBK.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2EE97-4A39-4C8E-A571-25BF2C1563EB}" type="slidenum">
              <a:rPr lang="en-US"/>
              <a:pPr/>
              <a:t>34</a:t>
            </a:fld>
            <a:endParaRPr lang="en-US"/>
          </a:p>
        </p:txBody>
      </p:sp>
      <p:sp>
        <p:nvSpPr>
          <p:cNvPr id="791554" name="Rectangle 2050"/>
          <p:cNvSpPr>
            <a:spLocks noChangeArrowheads="1" noTextEdit="1"/>
          </p:cNvSpPr>
          <p:nvPr>
            <p:ph type="sldImg"/>
          </p:nvPr>
        </p:nvSpPr>
        <p:spPr>
          <a:ln/>
        </p:spPr>
      </p:sp>
      <p:sp>
        <p:nvSpPr>
          <p:cNvPr id="791555" name="Rectangle 2051"/>
          <p:cNvSpPr>
            <a:spLocks noGrp="1" noChangeArrowheads="1"/>
          </p:cNvSpPr>
          <p:nvPr>
            <p:ph type="body" idx="1"/>
          </p:nvPr>
        </p:nvSpPr>
        <p:spPr/>
        <p:txBody>
          <a:bodyPr/>
          <a:lstStyle/>
          <a:p>
            <a:r>
              <a:rPr lang="en-US" b="1"/>
              <a:t>Respect any confidential information in the PA, only look for training and experience records.  Ask manager or auditee to hide (cover with a blank sheet of paper) any confidential information in the PA.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EA806-0167-4AC8-B014-DF04B5BF333A}" type="slidenum">
              <a:rPr lang="en-US"/>
              <a:pPr/>
              <a:t>35</a:t>
            </a:fld>
            <a:endParaRPr lang="en-US"/>
          </a:p>
        </p:txBody>
      </p:sp>
      <p:sp>
        <p:nvSpPr>
          <p:cNvPr id="679938" name="Rectangle 2"/>
          <p:cNvSpPr>
            <a:spLocks noChangeArrowheads="1" noTextEdit="1"/>
          </p:cNvSpPr>
          <p:nvPr>
            <p:ph type="sldImg"/>
          </p:nvPr>
        </p:nvSpPr>
        <p:spPr>
          <a:ln/>
        </p:spPr>
      </p:sp>
      <p:sp>
        <p:nvSpPr>
          <p:cNvPr id="679939" name="Rectangle 3"/>
          <p:cNvSpPr>
            <a:spLocks noGrp="1" noChangeArrowheads="1"/>
          </p:cNvSpPr>
          <p:nvPr>
            <p:ph type="body" idx="1"/>
          </p:nvPr>
        </p:nvSpPr>
        <p:spPr/>
        <p:txBody>
          <a:bodyPr/>
          <a:lstStyle/>
          <a:p>
            <a:r>
              <a:rPr lang="en-US"/>
              <a:t>Links can take you to the documents.  There is an eSpace training module on IFR if interested.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F333E-4E59-4409-B746-7AC85B94DEE7}" type="slidenum">
              <a:rPr lang="en-US"/>
              <a:pPr/>
              <a:t>36</a:t>
            </a:fld>
            <a:endParaRPr lang="en-US"/>
          </a:p>
        </p:txBody>
      </p:sp>
      <p:sp>
        <p:nvSpPr>
          <p:cNvPr id="792578" name="Rectangle 1026"/>
          <p:cNvSpPr>
            <a:spLocks noChangeArrowheads="1" noTextEdit="1"/>
          </p:cNvSpPr>
          <p:nvPr>
            <p:ph type="sldImg"/>
          </p:nvPr>
        </p:nvSpPr>
        <p:spPr>
          <a:ln/>
        </p:spPr>
      </p:sp>
      <p:sp>
        <p:nvSpPr>
          <p:cNvPr id="792579" name="Rectangle 1027"/>
          <p:cNvSpPr>
            <a:spLocks noGrp="1" noChangeArrowheads="1"/>
          </p:cNvSpPr>
          <p:nvPr>
            <p:ph type="body" idx="1"/>
          </p:nvPr>
        </p:nvSpPr>
        <p:spPr/>
        <p:txBody>
          <a:bodyPr/>
          <a:lstStyle/>
          <a:p>
            <a:r>
              <a:rPr lang="en-US"/>
              <a:t>Sample IFR project work.  Sample emails in eComm to verify above and for possible unaddressed customer complaints related to the IFR.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2FC25-6EDE-4999-ADF0-BE7B0D387865}" type="slidenum">
              <a:rPr lang="en-US"/>
              <a:pPr/>
              <a:t>37</a:t>
            </a:fld>
            <a:endParaRPr lang="en-US"/>
          </a:p>
        </p:txBody>
      </p:sp>
      <p:sp>
        <p:nvSpPr>
          <p:cNvPr id="680962" name="Rectangle 2"/>
          <p:cNvSpPr>
            <a:spLocks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en-US"/>
              <a:t>We talked about appeals in clause 4.5.3 m, to have a policy/procedure on appeals, complaints &amp; disputes.   Now in clause 7 we are getting into the required records and corrective action.</a:t>
            </a: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AA9E4-0E43-4A63-9AD1-3EAA5FF5F560}" type="slidenum">
              <a:rPr lang="en-US"/>
              <a:pPr/>
              <a:t>38</a:t>
            </a:fld>
            <a:endParaRPr lang="en-US"/>
          </a:p>
        </p:txBody>
      </p:sp>
      <p:sp>
        <p:nvSpPr>
          <p:cNvPr id="793602" name="Rectangle 2"/>
          <p:cNvSpPr>
            <a:spLocks noChangeArrowheads="1" noTextEdit="1"/>
          </p:cNvSpPr>
          <p:nvPr>
            <p:ph type="sldImg"/>
          </p:nvPr>
        </p:nvSpPr>
        <p:spPr>
          <a:ln/>
        </p:spPr>
      </p:sp>
      <p:sp>
        <p:nvSpPr>
          <p:cNvPr id="793603" name="Rectangle 3"/>
          <p:cNvSpPr>
            <a:spLocks noGrp="1" noChangeArrowheads="1"/>
          </p:cNvSpPr>
          <p:nvPr>
            <p:ph type="body" idx="1"/>
          </p:nvPr>
        </p:nvSpPr>
        <p:spPr/>
        <p:txBody>
          <a:bodyPr/>
          <a:lstStyle/>
          <a:p>
            <a:r>
              <a:rPr lang="en-US"/>
              <a:t>Note that 00-CS-S0012 requires </a:t>
            </a:r>
            <a:r>
              <a:rPr lang="en-US" b="1"/>
              <a:t>Operation Managers/VPs to review the Monthly Complaint Report</a:t>
            </a:r>
            <a:r>
              <a:rPr lang="en-US"/>
              <a:t> (for their Sector) and have some type of record of their review.  They are responsible for taking action on issues under their authority.  Customer complaints must be addressed during management reviews per 00-LC-P0040 and 00-IC-S0045.</a:t>
            </a:r>
          </a:p>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2A199-6A9E-4422-AA80-6956EF87523E}" type="slidenum">
              <a:rPr lang="en-US"/>
              <a:pPr/>
              <a:t>39</a:t>
            </a:fld>
            <a:endParaRPr lang="en-US"/>
          </a:p>
        </p:txBody>
      </p:sp>
      <p:sp>
        <p:nvSpPr>
          <p:cNvPr id="717826" name="Rectangle 2"/>
          <p:cNvSpPr>
            <a:spLocks noChangeArrowheads="1" noTextEdit="1"/>
          </p:cNvSpPr>
          <p:nvPr>
            <p:ph type="sldImg"/>
          </p:nvPr>
        </p:nvSpPr>
        <p:spPr>
          <a:ln/>
        </p:spPr>
      </p:sp>
      <p:sp>
        <p:nvSpPr>
          <p:cNvPr id="717827" name="Rectangle 3"/>
          <p:cNvSpPr>
            <a:spLocks noGrp="1" noChangeArrowheads="1"/>
          </p:cNvSpPr>
          <p:nvPr>
            <p:ph type="body" idx="1"/>
          </p:nvPr>
        </p:nvSpPr>
        <p:spPr/>
        <p:txBody>
          <a:bodyPr/>
          <a:lstStyle/>
          <a:p>
            <a:pPr marL="228600" indent="-228600">
              <a:buFontTx/>
              <a:buAutoNum type="arabicPeriod"/>
            </a:pPr>
            <a:r>
              <a:rPr lang="en-US"/>
              <a:t>So far the standard has covered what UL must have in place to be a certification body:</a:t>
            </a:r>
          </a:p>
          <a:p>
            <a:pPr marL="228600" indent="-228600"/>
            <a:r>
              <a:rPr lang="en-US"/>
              <a:t>-     Competent resources</a:t>
            </a:r>
          </a:p>
          <a:p>
            <a:pPr marL="228600" indent="-228600">
              <a:buFontTx/>
              <a:buChar char="-"/>
            </a:pPr>
            <a:r>
              <a:rPr lang="en-US"/>
              <a:t>A quality system comprised of various policies &amp; procedures</a:t>
            </a:r>
          </a:p>
          <a:p>
            <a:pPr marL="228600" indent="-228600">
              <a:buFontTx/>
              <a:buChar char="-"/>
            </a:pPr>
            <a:r>
              <a:rPr lang="en-US"/>
              <a:t>Financial and legal requirements that we have to adhere to</a:t>
            </a:r>
          </a:p>
          <a:p>
            <a:pPr marL="228600" indent="-228600">
              <a:buFontTx/>
              <a:buChar char="-"/>
            </a:pPr>
            <a:r>
              <a:rPr lang="en-US"/>
              <a:t>Methods to communicate (appeals, changes in requirements, etc)</a:t>
            </a:r>
          </a:p>
          <a:p>
            <a:pPr marL="228600" indent="-228600">
              <a:buFontTx/>
              <a:buAutoNum type="arabicPeriod"/>
            </a:pPr>
            <a:endParaRPr lang="en-US"/>
          </a:p>
          <a:p>
            <a:pPr marL="228600" indent="-228600">
              <a:buFontTx/>
              <a:buAutoNum type="arabicPeriod" startAt="2"/>
            </a:pPr>
            <a:r>
              <a:rPr lang="en-US"/>
              <a:t>Clause 8 of the standard is dealing with UL’s interface with the applicant and manufacturer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5DE4E-54EA-48FC-8150-5BAE5F2F34D2}" type="slidenum">
              <a:rPr lang="en-US"/>
              <a:pPr/>
              <a:t>41</a:t>
            </a:fld>
            <a:endParaRPr lang="en-US"/>
          </a:p>
        </p:txBody>
      </p:sp>
      <p:sp>
        <p:nvSpPr>
          <p:cNvPr id="718850" name="Rectangle 2"/>
          <p:cNvSpPr>
            <a:spLocks noChangeArrowheads="1" noTextEdit="1"/>
          </p:cNvSpPr>
          <p:nvPr>
            <p:ph type="sldImg"/>
          </p:nvPr>
        </p:nvSpPr>
        <p:spPr>
          <a:ln/>
        </p:spPr>
      </p:sp>
      <p:sp>
        <p:nvSpPr>
          <p:cNvPr id="718851" name="Rectangle 3"/>
          <p:cNvSpPr>
            <a:spLocks noGrp="1" noChangeArrowheads="1"/>
          </p:cNvSpPr>
          <p:nvPr>
            <p:ph type="body" idx="1"/>
          </p:nvPr>
        </p:nvSpPr>
        <p:spPr/>
        <p:txBody>
          <a:bodyPr/>
          <a:lstStyle/>
          <a:p>
            <a:r>
              <a:rPr lang="en-US"/>
              <a:t>This section covers requirements for those doing business with UL.  Sample VNs and PERs to verify compliance.  Note: In 2009 the entire VN/PER handling process is being completely revised.  Corporate IQA is not auditing this process until the revisions have been implemented.</a:t>
            </a:r>
          </a:p>
          <a:p>
            <a:endParaRPr lang="en-US"/>
          </a:p>
          <a:p>
            <a:r>
              <a:rPr lang="en-US"/>
              <a:t>Tip: Verify by sampling FUS Inspection Reports. These reports are stored in the Inspection History (IR) database.  Access to this db must be requested.</a:t>
            </a: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D71DA-48AE-475C-A625-84970F66F33C}" type="slidenum">
              <a:rPr lang="en-US"/>
              <a:pPr/>
              <a:t>42</a:t>
            </a:fld>
            <a:endParaRPr lang="en-US"/>
          </a:p>
        </p:txBody>
      </p:sp>
      <p:sp>
        <p:nvSpPr>
          <p:cNvPr id="683010" name="Rectangle 2"/>
          <p:cNvSpPr>
            <a:spLocks noChangeArrowheads="1" noTextEdit="1"/>
          </p:cNvSpPr>
          <p:nvPr>
            <p:ph type="sldImg"/>
          </p:nvPr>
        </p:nvSpPr>
        <p:spPr>
          <a:ln/>
        </p:spPr>
      </p:sp>
      <p:sp>
        <p:nvSpPr>
          <p:cNvPr id="683011" name="Rectangle 3"/>
          <p:cNvSpPr>
            <a:spLocks noGrp="1" noChangeArrowheads="1"/>
          </p:cNvSpPr>
          <p:nvPr>
            <p:ph type="body" idx="1"/>
          </p:nvPr>
        </p:nvSpPr>
        <p:spPr/>
        <p:txBody>
          <a:bodyPr/>
          <a:lstStyle/>
          <a:p>
            <a:pPr marL="228600" indent="-228600">
              <a:buFontTx/>
              <a:buAutoNum type="arabicPeriod"/>
            </a:pPr>
            <a:r>
              <a:rPr lang="en-US"/>
              <a:t>agreements is the Lotus Notes database that stores agreements once they have been generated via ePublisher</a:t>
            </a:r>
          </a:p>
          <a:p>
            <a:pPr marL="228600" indent="-228600">
              <a:buFontTx/>
              <a:buAutoNum type="arabicPeriod"/>
            </a:pPr>
            <a:endParaRPr lang="en-US"/>
          </a:p>
          <a:p>
            <a:pPr marL="228600" indent="-228600">
              <a:buFontTx/>
              <a:buAutoNum type="arabicPeriod"/>
            </a:pPr>
            <a:r>
              <a:rPr lang="en-US">
                <a:latin typeface="Arial" pitchFamily="34" charset="0"/>
                <a:cs typeface="Arial" pitchFamily="34" charset="0"/>
              </a:rPr>
              <a:t>EPublisher is a program UL uses in order to maintain forms, letters and documents containing standardized text.  UL staff can create customized forms, letters and documents specific to clients by choosing the desired item from ePublisher, and filling in the appropriate customizing information.</a:t>
            </a:r>
          </a:p>
          <a:p>
            <a:pPr marL="228600" indent="-228600">
              <a:buFontTx/>
              <a:buAutoNum type="arabicPeriod"/>
            </a:pPr>
            <a:endParaRPr lang="en-US">
              <a:cs typeface="Times New Roman" pitchFamily="18" charset="0"/>
            </a:endParaRPr>
          </a:p>
          <a:p>
            <a:pPr marL="228600" indent="-228600">
              <a:buFontTx/>
              <a:buAutoNum type="arabicPeriod"/>
            </a:pPr>
            <a:r>
              <a:rPr lang="en-US">
                <a:solidFill>
                  <a:srgbClr val="000000"/>
                </a:solidFill>
                <a:latin typeface="Helv" charset="0"/>
                <a:cs typeface="Times New Roman" pitchFamily="18" charset="0"/>
              </a:rPr>
              <a:t>The Global Forms Workflow tool will allow anyone within the company to request a revision to a Global Form in GFL ( Global Forms Library) </a:t>
            </a:r>
            <a:r>
              <a:rPr lang="en-US" altLang="zh-CN">
                <a:solidFill>
                  <a:srgbClr val="000000"/>
                </a:solidFill>
                <a:latin typeface="Helv" charset="0"/>
              </a:rPr>
              <a:t>(Form: -  Appendix pages; Datasheets; CRD; Procedure descriptions; Section Generals; Report Test Records, SAP, FUII, or other Generic Forms) or submit a new one.  The workflow tool will automatically route the new or revised form to gain the necessary approvals.</a:t>
            </a:r>
          </a:p>
          <a:p>
            <a:pPr marL="228600" indent="-228600">
              <a:buFontTx/>
              <a:buAutoNum type="arabicPeriod"/>
            </a:pPr>
            <a:endParaRPr lang="en-US" altLang="zh-CN"/>
          </a:p>
          <a:p>
            <a:pPr marL="228600" indent="-228600">
              <a:buFontTx/>
              <a:buAutoNum type="arabicPeriod"/>
            </a:pPr>
            <a:r>
              <a:rPr lang="en-US">
                <a:latin typeface="Helv" charset="0"/>
                <a:cs typeface="Times New Roman" pitchFamily="18" charset="0"/>
              </a:rPr>
              <a:t>Global Forms Management Process - 00-QA-S0026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BCA31-059C-4E84-98BB-DFE817229799}" type="slidenum">
              <a:rPr lang="en-US"/>
              <a:pPr/>
              <a:t>4</a:t>
            </a:fld>
            <a:endParaRPr lang="en-US"/>
          </a:p>
        </p:txBody>
      </p:sp>
      <p:sp>
        <p:nvSpPr>
          <p:cNvPr id="661506" name="Rectangle 2"/>
          <p:cNvSpPr>
            <a:spLocks noChangeArrowheads="1" noTextEdit="1"/>
          </p:cNvSpPr>
          <p:nvPr>
            <p:ph type="sldImg"/>
          </p:nvPr>
        </p:nvSpPr>
        <p:spPr>
          <a:ln/>
        </p:spPr>
      </p:sp>
      <p:sp>
        <p:nvSpPr>
          <p:cNvPr id="661507" name="Rectangle 3"/>
          <p:cNvSpPr>
            <a:spLocks noGrp="1" noChangeArrowheads="1"/>
          </p:cNvSpPr>
          <p:nvPr>
            <p:ph type="body" idx="1"/>
          </p:nvPr>
        </p:nvSpPr>
        <p:spPr/>
        <p:txBody>
          <a:bodyPr/>
          <a:lstStyle/>
          <a:p>
            <a:r>
              <a:rPr lang="en-US"/>
              <a:t>Guide 65 is separated into the following sections.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937A0-69DD-401C-A52E-8912E91FCB98}" type="slidenum">
              <a:rPr lang="en-US"/>
              <a:pPr/>
              <a:t>43</a:t>
            </a:fld>
            <a:endParaRPr lang="en-US"/>
          </a:p>
        </p:txBody>
      </p:sp>
      <p:sp>
        <p:nvSpPr>
          <p:cNvPr id="731138" name="Rectangle 2"/>
          <p:cNvSpPr>
            <a:spLocks noChangeArrowheads="1" noTextEdit="1"/>
          </p:cNvSpPr>
          <p:nvPr>
            <p:ph type="sldImg"/>
          </p:nvPr>
        </p:nvSpPr>
        <p:spPr>
          <a:ln/>
        </p:spPr>
      </p:sp>
      <p:sp>
        <p:nvSpPr>
          <p:cNvPr id="731139" name="Rectangle 3"/>
          <p:cNvSpPr>
            <a:spLocks noGrp="1" noChangeArrowheads="1"/>
          </p:cNvSpPr>
          <p:nvPr>
            <p:ph type="body" idx="1"/>
          </p:nvPr>
        </p:nvSpPr>
        <p:spPr/>
        <p:txBody>
          <a:bodyPr/>
          <a:lstStyle/>
          <a:p>
            <a:pPr marL="228600" indent="-228600">
              <a:buFontTx/>
              <a:buAutoNum type="arabicPeriod"/>
            </a:pPr>
            <a:r>
              <a:rPr lang="en-US"/>
              <a:t>Currently we have some sites operating under PSR and others not.  </a:t>
            </a:r>
          </a:p>
          <a:p>
            <a:pPr marL="228600" indent="-228600">
              <a:buFontTx/>
              <a:buAutoNum type="arabicPeriod"/>
            </a:pPr>
            <a:r>
              <a:rPr lang="en-US"/>
              <a:t>Staff involved with this process varies from site to site; some sites use Customer Service staff others have this function and utilize staff with different titles.</a:t>
            </a:r>
          </a:p>
          <a:p>
            <a:pPr marL="228600" indent="-228600">
              <a:buFontTx/>
              <a:buAutoNum type="arabicPeriod"/>
            </a:pPr>
            <a:r>
              <a:rPr lang="en-US"/>
              <a:t>Verify by sampling quotes and current GSA on file.</a:t>
            </a:r>
          </a:p>
          <a:p>
            <a:pPr marL="228600" indent="-228600">
              <a:buFontTx/>
              <a:buAutoNum type="arabicPeriod"/>
            </a:pPr>
            <a:r>
              <a:rPr lang="en-US"/>
              <a:t>Note that completed GSAs to start a project was waived in mid 2009.</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BFB9E-F5F9-4710-9FDD-7008DDAAF5E7}" type="slidenum">
              <a:rPr lang="en-US"/>
              <a:pPr/>
              <a:t>44</a:t>
            </a:fld>
            <a:endParaRPr lang="en-US"/>
          </a:p>
        </p:txBody>
      </p:sp>
      <p:sp>
        <p:nvSpPr>
          <p:cNvPr id="684034" name="Rectangle 2"/>
          <p:cNvSpPr>
            <a:spLocks noChangeArrowheads="1" noTextEdit="1"/>
          </p:cNvSpPr>
          <p:nvPr>
            <p:ph type="sldImg"/>
          </p:nvPr>
        </p:nvSpPr>
        <p:spPr>
          <a:ln/>
        </p:spPr>
      </p:sp>
      <p:sp>
        <p:nvSpPr>
          <p:cNvPr id="684035" name="Rectangle 3"/>
          <p:cNvSpPr>
            <a:spLocks noGrp="1" noChangeArrowheads="1"/>
          </p:cNvSpPr>
          <p:nvPr>
            <p:ph type="body" idx="1"/>
          </p:nvPr>
        </p:nvSpPr>
        <p:spPr/>
        <p:txBody>
          <a:bodyPr/>
          <a:lstStyle/>
          <a:p>
            <a:r>
              <a:rPr lang="en-US"/>
              <a:t>The Technical Competency Database lists qualified L1, L2, L3 and L4 staff.  Conflicts of interest statements are signed at hiring…and via required Oracle on-line training sessions.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A4C8A-39F4-40E7-8EC1-AE15E79F7A8F}" type="slidenum">
              <a:rPr lang="en-US"/>
              <a:pPr/>
              <a:t>45</a:t>
            </a:fld>
            <a:endParaRPr lang="en-US"/>
          </a:p>
        </p:txBody>
      </p:sp>
      <p:sp>
        <p:nvSpPr>
          <p:cNvPr id="794626" name="Rectangle 2"/>
          <p:cNvSpPr>
            <a:spLocks noChangeArrowheads="1" noTextEdit="1"/>
          </p:cNvSpPr>
          <p:nvPr>
            <p:ph type="sldImg"/>
          </p:nvPr>
        </p:nvSpPr>
        <p:spPr>
          <a:ln/>
        </p:spPr>
      </p:sp>
      <p:sp>
        <p:nvSpPr>
          <p:cNvPr id="794627" name="Rectangle 3"/>
          <p:cNvSpPr>
            <a:spLocks noGrp="1" noChangeArrowheads="1"/>
          </p:cNvSpPr>
          <p:nvPr>
            <p:ph type="body" idx="1"/>
          </p:nvPr>
        </p:nvSpPr>
        <p:spPr/>
        <p:txBody>
          <a:bodyPr/>
          <a:lstStyle/>
          <a:p>
            <a:r>
              <a:rPr lang="en-US"/>
              <a:t>Assess quoting process in Customer Service and audit SSA activity.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B7A4A-54D6-4D02-B0EC-4C7C196EDEA2}" type="slidenum">
              <a:rPr lang="en-US"/>
              <a:pPr/>
              <a:t>46</a:t>
            </a:fld>
            <a:endParaRPr lang="en-US"/>
          </a:p>
        </p:txBody>
      </p:sp>
      <p:sp>
        <p:nvSpPr>
          <p:cNvPr id="795650" name="Rectangle 2"/>
          <p:cNvSpPr>
            <a:spLocks noChangeArrowheads="1" noTextEdit="1"/>
          </p:cNvSpPr>
          <p:nvPr>
            <p:ph type="sldImg"/>
          </p:nvPr>
        </p:nvSpPr>
        <p:spPr>
          <a:ln/>
        </p:spPr>
      </p:sp>
      <p:sp>
        <p:nvSpPr>
          <p:cNvPr id="795651" name="Rectangle 3"/>
          <p:cNvSpPr>
            <a:spLocks noGrp="1" noChangeArrowheads="1"/>
          </p:cNvSpPr>
          <p:nvPr>
            <p:ph type="body" idx="1"/>
          </p:nvPr>
        </p:nvSpPr>
        <p:spPr/>
        <p:txBody>
          <a:bodyPr/>
          <a:lstStyle/>
          <a:p>
            <a:r>
              <a:rPr lang="en-US"/>
              <a:t>Refer to 00-QA-S0004, Internal Audit SOP.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707AF-2483-417E-93C6-8DF426BB5AB9}" type="slidenum">
              <a:rPr lang="en-US"/>
              <a:pPr/>
              <a:t>47</a:t>
            </a:fld>
            <a:endParaRPr lang="en-US"/>
          </a:p>
        </p:txBody>
      </p:sp>
      <p:sp>
        <p:nvSpPr>
          <p:cNvPr id="732162" name="Rectangle 2"/>
          <p:cNvSpPr>
            <a:spLocks noChangeArrowheads="1" noTextEdit="1"/>
          </p:cNvSpPr>
          <p:nvPr>
            <p:ph type="sldImg"/>
          </p:nvPr>
        </p:nvSpPr>
        <p:spPr>
          <a:ln/>
        </p:spPr>
      </p:sp>
      <p:sp>
        <p:nvSpPr>
          <p:cNvPr id="732163" name="Rectangle 3"/>
          <p:cNvSpPr>
            <a:spLocks noGrp="1" noChangeArrowheads="1"/>
          </p:cNvSpPr>
          <p:nvPr>
            <p:ph type="body" idx="1"/>
          </p:nvPr>
        </p:nvSpPr>
        <p:spPr>
          <a:xfrm>
            <a:off x="914400" y="4416425"/>
            <a:ext cx="5410200" cy="4183063"/>
          </a:xfrm>
        </p:spPr>
        <p:txBody>
          <a:bodyPr/>
          <a:lstStyle/>
          <a:p>
            <a:pPr marL="228600" indent="-228600">
              <a:buFontTx/>
              <a:buAutoNum type="arabicPeriod"/>
            </a:pPr>
            <a:r>
              <a:rPr lang="en-US"/>
              <a:t>UL Standards can be found at this link:  http://standards.ul.com/documents/</a:t>
            </a:r>
          </a:p>
          <a:p>
            <a:pPr marL="228600" indent="-228600">
              <a:buFontTx/>
              <a:buAutoNum type="arabicPeriod"/>
            </a:pPr>
            <a:r>
              <a:rPr lang="en-US"/>
              <a:t>The CB Scheme is based on the use of International (IEC) Standards. Following link shows the scope IEC Standards applicable to each office. http://nbkweb1.ul.com/departments/snk/3612/Programs/overview/cb_at_ul.html</a:t>
            </a:r>
          </a:p>
          <a:p>
            <a:pPr marL="228600" indent="-228600">
              <a:buFontTx/>
              <a:buAutoNum type="arabicPeriod"/>
            </a:pPr>
            <a:r>
              <a:rPr lang="en-US"/>
              <a:t>Verify by assessing project work, utilize job aid 00-OP-J0036 as a checklist to assure a thorough audit.  As stated earlier, sample DAP, WTDP, CTDP, etc. types of projects if available.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5D8D5-1D1A-45DB-A305-38350CE5BCEF}" type="slidenum">
              <a:rPr lang="en-US"/>
              <a:pPr/>
              <a:t>48</a:t>
            </a:fld>
            <a:endParaRPr lang="en-US"/>
          </a:p>
        </p:txBody>
      </p:sp>
      <p:sp>
        <p:nvSpPr>
          <p:cNvPr id="796674" name="Rectangle 2"/>
          <p:cNvSpPr>
            <a:spLocks noChangeArrowheads="1" noTextEdit="1"/>
          </p:cNvSpPr>
          <p:nvPr>
            <p:ph type="sldImg"/>
          </p:nvPr>
        </p:nvSpPr>
        <p:spPr>
          <a:ln/>
        </p:spPr>
      </p:sp>
      <p:sp>
        <p:nvSpPr>
          <p:cNvPr id="796675" name="Rectangle 3"/>
          <p:cNvSpPr>
            <a:spLocks noGrp="1" noChangeArrowheads="1"/>
          </p:cNvSpPr>
          <p:nvPr>
            <p:ph type="body" idx="1"/>
          </p:nvPr>
        </p:nvSpPr>
        <p:spPr/>
        <p:txBody>
          <a:bodyPr/>
          <a:lstStyle/>
          <a:p>
            <a:r>
              <a:rPr lang="en-US"/>
              <a:t>Tip:  Sample projects with multiple ePro entries (typical for projects with testing repeated).  Review eComm for evidence of communication of test results to the client when testing was not successful.</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32621-D3AF-4A0E-BD08-76D156F02022}" type="slidenum">
              <a:rPr lang="en-US"/>
              <a:pPr/>
              <a:t>49</a:t>
            </a:fld>
            <a:endParaRPr lang="en-US"/>
          </a:p>
        </p:txBody>
      </p:sp>
      <p:sp>
        <p:nvSpPr>
          <p:cNvPr id="685058" name="Rectangle 2"/>
          <p:cNvSpPr>
            <a:spLocks noChangeArrowheads="1" noTextEdit="1"/>
          </p:cNvSpPr>
          <p:nvPr>
            <p:ph type="sldImg"/>
          </p:nvPr>
        </p:nvSpPr>
        <p:spPr>
          <a:ln/>
        </p:spPr>
      </p:sp>
      <p:sp>
        <p:nvSpPr>
          <p:cNvPr id="685059" name="Rectangle 3"/>
          <p:cNvSpPr>
            <a:spLocks noGrp="1" noChangeArrowheads="1"/>
          </p:cNvSpPr>
          <p:nvPr>
            <p:ph type="body" idx="1"/>
          </p:nvPr>
        </p:nvSpPr>
        <p:spPr/>
        <p:txBody>
          <a:bodyPr/>
          <a:lstStyle/>
          <a:p>
            <a:pPr marL="228600" indent="-228600">
              <a:buFontTx/>
              <a:buAutoNum type="arabicPeriod"/>
            </a:pPr>
            <a:r>
              <a:rPr lang="en-US"/>
              <a:t>We talked about evaluation requirements in Clause 10 and evaluation reports in clause 11 we are tying the 2 together to make the certification decision.</a:t>
            </a:r>
          </a:p>
          <a:p>
            <a:pPr marL="228600" indent="-228600">
              <a:buFontTx/>
              <a:buAutoNum type="arabicPeriod"/>
            </a:pPr>
            <a:r>
              <a:rPr lang="en-US"/>
              <a:t>UL must have competent staff to make certification decisions(can’t subcontract decision). Verify L3 qualification in the TCD was current at the time the final review was conducted.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43DDE-011E-4CED-8A34-4B32C79B0CFB}" type="slidenum">
              <a:rPr lang="en-US"/>
              <a:pPr/>
              <a:t>50</a:t>
            </a:fld>
            <a:endParaRPr lang="en-US"/>
          </a:p>
        </p:txBody>
      </p:sp>
      <p:sp>
        <p:nvSpPr>
          <p:cNvPr id="797698" name="Rectangle 2"/>
          <p:cNvSpPr>
            <a:spLocks noChangeArrowheads="1" noTextEdit="1"/>
          </p:cNvSpPr>
          <p:nvPr>
            <p:ph type="sldImg"/>
          </p:nvPr>
        </p:nvSpPr>
        <p:spPr>
          <a:ln/>
        </p:spPr>
      </p:sp>
      <p:sp>
        <p:nvSpPr>
          <p:cNvPr id="797699" name="Rectangle 3"/>
          <p:cNvSpPr>
            <a:spLocks noGrp="1" noChangeArrowheads="1"/>
          </p:cNvSpPr>
          <p:nvPr>
            <p:ph type="body" idx="1"/>
          </p:nvPr>
        </p:nvSpPr>
        <p:spPr/>
        <p:txBody>
          <a:bodyPr/>
          <a:lstStyle/>
          <a:p>
            <a:r>
              <a:rPr lang="en-US"/>
              <a:t>Tip: If project sampled is a new product (with new Model numbers), verify correct information has been added into LIS.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A3711-8B90-4E5A-BD52-92305186295F}" type="slidenum">
              <a:rPr lang="en-US"/>
              <a:pPr/>
              <a:t>51</a:t>
            </a:fld>
            <a:endParaRPr lang="en-US"/>
          </a:p>
        </p:txBody>
      </p:sp>
      <p:sp>
        <p:nvSpPr>
          <p:cNvPr id="686082" name="Rectangle 2"/>
          <p:cNvSpPr>
            <a:spLocks noChangeArrowheads="1" noTextEdit="1"/>
          </p:cNvSpPr>
          <p:nvPr>
            <p:ph type="sldImg"/>
          </p:nvPr>
        </p:nvSpPr>
        <p:spPr>
          <a:ln/>
        </p:spPr>
      </p:sp>
      <p:sp>
        <p:nvSpPr>
          <p:cNvPr id="686083" name="Rectangle 3"/>
          <p:cNvSpPr>
            <a:spLocks noGrp="1" noChangeArrowheads="1"/>
          </p:cNvSpPr>
          <p:nvPr>
            <p:ph type="body" idx="1"/>
          </p:nvPr>
        </p:nvSpPr>
        <p:spPr/>
        <p:txBody>
          <a:bodyPr/>
          <a:lstStyle/>
          <a:p>
            <a:pPr marL="228600" indent="-228600">
              <a:buFontTx/>
              <a:buAutoNum type="arabicPeriod"/>
            </a:pPr>
            <a:r>
              <a:rPr lang="en-US" sz="1000">
                <a:latin typeface="Arial" pitchFamily="34" charset="0"/>
              </a:rPr>
              <a:t>This clause is where the requirements of ISO 17020 come in.  UL decided to use the requirements of ISO 17020 however, with the exception of a IECEx Program UL is not accredited to ISO 17020.</a:t>
            </a:r>
          </a:p>
          <a:p>
            <a:pPr marL="228600" indent="-228600">
              <a:buFontTx/>
              <a:buAutoNum type="arabicPeriod"/>
            </a:pPr>
            <a:endParaRPr lang="en-US" sz="1000">
              <a:latin typeface="Arial" pitchFamily="34" charset="0"/>
            </a:endParaRPr>
          </a:p>
          <a:p>
            <a:pPr marL="228600" indent="-228600">
              <a:buFontTx/>
              <a:buAutoNum type="arabicPeriod"/>
            </a:pPr>
            <a:r>
              <a:rPr lang="en-US" sz="1000">
                <a:latin typeface="Arial" pitchFamily="34" charset="0"/>
                <a:ea typeface="Arial Unicode MS" pitchFamily="34" charset="-128"/>
                <a:cs typeface="Arial Unicode MS" pitchFamily="34" charset="-128"/>
              </a:rPr>
              <a:t>FUS shall be established for each product category.  The selection of the type of FUS to be applied to each product category is the responsibility of the Chief Engineer, Global Inspection and Field Services.  The FUS shall be uniform for all certifications under a product category</a:t>
            </a:r>
          </a:p>
          <a:p>
            <a:pPr marL="228600" indent="-228600">
              <a:buFontTx/>
              <a:buAutoNum type="arabicPeriod"/>
            </a:pPr>
            <a:endParaRPr lang="en-US" sz="1000">
              <a:latin typeface="Arial" pitchFamily="34" charset="0"/>
              <a:ea typeface="Arial Unicode MS" pitchFamily="34" charset="-128"/>
              <a:cs typeface="Arial Unicode MS" pitchFamily="34" charset="-128"/>
            </a:endParaRPr>
          </a:p>
          <a:p>
            <a:pPr marL="228600" indent="-228600">
              <a:buFontTx/>
              <a:buAutoNum type="arabicPeriod"/>
            </a:pPr>
            <a:r>
              <a:rPr lang="en-US" sz="1000">
                <a:latin typeface="Arial" pitchFamily="34" charset="0"/>
                <a:ea typeface="Arial Unicode MS" pitchFamily="34" charset="-128"/>
                <a:cs typeface="Arial Unicode MS" pitchFamily="34" charset="-128"/>
              </a:rPr>
              <a:t>Some international programs may have different requirements. Exclusions in their program manual.</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4264-EA6D-40D2-83D9-C58388F31300}" type="slidenum">
              <a:rPr lang="en-US"/>
              <a:pPr/>
              <a:t>52</a:t>
            </a:fld>
            <a:endParaRPr lang="en-US"/>
          </a:p>
        </p:txBody>
      </p:sp>
      <p:sp>
        <p:nvSpPr>
          <p:cNvPr id="798722" name="Rectangle 2"/>
          <p:cNvSpPr>
            <a:spLocks noChangeArrowheads="1" noTextEdit="1"/>
          </p:cNvSpPr>
          <p:nvPr>
            <p:ph type="sldImg"/>
          </p:nvPr>
        </p:nvSpPr>
        <p:spPr>
          <a:ln/>
        </p:spPr>
      </p:sp>
      <p:sp>
        <p:nvSpPr>
          <p:cNvPr id="798723" name="Rectangle 3"/>
          <p:cNvSpPr>
            <a:spLocks noGrp="1" noChangeArrowheads="1"/>
          </p:cNvSpPr>
          <p:nvPr>
            <p:ph type="body" idx="1"/>
          </p:nvPr>
        </p:nvSpPr>
        <p:spPr/>
        <p:txBody>
          <a:bodyPr/>
          <a:lstStyle/>
          <a:p>
            <a:r>
              <a:rPr lang="en-US"/>
              <a:t>In 2009 the entire VN/PER handling process is being completely revised.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1145A-2F0A-4C2F-9C14-D9343BCB8105}" type="slidenum">
              <a:rPr lang="en-US"/>
              <a:pPr/>
              <a:t>5</a:t>
            </a:fld>
            <a:endParaRPr lang="en-US"/>
          </a:p>
        </p:txBody>
      </p:sp>
      <p:sp>
        <p:nvSpPr>
          <p:cNvPr id="662530" name="Rectangle 2"/>
          <p:cNvSpPr>
            <a:spLocks noChangeArrowheads="1" noTextEdit="1"/>
          </p:cNvSpPr>
          <p:nvPr>
            <p:ph type="sldImg"/>
          </p:nvPr>
        </p:nvSpPr>
        <p:spPr>
          <a:ln/>
        </p:spPr>
      </p:sp>
      <p:sp>
        <p:nvSpPr>
          <p:cNvPr id="662531" name="Rectangle 3"/>
          <p:cNvSpPr>
            <a:spLocks noGrp="1" noChangeArrowheads="1"/>
          </p:cNvSpPr>
          <p:nvPr>
            <p:ph type="body" idx="1"/>
          </p:nvPr>
        </p:nvSpPr>
        <p:spPr/>
        <p:txBody>
          <a:bodyPr/>
          <a:lstStyle/>
          <a:p>
            <a:pPr marL="228600" indent="-228600"/>
            <a:endParaRPr lang="en-US"/>
          </a:p>
          <a:p>
            <a:pPr marL="228600" indent="-228600">
              <a:buFontTx/>
              <a:buAutoNum type="arabicPeriod"/>
            </a:pPr>
            <a:r>
              <a:rPr lang="en-US">
                <a:latin typeface="Arial" pitchFamily="34" charset="0"/>
              </a:rPr>
              <a:t> </a:t>
            </a:r>
            <a:r>
              <a:rPr lang="en-US" b="1"/>
              <a:t>Guide 65 is used to cover any certification body operating a product certification system.</a:t>
            </a:r>
          </a:p>
          <a:p>
            <a:pPr marL="228600" indent="-228600">
              <a:buFontTx/>
              <a:buAutoNum type="arabicPeriod"/>
            </a:pPr>
            <a:endParaRPr lang="en-US" b="1"/>
          </a:p>
          <a:p>
            <a:pPr marL="228600" indent="-228600">
              <a:buFontTx/>
              <a:buAutoNum type="arabicPeriod"/>
            </a:pPr>
            <a:r>
              <a:rPr lang="en-US" b="1">
                <a:ea typeface="Arial Unicode MS" pitchFamily="34" charset="-128"/>
                <a:cs typeface="Arial Unicode MS" pitchFamily="34" charset="-128"/>
              </a:rPr>
              <a:t>Certification of a product, as defined by UL, is a means of providing confidence that the product complies with specified standards and requirements.</a:t>
            </a:r>
          </a:p>
          <a:p>
            <a:pPr marL="228600" indent="-228600">
              <a:buFontTx/>
              <a:buAutoNum type="arabicPeriod"/>
            </a:pPr>
            <a:endParaRPr lang="en-US"/>
          </a:p>
          <a:p>
            <a:pPr marL="228600" indent="-228600" eaLnBrk="1" hangingPunct="1">
              <a:spcBef>
                <a:spcPct val="0"/>
              </a:spcBef>
              <a:buSzPct val="65000"/>
              <a:buFontTx/>
              <a:buAutoNum type="arabicPeriod"/>
            </a:pPr>
            <a:r>
              <a:rPr lang="en-US" b="1"/>
              <a:t>Guide 65 applies to </a:t>
            </a:r>
            <a:r>
              <a:rPr lang="en-US" b="1" u="sng"/>
              <a:t>all</a:t>
            </a:r>
            <a:r>
              <a:rPr lang="en-US" b="1"/>
              <a:t>  product certification programs at  UL</a:t>
            </a:r>
          </a:p>
          <a:p>
            <a:pPr marL="228600" indent="-228600" eaLnBrk="1" hangingPunct="1">
              <a:spcBef>
                <a:spcPct val="0"/>
              </a:spcBef>
              <a:buClr>
                <a:srgbClr val="003399"/>
              </a:buClr>
              <a:buSzPct val="65000"/>
              <a:buFontTx/>
              <a:buAutoNum type="arabicPeriod"/>
            </a:pPr>
            <a:endParaRPr lang="en-US" b="1"/>
          </a:p>
          <a:p>
            <a:pPr marL="228600" indent="-228600" eaLnBrk="1" hangingPunct="1">
              <a:spcBef>
                <a:spcPct val="0"/>
              </a:spcBef>
              <a:buClr>
                <a:schemeClr val="tx1"/>
              </a:buClr>
              <a:buFontTx/>
              <a:buAutoNum type="arabicPeriod"/>
            </a:pPr>
            <a:r>
              <a:rPr lang="en-US" b="1"/>
              <a:t> A list of certification programs can be found at:</a:t>
            </a:r>
          </a:p>
          <a:p>
            <a:pPr marL="685800" lvl="1" indent="-228600" eaLnBrk="1" hangingPunct="1">
              <a:spcBef>
                <a:spcPct val="0"/>
              </a:spcBef>
              <a:buClr>
                <a:schemeClr val="tx1"/>
              </a:buClr>
              <a:buFontTx/>
              <a:buChar char="•"/>
            </a:pPr>
            <a:r>
              <a:rPr lang="en-US" b="1"/>
              <a:t>http://corporate.ul.com/departments/ics/home/index.asp</a:t>
            </a:r>
          </a:p>
          <a:p>
            <a:pPr marL="685800" lvl="1" indent="-228600" eaLnBrk="1" hangingPunct="1">
              <a:spcBef>
                <a:spcPct val="0"/>
              </a:spcBef>
              <a:buClr>
                <a:schemeClr val="tx1"/>
              </a:buClr>
              <a:buFontTx/>
              <a:buChar char="•"/>
            </a:pPr>
            <a:endParaRPr lang="en-US" b="1"/>
          </a:p>
          <a:p>
            <a:pPr marL="228600" indent="-228600">
              <a:buFontTx/>
              <a:buAutoNum type="arabicPeriod"/>
            </a:pPr>
            <a:r>
              <a:rPr lang="en-US" b="1"/>
              <a:t>Even though we are going through Guide 65 you will see the linkages to ISO 17025 and ISO 17020 requirements</a:t>
            </a:r>
          </a:p>
          <a:p>
            <a:pPr marL="228600" indent="-228600" eaLnBrk="1" hangingPunct="1">
              <a:spcBef>
                <a:spcPct val="0"/>
              </a:spcBef>
              <a:buSzPct val="65000"/>
              <a:buFontTx/>
              <a:buAutoNum type="arabicPeriod"/>
            </a:pPr>
            <a:endParaRPr lang="en-US" b="1">
              <a:ea typeface="Arial Unicode MS" pitchFamily="34" charset="-128"/>
              <a:cs typeface="Arial Unicode MS" pitchFamily="34" charset="-128"/>
            </a:endParaRPr>
          </a:p>
          <a:p>
            <a:pPr marL="228600" indent="-228600"/>
            <a:r>
              <a:rPr lang="en-US">
                <a:latin typeface="Arial" pitchFamily="34" charset="0"/>
              </a:rPr>
              <a: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11FB8-4CD9-4256-A096-5230E4A94EA3}" type="slidenum">
              <a:rPr lang="en-US"/>
              <a:pPr/>
              <a:t>53</a:t>
            </a:fld>
            <a:endParaRPr lang="en-US"/>
          </a:p>
        </p:txBody>
      </p:sp>
      <p:sp>
        <p:nvSpPr>
          <p:cNvPr id="729090" name="Rectangle 2"/>
          <p:cNvSpPr>
            <a:spLocks noChangeArrowheads="1" noTextEdit="1"/>
          </p:cNvSpPr>
          <p:nvPr>
            <p:ph type="sldImg"/>
          </p:nvPr>
        </p:nvSpPr>
        <p:spPr>
          <a:ln/>
        </p:spPr>
      </p:sp>
      <p:sp>
        <p:nvSpPr>
          <p:cNvPr id="729091" name="Rectangle 3"/>
          <p:cNvSpPr>
            <a:spLocks noGrp="1" noChangeArrowheads="1"/>
          </p:cNvSpPr>
          <p:nvPr>
            <p:ph type="body" idx="1"/>
          </p:nvPr>
        </p:nvSpPr>
        <p:spPr/>
        <p:txBody>
          <a:bodyPr/>
          <a:lstStyle/>
          <a:p>
            <a:pPr marL="228600" indent="-228600">
              <a:buFontTx/>
              <a:buAutoNum type="arabicPeriod"/>
            </a:pPr>
            <a:endParaRPr lang="en-US"/>
          </a:p>
          <a:p>
            <a:pPr marL="228600" indent="-228600">
              <a:buFontTx/>
              <a:buAutoNum type="arabicPeriod"/>
            </a:pPr>
            <a:r>
              <a:rPr lang="en-US">
                <a:solidFill>
                  <a:srgbClr val="000000"/>
                </a:solidFill>
                <a:latin typeface="Arial Unicode MS" pitchFamily="34" charset="-128"/>
                <a:ea typeface="Arial Unicode MS" pitchFamily="34" charset="-128"/>
                <a:cs typeface="Arial Unicode MS" pitchFamily="34" charset="-128"/>
              </a:rPr>
              <a:t>When UL Marks are found to be incorrectly used (other than situations that might involve suspected counterfeiting) the information is to be communicated via a Field Report and handled according to the Global Field Report Policy.  Submittal of the information can be via the external corporate website (www.ul.com) or the internal Field Report Department website.</a:t>
            </a:r>
          </a:p>
          <a:p>
            <a:pPr marL="228600" indent="-228600">
              <a:buFontTx/>
              <a:buAutoNum type="arabicPeriod"/>
            </a:pP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C1C97-16BE-4339-AB38-B0A3450A2E39}" type="slidenum">
              <a:rPr lang="en-US"/>
              <a:pPr/>
              <a:t>54</a:t>
            </a:fld>
            <a:endParaRPr lang="en-US"/>
          </a:p>
        </p:txBody>
      </p:sp>
      <p:sp>
        <p:nvSpPr>
          <p:cNvPr id="799746" name="Rectangle 2"/>
          <p:cNvSpPr>
            <a:spLocks noChangeArrowheads="1" noTextEdit="1"/>
          </p:cNvSpPr>
          <p:nvPr>
            <p:ph type="sldImg"/>
          </p:nvPr>
        </p:nvSpPr>
        <p:spPr>
          <a:ln/>
        </p:spPr>
      </p:sp>
      <p:sp>
        <p:nvSpPr>
          <p:cNvPr id="799747" name="Rectangle 3"/>
          <p:cNvSpPr>
            <a:spLocks noGrp="1" noChangeArrowheads="1"/>
          </p:cNvSpPr>
          <p:nvPr>
            <p:ph type="body" idx="1"/>
          </p:nvPr>
        </p:nvSpPr>
        <p:spPr/>
        <p:txBody>
          <a:bodyPr/>
          <a:lstStyle/>
          <a:p>
            <a:r>
              <a:rPr lang="en-US"/>
              <a:t>Field Reps are required to verify appropriate use of UL Marks during every factory visit and document this in their Inspection Report (IR).  These reports are stored in the Inspection History (IR) database.  Access to this db must be requested.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B2F700-4146-4561-B2DC-7855C612DB06}" type="slidenum">
              <a:rPr lang="en-US"/>
              <a:pPr/>
              <a:t>55</a:t>
            </a:fld>
            <a:endParaRPr lang="en-US"/>
          </a:p>
        </p:txBody>
      </p:sp>
      <p:sp>
        <p:nvSpPr>
          <p:cNvPr id="689154" name="Rectangle 2"/>
          <p:cNvSpPr>
            <a:spLocks noChangeArrowheads="1" noTextEdit="1"/>
          </p:cNvSpPr>
          <p:nvPr>
            <p:ph type="sldImg"/>
          </p:nvPr>
        </p:nvSpPr>
        <p:spPr>
          <a:ln/>
        </p:spPr>
      </p:sp>
      <p:sp>
        <p:nvSpPr>
          <p:cNvPr id="689155" name="Rectangle 3"/>
          <p:cNvSpPr>
            <a:spLocks noGrp="1" noChangeArrowheads="1"/>
          </p:cNvSpPr>
          <p:nvPr>
            <p:ph type="body" idx="1"/>
          </p:nvPr>
        </p:nvSpPr>
        <p:spPr/>
        <p:txBody>
          <a:bodyPr/>
          <a:lstStyle/>
          <a:p>
            <a:r>
              <a:rPr lang="en-US"/>
              <a:t>UL has complaint database; manufacturers  are required to maintain a complaints database per the GSA.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ACCC50-36D7-4A92-AE96-DFF43AE9B5C3}" type="slidenum">
              <a:rPr lang="en-US"/>
              <a:pPr/>
              <a:t>56</a:t>
            </a:fld>
            <a:endParaRPr lang="en-US"/>
          </a:p>
        </p:txBody>
      </p:sp>
      <p:sp>
        <p:nvSpPr>
          <p:cNvPr id="870402" name="Rectangle 2"/>
          <p:cNvSpPr>
            <a:spLocks noChangeArrowheads="1" noTextEdit="1"/>
          </p:cNvSpPr>
          <p:nvPr>
            <p:ph type="sldImg"/>
          </p:nvPr>
        </p:nvSpPr>
        <p:spPr>
          <a:ln/>
        </p:spPr>
      </p:sp>
      <p:sp>
        <p:nvSpPr>
          <p:cNvPr id="870403" name="Rectangle 3"/>
          <p:cNvSpPr>
            <a:spLocks noGrp="1" noChangeArrowheads="1"/>
          </p:cNvSpPr>
          <p:nvPr>
            <p:ph type="body" idx="1"/>
          </p:nvPr>
        </p:nvSpPr>
        <p:spPr/>
        <p:txBody>
          <a:bodyPr/>
          <a:lstStyle/>
          <a:p>
            <a:r>
              <a:rPr lang="en-US"/>
              <a:t>Stress to the students that we are looking for the </a:t>
            </a:r>
            <a:r>
              <a:rPr lang="en-US" b="1"/>
              <a:t>one</a:t>
            </a:r>
            <a:r>
              <a:rPr lang="en-US"/>
              <a:t> primary clause of Guide 65 that has been violated.  While non-primary clauses may also be applicable (for example, many of the very broad requirements of 4.2 can be applied to almost every clause in Guide 65) the group exercises requires the student to identify the </a:t>
            </a:r>
            <a:r>
              <a:rPr lang="en-US" b="1"/>
              <a:t>one</a:t>
            </a:r>
            <a:r>
              <a:rPr lang="en-US"/>
              <a:t> Guide 65 clause that is most directly applicable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A8588-6790-4A08-94E5-C9106A680074}" type="slidenum">
              <a:rPr lang="en-US"/>
              <a:pPr/>
              <a:t>57</a:t>
            </a:fld>
            <a:endParaRPr lang="en-US"/>
          </a:p>
        </p:txBody>
      </p:sp>
      <p:sp>
        <p:nvSpPr>
          <p:cNvPr id="872450" name="Rectangle 2"/>
          <p:cNvSpPr>
            <a:spLocks noChangeArrowheads="1" noTextEdit="1"/>
          </p:cNvSpPr>
          <p:nvPr>
            <p:ph type="sldImg"/>
          </p:nvPr>
        </p:nvSpPr>
        <p:spPr>
          <a:ln/>
        </p:spPr>
      </p:sp>
      <p:sp>
        <p:nvSpPr>
          <p:cNvPr id="872451" name="Rectangle 3"/>
          <p:cNvSpPr>
            <a:spLocks noGrp="1" noChangeArrowheads="1"/>
          </p:cNvSpPr>
          <p:nvPr>
            <p:ph type="body" idx="1"/>
          </p:nvPr>
        </p:nvSpPr>
        <p:spPr/>
        <p:txBody>
          <a:bodyPr/>
          <a:lstStyle/>
          <a:p>
            <a:r>
              <a:rPr lang="en-US"/>
              <a:t>Stress to the students that we are looking for the </a:t>
            </a:r>
            <a:r>
              <a:rPr lang="en-US" b="1"/>
              <a:t>one</a:t>
            </a:r>
            <a:r>
              <a:rPr lang="en-US"/>
              <a:t> primary clause of Guide 65 that has been violated.  While non-primary clauses may also be applicable (for example, many of the very broad requirements of 4.2 can be applied to almost every clause in Guide 65) the group exercises requires the student to identify the </a:t>
            </a:r>
            <a:r>
              <a:rPr lang="en-US" b="1"/>
              <a:t>one</a:t>
            </a:r>
            <a:r>
              <a:rPr lang="en-US"/>
              <a:t> Guide 65 clause that is most directly applicable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68D5F-2BEB-441A-92CB-57C5371A747B}" type="slidenum">
              <a:rPr lang="en-US"/>
              <a:pPr/>
              <a:t>6</a:t>
            </a:fld>
            <a:endParaRPr lang="en-US"/>
          </a:p>
        </p:txBody>
      </p:sp>
      <p:sp>
        <p:nvSpPr>
          <p:cNvPr id="695298" name="Rectangle 2"/>
          <p:cNvSpPr>
            <a:spLocks noChangeArrowheads="1" noTextEdit="1"/>
          </p:cNvSpPr>
          <p:nvPr>
            <p:ph type="sldImg"/>
          </p:nvPr>
        </p:nvSpPr>
        <p:spPr>
          <a:ln/>
        </p:spPr>
      </p:sp>
      <p:sp>
        <p:nvSpPr>
          <p:cNvPr id="695299" name="Rectangle 3"/>
          <p:cNvSpPr>
            <a:spLocks noGrp="1" noChangeArrowheads="1"/>
          </p:cNvSpPr>
          <p:nvPr>
            <p:ph type="body" idx="1"/>
          </p:nvPr>
        </p:nvSpPr>
        <p:spPr/>
        <p:txBody>
          <a:bodyPr/>
          <a:lstStyle/>
          <a:p>
            <a:pPr marL="228600" indent="-228600" eaLnBrk="1" hangingPunct="1">
              <a:spcBef>
                <a:spcPct val="0"/>
              </a:spcBef>
              <a:buSzPct val="65000"/>
              <a:buFontTx/>
              <a:buAutoNum type="arabicPeriod"/>
            </a:pPr>
            <a:r>
              <a:rPr lang="en-US" b="1">
                <a:latin typeface="Arial" pitchFamily="34" charset="0"/>
              </a:rPr>
              <a:t>Definitions utilized for implementation of certification requirements include these taken from the </a:t>
            </a:r>
            <a:r>
              <a:rPr lang="en-US" b="1">
                <a:latin typeface="Arial" pitchFamily="34" charset="0"/>
                <a:ea typeface="Arial Unicode MS" pitchFamily="34" charset="-128"/>
                <a:cs typeface="Arial Unicode MS" pitchFamily="34" charset="-128"/>
              </a:rPr>
              <a:t>UL Glossary of terms and acronyms (00-QA-S0009)</a:t>
            </a:r>
          </a:p>
          <a:p>
            <a:pPr marL="228600" indent="-228600" eaLnBrk="1" hangingPunct="1">
              <a:spcBef>
                <a:spcPct val="0"/>
              </a:spcBef>
              <a:buSzPct val="65000"/>
              <a:buFontTx/>
              <a:buAutoNum type="arabicPeriod"/>
            </a:pPr>
            <a:endParaRPr lang="en-US" b="1">
              <a:latin typeface="Arial" pitchFamily="34" charset="0"/>
              <a:ea typeface="Arial Unicode MS" pitchFamily="34" charset="-128"/>
              <a:cs typeface="Arial Unicode MS" pitchFamily="34" charset="-128"/>
            </a:endParaRPr>
          </a:p>
          <a:p>
            <a:pPr marL="228600" indent="-228600" eaLnBrk="1" hangingPunct="1">
              <a:spcBef>
                <a:spcPct val="0"/>
              </a:spcBef>
              <a:buSzPct val="65000"/>
              <a:buFontTx/>
              <a:buAutoNum type="arabicPeriod"/>
            </a:pPr>
            <a:r>
              <a:rPr lang="en-US" b="1">
                <a:latin typeface="Arial" pitchFamily="34" charset="0"/>
                <a:ea typeface="Arial Unicode MS" pitchFamily="34" charset="-128"/>
                <a:cs typeface="Arial Unicode MS" pitchFamily="34" charset="-128"/>
              </a:rPr>
              <a:t>Supplier is the applicant.</a:t>
            </a:r>
          </a:p>
          <a:p>
            <a:pPr marL="228600" indent="-228600" eaLnBrk="1" hangingPunct="1">
              <a:spcBef>
                <a:spcPct val="0"/>
              </a:spcBef>
              <a:buSzPct val="65000"/>
            </a:pPr>
            <a:endParaRPr lang="en-US" b="1">
              <a:latin typeface="Arial" pitchFamily="34" charset="0"/>
              <a:ea typeface="Arial Unicode MS" pitchFamily="34" charset="-128"/>
              <a:cs typeface="Arial Unicode MS" pitchFamily="34" charset="-128"/>
            </a:endParaRPr>
          </a:p>
          <a:p>
            <a:pPr marL="228600" indent="-228600" eaLnBrk="1" hangingPunct="1">
              <a:spcBef>
                <a:spcPct val="0"/>
              </a:spcBef>
              <a:buSzPct val="65000"/>
            </a:pPr>
            <a:endParaRPr lang="en-US" b="1">
              <a:latin typeface="Arial" pitchFamily="34" charset="0"/>
              <a:ea typeface="Arial Unicode MS" pitchFamily="34" charset="-128"/>
              <a:cs typeface="Arial Unicode MS" pitchFamily="34" charset="-128"/>
            </a:endParaRPr>
          </a:p>
          <a:p>
            <a:pPr marL="228600" indent="-228600" eaLnBrk="1" hangingPunct="1">
              <a:spcBef>
                <a:spcPct val="0"/>
              </a:spcBef>
              <a:buSzPct val="65000"/>
            </a:pPr>
            <a:endParaRPr lang="en-US" b="1">
              <a:latin typeface="Arial" pitchFamily="34" charset="0"/>
              <a:ea typeface="Arial Unicode MS" pitchFamily="34" charset="-128"/>
              <a:cs typeface="Arial Unicode MS" pitchFamily="34" charset="-128"/>
            </a:endParaRPr>
          </a:p>
          <a:p>
            <a:pPr marL="228600" indent="-228600"/>
            <a:endParaRPr 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36939-DF25-4209-9A61-9F0E170AD3B6}" type="slidenum">
              <a:rPr lang="en-US"/>
              <a:pPr/>
              <a:t>7</a:t>
            </a:fld>
            <a:endParaRPr lang="en-US"/>
          </a:p>
        </p:txBody>
      </p:sp>
      <p:sp>
        <p:nvSpPr>
          <p:cNvPr id="663554" name="Rectangle 2"/>
          <p:cNvSpPr>
            <a:spLocks noChangeArrowheads="1" noTextEdit="1"/>
          </p:cNvSpPr>
          <p:nvPr>
            <p:ph type="sldImg"/>
          </p:nvPr>
        </p:nvSpPr>
        <p:spPr>
          <a:ln/>
        </p:spPr>
      </p:sp>
      <p:sp>
        <p:nvSpPr>
          <p:cNvPr id="663555" name="Rectangle 3"/>
          <p:cNvSpPr>
            <a:spLocks noGrp="1" noChangeArrowheads="1"/>
          </p:cNvSpPr>
          <p:nvPr>
            <p:ph type="body" idx="1"/>
          </p:nvPr>
        </p:nvSpPr>
        <p:spPr>
          <a:xfrm>
            <a:off x="914400" y="4416425"/>
            <a:ext cx="5410200" cy="4183063"/>
          </a:xfrm>
        </p:spPr>
        <p:txBody>
          <a:bodyPr/>
          <a:lstStyle/>
          <a:p>
            <a:pPr marL="457200" indent="-228600">
              <a:buFontTx/>
              <a:buAutoNum type="arabicPeriod"/>
            </a:pPr>
            <a:r>
              <a:rPr lang="en-US" sz="1000"/>
              <a:t>UL Standards of Conduct, 00-LE-P0001,  can be found in Doc Control.  </a:t>
            </a:r>
            <a:r>
              <a:rPr lang="en-US" sz="1000" i="1"/>
              <a:t>Might be good to verify if all know how to get to DCS, if needed show them.</a:t>
            </a:r>
          </a:p>
          <a:p>
            <a:pPr marL="457200" indent="-228600">
              <a:buFontTx/>
              <a:buAutoNum type="arabicPeriod"/>
            </a:pPr>
            <a:endParaRPr lang="en-US" sz="1000" i="1"/>
          </a:p>
          <a:p>
            <a:pPr marL="457200" indent="-228600">
              <a:buFontTx/>
              <a:buAutoNum type="arabicPeriod"/>
            </a:pPr>
            <a:r>
              <a:rPr lang="en-US" sz="1000" b="1">
                <a:ea typeface="Arial Unicode MS" pitchFamily="34" charset="-128"/>
                <a:cs typeface="Arial Unicode MS" pitchFamily="34" charset="-128"/>
              </a:rPr>
              <a:t>Guide Information Pages</a:t>
            </a:r>
            <a:r>
              <a:rPr lang="en-US" sz="1000">
                <a:ea typeface="Arial Unicode MS" pitchFamily="34" charset="-128"/>
                <a:cs typeface="Arial Unicode MS" pitchFamily="34" charset="-128"/>
              </a:rPr>
              <a:t> for each product category include critical information regarding the certified products, such as intended use of the product, reference to utilizing manufacturer's instructions, applicable installation codes, limitations regarding the use of the product, the standard or other requirements used to investigate the product, the type of UL Mark on the product, as well as other important facts such as explanation of markings, identification of related categories, and adjunct services.</a:t>
            </a:r>
          </a:p>
          <a:p>
            <a:pPr marL="457200" indent="-228600">
              <a:buFontTx/>
              <a:buAutoNum type="arabicPeriod"/>
            </a:pPr>
            <a:endParaRPr lang="en-US" sz="1000">
              <a:ea typeface="Arial Unicode MS" pitchFamily="34" charset="-128"/>
              <a:cs typeface="Arial Unicode MS" pitchFamily="34" charset="-128"/>
            </a:endParaRPr>
          </a:p>
          <a:p>
            <a:pPr marL="457200" indent="-228600">
              <a:buFontTx/>
              <a:buAutoNum type="arabicPeriod"/>
            </a:pPr>
            <a:r>
              <a:rPr lang="en-US" sz="1000">
                <a:ea typeface="Arial Unicode MS" pitchFamily="34" charset="-128"/>
                <a:cs typeface="Arial Unicode MS" pitchFamily="34" charset="-128"/>
              </a:rPr>
              <a:t>To locate The Guide, Listing, Classification and Recognition Information Pages are available in UL's printed product directories, and in </a:t>
            </a:r>
            <a:r>
              <a:rPr lang="en-US" sz="1000" b="1">
                <a:ea typeface="Arial Unicode MS" pitchFamily="34" charset="-128"/>
                <a:cs typeface="Arial Unicode MS" pitchFamily="34" charset="-128"/>
              </a:rPr>
              <a:t>UL's Listing Information System</a:t>
            </a:r>
            <a:r>
              <a:rPr lang="en-US" sz="1000">
                <a:ea typeface="Arial Unicode MS" pitchFamily="34" charset="-128"/>
                <a:cs typeface="Arial Unicode MS" pitchFamily="34" charset="-128"/>
              </a:rPr>
              <a:t> (http://lis.ul.com/cgibin/XYV/template/LISINT242/1FRAME/index.html) on UL's Intranet for UL staff)  and </a:t>
            </a:r>
            <a:r>
              <a:rPr lang="en-US" sz="1000" b="1">
                <a:ea typeface="Arial Unicode MS" pitchFamily="34" charset="-128"/>
                <a:cs typeface="Arial Unicode MS" pitchFamily="34" charset="-128"/>
              </a:rPr>
              <a:t>On-line Certification Directory</a:t>
            </a:r>
            <a:r>
              <a:rPr lang="en-US" sz="1000">
                <a:ea typeface="Arial Unicode MS" pitchFamily="34" charset="-128"/>
                <a:cs typeface="Arial Unicode MS" pitchFamily="34" charset="-128"/>
              </a:rPr>
              <a:t> (http://database.ul.com/cgibin/XYV/template/LISEXT/1FRAME/index.htm)  on UL's Internet for external users). The Model Information Pages are available only in LIS.</a:t>
            </a:r>
          </a:p>
          <a:p>
            <a:pPr marL="457200" indent="-228600">
              <a:buFontTx/>
              <a:buChar char="•"/>
            </a:pPr>
            <a:endParaRPr lang="en-US" sz="1000"/>
          </a:p>
          <a:p>
            <a:pPr marL="457200" indent="-228600">
              <a:buFontTx/>
              <a:buAutoNum type="arabicPeriod" startAt="5"/>
            </a:pPr>
            <a:r>
              <a:rPr lang="en-US" sz="1000" b="1">
                <a:solidFill>
                  <a:srgbClr val="000000"/>
                </a:solidFill>
                <a:cs typeface="Arial" pitchFamily="34" charset="0"/>
              </a:rPr>
              <a:t>Certification Requirement Decision  (CRD) is </a:t>
            </a:r>
            <a:r>
              <a:rPr lang="en-US" sz="1000">
                <a:solidFill>
                  <a:srgbClr val="000000"/>
                </a:solidFill>
                <a:ea typeface="Arial Unicode MS" pitchFamily="34" charset="-128"/>
                <a:cs typeface="Arial Unicode MS" pitchFamily="34" charset="-128"/>
              </a:rPr>
              <a:t>A decision about the applicability or inapplicability of a requirement of the standard resulting in an impact to existing/future Listed, Recognized or Classified products, or that better defines the present practice in the application of the requirement.</a:t>
            </a:r>
          </a:p>
          <a:p>
            <a:pPr marL="457200" indent="-228600"/>
            <a:r>
              <a:rPr lang="en-US" sz="1000">
                <a:solidFill>
                  <a:srgbClr val="000000"/>
                </a:solidFill>
                <a:ea typeface="Arial Unicode MS" pitchFamily="34" charset="-128"/>
                <a:cs typeface="Arial Unicode MS" pitchFamily="34" charset="-128"/>
              </a:rPr>
              <a:t> 	</a:t>
            </a:r>
            <a:r>
              <a:rPr lang="en-US" sz="1000">
                <a:solidFill>
                  <a:srgbClr val="000000"/>
                </a:solidFill>
                <a:cs typeface="Arial" pitchFamily="34" charset="0"/>
              </a:rPr>
              <a:t>NOTE:  Certification Requirement Decisions were formerly called Significant Interpretations</a:t>
            </a:r>
            <a:r>
              <a:rPr lang="en-US" sz="1000"/>
              <a:t> (SI)</a:t>
            </a:r>
          </a:p>
          <a:p>
            <a:pPr marL="457200" indent="-228600"/>
            <a:endParaRPr 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8D003B-BF1E-46F5-AB48-713042FEF06C}" type="slidenum">
              <a:rPr lang="en-US"/>
              <a:pPr/>
              <a:t>8</a:t>
            </a:fld>
            <a:endParaRPr lang="en-US"/>
          </a:p>
        </p:txBody>
      </p:sp>
      <p:sp>
        <p:nvSpPr>
          <p:cNvPr id="780290" name="Rectangle 2"/>
          <p:cNvSpPr>
            <a:spLocks noChangeArrowheads="1" noTextEdit="1"/>
          </p:cNvSpPr>
          <p:nvPr>
            <p:ph type="sldImg"/>
          </p:nvPr>
        </p:nvSpPr>
        <p:spPr>
          <a:ln/>
        </p:spPr>
      </p:sp>
      <p:sp>
        <p:nvSpPr>
          <p:cNvPr id="780291" name="Rectangle 3"/>
          <p:cNvSpPr>
            <a:spLocks noGrp="1" noChangeArrowheads="1"/>
          </p:cNvSpPr>
          <p:nvPr>
            <p:ph type="body" idx="1"/>
          </p:nvPr>
        </p:nvSpPr>
        <p:spPr/>
        <p:txBody>
          <a:bodyPr/>
          <a:lstStyle/>
          <a:p>
            <a:r>
              <a:rPr lang="en-US" b="1">
                <a:solidFill>
                  <a:srgbClr val="333399"/>
                </a:solidFill>
                <a:latin typeface="Arial" pitchFamily="34" charset="0"/>
                <a:cs typeface="Arial" pitchFamily="34" charset="0"/>
              </a:rPr>
              <a:t>Verification tips:</a:t>
            </a:r>
          </a:p>
          <a:p>
            <a:endParaRPr lang="en-US" b="1">
              <a:solidFill>
                <a:srgbClr val="333399"/>
              </a:solidFill>
              <a:latin typeface="Arial" pitchFamily="34" charset="0"/>
              <a:cs typeface="Arial" pitchFamily="34" charset="0"/>
            </a:endParaRPr>
          </a:p>
          <a:p>
            <a:r>
              <a:rPr lang="en-US" b="1">
                <a:solidFill>
                  <a:srgbClr val="333399"/>
                </a:solidFill>
                <a:latin typeface="Arial" pitchFamily="34" charset="0"/>
                <a:cs typeface="Arial" pitchFamily="34" charset="0"/>
              </a:rPr>
              <a:t> -   Ask a few auditees (or their manager) to show you their training records to verify they are current on Standards of Business Conduct, etc.</a:t>
            </a:r>
          </a:p>
          <a:p>
            <a:r>
              <a:rPr lang="en-US" b="1">
                <a:solidFill>
                  <a:srgbClr val="333399"/>
                </a:solidFill>
                <a:latin typeface="Arial" pitchFamily="34" charset="0"/>
                <a:cs typeface="Arial" pitchFamily="34" charset="0"/>
              </a:rPr>
              <a:t> -  Verify by auditing projects and by reviewing results of IQA internal and technical audits </a:t>
            </a:r>
          </a:p>
          <a:p>
            <a:r>
              <a:rPr lang="en-US" b="1">
                <a:solidFill>
                  <a:srgbClr val="333399"/>
                </a:solidFill>
                <a:latin typeface="Arial" pitchFamily="34" charset="0"/>
                <a:cs typeface="Arial" pitchFamily="34" charset="0"/>
              </a:rPr>
              <a:t> -  Staff should be contacting the applicable PDE with questions about standards</a:t>
            </a:r>
          </a:p>
          <a:p>
            <a:endParaRPr lang="en-US" b="1">
              <a:solidFill>
                <a:srgbClr val="333399"/>
              </a:solidFill>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FB0E0-7534-4A61-AF1F-BE9A0C2074F0}" type="slidenum">
              <a:rPr lang="en-US"/>
              <a:pPr/>
              <a:t>9</a:t>
            </a:fld>
            <a:endParaRPr lang="en-US"/>
          </a:p>
        </p:txBody>
      </p:sp>
      <p:sp>
        <p:nvSpPr>
          <p:cNvPr id="666626" name="Rectangle 2"/>
          <p:cNvSpPr>
            <a:spLocks noChangeArrowheads="1" noTextEdit="1"/>
          </p:cNvSpPr>
          <p:nvPr>
            <p:ph type="sldImg"/>
          </p:nvPr>
        </p:nvSpPr>
        <p:spPr>
          <a:xfrm>
            <a:off x="1066800" y="685800"/>
            <a:ext cx="4648200" cy="3486150"/>
          </a:xfrm>
          <a:ln/>
        </p:spPr>
      </p:sp>
      <p:sp>
        <p:nvSpPr>
          <p:cNvPr id="666627" name="Rectangle 3"/>
          <p:cNvSpPr>
            <a:spLocks noGrp="1" noChangeArrowheads="1"/>
          </p:cNvSpPr>
          <p:nvPr>
            <p:ph type="body" idx="1"/>
          </p:nvPr>
        </p:nvSpPr>
        <p:spPr/>
        <p:txBody>
          <a:bodyPr/>
          <a:lstStyle/>
          <a:p>
            <a:pPr marL="342900" lvl="1" indent="-22860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02818" name="Rectangle 2"/>
          <p:cNvSpPr>
            <a:spLocks noGrp="1" noChangeArrowheads="1"/>
          </p:cNvSpPr>
          <p:nvPr>
            <p:ph type="subTitle" sz="quarter" idx="1"/>
          </p:nvPr>
        </p:nvSpPr>
        <p:spPr>
          <a:xfrm>
            <a:off x="982663" y="3854450"/>
            <a:ext cx="6400800" cy="1752600"/>
          </a:xfrm>
        </p:spPr>
        <p:txBody>
          <a:bodyPr/>
          <a:lstStyle>
            <a:lvl1pPr marL="0" indent="0">
              <a:buFontTx/>
              <a:buNone/>
              <a:defRPr>
                <a:solidFill>
                  <a:srgbClr val="777777"/>
                </a:solidFill>
              </a:defRPr>
            </a:lvl1pPr>
          </a:lstStyle>
          <a:p>
            <a:pPr lvl="0"/>
            <a:r>
              <a:rPr lang="en-US" noProof="0" smtClean="0"/>
              <a:t>Click to edit Master subtitle style</a:t>
            </a:r>
          </a:p>
        </p:txBody>
      </p:sp>
      <p:pic>
        <p:nvPicPr>
          <p:cNvPr id="802819" name="Picture 3" descr="Slid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438"/>
            <a:ext cx="9144000" cy="1047750"/>
          </a:xfrm>
          <a:prstGeom prst="rect">
            <a:avLst/>
          </a:prstGeom>
          <a:noFill/>
          <a:extLst>
            <a:ext uri="{909E8E84-426E-40DD-AFC4-6F175D3DCCD1}">
              <a14:hiddenFill xmlns:a14="http://schemas.microsoft.com/office/drawing/2010/main">
                <a:solidFill>
                  <a:srgbClr val="FFFFFF"/>
                </a:solidFill>
              </a14:hiddenFill>
            </a:ext>
          </a:extLst>
        </p:spPr>
      </p:pic>
      <p:sp>
        <p:nvSpPr>
          <p:cNvPr id="802820" name="Rectangle 4"/>
          <p:cNvSpPr>
            <a:spLocks noGrp="1" noChangeArrowheads="1"/>
          </p:cNvSpPr>
          <p:nvPr>
            <p:ph type="ctrTitle"/>
          </p:nvPr>
        </p:nvSpPr>
        <p:spPr>
          <a:xfrm>
            <a:off x="939800" y="2055813"/>
            <a:ext cx="7772400" cy="1143000"/>
          </a:xfrm>
        </p:spPr>
        <p:txBody>
          <a:bodyPr/>
          <a:lstStyle>
            <a:lvl1pPr>
              <a:defRPr/>
            </a:lvl1pPr>
          </a:lstStyle>
          <a:p>
            <a:pPr lvl="0"/>
            <a:r>
              <a:rPr lang="en-US" noProof="0" smtClean="0"/>
              <a:t>Click to edit Master title style</a:t>
            </a:r>
          </a:p>
        </p:txBody>
      </p:sp>
      <p:sp>
        <p:nvSpPr>
          <p:cNvPr id="802821" name="Text Box 5"/>
          <p:cNvSpPr txBox="1">
            <a:spLocks noChangeArrowheads="1"/>
          </p:cNvSpPr>
          <p:nvPr/>
        </p:nvSpPr>
        <p:spPr bwMode="auto">
          <a:xfrm>
            <a:off x="1008063" y="6478588"/>
            <a:ext cx="78327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pPr>
            <a:r>
              <a:rPr lang="en-US" sz="800">
                <a:solidFill>
                  <a:srgbClr val="B3B3B3"/>
                </a:solidFill>
              </a:rPr>
              <a:t>Copyright© 1995-2007 Underwriters Laboratories Inc. All rights reserved. No portion of this material may be reprinted </a:t>
            </a:r>
          </a:p>
          <a:p>
            <a:pPr>
              <a:lnSpc>
                <a:spcPct val="70000"/>
              </a:lnSpc>
              <a:spcBef>
                <a:spcPct val="20000"/>
              </a:spcBef>
            </a:pPr>
            <a:r>
              <a:rPr lang="en-US" sz="800">
                <a:solidFill>
                  <a:srgbClr val="B3B3B3"/>
                </a:solidFill>
              </a:rPr>
              <a:t>in any form without the express written permission of Underwriters Laboratories Inc. or as otherwise provided in writing.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213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228600"/>
            <a:ext cx="19812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7912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274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908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0606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06513"/>
            <a:ext cx="3886200" cy="5030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306513"/>
            <a:ext cx="3886200" cy="5030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262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381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574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7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925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832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1794" name="Picture 2" descr="Slid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05525"/>
            <a:ext cx="9144000" cy="752475"/>
          </a:xfrm>
          <a:prstGeom prst="rect">
            <a:avLst/>
          </a:prstGeom>
          <a:noFill/>
          <a:extLst>
            <a:ext uri="{909E8E84-426E-40DD-AFC4-6F175D3DCCD1}">
              <a14:hiddenFill xmlns:a14="http://schemas.microsoft.com/office/drawing/2010/main">
                <a:solidFill>
                  <a:srgbClr val="FFFFFF"/>
                </a:solidFill>
              </a14:hiddenFill>
            </a:ext>
          </a:extLst>
        </p:spPr>
      </p:pic>
      <p:sp>
        <p:nvSpPr>
          <p:cNvPr id="801795" name="Rectangle 3"/>
          <p:cNvSpPr>
            <a:spLocks noGrp="1" noChangeArrowheads="1"/>
          </p:cNvSpPr>
          <p:nvPr>
            <p:ph type="title"/>
          </p:nvPr>
        </p:nvSpPr>
        <p:spPr bwMode="auto">
          <a:xfrm>
            <a:off x="533400" y="228600"/>
            <a:ext cx="77724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1796" name="Rectangle 4"/>
          <p:cNvSpPr>
            <a:spLocks noGrp="1" noChangeArrowheads="1"/>
          </p:cNvSpPr>
          <p:nvPr>
            <p:ph type="body" idx="1"/>
          </p:nvPr>
        </p:nvSpPr>
        <p:spPr bwMode="auto">
          <a:xfrm>
            <a:off x="533400" y="1306513"/>
            <a:ext cx="7924800" cy="503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1797" name="Rectangle 5"/>
          <p:cNvSpPr>
            <a:spLocks noChangeArrowheads="1"/>
          </p:cNvSpPr>
          <p:nvPr/>
        </p:nvSpPr>
        <p:spPr bwMode="white">
          <a:xfrm>
            <a:off x="8520113" y="6391275"/>
            <a:ext cx="127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p/</a:t>
            </a:r>
            <a:endParaRPr lang="en-US" sz="1800"/>
          </a:p>
        </p:txBody>
      </p:sp>
      <p:sp>
        <p:nvSpPr>
          <p:cNvPr id="801798" name="Rectangle 6"/>
          <p:cNvSpPr>
            <a:spLocks noChangeArrowheads="1"/>
          </p:cNvSpPr>
          <p:nvPr/>
        </p:nvSpPr>
        <p:spPr bwMode="white">
          <a:xfrm>
            <a:off x="8662988" y="6391275"/>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fld id="{22BA299F-246F-4D7F-B5CE-997B96454D90}" type="slidenum">
              <a:rPr lang="en-US" sz="1200">
                <a:solidFill>
                  <a:srgbClr val="000000"/>
                </a:solidFill>
              </a:rPr>
              <a:pPr/>
              <a:t>‹#›</a:t>
            </a:fld>
            <a:endParaRPr lang="en-US" sz="18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pitchFamily="34" charset="0"/>
          <a:ea typeface="Osaka" pitchFamily="1" charset="-128"/>
        </a:defRPr>
      </a:lvl2pPr>
      <a:lvl3pPr algn="l" rtl="0" fontAlgn="base">
        <a:spcBef>
          <a:spcPct val="0"/>
        </a:spcBef>
        <a:spcAft>
          <a:spcPct val="0"/>
        </a:spcAft>
        <a:defRPr sz="3600">
          <a:solidFill>
            <a:schemeClr val="tx2"/>
          </a:solidFill>
          <a:latin typeface="Arial" pitchFamily="34" charset="0"/>
          <a:ea typeface="Osaka" pitchFamily="1" charset="-128"/>
        </a:defRPr>
      </a:lvl3pPr>
      <a:lvl4pPr algn="l" rtl="0" fontAlgn="base">
        <a:spcBef>
          <a:spcPct val="0"/>
        </a:spcBef>
        <a:spcAft>
          <a:spcPct val="0"/>
        </a:spcAft>
        <a:defRPr sz="3600">
          <a:solidFill>
            <a:schemeClr val="tx2"/>
          </a:solidFill>
          <a:latin typeface="Arial" pitchFamily="34" charset="0"/>
          <a:ea typeface="Osaka" pitchFamily="1" charset="-128"/>
        </a:defRPr>
      </a:lvl4pPr>
      <a:lvl5pPr algn="l" rtl="0" fontAlgn="base">
        <a:spcBef>
          <a:spcPct val="0"/>
        </a:spcBef>
        <a:spcAft>
          <a:spcPct val="0"/>
        </a:spcAft>
        <a:defRPr sz="3600">
          <a:solidFill>
            <a:schemeClr val="tx2"/>
          </a:solidFill>
          <a:latin typeface="Arial" pitchFamily="34" charset="0"/>
          <a:ea typeface="Osaka" pitchFamily="1" charset="-128"/>
        </a:defRPr>
      </a:lvl5pPr>
      <a:lvl6pPr marL="457200" algn="l" rtl="0" fontAlgn="base">
        <a:spcBef>
          <a:spcPct val="0"/>
        </a:spcBef>
        <a:spcAft>
          <a:spcPct val="0"/>
        </a:spcAft>
        <a:defRPr sz="3600">
          <a:solidFill>
            <a:schemeClr val="tx2"/>
          </a:solidFill>
          <a:latin typeface="Arial" pitchFamily="34" charset="0"/>
          <a:ea typeface="Osaka" pitchFamily="1" charset="-128"/>
        </a:defRPr>
      </a:lvl6pPr>
      <a:lvl7pPr marL="914400" algn="l" rtl="0" fontAlgn="base">
        <a:spcBef>
          <a:spcPct val="0"/>
        </a:spcBef>
        <a:spcAft>
          <a:spcPct val="0"/>
        </a:spcAft>
        <a:defRPr sz="3600">
          <a:solidFill>
            <a:schemeClr val="tx2"/>
          </a:solidFill>
          <a:latin typeface="Arial" pitchFamily="34" charset="0"/>
          <a:ea typeface="Osaka" pitchFamily="1" charset="-128"/>
        </a:defRPr>
      </a:lvl7pPr>
      <a:lvl8pPr marL="1371600" algn="l" rtl="0" fontAlgn="base">
        <a:spcBef>
          <a:spcPct val="0"/>
        </a:spcBef>
        <a:spcAft>
          <a:spcPct val="0"/>
        </a:spcAft>
        <a:defRPr sz="3600">
          <a:solidFill>
            <a:schemeClr val="tx2"/>
          </a:solidFill>
          <a:latin typeface="Arial" pitchFamily="34" charset="0"/>
          <a:ea typeface="Osaka" pitchFamily="1" charset="-128"/>
        </a:defRPr>
      </a:lvl8pPr>
      <a:lvl9pPr marL="1828800" algn="l" rtl="0" fontAlgn="base">
        <a:spcBef>
          <a:spcPct val="0"/>
        </a:spcBef>
        <a:spcAft>
          <a:spcPct val="0"/>
        </a:spcAft>
        <a:defRPr sz="3600">
          <a:solidFill>
            <a:schemeClr val="tx2"/>
          </a:solidFill>
          <a:latin typeface="Arial" pitchFamily="34" charset="0"/>
          <a:ea typeface="Osaka" pitchFamily="1"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kms.ul.com/km/livelink.exe/open/286353" TargetMode="External"/><Relationship Id="rId5" Type="http://schemas.openxmlformats.org/officeDocument/2006/relationships/hyperlink" Target="http://nbkweb1.ul.com/departments/snk/3612/Programs/programs/manu_testing.html" TargetMode="External"/><Relationship Id="rId4" Type="http://schemas.openxmlformats.org/officeDocument/2006/relationships/hyperlink" Target="http://kms.ul.com/km/livelink.exe/open/28651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corporate.ul.com/departments/gnk5145/comphome/TitleQualificationManuals/index.htm" TargetMode="External"/><Relationship Id="rId4" Type="http://schemas.openxmlformats.org/officeDocument/2006/relationships/hyperlink" Target="http://kms.ul.com/km/livelink.exe/open/288042"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kms.ul.com/km/livelink.exe/open/286332" TargetMode="External"/><Relationship Id="rId4" Type="http://schemas.openxmlformats.org/officeDocument/2006/relationships/hyperlink" Target="http://kms.ul.com/km/livelink.exe/open/28872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corporate.ul.com/departments/snk5212/QE/" TargetMode="External"/><Relationship Id="rId4" Type="http://schemas.openxmlformats.org/officeDocument/2006/relationships/hyperlink" Target="http://corporate.ul.com/departments/snk5212/IQA/index.cfm" TargetMode="Externa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database.ul.com/cgibin/XYV/template/LISEXT/1FRAME/index.htm" TargetMode="External"/><Relationship Id="rId4" Type="http://schemas.openxmlformats.org/officeDocument/2006/relationships/hyperlink" Target="http://lis.ul.com/cgiin/XYV/template/LISINT42/1FRAME/index.html" TargetMode="Externa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www.ul.com/introtoul.html" TargetMode="External"/><Relationship Id="rId4" Type="http://schemas.openxmlformats.org/officeDocument/2006/relationships/hyperlink" Target="http://www.u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corporate.ul.com/documents/published_document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corporate.ul.com/departments/gnk5145/comphome/TitleQualificationManuals/index.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corporate.ul.com/departments/cnk3608/IFRinfo.html" TargetMode="External"/><Relationship Id="rId5" Type="http://schemas.openxmlformats.org/officeDocument/2006/relationships/hyperlink" Target="http://corporate.ul.com/departments/cnk3608/PDEIFR.ppt" TargetMode="External"/><Relationship Id="rId4" Type="http://schemas.openxmlformats.org/officeDocument/2006/relationships/hyperlink" Target="http://corporate.ul.com:6336/dynaweb/sgml_books/IFR/"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kms.ul.com/km/livelink.exe/open/286338" TargetMode="External"/><Relationship Id="rId5" Type="http://schemas.openxmlformats.org/officeDocument/2006/relationships/hyperlink" Target="http://kms.ul.com/km/livelink.exe/open/23444" TargetMode="External"/><Relationship Id="rId4" Type="http://schemas.openxmlformats.org/officeDocument/2006/relationships/hyperlink" Target="http://kms.ul.com/km/livelink.exe/open/286332"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kms.ul.com/km/livelink.exe/open/287922" TargetMode="External"/><Relationship Id="rId4" Type="http://schemas.openxmlformats.org/officeDocument/2006/relationships/hyperlink" Target="http://kms.ul.com/km/livelink.exe/open/28699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orporate.ul.com/employinfo/orgcharts1474/OrgChartsCar1474.pdf" TargetMode="External"/><Relationship Id="rId5" Type="http://schemas.openxmlformats.org/officeDocument/2006/relationships/hyperlink" Target="http://kms.ul.com/km/livelink.exe/open/286994" TargetMode="External"/><Relationship Id="rId4" Type="http://schemas.openxmlformats.org/officeDocument/2006/relationships/hyperlink" Target="http://kms.ul.com/km/livelink.exe/open/28804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0" name="Rectangle 6"/>
          <p:cNvSpPr>
            <a:spLocks noGrp="1" noChangeArrowheads="1"/>
          </p:cNvSpPr>
          <p:nvPr>
            <p:ph type="ctrTitle"/>
          </p:nvPr>
        </p:nvSpPr>
        <p:spPr>
          <a:xfrm>
            <a:off x="711200" y="1801813"/>
            <a:ext cx="7772400" cy="3352800"/>
          </a:xfrm>
        </p:spPr>
        <p:txBody>
          <a:bodyPr/>
          <a:lstStyle/>
          <a:p>
            <a:pPr algn="ctr"/>
            <a:r>
              <a:rPr lang="en-US"/>
              <a:t>Internal Auditor Training</a:t>
            </a:r>
            <a:br>
              <a:rPr lang="en-US"/>
            </a:br>
            <a:r>
              <a:rPr lang="en-US"/>
              <a:t>Guide 65: 1996 Requirements </a:t>
            </a:r>
            <a:br>
              <a:rPr lang="en-US"/>
            </a:br>
            <a:r>
              <a:rPr lang="en-US"/>
              <a:t> Released 10/13/09</a:t>
            </a:r>
            <a:br>
              <a:rPr lang="en-US"/>
            </a:br>
            <a:r>
              <a:rPr lang="en-US"/>
              <a:t>Rev 1.0</a:t>
            </a:r>
          </a:p>
        </p:txBody>
      </p:sp>
      <p:sp>
        <p:nvSpPr>
          <p:cNvPr id="651271" name="Rectangle 7"/>
          <p:cNvSpPr>
            <a:spLocks noGrp="1" noChangeArrowheads="1"/>
          </p:cNvSpPr>
          <p:nvPr>
            <p:ph type="subTitle" idx="1"/>
          </p:nvPr>
        </p:nvSpPr>
        <p:spPr>
          <a:xfrm>
            <a:off x="995363" y="4133850"/>
            <a:ext cx="6400800" cy="1752600"/>
          </a:xfrm>
        </p:spPr>
        <p:txBody>
          <a:bodyPr/>
          <a:lstStyle/>
          <a:p>
            <a:pPr marL="457200" lvl="1" indent="0" algn="ctr">
              <a:buFontTx/>
              <a:buNone/>
            </a:pPr>
            <a:r>
              <a:rPr lang="en-US" sz="3200"/>
              <a:t>     </a:t>
            </a:r>
          </a:p>
        </p:txBody>
      </p:sp>
      <p:sp>
        <p:nvSpPr>
          <p:cNvPr id="651269" name="Text Box 5"/>
          <p:cNvSpPr txBox="1">
            <a:spLocks noChangeArrowheads="1"/>
          </p:cNvSpPr>
          <p:nvPr/>
        </p:nvSpPr>
        <p:spPr bwMode="auto">
          <a:xfrm>
            <a:off x="415925" y="5976938"/>
            <a:ext cx="4273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t>For questions or comments on the content, please contact Denise Echols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97349" name="Rectangle 1029"/>
          <p:cNvSpPr>
            <a:spLocks noChangeArrowheads="1"/>
          </p:cNvSpPr>
          <p:nvPr/>
        </p:nvSpPr>
        <p:spPr bwMode="auto">
          <a:xfrm>
            <a:off x="8467725" y="61341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97359" name="Rectangle 1039"/>
          <p:cNvSpPr>
            <a:spLocks noGrp="1" noChangeArrowheads="1"/>
          </p:cNvSpPr>
          <p:nvPr>
            <p:ph type="title"/>
          </p:nvPr>
        </p:nvSpPr>
        <p:spPr/>
        <p:txBody>
          <a:bodyPr/>
          <a:lstStyle/>
          <a:p>
            <a:r>
              <a:rPr lang="en-US" sz="2800"/>
              <a:t/>
            </a:r>
            <a:br>
              <a:rPr lang="en-US" sz="2800"/>
            </a:br>
            <a:r>
              <a:rPr lang="en-US" sz="2800"/>
              <a:t>Guide 65 Requirements - Organization</a:t>
            </a:r>
            <a:br>
              <a:rPr lang="en-US" sz="2800"/>
            </a:br>
            <a:endParaRPr lang="en-US" sz="2800"/>
          </a:p>
        </p:txBody>
      </p:sp>
      <p:sp>
        <p:nvSpPr>
          <p:cNvPr id="697360" name="Rectangle 1040"/>
          <p:cNvSpPr>
            <a:spLocks noGrp="1" noChangeArrowheads="1"/>
          </p:cNvSpPr>
          <p:nvPr>
            <p:ph type="body" idx="1"/>
          </p:nvPr>
        </p:nvSpPr>
        <p:spPr>
          <a:xfrm>
            <a:off x="495300" y="1179513"/>
            <a:ext cx="7924800" cy="5030787"/>
          </a:xfrm>
        </p:spPr>
        <p:txBody>
          <a:bodyPr/>
          <a:lstStyle/>
          <a:p>
            <a:pPr>
              <a:lnSpc>
                <a:spcPct val="90000"/>
              </a:lnSpc>
            </a:pPr>
            <a:r>
              <a:rPr lang="en-US" sz="1800" b="1"/>
              <a:t>Section 4.2 Audit Approach</a:t>
            </a:r>
          </a:p>
          <a:p>
            <a:pPr>
              <a:lnSpc>
                <a:spcPct val="90000"/>
              </a:lnSpc>
            </a:pPr>
            <a:r>
              <a:rPr lang="en-US" sz="1800"/>
              <a:t>Auditors shall verify that :</a:t>
            </a:r>
          </a:p>
          <a:p>
            <a:pPr lvl="1">
              <a:lnSpc>
                <a:spcPct val="90000"/>
              </a:lnSpc>
            </a:pPr>
            <a:r>
              <a:rPr lang="en-US" sz="1600"/>
              <a:t>UL maintains a quality system</a:t>
            </a:r>
          </a:p>
          <a:p>
            <a:pPr lvl="1">
              <a:lnSpc>
                <a:spcPct val="90000"/>
              </a:lnSpc>
            </a:pPr>
            <a:r>
              <a:rPr lang="en-US" sz="1600"/>
              <a:t>Policies and procedures that distinguish between product certification and other activities are defined</a:t>
            </a:r>
          </a:p>
          <a:p>
            <a:pPr lvl="1">
              <a:lnSpc>
                <a:spcPct val="90000"/>
              </a:lnSpc>
            </a:pPr>
            <a:r>
              <a:rPr lang="en-US" sz="1600"/>
              <a:t>Rights and responsibilities relevant to certification activities are established</a:t>
            </a:r>
          </a:p>
          <a:p>
            <a:pPr lvl="1">
              <a:lnSpc>
                <a:spcPct val="90000"/>
              </a:lnSpc>
            </a:pPr>
            <a:r>
              <a:rPr lang="en-US" sz="1600"/>
              <a:t>The management with responsibility for testing, inspection, evaluation and certification decision (includes delegation of authority as required) is defined</a:t>
            </a:r>
          </a:p>
          <a:p>
            <a:pPr lvl="1">
              <a:lnSpc>
                <a:spcPct val="90000"/>
              </a:lnSpc>
            </a:pPr>
            <a:r>
              <a:rPr lang="en-US" sz="1600"/>
              <a:t>Supervision of the implementation of UL policies is defined</a:t>
            </a:r>
          </a:p>
          <a:p>
            <a:pPr lvl="1">
              <a:lnSpc>
                <a:spcPct val="90000"/>
              </a:lnSpc>
            </a:pPr>
            <a:r>
              <a:rPr lang="en-US" sz="1600"/>
              <a:t>UL is responsible for certification decisions, with the specific responsibility for certification decisions defined</a:t>
            </a:r>
          </a:p>
          <a:p>
            <a:pPr lvl="1">
              <a:lnSpc>
                <a:spcPct val="90000"/>
              </a:lnSpc>
            </a:pPr>
            <a:r>
              <a:rPr lang="en-US" sz="1600"/>
              <a:t>The person responsible for evaluation is different than the person responsible for the certification decision </a:t>
            </a:r>
          </a:p>
          <a:p>
            <a:pPr lvl="1">
              <a:lnSpc>
                <a:spcPct val="90000"/>
              </a:lnSpc>
            </a:pPr>
            <a:r>
              <a:rPr lang="en-US" sz="1600"/>
              <a:t>Has formal rules and structures for the appointment and operation of any committees that are involved in the certification process</a:t>
            </a:r>
          </a:p>
          <a:p>
            <a:pPr lvl="1">
              <a:lnSpc>
                <a:spcPct val="90000"/>
              </a:lnSpc>
            </a:pPr>
            <a:r>
              <a:rPr lang="en-US" sz="1600"/>
              <a:t>Policies/procedures for the resolution of complaints, appeals and disputes are maintained</a:t>
            </a:r>
          </a:p>
          <a:p>
            <a:pPr lvl="1">
              <a:lnSpc>
                <a:spcPct val="90000"/>
              </a:lnSpc>
            </a:pPr>
            <a:r>
              <a:rPr lang="en-US" sz="1600"/>
              <a:t>UL has sufficient and competent resources</a:t>
            </a:r>
          </a:p>
          <a:p>
            <a:pPr lvl="1">
              <a:lnSpc>
                <a:spcPct val="90000"/>
              </a:lnSpc>
            </a:pPr>
            <a:endParaRPr lang="en-US" sz="1600"/>
          </a:p>
          <a:p>
            <a:pPr lvl="1">
              <a:lnSpc>
                <a:spcPct val="90000"/>
              </a:lnSpc>
            </a:pPr>
            <a:endParaRPr lang="en-US" sz="2000"/>
          </a:p>
          <a:p>
            <a:pPr lvl="1">
              <a:lnSpc>
                <a:spcPct val="90000"/>
              </a:lnSpc>
            </a:pPr>
            <a:endParaRPr lang="en-US" sz="2400"/>
          </a:p>
          <a:p>
            <a:pPr>
              <a:lnSpc>
                <a:spcPct val="90000"/>
              </a:lnSpc>
            </a:pPr>
            <a:endParaRPr lang="en-US" sz="2800"/>
          </a:p>
          <a:p>
            <a:pPr lvl="1">
              <a:lnSpc>
                <a:spcPct val="90000"/>
              </a:lnSpc>
            </a:pPr>
            <a:endParaRPr lang="en-US" sz="2400"/>
          </a:p>
          <a:p>
            <a:pPr lvl="1">
              <a:lnSpc>
                <a:spcPct val="90000"/>
              </a:lnSpc>
            </a:pPr>
            <a:r>
              <a:rPr lang="en-US" sz="2400"/>
              <a:t> </a:t>
            </a:r>
          </a:p>
          <a:p>
            <a:pPr>
              <a:lnSpc>
                <a:spcPct val="90000"/>
              </a:lnSpc>
            </a:pPr>
            <a:endParaRPr lang="en-US" sz="2800"/>
          </a:p>
          <a:p>
            <a:pPr>
              <a:lnSpc>
                <a:spcPct val="90000"/>
              </a:lnSpc>
            </a:pPr>
            <a:endParaRPr lang="en-US" sz="2800"/>
          </a:p>
          <a:p>
            <a:pPr>
              <a:lnSpc>
                <a:spcPct val="90000"/>
              </a:lnSpc>
            </a:pPr>
            <a:r>
              <a:rPr lang="en-US" sz="2800"/>
              <a:t> </a:t>
            </a:r>
          </a:p>
          <a:p>
            <a:pPr>
              <a:lnSpc>
                <a:spcPct val="90000"/>
              </a:lnSpc>
            </a:pP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6" name="Rectangle 6"/>
          <p:cNvSpPr>
            <a:spLocks noGrp="1" noChangeArrowheads="1"/>
          </p:cNvSpPr>
          <p:nvPr>
            <p:ph type="title"/>
          </p:nvPr>
        </p:nvSpPr>
        <p:spPr/>
        <p:txBody>
          <a:bodyPr/>
          <a:lstStyle/>
          <a:p>
            <a:r>
              <a:rPr lang="en-US" sz="2800"/>
              <a:t>Guide 65 Requirements - Organization</a:t>
            </a:r>
          </a:p>
        </p:txBody>
      </p:sp>
      <p:sp>
        <p:nvSpPr>
          <p:cNvPr id="737287" name="Rectangle 7"/>
          <p:cNvSpPr>
            <a:spLocks noGrp="1" noChangeArrowheads="1"/>
          </p:cNvSpPr>
          <p:nvPr>
            <p:ph type="body" idx="1"/>
          </p:nvPr>
        </p:nvSpPr>
        <p:spPr>
          <a:xfrm>
            <a:off x="495300" y="1141413"/>
            <a:ext cx="7924800" cy="5030787"/>
          </a:xfrm>
        </p:spPr>
        <p:txBody>
          <a:bodyPr/>
          <a:lstStyle/>
          <a:p>
            <a:r>
              <a:rPr lang="en-US" sz="2400" b="1"/>
              <a:t>Section 4.2 Audit Approach </a:t>
            </a:r>
          </a:p>
          <a:p>
            <a:r>
              <a:rPr lang="en-US" sz="2400"/>
              <a:t>Auditors shall verify that UL:</a:t>
            </a:r>
          </a:p>
          <a:p>
            <a:pPr lvl="1"/>
            <a:r>
              <a:rPr lang="en-US" sz="2000"/>
              <a:t>Activities do not affect confidentiality, objectivity and impartiality</a:t>
            </a:r>
          </a:p>
          <a:p>
            <a:pPr lvl="1"/>
            <a:r>
              <a:rPr lang="en-US" sz="2000"/>
              <a:t>Is free from any commercial, financial and other pressures which might influence the results of the certification process</a:t>
            </a:r>
          </a:p>
          <a:p>
            <a:pPr lvl="1"/>
            <a:r>
              <a:rPr lang="en-US" sz="2000"/>
              <a:t>Does not give advice or provide consultancy services to applicants</a:t>
            </a:r>
          </a:p>
          <a:p>
            <a:pPr lvl="1"/>
            <a:r>
              <a:rPr lang="en-US" sz="2000"/>
              <a:t>Does not provide any other products or services which could compromise the confidentially, objectivity or impartially of its certification processes or decisions</a:t>
            </a:r>
          </a:p>
          <a:p>
            <a:pPr lvl="1"/>
            <a:r>
              <a:rPr lang="en-US" sz="2000"/>
              <a:t>Finances are managed, and the level of financial stability can be demonstrated, including the ability to cover liabilities</a:t>
            </a:r>
          </a:p>
          <a:p>
            <a:pPr lvl="1"/>
            <a:r>
              <a:rPr lang="en-US" sz="2000"/>
              <a:t>Is a legal entity</a:t>
            </a:r>
          </a:p>
          <a:p>
            <a:pPr lvl="1"/>
            <a:endParaRPr lang="en-US" sz="2000"/>
          </a:p>
          <a:p>
            <a:pPr lvl="1"/>
            <a:endParaRPr lang="en-US"/>
          </a:p>
          <a:p>
            <a:pPr lvl="1"/>
            <a:endParaRPr lang="en-US"/>
          </a:p>
          <a:p>
            <a:pPr lvl="1"/>
            <a:endParaRPr lang="en-US"/>
          </a:p>
          <a:p>
            <a:endParaRPr lang="en-US"/>
          </a:p>
          <a:p>
            <a:endParaRPr lang="en-US"/>
          </a:p>
          <a:p>
            <a:pPr lvl="1"/>
            <a:endParaRPr lang="en-US"/>
          </a:p>
          <a:p>
            <a:pPr lvl="1"/>
            <a:endParaRPr lang="en-US"/>
          </a:p>
          <a:p>
            <a:pPr lvl="1"/>
            <a:endParaRPr lang="en-US"/>
          </a:p>
          <a:p>
            <a:pPr lvl="1"/>
            <a:endParaRPr lang="en-US"/>
          </a:p>
          <a:p>
            <a:pPr lvl="1"/>
            <a:endParaRPr lang="en-US"/>
          </a:p>
          <a:p>
            <a:pPr lvl="1"/>
            <a:endParaRPr lang="en-US"/>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82660" name="Text Box 4"/>
          <p:cNvSpPr txBox="1">
            <a:spLocks noChangeArrowheads="1"/>
          </p:cNvSpPr>
          <p:nvPr/>
        </p:nvSpPr>
        <p:spPr bwMode="auto">
          <a:xfrm>
            <a:off x="2533650" y="3389313"/>
            <a:ext cx="870585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SzPct val="65000"/>
              <a:buFontTx/>
              <a:buChar char="•"/>
            </a:pPr>
            <a:endParaRPr lang="en-US" b="1">
              <a:solidFill>
                <a:srgbClr val="333399"/>
              </a:solidFill>
              <a:cs typeface="Times New Roman" pitchFamily="18" charset="0"/>
            </a:endParaRPr>
          </a:p>
          <a:p>
            <a:pPr>
              <a:buSzPct val="65000"/>
            </a:pPr>
            <a:r>
              <a:rPr lang="en-US" b="1">
                <a:solidFill>
                  <a:schemeClr val="accent2"/>
                </a:solidFill>
              </a:rPr>
              <a:t>.</a:t>
            </a:r>
          </a:p>
          <a:p>
            <a:pPr lvl="1">
              <a:spcBef>
                <a:spcPct val="50000"/>
              </a:spcBef>
              <a:buSzPct val="65000"/>
              <a:buFontTx/>
              <a:buChar char="•"/>
            </a:pPr>
            <a:endParaRPr lang="en-US" b="1">
              <a:solidFill>
                <a:schemeClr val="accent2"/>
              </a:solidFill>
              <a:cs typeface="Times New Roman" pitchFamily="18" charset="0"/>
            </a:endParaRPr>
          </a:p>
          <a:p>
            <a:pPr lvl="1">
              <a:spcBef>
                <a:spcPct val="50000"/>
              </a:spcBef>
              <a:buSzPct val="65000"/>
              <a:buFontTx/>
              <a:buChar char="•"/>
            </a:pPr>
            <a:endParaRPr lang="en-US" b="1">
              <a:solidFill>
                <a:schemeClr val="accent2"/>
              </a:solidFill>
              <a:cs typeface="Times New Roman" pitchFamily="18" charset="0"/>
            </a:endParaRPr>
          </a:p>
          <a:p>
            <a:pPr>
              <a:buSzPct val="65000"/>
            </a:pPr>
            <a:r>
              <a:rPr lang="en-US" b="1">
                <a:solidFill>
                  <a:srgbClr val="333399"/>
                </a:solidFill>
                <a:cs typeface="Times New Roman" pitchFamily="18" charset="0"/>
              </a:rPr>
              <a:t>.  </a:t>
            </a:r>
          </a:p>
          <a:p>
            <a:pPr lvl="1">
              <a:spcBef>
                <a:spcPct val="50000"/>
              </a:spcBef>
              <a:buSzPct val="65000"/>
              <a:buFontTx/>
              <a:buChar char="•"/>
            </a:pPr>
            <a:endParaRPr lang="en-US" b="1">
              <a:solidFill>
                <a:schemeClr val="accent2"/>
              </a:solidFill>
              <a:cs typeface="Times New Roman" pitchFamily="18" charset="0"/>
            </a:endParaRPr>
          </a:p>
          <a:p>
            <a:pPr lvl="1">
              <a:spcBef>
                <a:spcPct val="50000"/>
              </a:spcBef>
              <a:buSzPct val="65000"/>
              <a:buFontTx/>
              <a:buChar char="•"/>
            </a:pPr>
            <a:endParaRPr lang="en-US" b="1">
              <a:solidFill>
                <a:schemeClr val="accent2"/>
              </a:solidFill>
              <a:cs typeface="Times New Roman" pitchFamily="18" charset="0"/>
            </a:endParaRPr>
          </a:p>
          <a:p>
            <a:pPr lvl="2">
              <a:spcBef>
                <a:spcPct val="50000"/>
              </a:spcBef>
              <a:buSzPct val="65000"/>
              <a:buFontTx/>
              <a:buChar char="•"/>
            </a:pPr>
            <a:endParaRPr lang="en-US" b="1">
              <a:solidFill>
                <a:schemeClr val="accent2"/>
              </a:solidFill>
              <a:cs typeface="Times New Roman" pitchFamily="18" charset="0"/>
            </a:endParaRPr>
          </a:p>
          <a:p>
            <a:pPr>
              <a:buSzPct val="65000"/>
            </a:pPr>
            <a:endParaRPr lang="en-US" b="1">
              <a:solidFill>
                <a:schemeClr val="accent2"/>
              </a:solidFill>
            </a:endParaRPr>
          </a:p>
          <a:p>
            <a:pPr lvl="1">
              <a:spcBef>
                <a:spcPct val="50000"/>
              </a:spcBef>
              <a:buSzPct val="65000"/>
              <a:buFontTx/>
              <a:buChar char="•"/>
            </a:pPr>
            <a:endParaRPr lang="en-US" b="1">
              <a:solidFill>
                <a:schemeClr val="accent2"/>
              </a:solidFill>
              <a:cs typeface="Times New Roman" pitchFamily="18" charset="0"/>
            </a:endParaRPr>
          </a:p>
          <a:p>
            <a:pPr lvl="1">
              <a:spcBef>
                <a:spcPct val="50000"/>
              </a:spcBef>
              <a:buSzPct val="65000"/>
              <a:buFontTx/>
              <a:buChar char="•"/>
            </a:pPr>
            <a:endParaRPr lang="en-US" b="1">
              <a:solidFill>
                <a:schemeClr val="accent2"/>
              </a:solidFill>
              <a:cs typeface="Times New Roman" pitchFamily="18" charset="0"/>
            </a:endParaRPr>
          </a:p>
          <a:p>
            <a:pPr lvl="2">
              <a:spcBef>
                <a:spcPct val="50000"/>
              </a:spcBef>
              <a:buSzPct val="65000"/>
            </a:pPr>
            <a:endParaRPr lang="en-US" b="1">
              <a:solidFill>
                <a:schemeClr val="accent2"/>
              </a:solidFill>
              <a:cs typeface="Times New Roman" pitchFamily="18" charset="0"/>
            </a:endParaRPr>
          </a:p>
          <a:p>
            <a:pPr>
              <a:spcBef>
                <a:spcPct val="50000"/>
              </a:spcBef>
              <a:buSzPct val="65000"/>
              <a:buFontTx/>
              <a:buChar char="•"/>
            </a:pPr>
            <a:endParaRPr lang="en-US" b="1">
              <a:solidFill>
                <a:schemeClr val="accent2"/>
              </a:solidFill>
              <a:cs typeface="Times New Roman" pitchFamily="18" charset="0"/>
            </a:endParaRPr>
          </a:p>
          <a:p>
            <a:pPr lvl="1">
              <a:spcBef>
                <a:spcPct val="50000"/>
              </a:spcBef>
              <a:buSzPct val="65000"/>
              <a:buFontTx/>
              <a:buChar char="•"/>
            </a:pPr>
            <a:endParaRPr lang="en-US" b="1">
              <a:solidFill>
                <a:schemeClr val="accent2"/>
              </a:solidFill>
              <a:cs typeface="Times New Roman" pitchFamily="18" charset="0"/>
            </a:endParaRPr>
          </a:p>
          <a:p>
            <a:pPr>
              <a:spcBef>
                <a:spcPct val="50000"/>
              </a:spcBef>
              <a:buSzPct val="65000"/>
            </a:pPr>
            <a:endParaRPr lang="en-US" b="1">
              <a:solidFill>
                <a:schemeClr val="accent2"/>
              </a:solidFill>
              <a:cs typeface="Times New Roman" pitchFamily="18" charset="0"/>
            </a:endParaRPr>
          </a:p>
          <a:p>
            <a:pPr>
              <a:buSzPct val="65000"/>
            </a:pPr>
            <a:endParaRPr lang="en-US" b="1">
              <a:solidFill>
                <a:schemeClr val="accent2"/>
              </a:solidFill>
              <a:cs typeface="Times New Roman" pitchFamily="18" charset="0"/>
            </a:endParaRPr>
          </a:p>
        </p:txBody>
      </p:sp>
      <p:sp>
        <p:nvSpPr>
          <p:cNvPr id="582661" name="Rectangle 5"/>
          <p:cNvSpPr>
            <a:spLocks noChangeArrowheads="1"/>
          </p:cNvSpPr>
          <p:nvPr/>
        </p:nvSpPr>
        <p:spPr bwMode="auto">
          <a:xfrm>
            <a:off x="8416925" y="60452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582682" name="Rectangle 26"/>
          <p:cNvSpPr>
            <a:spLocks noGrp="1" noChangeArrowheads="1"/>
          </p:cNvSpPr>
          <p:nvPr>
            <p:ph type="title"/>
          </p:nvPr>
        </p:nvSpPr>
        <p:spPr>
          <a:xfrm>
            <a:off x="698500" y="228600"/>
            <a:ext cx="7772400" cy="1077913"/>
          </a:xfrm>
        </p:spPr>
        <p:txBody>
          <a:bodyPr/>
          <a:lstStyle/>
          <a:p>
            <a:r>
              <a:rPr lang="en-US" sz="2800"/>
              <a:t>Guide 65 Requirements -</a:t>
            </a:r>
            <a:r>
              <a:rPr lang="en-US"/>
              <a:t> </a:t>
            </a:r>
            <a:r>
              <a:rPr lang="en-US" sz="2800"/>
              <a:t>Operations</a:t>
            </a:r>
          </a:p>
        </p:txBody>
      </p:sp>
      <p:sp>
        <p:nvSpPr>
          <p:cNvPr id="582683" name="Rectangle 27"/>
          <p:cNvSpPr>
            <a:spLocks noGrp="1" noChangeArrowheads="1"/>
          </p:cNvSpPr>
          <p:nvPr>
            <p:ph type="body" idx="1"/>
          </p:nvPr>
        </p:nvSpPr>
        <p:spPr>
          <a:xfrm>
            <a:off x="660400" y="1016000"/>
            <a:ext cx="7924800" cy="5030788"/>
          </a:xfrm>
        </p:spPr>
        <p:txBody>
          <a:bodyPr/>
          <a:lstStyle/>
          <a:p>
            <a:pPr>
              <a:lnSpc>
                <a:spcPct val="90000"/>
              </a:lnSpc>
              <a:buFontTx/>
              <a:buNone/>
            </a:pPr>
            <a:endParaRPr lang="en-US" sz="2800"/>
          </a:p>
          <a:p>
            <a:pPr>
              <a:lnSpc>
                <a:spcPct val="90000"/>
              </a:lnSpc>
            </a:pPr>
            <a:r>
              <a:rPr lang="en-US" sz="2000" b="1"/>
              <a:t>Section 4.3 Clause Intent</a:t>
            </a:r>
          </a:p>
          <a:p>
            <a:pPr>
              <a:lnSpc>
                <a:spcPct val="90000"/>
              </a:lnSpc>
            </a:pPr>
            <a:r>
              <a:rPr lang="en-US" sz="2000"/>
              <a:t>UL shall ensure that product conformance is fully evaluated against all relevant product standards using competent personnel</a:t>
            </a:r>
          </a:p>
          <a:p>
            <a:pPr>
              <a:lnSpc>
                <a:spcPct val="90000"/>
              </a:lnSpc>
            </a:pPr>
            <a:r>
              <a:rPr lang="en-US" sz="2000" b="1"/>
              <a:t>Section 4.3 Audit Planning</a:t>
            </a:r>
          </a:p>
          <a:p>
            <a:pPr lvl="1">
              <a:lnSpc>
                <a:spcPct val="90000"/>
              </a:lnSpc>
            </a:pPr>
            <a:r>
              <a:rPr lang="en-US" sz="1800"/>
              <a:t>Testing is performed in compliance with ISO/IEC 17025:2005.  For testing that is part of product certification, the customer is the UL staff member responsible for the conduct of the product certification activities</a:t>
            </a:r>
          </a:p>
          <a:p>
            <a:pPr lvl="1">
              <a:lnSpc>
                <a:spcPct val="90000"/>
              </a:lnSpc>
            </a:pPr>
            <a:r>
              <a:rPr lang="en-US" sz="1800"/>
              <a:t>Inspection is conducted in compliance with ISO/IEC 17020:1998.  For inspection that is part of a product certification program, the client is the individual responsible for receiving or reviewing the results of the inspection as part of the evaluation or surveillance activities within the product certification program</a:t>
            </a:r>
          </a:p>
          <a:p>
            <a:pPr lvl="1">
              <a:lnSpc>
                <a:spcPct val="90000"/>
              </a:lnSpc>
            </a:pPr>
            <a:r>
              <a:rPr lang="en-US" sz="1800"/>
              <a:t>Technical Competency Criteria as well as program manuals define competency requirements</a:t>
            </a:r>
          </a:p>
          <a:p>
            <a:pPr>
              <a:lnSpc>
                <a:spcPct val="90000"/>
              </a:lnSpc>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8" name="Rectangle 1030"/>
          <p:cNvSpPr>
            <a:spLocks noGrp="1" noChangeArrowheads="1"/>
          </p:cNvSpPr>
          <p:nvPr>
            <p:ph type="title"/>
          </p:nvPr>
        </p:nvSpPr>
        <p:spPr>
          <a:xfrm>
            <a:off x="520700" y="215900"/>
            <a:ext cx="7772400" cy="1077913"/>
          </a:xfrm>
        </p:spPr>
        <p:txBody>
          <a:bodyPr/>
          <a:lstStyle/>
          <a:p>
            <a:r>
              <a:rPr lang="en-US"/>
              <a:t/>
            </a:r>
            <a:br>
              <a:rPr lang="en-US"/>
            </a:br>
            <a:r>
              <a:rPr lang="en-US" sz="2800"/>
              <a:t>Guide 65 Requirements - Operations</a:t>
            </a:r>
            <a:r>
              <a:rPr lang="en-US"/>
              <a:t/>
            </a:r>
            <a:br>
              <a:rPr lang="en-US"/>
            </a:br>
            <a:endParaRPr lang="en-US"/>
          </a:p>
        </p:txBody>
      </p:sp>
      <p:sp>
        <p:nvSpPr>
          <p:cNvPr id="735239" name="Rectangle 1031"/>
          <p:cNvSpPr>
            <a:spLocks noGrp="1" noChangeArrowheads="1"/>
          </p:cNvSpPr>
          <p:nvPr>
            <p:ph type="body" idx="1"/>
          </p:nvPr>
        </p:nvSpPr>
        <p:spPr>
          <a:xfrm>
            <a:off x="495300" y="1827213"/>
            <a:ext cx="7924800" cy="5030787"/>
          </a:xfrm>
        </p:spPr>
        <p:txBody>
          <a:bodyPr/>
          <a:lstStyle/>
          <a:p>
            <a:r>
              <a:rPr lang="en-US" sz="2400" b="1"/>
              <a:t>Section 4.3 Audit Approach</a:t>
            </a:r>
          </a:p>
          <a:p>
            <a:r>
              <a:rPr lang="en-US" sz="2400"/>
              <a:t>Auditors shall verify that processes are effectively implemented to ensure that:</a:t>
            </a:r>
          </a:p>
          <a:p>
            <a:pPr lvl="1"/>
            <a:r>
              <a:rPr lang="en-US" sz="2000"/>
              <a:t>UL takes all steps necessary to evaluate conformance with relevant product standards</a:t>
            </a:r>
          </a:p>
          <a:p>
            <a:pPr lvl="1"/>
            <a:r>
              <a:rPr lang="en-US" sz="2000"/>
              <a:t>The relevant standards / requirements are specified </a:t>
            </a:r>
          </a:p>
          <a:p>
            <a:pPr lvl="1"/>
            <a:r>
              <a:rPr lang="en-US" sz="2000"/>
              <a:t>UL observes, as appropriate, the requirements for the suitability and competence of bodies or persons carrying out testing, inspection and certification</a:t>
            </a:r>
          </a:p>
          <a:p>
            <a:pPr lvl="1"/>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87780" name="Text Box 4"/>
          <p:cNvSpPr txBox="1">
            <a:spLocks noChangeArrowheads="1"/>
          </p:cNvSpPr>
          <p:nvPr/>
        </p:nvSpPr>
        <p:spPr bwMode="auto">
          <a:xfrm>
            <a:off x="1876425" y="2066925"/>
            <a:ext cx="87693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r>
              <a:rPr lang="en-US" b="1">
                <a:solidFill>
                  <a:srgbClr val="333399"/>
                </a:solidFill>
                <a:ea typeface="Arial Unicode MS" pitchFamily="34" charset="-128"/>
                <a:cs typeface="Arial Unicode MS" pitchFamily="34" charset="-128"/>
              </a:rPr>
              <a:t>	</a:t>
            </a:r>
          </a:p>
          <a:p>
            <a:pPr lvl="1">
              <a:buSzPct val="65000"/>
              <a:buFontTx/>
              <a:buChar char="-"/>
            </a:pPr>
            <a:endParaRPr lang="en-US" b="1">
              <a:solidFill>
                <a:schemeClr val="accent2"/>
              </a:solidFill>
              <a:cs typeface="Times New Roman" pitchFamily="18" charset="0"/>
            </a:endParaRPr>
          </a:p>
          <a:p>
            <a:pPr lvl="1">
              <a:buSzPct val="65000"/>
              <a:buFontTx/>
              <a:buChar char="-"/>
            </a:pPr>
            <a:endParaRPr lang="en-US" b="1">
              <a:solidFill>
                <a:schemeClr val="accent2"/>
              </a:solidFill>
              <a:cs typeface="Times New Roman" pitchFamily="18" charset="0"/>
            </a:endParaRPr>
          </a:p>
          <a:p>
            <a:pPr>
              <a:buSzPct val="65000"/>
            </a:pPr>
            <a:r>
              <a:rPr lang="en-US" b="1">
                <a:solidFill>
                  <a:srgbClr val="333399"/>
                </a:solidFill>
                <a:ea typeface="Arial Unicode MS" pitchFamily="34" charset="-128"/>
                <a:cs typeface="Arial Unicode MS" pitchFamily="34" charset="-128"/>
              </a:rPr>
              <a:t>	</a:t>
            </a:r>
          </a:p>
        </p:txBody>
      </p:sp>
      <p:sp>
        <p:nvSpPr>
          <p:cNvPr id="587781" name="Rectangle 5"/>
          <p:cNvSpPr>
            <a:spLocks noChangeArrowheads="1"/>
          </p:cNvSpPr>
          <p:nvPr/>
        </p:nvSpPr>
        <p:spPr bwMode="auto">
          <a:xfrm>
            <a:off x="8493125" y="60833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587789" name="Rectangle 13"/>
          <p:cNvSpPr>
            <a:spLocks noGrp="1" noChangeArrowheads="1"/>
          </p:cNvSpPr>
          <p:nvPr>
            <p:ph type="title"/>
          </p:nvPr>
        </p:nvSpPr>
        <p:spPr/>
        <p:txBody>
          <a:bodyPr/>
          <a:lstStyle/>
          <a:p>
            <a:r>
              <a:rPr lang="en-US" sz="2800"/>
              <a:t>Guide 65 Requirements -</a:t>
            </a:r>
            <a:r>
              <a:rPr lang="en-US" sz="3200"/>
              <a:t> </a:t>
            </a:r>
            <a:r>
              <a:rPr lang="en-US" sz="2800"/>
              <a:t>Subcontracting</a:t>
            </a:r>
          </a:p>
        </p:txBody>
      </p:sp>
      <p:sp>
        <p:nvSpPr>
          <p:cNvPr id="587790" name="Rectangle 14"/>
          <p:cNvSpPr>
            <a:spLocks noGrp="1" noChangeArrowheads="1"/>
          </p:cNvSpPr>
          <p:nvPr>
            <p:ph type="body" idx="1"/>
          </p:nvPr>
        </p:nvSpPr>
        <p:spPr>
          <a:xfrm>
            <a:off x="546100" y="900113"/>
            <a:ext cx="7924800" cy="5030787"/>
          </a:xfrm>
        </p:spPr>
        <p:txBody>
          <a:bodyPr/>
          <a:lstStyle/>
          <a:p>
            <a:pPr>
              <a:lnSpc>
                <a:spcPct val="90000"/>
              </a:lnSpc>
              <a:buFontTx/>
              <a:buNone/>
            </a:pPr>
            <a:endParaRPr lang="en-US"/>
          </a:p>
          <a:p>
            <a:pPr>
              <a:lnSpc>
                <a:spcPct val="90000"/>
              </a:lnSpc>
            </a:pPr>
            <a:r>
              <a:rPr lang="en-US" sz="2000" b="1"/>
              <a:t>Section 4.4  Clause Intent</a:t>
            </a:r>
          </a:p>
          <a:p>
            <a:pPr>
              <a:lnSpc>
                <a:spcPct val="90000"/>
              </a:lnSpc>
            </a:pPr>
            <a:r>
              <a:rPr lang="en-US" sz="2000"/>
              <a:t>UL must ensure that subcontractors are competent and comply with all the relevant requirements of ISO/IEC Guide 65</a:t>
            </a:r>
          </a:p>
          <a:p>
            <a:pPr>
              <a:lnSpc>
                <a:spcPct val="90000"/>
              </a:lnSpc>
            </a:pPr>
            <a:r>
              <a:rPr lang="en-US" sz="2000" b="1"/>
              <a:t>Section 4.4  Audit Planning</a:t>
            </a:r>
            <a:r>
              <a:rPr lang="en-US" sz="2000"/>
              <a:t> </a:t>
            </a:r>
          </a:p>
          <a:p>
            <a:pPr>
              <a:lnSpc>
                <a:spcPct val="90000"/>
              </a:lnSpc>
            </a:pPr>
            <a:r>
              <a:rPr lang="en-US" sz="2000"/>
              <a:t>For the UL Mark, subcontracting of testing activities is governed by the </a:t>
            </a:r>
            <a:r>
              <a:rPr lang="en-US" sz="2000">
                <a:hlinkClick r:id="rId4"/>
              </a:rPr>
              <a:t>UL Mark Data Acceptance Program</a:t>
            </a:r>
            <a:r>
              <a:rPr lang="en-US" sz="2000"/>
              <a:t> and the associated procedures referenced in that policy.  </a:t>
            </a:r>
          </a:p>
          <a:p>
            <a:pPr>
              <a:lnSpc>
                <a:spcPct val="90000"/>
              </a:lnSpc>
            </a:pPr>
            <a:r>
              <a:rPr lang="en-US" sz="2000"/>
              <a:t>Additionally there are Data Acceptance Programs used for international certification schemes such as </a:t>
            </a:r>
            <a:r>
              <a:rPr lang="en-US" sz="2000">
                <a:hlinkClick r:id="rId5"/>
              </a:rPr>
              <a:t>Manufacturer’s Testing Programs</a:t>
            </a:r>
            <a:r>
              <a:rPr lang="en-US" sz="2000"/>
              <a:t>.</a:t>
            </a:r>
          </a:p>
          <a:p>
            <a:pPr>
              <a:lnSpc>
                <a:spcPct val="90000"/>
              </a:lnSpc>
            </a:pPr>
            <a:r>
              <a:rPr lang="en-US" sz="2000"/>
              <a:t>Subcontracting of inspection activities is managed by the procedure </a:t>
            </a:r>
            <a:r>
              <a:rPr lang="en-US" sz="2000">
                <a:hlinkClick r:id="rId6"/>
              </a:rPr>
              <a:t>Subcontractors for Inspection Activities</a:t>
            </a:r>
            <a:r>
              <a:rPr lang="en-US" sz="2000"/>
              <a:t>.</a:t>
            </a:r>
          </a:p>
          <a:p>
            <a:pPr>
              <a:lnSpc>
                <a:spcPct val="90000"/>
              </a:lnSpc>
            </a:pPr>
            <a:r>
              <a:rPr lang="en-US" sz="2000"/>
              <a:t>The consent for subcontracting work is obtained through the Applicant’s signature on the various contractual agreements</a:t>
            </a:r>
            <a:endParaRPr lang="en-US"/>
          </a:p>
          <a:p>
            <a:pPr lvl="1">
              <a:lnSpc>
                <a:spcPct val="90000"/>
              </a:lnSpc>
              <a:buFontTx/>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6" name="Rectangle 3076"/>
          <p:cNvSpPr>
            <a:spLocks noGrp="1" noChangeArrowheads="1"/>
          </p:cNvSpPr>
          <p:nvPr>
            <p:ph type="title"/>
          </p:nvPr>
        </p:nvSpPr>
        <p:spPr/>
        <p:txBody>
          <a:bodyPr/>
          <a:lstStyle/>
          <a:p>
            <a:r>
              <a:rPr lang="en-US" sz="2800"/>
              <a:t>Guide 65 Requirements - Subcontracting</a:t>
            </a:r>
          </a:p>
        </p:txBody>
      </p:sp>
      <p:sp>
        <p:nvSpPr>
          <p:cNvPr id="740357" name="Rectangle 3077"/>
          <p:cNvSpPr>
            <a:spLocks noGrp="1" noChangeArrowheads="1"/>
          </p:cNvSpPr>
          <p:nvPr>
            <p:ph type="body" idx="1"/>
          </p:nvPr>
        </p:nvSpPr>
        <p:spPr>
          <a:xfrm>
            <a:off x="482600" y="1827213"/>
            <a:ext cx="7924800" cy="5030787"/>
          </a:xfrm>
        </p:spPr>
        <p:txBody>
          <a:bodyPr/>
          <a:lstStyle/>
          <a:p>
            <a:r>
              <a:rPr lang="en-US" sz="2400" b="1"/>
              <a:t>Section 4.4 Audit Approach</a:t>
            </a:r>
          </a:p>
          <a:p>
            <a:r>
              <a:rPr lang="en-US" sz="2400"/>
              <a:t>Auditors shall verify that processes are effectively implemented to ensure that:</a:t>
            </a:r>
          </a:p>
          <a:p>
            <a:pPr lvl="1"/>
            <a:r>
              <a:rPr lang="en-US" sz="2000"/>
              <a:t>A documented agreement covering the subcontractor arrangements is drawn up</a:t>
            </a:r>
          </a:p>
          <a:p>
            <a:pPr lvl="1"/>
            <a:r>
              <a:rPr lang="en-US" sz="2000"/>
              <a:t>UL takes full responsibility for subcontracted work</a:t>
            </a:r>
          </a:p>
          <a:p>
            <a:pPr lvl="1"/>
            <a:r>
              <a:rPr lang="en-US" sz="2000"/>
              <a:t>The subcontracted body is competent and complies with Guide 65</a:t>
            </a:r>
          </a:p>
          <a:p>
            <a:pPr lvl="1"/>
            <a:r>
              <a:rPr lang="en-US" sz="2000"/>
              <a:t>UL obtains the applicant’s consent</a:t>
            </a:r>
          </a:p>
          <a:p>
            <a:endParaRPr lang="en-US" sz="2800"/>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88804" name="Text Box 4"/>
          <p:cNvSpPr txBox="1">
            <a:spLocks noChangeArrowheads="1"/>
          </p:cNvSpPr>
          <p:nvPr/>
        </p:nvSpPr>
        <p:spPr bwMode="auto">
          <a:xfrm>
            <a:off x="361950" y="2265363"/>
            <a:ext cx="87820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endParaRPr lang="en-US" b="1">
              <a:solidFill>
                <a:srgbClr val="000000"/>
              </a:solidFill>
              <a:ea typeface="Arial Unicode MS" pitchFamily="34" charset="-128"/>
              <a:cs typeface="Arial Unicode MS" pitchFamily="34" charset="-128"/>
            </a:endParaRPr>
          </a:p>
          <a:p>
            <a:pPr>
              <a:buSzPct val="65000"/>
              <a:buFontTx/>
              <a:buChar char="•"/>
            </a:pPr>
            <a:endParaRPr lang="en-US" b="1">
              <a:solidFill>
                <a:srgbClr val="000000"/>
              </a:solidFill>
              <a:ea typeface="Arial Unicode MS" pitchFamily="34" charset="-128"/>
              <a:cs typeface="Arial Unicode MS" pitchFamily="34" charset="-128"/>
            </a:endParaRPr>
          </a:p>
          <a:p>
            <a:pPr lvl="1">
              <a:buSzPct val="65000"/>
            </a:pPr>
            <a:endParaRPr lang="en-US" b="1">
              <a:solidFill>
                <a:srgbClr val="000000"/>
              </a:solidFill>
              <a:ea typeface="Arial Unicode MS" pitchFamily="34" charset="-128"/>
              <a:cs typeface="Arial Unicode MS" pitchFamily="34" charset="-128"/>
            </a:endParaRPr>
          </a:p>
        </p:txBody>
      </p:sp>
      <p:sp>
        <p:nvSpPr>
          <p:cNvPr id="588805" name="Rectangle 5"/>
          <p:cNvSpPr>
            <a:spLocks noChangeArrowheads="1"/>
          </p:cNvSpPr>
          <p:nvPr/>
        </p:nvSpPr>
        <p:spPr bwMode="auto">
          <a:xfrm>
            <a:off x="8455025" y="61214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588806" name="Text Box 6"/>
          <p:cNvSpPr txBox="1">
            <a:spLocks noChangeArrowheads="1"/>
          </p:cNvSpPr>
          <p:nvPr/>
        </p:nvSpPr>
        <p:spPr bwMode="auto">
          <a:xfrm>
            <a:off x="1044575" y="6022975"/>
            <a:ext cx="420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800"/>
          </a:p>
        </p:txBody>
      </p:sp>
      <p:sp>
        <p:nvSpPr>
          <p:cNvPr id="588833" name="Rectangle 33"/>
          <p:cNvSpPr>
            <a:spLocks noGrp="1" noChangeArrowheads="1"/>
          </p:cNvSpPr>
          <p:nvPr>
            <p:ph type="title"/>
          </p:nvPr>
        </p:nvSpPr>
        <p:spPr/>
        <p:txBody>
          <a:bodyPr/>
          <a:lstStyle/>
          <a:p>
            <a:r>
              <a:rPr lang="en-US" sz="2800"/>
              <a:t>Guide 65 Requirements - Quality System</a:t>
            </a:r>
          </a:p>
        </p:txBody>
      </p:sp>
      <p:sp>
        <p:nvSpPr>
          <p:cNvPr id="588834" name="Rectangle 34"/>
          <p:cNvSpPr>
            <a:spLocks noGrp="1" noChangeArrowheads="1"/>
          </p:cNvSpPr>
          <p:nvPr>
            <p:ph type="body" idx="1"/>
          </p:nvPr>
        </p:nvSpPr>
        <p:spPr>
          <a:xfrm>
            <a:off x="482600" y="1166813"/>
            <a:ext cx="7924800" cy="5030787"/>
          </a:xfrm>
        </p:spPr>
        <p:txBody>
          <a:bodyPr/>
          <a:lstStyle/>
          <a:p>
            <a:r>
              <a:rPr lang="en-US" sz="2400" b="1"/>
              <a:t>Section 4.5 Clause Intent</a:t>
            </a:r>
          </a:p>
          <a:p>
            <a:r>
              <a:rPr lang="en-US" sz="2400"/>
              <a:t>UL shall document, implement and maintain an effective quality system that meets Guide 65. </a:t>
            </a:r>
          </a:p>
          <a:p>
            <a:r>
              <a:rPr lang="en-US" sz="2400" b="1"/>
              <a:t>Section 4.5 Audit Planning</a:t>
            </a:r>
          </a:p>
          <a:p>
            <a:r>
              <a:rPr lang="en-US" sz="2400"/>
              <a:t>The </a:t>
            </a:r>
            <a:r>
              <a:rPr lang="en-US" sz="2400">
                <a:hlinkClick r:id="rId4"/>
              </a:rPr>
              <a:t>UL Global Quality Manual</a:t>
            </a:r>
            <a:r>
              <a:rPr lang="en-US" sz="2400"/>
              <a:t> describes the UL Global Quality Management System and it is applicable to all programs and services provided by UL. </a:t>
            </a:r>
          </a:p>
          <a:p>
            <a:r>
              <a:rPr lang="en-US" sz="2400"/>
              <a:t>The qualifications and experience of certification personnel are available from local Human Resources.  The terms of reference for certification personnel are provided in the </a:t>
            </a:r>
            <a:r>
              <a:rPr lang="en-US" sz="2400">
                <a:hlinkClick r:id="rId5"/>
              </a:rPr>
              <a:t>UL Position Qualification Manuals</a:t>
            </a:r>
            <a:r>
              <a:rPr lang="en-US" sz="2400"/>
              <a:t>.</a:t>
            </a:r>
          </a:p>
          <a:p>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8" name="Rectangle 4"/>
          <p:cNvSpPr>
            <a:spLocks noGrp="1" noChangeArrowheads="1"/>
          </p:cNvSpPr>
          <p:nvPr>
            <p:ph type="title"/>
          </p:nvPr>
        </p:nvSpPr>
        <p:spPr/>
        <p:txBody>
          <a:bodyPr/>
          <a:lstStyle/>
          <a:p>
            <a:r>
              <a:rPr lang="en-US" sz="2800"/>
              <a:t>Guide 65 Requirements - Quality System</a:t>
            </a:r>
          </a:p>
        </p:txBody>
      </p:sp>
      <p:sp>
        <p:nvSpPr>
          <p:cNvPr id="743429" name="Rectangle 5"/>
          <p:cNvSpPr>
            <a:spLocks noGrp="1" noChangeArrowheads="1"/>
          </p:cNvSpPr>
          <p:nvPr>
            <p:ph type="body" idx="1"/>
          </p:nvPr>
        </p:nvSpPr>
        <p:spPr>
          <a:xfrm>
            <a:off x="482600" y="1827213"/>
            <a:ext cx="7924800" cy="5030787"/>
          </a:xfrm>
        </p:spPr>
        <p:txBody>
          <a:bodyPr/>
          <a:lstStyle/>
          <a:p>
            <a:r>
              <a:rPr lang="en-US" sz="2400" b="1"/>
              <a:t>Section 4.5 Audit Approach</a:t>
            </a:r>
          </a:p>
          <a:p>
            <a:r>
              <a:rPr lang="en-US" sz="2400"/>
              <a:t>Auditors shall verify that processes are effectively implemented to ensure that</a:t>
            </a:r>
          </a:p>
          <a:p>
            <a:pPr lvl="1"/>
            <a:r>
              <a:rPr lang="en-US" sz="2000"/>
              <a:t>A documented quality system is effectively implemented</a:t>
            </a:r>
          </a:p>
          <a:p>
            <a:pPr lvl="1"/>
            <a:r>
              <a:rPr lang="en-US" sz="2000"/>
              <a:t>The quality policy is understood, implemented and maintained at all levels</a:t>
            </a:r>
          </a:p>
          <a:p>
            <a:pPr lvl="1"/>
            <a:r>
              <a:rPr lang="en-US" sz="2000"/>
              <a:t>Documentation is made available to personnel</a:t>
            </a:r>
          </a:p>
          <a:p>
            <a:pPr lvl="1"/>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Rectangle 1028"/>
          <p:cNvSpPr>
            <a:spLocks noGrp="1" noChangeArrowheads="1"/>
          </p:cNvSpPr>
          <p:nvPr>
            <p:ph type="title"/>
          </p:nvPr>
        </p:nvSpPr>
        <p:spPr/>
        <p:txBody>
          <a:bodyPr/>
          <a:lstStyle/>
          <a:p>
            <a:r>
              <a:rPr lang="en-US" sz="2800"/>
              <a:t>Guide 65 Requirements - Quality System</a:t>
            </a:r>
          </a:p>
        </p:txBody>
      </p:sp>
      <p:sp>
        <p:nvSpPr>
          <p:cNvPr id="744453" name="Rectangle 1029"/>
          <p:cNvSpPr>
            <a:spLocks noGrp="1" noChangeArrowheads="1"/>
          </p:cNvSpPr>
          <p:nvPr>
            <p:ph type="body" idx="1"/>
          </p:nvPr>
        </p:nvSpPr>
        <p:spPr/>
        <p:txBody>
          <a:bodyPr/>
          <a:lstStyle/>
          <a:p>
            <a:r>
              <a:rPr lang="en-US" sz="1600" b="1"/>
              <a:t>Section 4.5 Audit Approach</a:t>
            </a:r>
          </a:p>
          <a:p>
            <a:r>
              <a:rPr lang="en-US" sz="1600"/>
              <a:t>Auditors shall verify that the documented quality management system includes requirements for:</a:t>
            </a:r>
          </a:p>
          <a:p>
            <a:pPr lvl="1"/>
            <a:r>
              <a:rPr lang="en-US" sz="1400"/>
              <a:t>Quality policy statement</a:t>
            </a:r>
          </a:p>
          <a:p>
            <a:pPr lvl="1"/>
            <a:r>
              <a:rPr lang="en-US" sz="1400"/>
              <a:t>Legal status</a:t>
            </a:r>
          </a:p>
          <a:p>
            <a:pPr lvl="1"/>
            <a:r>
              <a:rPr lang="en-US" sz="1400"/>
              <a:t>Names, qualification, experience and terms of reference of the senior executive</a:t>
            </a:r>
          </a:p>
          <a:p>
            <a:pPr lvl="1"/>
            <a:r>
              <a:rPr lang="en-US" sz="1400"/>
              <a:t>Organization chart</a:t>
            </a:r>
          </a:p>
          <a:p>
            <a:pPr lvl="1"/>
            <a:r>
              <a:rPr lang="en-US" sz="1400"/>
              <a:t>Description of UL</a:t>
            </a:r>
          </a:p>
          <a:p>
            <a:pPr lvl="1"/>
            <a:r>
              <a:rPr lang="en-US" sz="1400"/>
              <a:t>Management Review</a:t>
            </a:r>
          </a:p>
          <a:p>
            <a:pPr lvl="1"/>
            <a:r>
              <a:rPr lang="en-US" sz="1400"/>
              <a:t>Document Control</a:t>
            </a:r>
          </a:p>
          <a:p>
            <a:pPr lvl="1"/>
            <a:r>
              <a:rPr lang="en-US" sz="1400"/>
              <a:t>Operational and functional duties</a:t>
            </a:r>
          </a:p>
          <a:p>
            <a:pPr lvl="1"/>
            <a:r>
              <a:rPr lang="en-US" sz="1400"/>
              <a:t>Recruitment, selection and training of personnel</a:t>
            </a:r>
          </a:p>
          <a:p>
            <a:pPr lvl="1"/>
            <a:r>
              <a:rPr lang="en-US" sz="1400"/>
              <a:t>A list of approved subcontractors including procedures for assessing, recording and monitoring their competency</a:t>
            </a:r>
          </a:p>
          <a:p>
            <a:pPr lvl="1"/>
            <a:r>
              <a:rPr lang="en-US" sz="1400"/>
              <a:t>Handling nonconformities and assuring the effectiveness of corrective and preventative actions taken</a:t>
            </a:r>
          </a:p>
          <a:p>
            <a:pPr lvl="1"/>
            <a:r>
              <a:rPr lang="en-US" sz="1400"/>
              <a:t>Evaluation of products</a:t>
            </a:r>
          </a:p>
          <a:p>
            <a:pPr lvl="1"/>
            <a:r>
              <a:rPr lang="en-US" sz="1400"/>
              <a:t>Appeals, complaints and disputes</a:t>
            </a:r>
          </a:p>
          <a:p>
            <a:pPr lvl="1"/>
            <a:r>
              <a:rPr lang="en-US" sz="1400"/>
              <a:t>Internal Audits</a:t>
            </a:r>
          </a:p>
          <a:p>
            <a:endParaRPr lang="en-US" sz="1600"/>
          </a:p>
          <a:p>
            <a:endParaRPr lang="en-US" sz="1600"/>
          </a:p>
          <a:p>
            <a:endParaRPr lang="en-US" sz="1600"/>
          </a:p>
          <a:p>
            <a:endParaRPr lang="en-US" sz="1600"/>
          </a:p>
          <a:p>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00068" name="Text Box 4"/>
          <p:cNvSpPr txBox="1">
            <a:spLocks noChangeArrowheads="1"/>
          </p:cNvSpPr>
          <p:nvPr/>
        </p:nvSpPr>
        <p:spPr bwMode="auto">
          <a:xfrm>
            <a:off x="1749425" y="2424113"/>
            <a:ext cx="8867775"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endParaRPr lang="en-US" b="1">
              <a:solidFill>
                <a:schemeClr val="accent2"/>
              </a:solidFill>
            </a:endParaRPr>
          </a:p>
          <a:p>
            <a:pPr>
              <a:buSzPct val="65000"/>
            </a:pPr>
            <a:endParaRPr lang="en-US" b="1">
              <a:solidFill>
                <a:schemeClr val="accent2"/>
              </a:solidFill>
            </a:endParaRPr>
          </a:p>
          <a:p>
            <a:pPr>
              <a:buSzPct val="65000"/>
            </a:pPr>
            <a:endParaRPr lang="en-US" b="1">
              <a:solidFill>
                <a:srgbClr val="003399"/>
              </a:solidFill>
              <a:cs typeface="Times New Roman" pitchFamily="18" charset="0"/>
            </a:endParaRPr>
          </a:p>
          <a:p>
            <a:pPr>
              <a:buSzPct val="65000"/>
            </a:pPr>
            <a:endParaRPr lang="en-US" b="1">
              <a:solidFill>
                <a:srgbClr val="003399"/>
              </a:solidFill>
            </a:endParaRPr>
          </a:p>
          <a:p>
            <a:pPr>
              <a:buSzPct val="65000"/>
            </a:pPr>
            <a:r>
              <a:rPr lang="en-US" sz="2400" b="1">
                <a:solidFill>
                  <a:schemeClr val="hlink"/>
                </a:solidFill>
              </a:rPr>
              <a:t> </a:t>
            </a:r>
          </a:p>
        </p:txBody>
      </p:sp>
      <p:sp>
        <p:nvSpPr>
          <p:cNvPr id="600069" name="Rectangle 5"/>
          <p:cNvSpPr>
            <a:spLocks noChangeArrowheads="1"/>
          </p:cNvSpPr>
          <p:nvPr/>
        </p:nvSpPr>
        <p:spPr bwMode="auto">
          <a:xfrm>
            <a:off x="84296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00076" name="Rectangle 12"/>
          <p:cNvSpPr>
            <a:spLocks noGrp="1" noChangeArrowheads="1"/>
          </p:cNvSpPr>
          <p:nvPr>
            <p:ph type="title"/>
          </p:nvPr>
        </p:nvSpPr>
        <p:spPr/>
        <p:txBody>
          <a:bodyPr/>
          <a:lstStyle/>
          <a:p>
            <a:r>
              <a:rPr lang="en-US" sz="2800"/>
              <a:t>Guide 65 Requirements - Conditions and procedures for granting, maintaining, extending, suspending and withdrawing certification</a:t>
            </a:r>
          </a:p>
        </p:txBody>
      </p:sp>
      <p:sp>
        <p:nvSpPr>
          <p:cNvPr id="600077" name="Rectangle 13"/>
          <p:cNvSpPr>
            <a:spLocks noGrp="1" noChangeArrowheads="1"/>
          </p:cNvSpPr>
          <p:nvPr>
            <p:ph type="body" idx="1"/>
          </p:nvPr>
        </p:nvSpPr>
        <p:spPr>
          <a:xfrm>
            <a:off x="508000" y="1192213"/>
            <a:ext cx="7924800" cy="5030787"/>
          </a:xfrm>
        </p:spPr>
        <p:txBody>
          <a:bodyPr/>
          <a:lstStyle/>
          <a:p>
            <a:pPr>
              <a:lnSpc>
                <a:spcPct val="90000"/>
              </a:lnSpc>
              <a:buFontTx/>
              <a:buNone/>
            </a:pPr>
            <a:endParaRPr lang="en-US"/>
          </a:p>
          <a:p>
            <a:pPr>
              <a:lnSpc>
                <a:spcPct val="90000"/>
              </a:lnSpc>
            </a:pPr>
            <a:r>
              <a:rPr lang="en-US" sz="2000" b="1"/>
              <a:t>Section 4.6 Clause Intent</a:t>
            </a:r>
          </a:p>
          <a:p>
            <a:pPr>
              <a:lnSpc>
                <a:spcPct val="90000"/>
              </a:lnSpc>
            </a:pPr>
            <a:r>
              <a:rPr lang="en-US" sz="2000"/>
              <a:t>UL must define the processes for granting, maintaining, suspending, withdrawing extending, or reducing the scopes of certification </a:t>
            </a:r>
          </a:p>
          <a:p>
            <a:pPr>
              <a:lnSpc>
                <a:spcPct val="90000"/>
              </a:lnSpc>
            </a:pPr>
            <a:r>
              <a:rPr lang="en-US" sz="2000" b="1"/>
              <a:t>Section 4.6 Audit Planning</a:t>
            </a:r>
          </a:p>
          <a:p>
            <a:pPr>
              <a:lnSpc>
                <a:spcPct val="90000"/>
              </a:lnSpc>
            </a:pPr>
            <a:r>
              <a:rPr lang="en-US" sz="2000"/>
              <a:t>00-CE-P0004, UL Mark Evaluation Policy</a:t>
            </a:r>
          </a:p>
          <a:p>
            <a:pPr>
              <a:lnSpc>
                <a:spcPct val="90000"/>
              </a:lnSpc>
            </a:pPr>
            <a:r>
              <a:rPr lang="en-US" sz="2000"/>
              <a:t>00-OP-S0044, Project Handling Process</a:t>
            </a:r>
          </a:p>
          <a:p>
            <a:pPr>
              <a:lnSpc>
                <a:spcPct val="90000"/>
              </a:lnSpc>
            </a:pPr>
            <a:r>
              <a:rPr lang="en-US" sz="2000"/>
              <a:t>Changes in the product design or specification as submitted by the Applicant are evaluated using the same procedures as were used for the initial evaluation.</a:t>
            </a:r>
          </a:p>
          <a:p>
            <a:pPr>
              <a:lnSpc>
                <a:spcPct val="90000"/>
              </a:lnSpc>
            </a:pPr>
            <a:r>
              <a:rPr lang="en-US" sz="2000"/>
              <a:t>Unauthorized changes associated with the product or supplier/manufacturer, are addressed via the </a:t>
            </a:r>
            <a:r>
              <a:rPr lang="en-US" sz="2000">
                <a:hlinkClick r:id="rId4"/>
              </a:rPr>
              <a:t>Variation Notice and Processing Procedure </a:t>
            </a:r>
            <a:r>
              <a:rPr lang="en-US" sz="2000"/>
              <a:t>and the </a:t>
            </a:r>
            <a:r>
              <a:rPr lang="en-US" sz="2000">
                <a:hlinkClick r:id="rId5"/>
              </a:rPr>
              <a:t>UL Mark Surveillance Program  Policy Manual</a:t>
            </a:r>
            <a:endParaRPr lang="en-US" sz="2000"/>
          </a:p>
          <a:p>
            <a:pPr>
              <a:lnSpc>
                <a:spcPct val="90000"/>
              </a:lnSpc>
            </a:pPr>
            <a:endParaRPr lang="en-US" sz="2000"/>
          </a:p>
          <a:p>
            <a:pPr>
              <a:lnSpc>
                <a:spcPct val="90000"/>
              </a:lnSpc>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6" name="Rectangle 6"/>
          <p:cNvSpPr>
            <a:spLocks noGrp="1" noChangeArrowheads="1"/>
          </p:cNvSpPr>
          <p:nvPr>
            <p:ph type="title"/>
          </p:nvPr>
        </p:nvSpPr>
        <p:spPr/>
        <p:txBody>
          <a:bodyPr/>
          <a:lstStyle/>
          <a:p>
            <a:r>
              <a:rPr lang="en-US"/>
              <a:t/>
            </a:r>
            <a:br>
              <a:rPr lang="en-US"/>
            </a:br>
            <a:r>
              <a:rPr lang="en-US"/>
              <a:t>Agenda </a:t>
            </a:r>
            <a:br>
              <a:rPr lang="en-US"/>
            </a:br>
            <a:endParaRPr lang="en-US"/>
          </a:p>
        </p:txBody>
      </p:sp>
      <p:sp>
        <p:nvSpPr>
          <p:cNvPr id="547847" name="Rectangle 7"/>
          <p:cNvSpPr>
            <a:spLocks noGrp="1" noChangeArrowheads="1"/>
          </p:cNvSpPr>
          <p:nvPr>
            <p:ph type="body" idx="1"/>
          </p:nvPr>
        </p:nvSpPr>
        <p:spPr>
          <a:xfrm>
            <a:off x="520700" y="2386013"/>
            <a:ext cx="7924800" cy="5030787"/>
          </a:xfrm>
        </p:spPr>
        <p:txBody>
          <a:bodyPr/>
          <a:lstStyle/>
          <a:p>
            <a:r>
              <a:rPr lang="en-US"/>
              <a:t>Objectives</a:t>
            </a:r>
          </a:p>
          <a:p>
            <a:r>
              <a:rPr lang="en-US"/>
              <a:t>Guide 65 Requirements</a:t>
            </a:r>
          </a:p>
          <a:p>
            <a:r>
              <a:rPr lang="en-US"/>
              <a:t>Guide 65 Exercises</a:t>
            </a:r>
          </a:p>
          <a:p>
            <a:endParaRPr lang="en-US"/>
          </a:p>
          <a:p>
            <a:endParaRPr lang="en-US"/>
          </a:p>
        </p:txBody>
      </p:sp>
      <p:sp>
        <p:nvSpPr>
          <p:cNvPr id="547843" name="Text Box 3"/>
          <p:cNvSpPr txBox="1">
            <a:spLocks noChangeArrowheads="1"/>
          </p:cNvSpPr>
          <p:nvPr/>
        </p:nvSpPr>
        <p:spPr bwMode="auto">
          <a:xfrm>
            <a:off x="1203325" y="1443038"/>
            <a:ext cx="7156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3399"/>
              </a:buClr>
              <a:buSzPct val="75000"/>
              <a:buFont typeface="Wingdings" pitchFamily="2" charset="2"/>
              <a:buNone/>
            </a:pPr>
            <a:endParaRPr lang="en-US" sz="2000" b="1">
              <a:solidFill>
                <a:srgbClr val="003399"/>
              </a:solidFill>
            </a:endParaRPr>
          </a:p>
          <a:p>
            <a:pPr>
              <a:buClr>
                <a:srgbClr val="003399"/>
              </a:buClr>
              <a:buSzPct val="75000"/>
              <a:buFont typeface="Wingdings" pitchFamily="2" charset="2"/>
              <a:buChar char="q"/>
            </a:pPr>
            <a:endParaRPr lang="en-US" sz="2000" b="1">
              <a:solidFill>
                <a:srgbClr val="003399"/>
              </a:solidFill>
            </a:endParaRPr>
          </a:p>
          <a:p>
            <a:pPr>
              <a:buClr>
                <a:srgbClr val="003399"/>
              </a:buClr>
              <a:buSzPct val="75000"/>
              <a:buFont typeface="Wingdings" pitchFamily="2" charset="2"/>
              <a:buNone/>
            </a:pPr>
            <a:r>
              <a:rPr lang="en-US" sz="2000" b="1">
                <a:solidFill>
                  <a:srgbClr val="003399"/>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0" name="Rectangle 4"/>
          <p:cNvSpPr>
            <a:spLocks noGrp="1" noChangeArrowheads="1"/>
          </p:cNvSpPr>
          <p:nvPr>
            <p:ph type="title"/>
          </p:nvPr>
        </p:nvSpPr>
        <p:spPr/>
        <p:txBody>
          <a:bodyPr/>
          <a:lstStyle/>
          <a:p>
            <a:r>
              <a:rPr lang="en-US" sz="2800"/>
              <a:t>Guide 65 Requirements - Conditions and procedures for granting, maintaining, extending, suspending and withdrawing certification</a:t>
            </a:r>
          </a:p>
        </p:txBody>
      </p:sp>
      <p:sp>
        <p:nvSpPr>
          <p:cNvPr id="746501" name="Rectangle 5"/>
          <p:cNvSpPr>
            <a:spLocks noGrp="1" noChangeArrowheads="1"/>
          </p:cNvSpPr>
          <p:nvPr>
            <p:ph type="body" idx="1"/>
          </p:nvPr>
        </p:nvSpPr>
        <p:spPr>
          <a:xfrm>
            <a:off x="533400" y="1509713"/>
            <a:ext cx="7924800" cy="5030787"/>
          </a:xfrm>
        </p:spPr>
        <p:txBody>
          <a:bodyPr/>
          <a:lstStyle/>
          <a:p>
            <a:r>
              <a:rPr lang="en-US" sz="2400" b="1"/>
              <a:t>Section 4.6 Audit Approach</a:t>
            </a:r>
          </a:p>
          <a:p>
            <a:r>
              <a:rPr lang="en-US" sz="2400"/>
              <a:t>Auditors shall verify that processes are effectively implemented to ensure that:</a:t>
            </a:r>
          </a:p>
          <a:p>
            <a:pPr lvl="1"/>
            <a:r>
              <a:rPr lang="en-US" sz="2000"/>
              <a:t>Certification is granted in accordance with documented procedures</a:t>
            </a:r>
          </a:p>
          <a:p>
            <a:pPr lvl="1"/>
            <a:r>
              <a:rPr lang="en-US" sz="2000"/>
              <a:t>Certification is maintained in accordance with documented procedures</a:t>
            </a:r>
          </a:p>
          <a:p>
            <a:pPr lvl="1"/>
            <a:r>
              <a:rPr lang="en-US" sz="2000"/>
              <a:t>Certification is withdrawn in accordance with documented procedures</a:t>
            </a:r>
          </a:p>
          <a:p>
            <a:pPr lvl="1"/>
            <a:r>
              <a:rPr lang="en-US" sz="2000"/>
              <a:t>Certification is suspended in accordance with documented procedures</a:t>
            </a:r>
          </a:p>
          <a:p>
            <a:pPr lvl="1"/>
            <a:r>
              <a:rPr lang="en-US" sz="2000"/>
              <a:t>The scope of certification is extended or reduced in accordance with documented procedures</a:t>
            </a:r>
          </a:p>
          <a:p>
            <a:pPr lvl="1"/>
            <a:endParaRPr lang="en-US" sz="2000"/>
          </a:p>
          <a:p>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01092" name="Text Box 4"/>
          <p:cNvSpPr txBox="1">
            <a:spLocks noChangeArrowheads="1"/>
          </p:cNvSpPr>
          <p:nvPr/>
        </p:nvSpPr>
        <p:spPr bwMode="auto">
          <a:xfrm>
            <a:off x="250825" y="1920875"/>
            <a:ext cx="848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r>
              <a:rPr lang="en-US" b="1">
                <a:solidFill>
                  <a:schemeClr val="accent2"/>
                </a:solidFill>
                <a:cs typeface="Arial" pitchFamily="34" charset="0"/>
              </a:rPr>
              <a:t> </a:t>
            </a:r>
          </a:p>
        </p:txBody>
      </p:sp>
      <p:sp>
        <p:nvSpPr>
          <p:cNvPr id="601093" name="Rectangle 5"/>
          <p:cNvSpPr>
            <a:spLocks noChangeArrowheads="1"/>
          </p:cNvSpPr>
          <p:nvPr/>
        </p:nvSpPr>
        <p:spPr bwMode="auto">
          <a:xfrm>
            <a:off x="8416925" y="60325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01106" name="Rectangle 18"/>
          <p:cNvSpPr>
            <a:spLocks noGrp="1" noChangeArrowheads="1"/>
          </p:cNvSpPr>
          <p:nvPr>
            <p:ph type="title"/>
          </p:nvPr>
        </p:nvSpPr>
        <p:spPr>
          <a:xfrm>
            <a:off x="469900" y="0"/>
            <a:ext cx="7772400" cy="1077913"/>
          </a:xfrm>
        </p:spPr>
        <p:txBody>
          <a:bodyPr/>
          <a:lstStyle/>
          <a:p>
            <a:r>
              <a:rPr lang="en-US" sz="2800"/>
              <a:t/>
            </a:r>
            <a:br>
              <a:rPr lang="en-US" sz="2800"/>
            </a:br>
            <a:r>
              <a:rPr lang="en-US" sz="2800"/>
              <a:t>Guide 65 Requirements - Internal Audits </a:t>
            </a:r>
            <a:br>
              <a:rPr lang="en-US" sz="2800"/>
            </a:br>
            <a:r>
              <a:rPr lang="en-US" sz="2800"/>
              <a:t>and Management Review</a:t>
            </a:r>
            <a:br>
              <a:rPr lang="en-US" sz="2800"/>
            </a:br>
            <a:endParaRPr lang="en-US" sz="2800"/>
          </a:p>
        </p:txBody>
      </p:sp>
      <p:sp>
        <p:nvSpPr>
          <p:cNvPr id="601107" name="Rectangle 19"/>
          <p:cNvSpPr>
            <a:spLocks noGrp="1" noChangeArrowheads="1"/>
          </p:cNvSpPr>
          <p:nvPr>
            <p:ph type="body" idx="1"/>
          </p:nvPr>
        </p:nvSpPr>
        <p:spPr>
          <a:xfrm>
            <a:off x="533400" y="1039813"/>
            <a:ext cx="7924800" cy="5030787"/>
          </a:xfrm>
        </p:spPr>
        <p:txBody>
          <a:bodyPr/>
          <a:lstStyle/>
          <a:p>
            <a:pPr>
              <a:lnSpc>
                <a:spcPct val="90000"/>
              </a:lnSpc>
            </a:pPr>
            <a:r>
              <a:rPr lang="en-US" sz="2000" b="1"/>
              <a:t>Section 4.7 Clause Intent</a:t>
            </a:r>
          </a:p>
          <a:p>
            <a:pPr>
              <a:lnSpc>
                <a:spcPct val="90000"/>
              </a:lnSpc>
            </a:pPr>
            <a:r>
              <a:rPr lang="en-US" sz="2000"/>
              <a:t>UL shall conduct Internal Audits and Management Review to verify the effective implementation of the Quality System.  Corrective action must be taken in a timely and appropriate manner</a:t>
            </a:r>
          </a:p>
          <a:p>
            <a:pPr>
              <a:lnSpc>
                <a:spcPct val="90000"/>
              </a:lnSpc>
            </a:pPr>
            <a:r>
              <a:rPr lang="en-US" sz="2000" b="1"/>
              <a:t>Section 4.7 Audit Planning</a:t>
            </a:r>
          </a:p>
          <a:p>
            <a:pPr>
              <a:lnSpc>
                <a:spcPct val="90000"/>
              </a:lnSpc>
            </a:pPr>
            <a:r>
              <a:rPr lang="en-US" sz="2000"/>
              <a:t>Internal Audits</a:t>
            </a:r>
          </a:p>
          <a:p>
            <a:pPr lvl="1">
              <a:lnSpc>
                <a:spcPct val="90000"/>
              </a:lnSpc>
            </a:pPr>
            <a:r>
              <a:rPr lang="en-US" sz="1800"/>
              <a:t> Internal Audits Procedure, 00-QA-S0004 </a:t>
            </a:r>
          </a:p>
          <a:p>
            <a:pPr lvl="1">
              <a:lnSpc>
                <a:spcPct val="90000"/>
              </a:lnSpc>
            </a:pPr>
            <a:r>
              <a:rPr lang="en-US" sz="1800"/>
              <a:t> Process Owner - Denise Echols</a:t>
            </a:r>
          </a:p>
          <a:p>
            <a:pPr lvl="1">
              <a:lnSpc>
                <a:spcPct val="90000"/>
              </a:lnSpc>
            </a:pPr>
            <a:r>
              <a:rPr lang="en-US" sz="1800"/>
              <a:t> Audit records located at IQA Web Site,  </a:t>
            </a:r>
            <a:r>
              <a:rPr lang="en-US" sz="1800">
                <a:hlinkClick r:id="rId4"/>
              </a:rPr>
              <a:t>http://corporate.ul.com/departments/snk5212/IQA/index.cfm</a:t>
            </a:r>
            <a:endParaRPr lang="en-US" sz="1800"/>
          </a:p>
          <a:p>
            <a:pPr>
              <a:lnSpc>
                <a:spcPct val="90000"/>
              </a:lnSpc>
            </a:pPr>
            <a:r>
              <a:rPr lang="en-US" sz="2000"/>
              <a:t>Corrective Actions</a:t>
            </a:r>
          </a:p>
          <a:p>
            <a:pPr lvl="1">
              <a:lnSpc>
                <a:spcPct val="90000"/>
              </a:lnSpc>
            </a:pPr>
            <a:r>
              <a:rPr lang="en-US" sz="1800"/>
              <a:t> Corrective Action Request Procedures, 00-QA-S0006</a:t>
            </a:r>
          </a:p>
          <a:p>
            <a:pPr lvl="1">
              <a:lnSpc>
                <a:spcPct val="90000"/>
              </a:lnSpc>
            </a:pPr>
            <a:r>
              <a:rPr lang="en-US" sz="1800"/>
              <a:t> Process Owner - Denise Echols </a:t>
            </a:r>
          </a:p>
          <a:p>
            <a:pPr lvl="1">
              <a:lnSpc>
                <a:spcPct val="90000"/>
              </a:lnSpc>
            </a:pPr>
            <a:r>
              <a:rPr lang="en-US" sz="1800"/>
              <a:t>CAR Database,</a:t>
            </a:r>
            <a:r>
              <a:rPr lang="en-US" altLang="zh-CN" sz="1800"/>
              <a:t> on server USNBKM575P/ULI</a:t>
            </a:r>
          </a:p>
          <a:p>
            <a:pPr lvl="1">
              <a:lnSpc>
                <a:spcPct val="90000"/>
              </a:lnSpc>
            </a:pPr>
            <a:r>
              <a:rPr lang="en-US" altLang="zh-CN" sz="1800"/>
              <a:t> CAR Website located at,  </a:t>
            </a:r>
            <a:r>
              <a:rPr lang="en-US" altLang="zh-CN" sz="1800">
                <a:hlinkClick r:id="rId5"/>
              </a:rPr>
              <a:t>http://corporate.ul.com/departments/snk5212/QE/</a:t>
            </a:r>
            <a:endParaRPr lang="en-US" altLang="zh-CN" sz="1800"/>
          </a:p>
          <a:p>
            <a:pPr lvl="1">
              <a:lnSpc>
                <a:spcPct val="90000"/>
              </a:lnSpc>
            </a:pPr>
            <a:endParaRPr lang="en-US" sz="1800"/>
          </a:p>
          <a:p>
            <a:pPr lvl="1">
              <a:lnSpc>
                <a:spcPct val="90000"/>
              </a:lnSpc>
            </a:pPr>
            <a:endParaRPr lang="en-US" sz="2400"/>
          </a:p>
          <a:p>
            <a:pPr>
              <a:lnSpc>
                <a:spcPct val="90000"/>
              </a:lnSpc>
            </a:pPr>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050"/>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708611" name="Text Box 2051"/>
          <p:cNvSpPr txBox="1">
            <a:spLocks noChangeArrowheads="1"/>
          </p:cNvSpPr>
          <p:nvPr/>
        </p:nvSpPr>
        <p:spPr bwMode="auto">
          <a:xfrm>
            <a:off x="228600" y="2428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708612" name="Text Box 2052"/>
          <p:cNvSpPr txBox="1">
            <a:spLocks noChangeArrowheads="1"/>
          </p:cNvSpPr>
          <p:nvPr/>
        </p:nvSpPr>
        <p:spPr bwMode="auto">
          <a:xfrm>
            <a:off x="187325" y="1281113"/>
            <a:ext cx="848995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Clr>
                <a:schemeClr val="accent2"/>
              </a:buClr>
              <a:buSzPct val="65000"/>
            </a:pPr>
            <a:endParaRPr lang="en-US" b="1">
              <a:solidFill>
                <a:srgbClr val="333399"/>
              </a:solidFill>
              <a:cs typeface="Arial" pitchFamily="34" charset="0"/>
            </a:endParaRPr>
          </a:p>
          <a:p>
            <a:pPr>
              <a:buSzPct val="65000"/>
              <a:buFontTx/>
              <a:buChar char="•"/>
            </a:pPr>
            <a:endParaRPr lang="en-US" b="1">
              <a:solidFill>
                <a:srgbClr val="333399"/>
              </a:solidFill>
            </a:endParaRPr>
          </a:p>
          <a:p>
            <a:pPr>
              <a:buSzPct val="65000"/>
            </a:pPr>
            <a:endParaRPr lang="en-US" b="1">
              <a:solidFill>
                <a:schemeClr val="accent2"/>
              </a:solidFill>
            </a:endParaRPr>
          </a:p>
          <a:p>
            <a:pPr>
              <a:buSzPct val="65000"/>
              <a:buFontTx/>
              <a:buChar char="-"/>
            </a:pPr>
            <a:endParaRPr lang="en-US" b="1">
              <a:solidFill>
                <a:schemeClr val="hlink"/>
              </a:solidFill>
            </a:endParaRPr>
          </a:p>
          <a:p>
            <a:pPr>
              <a:buSzPct val="65000"/>
            </a:pPr>
            <a:endParaRPr lang="en-US" b="1">
              <a:solidFill>
                <a:schemeClr val="hlink"/>
              </a:solidFill>
            </a:endParaRPr>
          </a:p>
          <a:p>
            <a:pPr>
              <a:buSzPct val="65000"/>
            </a:pPr>
            <a:r>
              <a:rPr lang="en-US" sz="2400" b="1">
                <a:solidFill>
                  <a:schemeClr val="hlink"/>
                </a:solidFill>
              </a:rPr>
              <a:t> </a:t>
            </a:r>
          </a:p>
        </p:txBody>
      </p:sp>
      <p:sp>
        <p:nvSpPr>
          <p:cNvPr id="708613" name="Rectangle 2053"/>
          <p:cNvSpPr>
            <a:spLocks noChangeArrowheads="1"/>
          </p:cNvSpPr>
          <p:nvPr/>
        </p:nvSpPr>
        <p:spPr bwMode="auto">
          <a:xfrm>
            <a:off x="8416925" y="60325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708618" name="Rectangle 2058"/>
          <p:cNvSpPr>
            <a:spLocks noGrp="1" noChangeArrowheads="1"/>
          </p:cNvSpPr>
          <p:nvPr>
            <p:ph type="title"/>
          </p:nvPr>
        </p:nvSpPr>
        <p:spPr/>
        <p:txBody>
          <a:bodyPr/>
          <a:lstStyle/>
          <a:p>
            <a:r>
              <a:rPr lang="en-US" sz="2800"/>
              <a:t>Guide 65 Requirements - Internal Audits </a:t>
            </a:r>
            <a:br>
              <a:rPr lang="en-US" sz="2800"/>
            </a:br>
            <a:r>
              <a:rPr lang="en-US" sz="2800"/>
              <a:t>and Management Review</a:t>
            </a:r>
            <a:br>
              <a:rPr lang="en-US" sz="2800"/>
            </a:br>
            <a:endParaRPr lang="en-US" sz="2800"/>
          </a:p>
        </p:txBody>
      </p:sp>
      <p:sp>
        <p:nvSpPr>
          <p:cNvPr id="708619" name="Rectangle 2059"/>
          <p:cNvSpPr>
            <a:spLocks noGrp="1" noChangeArrowheads="1"/>
          </p:cNvSpPr>
          <p:nvPr>
            <p:ph type="body" idx="1"/>
          </p:nvPr>
        </p:nvSpPr>
        <p:spPr>
          <a:xfrm>
            <a:off x="533400" y="1230313"/>
            <a:ext cx="7924800" cy="5030787"/>
          </a:xfrm>
        </p:spPr>
        <p:txBody>
          <a:bodyPr/>
          <a:lstStyle/>
          <a:p>
            <a:pPr>
              <a:lnSpc>
                <a:spcPct val="90000"/>
              </a:lnSpc>
            </a:pPr>
            <a:r>
              <a:rPr lang="en-US" sz="2000" b="1"/>
              <a:t>Section 4.7 Audit Planning</a:t>
            </a:r>
            <a:endParaRPr lang="en-US" altLang="zh-CN" sz="2000" b="1"/>
          </a:p>
          <a:p>
            <a:pPr>
              <a:lnSpc>
                <a:spcPct val="90000"/>
              </a:lnSpc>
            </a:pPr>
            <a:r>
              <a:rPr lang="en-US" sz="2000"/>
              <a:t>Management Review</a:t>
            </a:r>
          </a:p>
          <a:p>
            <a:pPr lvl="1">
              <a:lnSpc>
                <a:spcPct val="90000"/>
              </a:lnSpc>
            </a:pPr>
            <a:r>
              <a:rPr lang="en-US" sz="1800"/>
              <a:t>Reviews are required at the laboratory and program level</a:t>
            </a:r>
          </a:p>
          <a:p>
            <a:pPr lvl="1">
              <a:lnSpc>
                <a:spcPct val="90000"/>
              </a:lnSpc>
            </a:pPr>
            <a:r>
              <a:rPr lang="en-US" sz="1800"/>
              <a:t>Global Laboratory Management Review Policy, 00-LC-P0040 </a:t>
            </a:r>
          </a:p>
          <a:p>
            <a:pPr lvl="1">
              <a:lnSpc>
                <a:spcPct val="90000"/>
              </a:lnSpc>
            </a:pPr>
            <a:r>
              <a:rPr lang="en-US" sz="1800"/>
              <a:t>Certification Programs Council - Operation and Management    Review Procedure, 00-IC-S0045</a:t>
            </a:r>
          </a:p>
          <a:p>
            <a:pPr>
              <a:lnSpc>
                <a:spcPct val="90000"/>
              </a:lnSpc>
            </a:pPr>
            <a:r>
              <a:rPr lang="en-US" sz="2000" b="1"/>
              <a:t>Section 4.7 Audit Approach</a:t>
            </a:r>
          </a:p>
          <a:p>
            <a:pPr>
              <a:lnSpc>
                <a:spcPct val="90000"/>
              </a:lnSpc>
            </a:pPr>
            <a:r>
              <a:rPr lang="en-US" sz="2000"/>
              <a:t>Auditors shall verify that processes are effectively implemented to ensure that:</a:t>
            </a:r>
          </a:p>
          <a:p>
            <a:pPr lvl="1">
              <a:lnSpc>
                <a:spcPct val="90000"/>
              </a:lnSpc>
            </a:pPr>
            <a:r>
              <a:rPr lang="en-US" sz="1800"/>
              <a:t>Periodic Internal Audits are conducted, recorded and cover all procedures in a planned way</a:t>
            </a:r>
          </a:p>
          <a:p>
            <a:pPr lvl="1">
              <a:lnSpc>
                <a:spcPct val="90000"/>
              </a:lnSpc>
            </a:pPr>
            <a:r>
              <a:rPr lang="en-US" sz="1800"/>
              <a:t>Personnel are informed of the outcome of the audit</a:t>
            </a:r>
          </a:p>
          <a:p>
            <a:pPr lvl="1">
              <a:lnSpc>
                <a:spcPct val="90000"/>
              </a:lnSpc>
            </a:pPr>
            <a:r>
              <a:rPr lang="en-US" sz="1800"/>
              <a:t>Corrective action is taken in a timely and appropriate manner</a:t>
            </a:r>
          </a:p>
          <a:p>
            <a:pPr lvl="1">
              <a:lnSpc>
                <a:spcPct val="90000"/>
              </a:lnSpc>
            </a:pPr>
            <a:r>
              <a:rPr lang="en-US" sz="1800"/>
              <a:t>Management Review is conducted at defined intervals and records indicate that a determination of the suitability and effectiveness of UL’s quality system in meeting Guide 65, the quality policy and quality objectives is made</a:t>
            </a:r>
          </a:p>
          <a:p>
            <a:pPr lvl="1">
              <a:lnSpc>
                <a:spcPct val="90000"/>
              </a:lnSpc>
            </a:pPr>
            <a:endParaRPr lang="en-US" sz="1800"/>
          </a:p>
          <a:p>
            <a:pPr lvl="1">
              <a:lnSpc>
                <a:spcPct val="90000"/>
              </a:lnSpc>
            </a:pPr>
            <a:endParaRPr lang="en-US" sz="1800"/>
          </a:p>
          <a:p>
            <a:pPr lvl="1">
              <a:lnSpc>
                <a:spcPct val="90000"/>
              </a:lnSpc>
            </a:pPr>
            <a:endParaRPr lang="en-US" sz="1800"/>
          </a:p>
          <a:p>
            <a:pPr>
              <a:lnSpc>
                <a:spcPct val="90000"/>
              </a:lnSpc>
            </a:pP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03139" name="Text Box 3"/>
          <p:cNvSpPr txBox="1">
            <a:spLocks noChangeArrowheads="1"/>
          </p:cNvSpPr>
          <p:nvPr/>
        </p:nvSpPr>
        <p:spPr bwMode="auto">
          <a:xfrm>
            <a:off x="187325" y="2047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03140" name="Text Box 4"/>
          <p:cNvSpPr txBox="1">
            <a:spLocks noChangeArrowheads="1"/>
          </p:cNvSpPr>
          <p:nvPr/>
        </p:nvSpPr>
        <p:spPr bwMode="auto">
          <a:xfrm>
            <a:off x="174625" y="1370013"/>
            <a:ext cx="86296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endParaRPr lang="en-US" b="1">
              <a:solidFill>
                <a:srgbClr val="CC3300"/>
              </a:solidFill>
            </a:endParaRPr>
          </a:p>
          <a:p>
            <a:pPr lvl="1">
              <a:buSzPct val="70000"/>
            </a:pPr>
            <a:endParaRPr lang="en-US" b="1">
              <a:solidFill>
                <a:srgbClr val="333399"/>
              </a:solidFill>
            </a:endParaRPr>
          </a:p>
          <a:p>
            <a:pPr>
              <a:buSzPct val="65000"/>
            </a:pPr>
            <a:endParaRPr lang="en-US" b="1">
              <a:solidFill>
                <a:srgbClr val="333399"/>
              </a:solidFill>
            </a:endParaRPr>
          </a:p>
        </p:txBody>
      </p:sp>
      <p:sp>
        <p:nvSpPr>
          <p:cNvPr id="603141" name="Rectangle 5"/>
          <p:cNvSpPr>
            <a:spLocks noChangeArrowheads="1"/>
          </p:cNvSpPr>
          <p:nvPr/>
        </p:nvSpPr>
        <p:spPr bwMode="auto">
          <a:xfrm>
            <a:off x="8455025" y="60960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03148" name="Rectangle 12"/>
          <p:cNvSpPr>
            <a:spLocks noGrp="1" noChangeArrowheads="1"/>
          </p:cNvSpPr>
          <p:nvPr>
            <p:ph type="title"/>
          </p:nvPr>
        </p:nvSpPr>
        <p:spPr>
          <a:xfrm>
            <a:off x="469900" y="0"/>
            <a:ext cx="7772400" cy="1077913"/>
          </a:xfrm>
        </p:spPr>
        <p:txBody>
          <a:bodyPr/>
          <a:lstStyle/>
          <a:p>
            <a:r>
              <a:rPr lang="en-US" sz="2800"/>
              <a:t>Guide 65 Requirements - Documentation</a:t>
            </a:r>
          </a:p>
        </p:txBody>
      </p:sp>
      <p:sp>
        <p:nvSpPr>
          <p:cNvPr id="603149" name="Rectangle 13"/>
          <p:cNvSpPr>
            <a:spLocks noGrp="1" noChangeArrowheads="1"/>
          </p:cNvSpPr>
          <p:nvPr>
            <p:ph type="body" idx="1"/>
          </p:nvPr>
        </p:nvSpPr>
        <p:spPr>
          <a:xfrm>
            <a:off x="406400" y="989013"/>
            <a:ext cx="7924800" cy="5030787"/>
          </a:xfrm>
        </p:spPr>
        <p:txBody>
          <a:bodyPr/>
          <a:lstStyle/>
          <a:p>
            <a:r>
              <a:rPr lang="en-US" sz="2400" b="1"/>
              <a:t>Section 4.8.1 Clause Intent</a:t>
            </a:r>
          </a:p>
          <a:p>
            <a:r>
              <a:rPr lang="en-US" sz="2400"/>
              <a:t>UL must ensure that documentation specified in 4.8.1 remains current and is made available upon request</a:t>
            </a:r>
          </a:p>
          <a:p>
            <a:r>
              <a:rPr lang="en-US" sz="2400" b="1"/>
              <a:t>Section 4.8.1  Audit Planning</a:t>
            </a:r>
          </a:p>
          <a:p>
            <a:r>
              <a:rPr lang="en-US" sz="2400"/>
              <a:t>Directory of certified products and their suppliers </a:t>
            </a:r>
          </a:p>
          <a:p>
            <a:pPr lvl="1"/>
            <a:r>
              <a:rPr lang="en-US" sz="2000"/>
              <a:t>  LIS (Listing Information Services) on the Internet </a:t>
            </a:r>
            <a:r>
              <a:rPr lang="en-US" sz="2000">
                <a:hlinkClick r:id="rId4"/>
              </a:rPr>
              <a:t>http://lis.ul.com/cgiin/XYV/template/LISINT42/1FRAME/index.html</a:t>
            </a:r>
            <a:endParaRPr lang="en-US" sz="2000"/>
          </a:p>
          <a:p>
            <a:pPr lvl="1"/>
            <a:r>
              <a:rPr lang="en-US" sz="2000"/>
              <a:t> On-line certification directory       </a:t>
            </a:r>
            <a:r>
              <a:rPr lang="en-US" sz="2000">
                <a:hlinkClick r:id="rId5"/>
              </a:rPr>
              <a:t>http://database.ul.com/cgibin/XYV/template/LISEXT/1FRAME/index.htm</a:t>
            </a:r>
            <a:endParaRPr lang="en-US" sz="2000"/>
          </a:p>
          <a:p>
            <a:r>
              <a:rPr lang="en-US" sz="2400"/>
              <a:t>Certificate of Incorporation – Indicates Certification  body authority </a:t>
            </a:r>
          </a:p>
          <a:p>
            <a:pPr lvl="1"/>
            <a:endParaRPr lang="en-US" sz="2000"/>
          </a:p>
          <a:p>
            <a:endParaRPr lang="en-US"/>
          </a:p>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04165" name="Rectangle 5"/>
          <p:cNvSpPr>
            <a:spLocks noChangeArrowheads="1"/>
          </p:cNvSpPr>
          <p:nvPr/>
        </p:nvSpPr>
        <p:spPr bwMode="auto">
          <a:xfrm>
            <a:off x="8496300" y="61468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
        <p:nvSpPr>
          <p:cNvPr id="604199" name="Rectangle 39"/>
          <p:cNvSpPr>
            <a:spLocks noGrp="1" noChangeArrowheads="1"/>
          </p:cNvSpPr>
          <p:nvPr>
            <p:ph type="title"/>
          </p:nvPr>
        </p:nvSpPr>
        <p:spPr/>
        <p:txBody>
          <a:bodyPr/>
          <a:lstStyle/>
          <a:p>
            <a:r>
              <a:rPr lang="en-US" sz="2800"/>
              <a:t>Guide 65 Requirements - Documentation</a:t>
            </a:r>
          </a:p>
        </p:txBody>
      </p:sp>
      <p:sp>
        <p:nvSpPr>
          <p:cNvPr id="604200" name="Rectangle 40"/>
          <p:cNvSpPr>
            <a:spLocks noGrp="1" noChangeArrowheads="1"/>
          </p:cNvSpPr>
          <p:nvPr>
            <p:ph type="body" idx="1"/>
          </p:nvPr>
        </p:nvSpPr>
        <p:spPr>
          <a:xfrm>
            <a:off x="431800" y="912813"/>
            <a:ext cx="7924800" cy="5030787"/>
          </a:xfrm>
        </p:spPr>
        <p:txBody>
          <a:bodyPr/>
          <a:lstStyle/>
          <a:p>
            <a:pPr>
              <a:lnSpc>
                <a:spcPct val="90000"/>
              </a:lnSpc>
              <a:buFontTx/>
              <a:buNone/>
            </a:pPr>
            <a:endParaRPr lang="en-US"/>
          </a:p>
          <a:p>
            <a:pPr>
              <a:lnSpc>
                <a:spcPct val="90000"/>
              </a:lnSpc>
            </a:pPr>
            <a:r>
              <a:rPr lang="en-US" sz="2000" b="1"/>
              <a:t>Section 4.8.1 Audit Planning</a:t>
            </a:r>
          </a:p>
          <a:p>
            <a:pPr>
              <a:lnSpc>
                <a:spcPct val="90000"/>
              </a:lnSpc>
            </a:pPr>
            <a:r>
              <a:rPr lang="en-US" sz="2000"/>
              <a:t>A statement of the product certification system, including rules and procedures for it</a:t>
            </a:r>
          </a:p>
          <a:p>
            <a:pPr lvl="1">
              <a:lnSpc>
                <a:spcPct val="90000"/>
              </a:lnSpc>
            </a:pPr>
            <a:r>
              <a:rPr lang="en-US" sz="1800"/>
              <a:t>information concerning the Program’s product certification system shall be made available on the company website (</a:t>
            </a:r>
            <a:r>
              <a:rPr lang="en-US" sz="1800">
                <a:hlinkClick r:id="rId4"/>
              </a:rPr>
              <a:t>www.ul.com</a:t>
            </a:r>
            <a:r>
              <a:rPr lang="en-US" sz="1800"/>
              <a:t>) under various topics that are listed on the </a:t>
            </a:r>
            <a:r>
              <a:rPr lang="en-US" sz="1800">
                <a:hlinkClick r:id="rId5"/>
              </a:rPr>
              <a:t>Introduction to UL</a:t>
            </a:r>
            <a:r>
              <a:rPr lang="en-US" sz="1800"/>
              <a:t> webpage.</a:t>
            </a:r>
          </a:p>
          <a:p>
            <a:pPr>
              <a:lnSpc>
                <a:spcPct val="90000"/>
              </a:lnSpc>
            </a:pPr>
            <a:r>
              <a:rPr lang="en-US" sz="2000"/>
              <a:t>Evaluation procedures and the certification process located in 00-OP-S0044</a:t>
            </a:r>
          </a:p>
          <a:p>
            <a:pPr>
              <a:lnSpc>
                <a:spcPct val="90000"/>
              </a:lnSpc>
            </a:pPr>
            <a:r>
              <a:rPr lang="en-US" sz="2000"/>
              <a:t>Fees charged to applicants, Standard Operating Procedure for Project Start-up Redesign (PSR), 00-SA-S0026</a:t>
            </a:r>
          </a:p>
          <a:p>
            <a:pPr>
              <a:lnSpc>
                <a:spcPct val="90000"/>
              </a:lnSpc>
            </a:pPr>
            <a:r>
              <a:rPr lang="en-US" sz="2000"/>
              <a:t>FUS Fees, Standard Operating Procedure for Non-Billable Work and Service Requests, 00-CS-S0025</a:t>
            </a:r>
          </a:p>
          <a:p>
            <a:pPr>
              <a:lnSpc>
                <a:spcPct val="90000"/>
              </a:lnSpc>
            </a:pPr>
            <a:r>
              <a:rPr lang="en-US" sz="2000"/>
              <a:t>Rights and duties of applicants – www.ul.com</a:t>
            </a:r>
          </a:p>
        </p:txBody>
      </p:sp>
      <p:sp>
        <p:nvSpPr>
          <p:cNvPr id="604196" name="Text Box 36"/>
          <p:cNvSpPr txBox="1">
            <a:spLocks noChangeArrowheads="1"/>
          </p:cNvSpPr>
          <p:nvPr/>
        </p:nvSpPr>
        <p:spPr bwMode="auto">
          <a:xfrm>
            <a:off x="476250" y="2425700"/>
            <a:ext cx="86677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buFontTx/>
              <a:buChar char="•"/>
            </a:pPr>
            <a:endParaRPr lang="en-US" b="1">
              <a:solidFill>
                <a:srgbClr val="CC3300"/>
              </a:solidFill>
            </a:endParaRPr>
          </a:p>
          <a:p>
            <a:pPr>
              <a:buSzPct val="65000"/>
            </a:pPr>
            <a:endParaRPr lang="en-US" b="1">
              <a:solidFill>
                <a:srgbClr val="CC3300"/>
              </a:solidFill>
            </a:endParaRPr>
          </a:p>
          <a:p>
            <a:pPr>
              <a:buSzPct val="65000"/>
            </a:pPr>
            <a:r>
              <a:rPr lang="en-US" b="1">
                <a:solidFill>
                  <a:srgbClr val="003399"/>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0" name="Rectangle 4"/>
          <p:cNvSpPr>
            <a:spLocks noGrp="1" noChangeArrowheads="1"/>
          </p:cNvSpPr>
          <p:nvPr>
            <p:ph type="title"/>
          </p:nvPr>
        </p:nvSpPr>
        <p:spPr/>
        <p:txBody>
          <a:bodyPr/>
          <a:lstStyle/>
          <a:p>
            <a:r>
              <a:rPr lang="en-US" sz="2800"/>
              <a:t>Guide 65 Requirements - Documentation</a:t>
            </a:r>
          </a:p>
        </p:txBody>
      </p:sp>
      <p:sp>
        <p:nvSpPr>
          <p:cNvPr id="869381" name="Rectangle 5"/>
          <p:cNvSpPr>
            <a:spLocks noGrp="1" noChangeArrowheads="1"/>
          </p:cNvSpPr>
          <p:nvPr>
            <p:ph type="body" idx="1"/>
          </p:nvPr>
        </p:nvSpPr>
        <p:spPr>
          <a:xfrm>
            <a:off x="482600" y="1179513"/>
            <a:ext cx="7924800" cy="5030787"/>
          </a:xfrm>
        </p:spPr>
        <p:txBody>
          <a:bodyPr/>
          <a:lstStyle/>
          <a:p>
            <a:r>
              <a:rPr lang="en-US" sz="2400" b="1"/>
              <a:t>Section 4.8.1 Audit Planning</a:t>
            </a:r>
          </a:p>
          <a:p>
            <a:r>
              <a:rPr lang="en-US" sz="2400"/>
              <a:t>Certification body logo – UL Marks Programs , 00-CE-S0032</a:t>
            </a:r>
          </a:p>
          <a:p>
            <a:r>
              <a:rPr lang="en-US" sz="2400"/>
              <a:t>Complaints, appeals and disputes – </a:t>
            </a:r>
          </a:p>
          <a:p>
            <a:pPr lvl="1"/>
            <a:r>
              <a:rPr lang="en-US" sz="2000"/>
              <a:t>Complaints and Technical Appeals, 00-PD-S0028 </a:t>
            </a:r>
          </a:p>
          <a:p>
            <a:pPr lvl="1"/>
            <a:r>
              <a:rPr lang="en-US" sz="2000"/>
              <a:t>Standard Operating Procedure for Handling Customer Complaints, 00-CS-S0012</a:t>
            </a:r>
          </a:p>
          <a:p>
            <a:pPr lvl="1"/>
            <a:r>
              <a:rPr lang="en-US" sz="2000"/>
              <a:t>00-FR-P0025, Global Field Report Policy</a:t>
            </a:r>
          </a:p>
          <a:p>
            <a:pPr lvl="1"/>
            <a:r>
              <a:rPr lang="en-US" sz="2000"/>
              <a:t>UL web site www. ul.com</a:t>
            </a:r>
          </a:p>
          <a:p>
            <a:r>
              <a:rPr lang="en-US" sz="2400"/>
              <a:t> Directory of certified products and their suppliers –</a:t>
            </a:r>
          </a:p>
          <a:p>
            <a:pPr lvl="1"/>
            <a:r>
              <a:rPr lang="en-US" sz="2000"/>
              <a:t> 00-PD-S0031, Guide, Model, Listing, Classification and Recognition Information Page Manual </a:t>
            </a:r>
          </a:p>
          <a:p>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8" name="Rectangle 4"/>
          <p:cNvSpPr>
            <a:spLocks noGrp="1" noChangeArrowheads="1"/>
          </p:cNvSpPr>
          <p:nvPr>
            <p:ph type="title"/>
          </p:nvPr>
        </p:nvSpPr>
        <p:spPr/>
        <p:txBody>
          <a:bodyPr/>
          <a:lstStyle/>
          <a:p>
            <a:r>
              <a:rPr lang="en-US" sz="2800"/>
              <a:t>Guide 65 Requirements - Documentation</a:t>
            </a:r>
          </a:p>
        </p:txBody>
      </p:sp>
      <p:sp>
        <p:nvSpPr>
          <p:cNvPr id="748549" name="Rectangle 5"/>
          <p:cNvSpPr>
            <a:spLocks noGrp="1" noChangeArrowheads="1"/>
          </p:cNvSpPr>
          <p:nvPr>
            <p:ph type="body" idx="1"/>
          </p:nvPr>
        </p:nvSpPr>
        <p:spPr/>
        <p:txBody>
          <a:bodyPr/>
          <a:lstStyle/>
          <a:p>
            <a:r>
              <a:rPr lang="en-US" sz="2400" b="1"/>
              <a:t>Section 4.8.1 Audit Approach</a:t>
            </a:r>
          </a:p>
          <a:p>
            <a:r>
              <a:rPr lang="en-US" sz="2400"/>
              <a:t>Auditors shall verify that processes are effectively implemented to ensure that the following documentation remains current and is available to customers upon request :</a:t>
            </a:r>
          </a:p>
          <a:p>
            <a:pPr lvl="1"/>
            <a:r>
              <a:rPr lang="en-US" sz="2000"/>
              <a:t>A statement of the product certification system; including rules and procedures for it</a:t>
            </a:r>
          </a:p>
          <a:p>
            <a:pPr lvl="1"/>
            <a:r>
              <a:rPr lang="en-US" sz="2000"/>
              <a:t>Evaluation procedures and the certification process</a:t>
            </a:r>
          </a:p>
          <a:p>
            <a:pPr lvl="1"/>
            <a:r>
              <a:rPr lang="en-US" sz="2000"/>
              <a:t>Fees charged to applicants</a:t>
            </a:r>
          </a:p>
          <a:p>
            <a:pPr lvl="1"/>
            <a:r>
              <a:rPr lang="en-US" sz="2000"/>
              <a:t>Rights and duties of applicants</a:t>
            </a:r>
          </a:p>
          <a:p>
            <a:pPr lvl="1"/>
            <a:r>
              <a:rPr lang="en-US" sz="2000"/>
              <a:t>Certification body logo</a:t>
            </a:r>
          </a:p>
          <a:p>
            <a:pPr lvl="1"/>
            <a:r>
              <a:rPr lang="en-US" sz="2000"/>
              <a:t>Complaints, appeals and disputes</a:t>
            </a:r>
          </a:p>
          <a:p>
            <a:pPr lvl="1"/>
            <a:r>
              <a:rPr lang="en-US" sz="2000"/>
              <a:t>Directory of certified products and their suppliers</a:t>
            </a:r>
          </a:p>
          <a:p>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06213" name="Rectangle 5"/>
          <p:cNvSpPr>
            <a:spLocks noChangeArrowheads="1"/>
          </p:cNvSpPr>
          <p:nvPr/>
        </p:nvSpPr>
        <p:spPr bwMode="auto">
          <a:xfrm>
            <a:off x="8455025" y="60706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06224" name="Rectangle 16"/>
          <p:cNvSpPr>
            <a:spLocks noGrp="1" noChangeArrowheads="1"/>
          </p:cNvSpPr>
          <p:nvPr>
            <p:ph type="title"/>
          </p:nvPr>
        </p:nvSpPr>
        <p:spPr/>
        <p:txBody>
          <a:bodyPr/>
          <a:lstStyle/>
          <a:p>
            <a:r>
              <a:rPr lang="en-US" sz="2800"/>
              <a:t>Guide 65 Requirements - Documentation</a:t>
            </a:r>
          </a:p>
        </p:txBody>
      </p:sp>
      <p:sp>
        <p:nvSpPr>
          <p:cNvPr id="606225" name="Rectangle 17"/>
          <p:cNvSpPr>
            <a:spLocks noGrp="1" noChangeArrowheads="1"/>
          </p:cNvSpPr>
          <p:nvPr>
            <p:ph type="body" idx="1"/>
          </p:nvPr>
        </p:nvSpPr>
        <p:spPr>
          <a:xfrm>
            <a:off x="520700" y="1827213"/>
            <a:ext cx="7924800" cy="5030787"/>
          </a:xfrm>
        </p:spPr>
        <p:txBody>
          <a:bodyPr/>
          <a:lstStyle/>
          <a:p>
            <a:pPr>
              <a:lnSpc>
                <a:spcPct val="90000"/>
              </a:lnSpc>
            </a:pPr>
            <a:r>
              <a:rPr lang="en-US" sz="2400" b="1"/>
              <a:t>Section 4.8.2 Clause Intent</a:t>
            </a:r>
          </a:p>
          <a:p>
            <a:pPr>
              <a:lnSpc>
                <a:spcPct val="90000"/>
              </a:lnSpc>
            </a:pPr>
            <a:r>
              <a:rPr lang="en-US" sz="2400"/>
              <a:t>This section requires that UL control all documents and data that pertain to product certification.</a:t>
            </a:r>
          </a:p>
          <a:p>
            <a:pPr>
              <a:lnSpc>
                <a:spcPct val="90000"/>
              </a:lnSpc>
            </a:pPr>
            <a:r>
              <a:rPr lang="en-US" sz="2400" b="1"/>
              <a:t>Section 4.8.2 Audit Planning</a:t>
            </a:r>
          </a:p>
          <a:p>
            <a:pPr>
              <a:lnSpc>
                <a:spcPct val="90000"/>
              </a:lnSpc>
            </a:pPr>
            <a:r>
              <a:rPr lang="en-US" sz="2400"/>
              <a:t>Document Control</a:t>
            </a:r>
          </a:p>
          <a:p>
            <a:pPr lvl="1">
              <a:lnSpc>
                <a:spcPct val="90000"/>
              </a:lnSpc>
            </a:pPr>
            <a:r>
              <a:rPr lang="en-US" sz="2000"/>
              <a:t> Document Management SOP, 00-QA-S0003</a:t>
            </a:r>
          </a:p>
          <a:p>
            <a:pPr lvl="1">
              <a:lnSpc>
                <a:spcPct val="90000"/>
              </a:lnSpc>
            </a:pPr>
            <a:r>
              <a:rPr lang="en-US" sz="2000"/>
              <a:t> Process Owner - John Jones</a:t>
            </a:r>
          </a:p>
          <a:p>
            <a:pPr lvl="1">
              <a:lnSpc>
                <a:spcPct val="90000"/>
              </a:lnSpc>
            </a:pPr>
            <a:r>
              <a:rPr lang="en-US" sz="2000"/>
              <a:t> Document Control Database located   </a:t>
            </a:r>
            <a:r>
              <a:rPr lang="en-US" sz="2000">
                <a:hlinkClick r:id="rId4"/>
              </a:rPr>
              <a:t>http://corporate.ul.com/documents/published_documents.html</a:t>
            </a:r>
            <a:endParaRPr lang="en-US" sz="2000"/>
          </a:p>
          <a:p>
            <a:pPr>
              <a:lnSpc>
                <a:spcPct val="90000"/>
              </a:lnSpc>
            </a:pPr>
            <a:endParaRPr lang="en-US" sz="2400"/>
          </a:p>
          <a:p>
            <a:pPr>
              <a:lnSpc>
                <a:spcPct val="90000"/>
              </a:lnSpc>
            </a:pPr>
            <a:endParaRPr lang="en-US" sz="2800"/>
          </a:p>
          <a:p>
            <a:pPr>
              <a:lnSpc>
                <a:spcPct val="90000"/>
              </a:lnSpc>
            </a:pPr>
            <a:endParaRPr lang="en-US" sz="2800"/>
          </a:p>
          <a:p>
            <a:pPr>
              <a:lnSpc>
                <a:spcPct val="90000"/>
              </a:lnSpc>
            </a:pPr>
            <a:r>
              <a:rPr lang="en-US" sz="28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Rectangle 1028"/>
          <p:cNvSpPr>
            <a:spLocks noGrp="1" noChangeArrowheads="1"/>
          </p:cNvSpPr>
          <p:nvPr>
            <p:ph type="title"/>
          </p:nvPr>
        </p:nvSpPr>
        <p:spPr/>
        <p:txBody>
          <a:bodyPr/>
          <a:lstStyle/>
          <a:p>
            <a:r>
              <a:rPr lang="en-US" sz="2800"/>
              <a:t/>
            </a:r>
            <a:br>
              <a:rPr lang="en-US" sz="2800"/>
            </a:br>
            <a:r>
              <a:rPr lang="en-US" sz="2800"/>
              <a:t>Guide 65 Requirements - Documentation</a:t>
            </a:r>
            <a:r>
              <a:rPr lang="en-US"/>
              <a:t/>
            </a:r>
            <a:br>
              <a:rPr lang="en-US"/>
            </a:br>
            <a:endParaRPr lang="en-US"/>
          </a:p>
        </p:txBody>
      </p:sp>
      <p:sp>
        <p:nvSpPr>
          <p:cNvPr id="749573" name="Rectangle 1029"/>
          <p:cNvSpPr>
            <a:spLocks noGrp="1" noChangeArrowheads="1"/>
          </p:cNvSpPr>
          <p:nvPr>
            <p:ph type="body" idx="1"/>
          </p:nvPr>
        </p:nvSpPr>
        <p:spPr>
          <a:xfrm>
            <a:off x="444500" y="2068513"/>
            <a:ext cx="7924800" cy="5030787"/>
          </a:xfrm>
        </p:spPr>
        <p:txBody>
          <a:bodyPr/>
          <a:lstStyle/>
          <a:p>
            <a:r>
              <a:rPr lang="en-US" sz="2400" b="1"/>
              <a:t>Section 4.8.2 Audit Approach</a:t>
            </a:r>
          </a:p>
          <a:p>
            <a:r>
              <a:rPr lang="en-US" sz="2400"/>
              <a:t>Auditors shall verify that processes are effectively implemented for the control of documentation.  This shall include the establishment, maintenance, review and approval of all documents and data that pertain to certification</a:t>
            </a:r>
          </a:p>
          <a:p>
            <a:endParaRPr lang="en-US" sz="2400"/>
          </a:p>
          <a:p>
            <a:endParaRPr lang="en-US" sz="2800"/>
          </a:p>
          <a:p>
            <a:endParaRPr lang="en-US"/>
          </a:p>
          <a:p>
            <a:endParaRPr lang="en-US"/>
          </a:p>
          <a:p>
            <a:endParaRPr lang="en-US"/>
          </a:p>
          <a:p>
            <a:endParaRPr lang="en-US"/>
          </a:p>
          <a:p>
            <a:endParaRPr lang="en-US"/>
          </a:p>
          <a:p>
            <a:endParaRPr lang="en-US"/>
          </a:p>
          <a:p>
            <a:endParaRPr lang="en-US"/>
          </a:p>
          <a:p>
            <a:endParaRPr lang="en-US"/>
          </a:p>
          <a:p>
            <a:endParaRPr lang="en-US"/>
          </a:p>
          <a:p>
            <a:pPr lvl="1"/>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08260" name="Text Box 1028"/>
          <p:cNvSpPr txBox="1">
            <a:spLocks noChangeArrowheads="1"/>
          </p:cNvSpPr>
          <p:nvPr/>
        </p:nvSpPr>
        <p:spPr bwMode="auto">
          <a:xfrm>
            <a:off x="234950" y="2259013"/>
            <a:ext cx="87312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endParaRPr lang="en-US" b="1">
              <a:solidFill>
                <a:srgbClr val="333399"/>
              </a:solidFill>
            </a:endParaRPr>
          </a:p>
          <a:p>
            <a:pPr>
              <a:buSzPct val="65000"/>
            </a:pPr>
            <a:endParaRPr lang="en-US" b="1">
              <a:solidFill>
                <a:srgbClr val="CC3300"/>
              </a:solidFill>
            </a:endParaRPr>
          </a:p>
          <a:p>
            <a:pPr>
              <a:buSzPct val="65000"/>
            </a:pPr>
            <a:endParaRPr lang="en-US" b="1">
              <a:solidFill>
                <a:srgbClr val="333399"/>
              </a:solidFill>
            </a:endParaRPr>
          </a:p>
          <a:p>
            <a:pPr>
              <a:buSzPct val="65000"/>
              <a:buFontTx/>
              <a:buChar char="-"/>
            </a:pPr>
            <a:endParaRPr lang="en-US" sz="2400" b="1">
              <a:solidFill>
                <a:schemeClr val="hlink"/>
              </a:solidFill>
            </a:endParaRPr>
          </a:p>
          <a:p>
            <a:pPr>
              <a:buSzPct val="65000"/>
            </a:pPr>
            <a:endParaRPr lang="en-US" sz="2400" b="1">
              <a:solidFill>
                <a:schemeClr val="hlink"/>
              </a:solidFill>
            </a:endParaRPr>
          </a:p>
          <a:p>
            <a:pPr>
              <a:buSzPct val="65000"/>
            </a:pPr>
            <a:r>
              <a:rPr lang="en-US" sz="2400" b="1">
                <a:solidFill>
                  <a:schemeClr val="hlink"/>
                </a:solidFill>
              </a:rPr>
              <a:t> </a:t>
            </a:r>
          </a:p>
        </p:txBody>
      </p:sp>
      <p:sp>
        <p:nvSpPr>
          <p:cNvPr id="608261" name="Rectangle 1029"/>
          <p:cNvSpPr>
            <a:spLocks noChangeArrowheads="1"/>
          </p:cNvSpPr>
          <p:nvPr/>
        </p:nvSpPr>
        <p:spPr bwMode="auto">
          <a:xfrm>
            <a:off x="8429625" y="61214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08280" name="Rectangle 1048"/>
          <p:cNvSpPr>
            <a:spLocks noGrp="1" noChangeArrowheads="1"/>
          </p:cNvSpPr>
          <p:nvPr>
            <p:ph type="title"/>
          </p:nvPr>
        </p:nvSpPr>
        <p:spPr/>
        <p:txBody>
          <a:bodyPr/>
          <a:lstStyle/>
          <a:p>
            <a:r>
              <a:rPr lang="en-US" sz="2800"/>
              <a:t>Guide 65 Requirements - Records</a:t>
            </a:r>
          </a:p>
        </p:txBody>
      </p:sp>
      <p:sp>
        <p:nvSpPr>
          <p:cNvPr id="608281" name="Rectangle 1049"/>
          <p:cNvSpPr>
            <a:spLocks noGrp="1" noChangeArrowheads="1"/>
          </p:cNvSpPr>
          <p:nvPr>
            <p:ph type="body" idx="1"/>
          </p:nvPr>
        </p:nvSpPr>
        <p:spPr>
          <a:xfrm>
            <a:off x="469900" y="1649413"/>
            <a:ext cx="7924800" cy="5030787"/>
          </a:xfrm>
        </p:spPr>
        <p:txBody>
          <a:bodyPr/>
          <a:lstStyle/>
          <a:p>
            <a:r>
              <a:rPr lang="en-US" sz="2400" b="1"/>
              <a:t>Section 4.9 Clause Intent</a:t>
            </a:r>
          </a:p>
          <a:p>
            <a:r>
              <a:rPr lang="en-US" sz="2400"/>
              <a:t>This section requires that UL manage records related to product certification activities </a:t>
            </a:r>
          </a:p>
          <a:p>
            <a:r>
              <a:rPr lang="en-US" sz="2400" b="1"/>
              <a:t>Section 4.9 Audit Planning</a:t>
            </a:r>
          </a:p>
          <a:p>
            <a:r>
              <a:rPr lang="en-US" sz="2400"/>
              <a:t>Records Policy, 00-QA-P0026</a:t>
            </a:r>
          </a:p>
          <a:p>
            <a:r>
              <a:rPr lang="en-US" sz="2400"/>
              <a:t>Records maintained in systems such as DMS, ePro, eCommunications, eAgreements…..</a:t>
            </a:r>
          </a:p>
          <a:p>
            <a:r>
              <a:rPr lang="en-US" sz="2400"/>
              <a:t>Records requirements are added to policies and  procedure</a:t>
            </a:r>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4" name="Rectangle 8"/>
          <p:cNvSpPr>
            <a:spLocks noGrp="1" noChangeArrowheads="1"/>
          </p:cNvSpPr>
          <p:nvPr>
            <p:ph type="title"/>
          </p:nvPr>
        </p:nvSpPr>
        <p:spPr/>
        <p:txBody>
          <a:bodyPr/>
          <a:lstStyle/>
          <a:p>
            <a:r>
              <a:rPr lang="en-US"/>
              <a:t>Objectives</a:t>
            </a:r>
          </a:p>
        </p:txBody>
      </p:sp>
      <p:sp>
        <p:nvSpPr>
          <p:cNvPr id="567305" name="Rectangle 9"/>
          <p:cNvSpPr>
            <a:spLocks noGrp="1" noChangeArrowheads="1"/>
          </p:cNvSpPr>
          <p:nvPr>
            <p:ph type="body" idx="1"/>
          </p:nvPr>
        </p:nvSpPr>
        <p:spPr>
          <a:xfrm>
            <a:off x="355600" y="2322513"/>
            <a:ext cx="7924800" cy="5030787"/>
          </a:xfrm>
        </p:spPr>
        <p:txBody>
          <a:bodyPr/>
          <a:lstStyle/>
          <a:p>
            <a:r>
              <a:rPr lang="en-US"/>
              <a:t>Upon completion, Internal Auditors will obtain a high level understanding of the Guide 65 Requirements</a:t>
            </a:r>
          </a:p>
        </p:txBody>
      </p:sp>
      <p:sp>
        <p:nvSpPr>
          <p:cNvPr id="567299" name="Text Box 3"/>
          <p:cNvSpPr txBox="1">
            <a:spLocks noChangeArrowheads="1"/>
          </p:cNvSpPr>
          <p:nvPr/>
        </p:nvSpPr>
        <p:spPr bwMode="auto">
          <a:xfrm>
            <a:off x="920750" y="1938338"/>
            <a:ext cx="627063"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2400">
                <a:latin typeface="Tahoma" pitchFamily="34" charset="0"/>
              </a:rPr>
              <a:t>  </a:t>
            </a:r>
            <a:r>
              <a:rPr lang="en-US" sz="2400" b="1">
                <a:solidFill>
                  <a:schemeClr val="tx2"/>
                </a:solidFill>
              </a:rPr>
              <a:t>   </a:t>
            </a:r>
          </a:p>
          <a:p>
            <a:pPr>
              <a:buSzPct val="65000"/>
            </a:pPr>
            <a:r>
              <a:rPr lang="en-US" sz="2800" b="1">
                <a:solidFill>
                  <a:schemeClr val="tx2"/>
                </a:solidFill>
              </a:rPr>
              <a:t>   </a:t>
            </a:r>
          </a:p>
        </p:txBody>
      </p:sp>
      <p:sp>
        <p:nvSpPr>
          <p:cNvPr id="567300" name="Text Box 4"/>
          <p:cNvSpPr txBox="1">
            <a:spLocks noChangeArrowheads="1"/>
          </p:cNvSpPr>
          <p:nvPr/>
        </p:nvSpPr>
        <p:spPr bwMode="auto">
          <a:xfrm>
            <a:off x="187325" y="4471988"/>
            <a:ext cx="411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9933"/>
              </a:buClr>
              <a:buSzPct val="85000"/>
              <a:buFont typeface="Wingdings" pitchFamily="2" charset="2"/>
              <a:buNone/>
            </a:pPr>
            <a:r>
              <a:rPr lang="en-US" sz="2400">
                <a:solidFill>
                  <a:srgbClr val="003399"/>
                </a:solidFill>
              </a:rPr>
              <a:t> </a:t>
            </a:r>
            <a:endParaRPr lang="en-US" sz="2400" b="1">
              <a:solidFill>
                <a:srgbClr val="003399"/>
              </a:solidFill>
            </a:endParaRPr>
          </a:p>
          <a:p>
            <a:pPr>
              <a:buClr>
                <a:srgbClr val="FF9933"/>
              </a:buClr>
              <a:buSzPct val="85000"/>
              <a:buFont typeface="Wingdings" pitchFamily="2" charset="2"/>
              <a:buChar char="q"/>
            </a:pPr>
            <a:endParaRPr lang="en-US" sz="2400" b="1">
              <a:solidFill>
                <a:srgbClr val="003399"/>
              </a:solidFill>
            </a:endParaRPr>
          </a:p>
        </p:txBody>
      </p:sp>
      <p:sp>
        <p:nvSpPr>
          <p:cNvPr id="567301" name="Text Box 5"/>
          <p:cNvSpPr txBox="1">
            <a:spLocks noChangeArrowheads="1"/>
          </p:cNvSpPr>
          <p:nvPr/>
        </p:nvSpPr>
        <p:spPr bwMode="auto">
          <a:xfrm>
            <a:off x="347663" y="1487488"/>
            <a:ext cx="85931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endParaRPr lang="en-US" sz="2000" b="1">
              <a:solidFill>
                <a:schemeClr val="accent2"/>
              </a:solidFill>
            </a:endParaRPr>
          </a:p>
          <a:p>
            <a:pPr lvl="1">
              <a:spcBef>
                <a:spcPct val="20000"/>
              </a:spcBef>
              <a:buFontTx/>
              <a:buChar char="–"/>
            </a:pPr>
            <a:endParaRPr lang="en-US" sz="2000" b="1">
              <a:solidFill>
                <a:schemeClr val="accent2"/>
              </a:solidFill>
            </a:endParaRPr>
          </a:p>
        </p:txBody>
      </p:sp>
      <p:sp>
        <p:nvSpPr>
          <p:cNvPr id="567302" name="Rectangle 6"/>
          <p:cNvSpPr>
            <a:spLocks noChangeArrowheads="1"/>
          </p:cNvSpPr>
          <p:nvPr/>
        </p:nvSpPr>
        <p:spPr bwMode="auto">
          <a:xfrm>
            <a:off x="7988300" y="61595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3" action="ppaction://hlinksldjump"/>
              </a:rPr>
              <a:t>Back to Agenda</a:t>
            </a:r>
            <a:endParaRPr lang="en-US" sz="900">
              <a:solidFill>
                <a:srgbClr val="00339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6" name="Rectangle 4"/>
          <p:cNvSpPr>
            <a:spLocks noGrp="1" noChangeArrowheads="1"/>
          </p:cNvSpPr>
          <p:nvPr>
            <p:ph type="title"/>
          </p:nvPr>
        </p:nvSpPr>
        <p:spPr/>
        <p:txBody>
          <a:bodyPr/>
          <a:lstStyle/>
          <a:p>
            <a:r>
              <a:rPr lang="en-US" sz="2800"/>
              <a:t>Guide 65 Requirements - Records</a:t>
            </a:r>
          </a:p>
        </p:txBody>
      </p:sp>
      <p:sp>
        <p:nvSpPr>
          <p:cNvPr id="750597" name="Rectangle 5"/>
          <p:cNvSpPr>
            <a:spLocks noGrp="1" noChangeArrowheads="1"/>
          </p:cNvSpPr>
          <p:nvPr>
            <p:ph type="body" idx="1"/>
          </p:nvPr>
        </p:nvSpPr>
        <p:spPr>
          <a:xfrm>
            <a:off x="406400" y="811213"/>
            <a:ext cx="7924800" cy="5030787"/>
          </a:xfrm>
        </p:spPr>
        <p:txBody>
          <a:bodyPr/>
          <a:lstStyle/>
          <a:p>
            <a:pPr>
              <a:buFontTx/>
              <a:buNone/>
            </a:pPr>
            <a:endParaRPr lang="en-US"/>
          </a:p>
          <a:p>
            <a:r>
              <a:rPr lang="en-US" sz="2400" b="1"/>
              <a:t>Section 4.9 Audit Approach</a:t>
            </a:r>
          </a:p>
          <a:p>
            <a:r>
              <a:rPr lang="en-US" sz="2400"/>
              <a:t>Auditors shall verify that processes are effectively implemented for the control of records related to product certification activities .  </a:t>
            </a:r>
          </a:p>
          <a:p>
            <a:r>
              <a:rPr lang="en-US" sz="2400"/>
              <a:t>Auditors to verify that :</a:t>
            </a:r>
          </a:p>
          <a:p>
            <a:pPr lvl="1"/>
            <a:r>
              <a:rPr lang="en-US" sz="2000"/>
              <a:t>Records demonstrate certification procedures have been fulfilled</a:t>
            </a:r>
          </a:p>
          <a:p>
            <a:pPr lvl="1"/>
            <a:r>
              <a:rPr lang="en-US" sz="2000"/>
              <a:t>Records  shall be identified, managed, and disposed of to protect integrity and confidentiality</a:t>
            </a:r>
          </a:p>
          <a:p>
            <a:pPr lvl="1"/>
            <a:r>
              <a:rPr lang="en-US" sz="2000"/>
              <a:t>Policy and procedure for retention and access is established</a:t>
            </a:r>
          </a:p>
          <a:p>
            <a:pPr lvl="1"/>
            <a:r>
              <a:rPr lang="en-US" sz="2000"/>
              <a:t>Records shall be kept at least one full certification cycle, or as required by law</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10309" name="Rectangle 5"/>
          <p:cNvSpPr>
            <a:spLocks noChangeArrowheads="1"/>
          </p:cNvSpPr>
          <p:nvPr/>
        </p:nvSpPr>
        <p:spPr bwMode="auto">
          <a:xfrm>
            <a:off x="8442325" y="60579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10321" name="Rectangle 17"/>
          <p:cNvSpPr>
            <a:spLocks noGrp="1" noChangeArrowheads="1"/>
          </p:cNvSpPr>
          <p:nvPr>
            <p:ph type="title"/>
          </p:nvPr>
        </p:nvSpPr>
        <p:spPr/>
        <p:txBody>
          <a:bodyPr/>
          <a:lstStyle/>
          <a:p>
            <a:r>
              <a:rPr lang="en-US" sz="2800"/>
              <a:t>Guide 65 Requirements - Confidentially</a:t>
            </a:r>
          </a:p>
        </p:txBody>
      </p:sp>
      <p:sp>
        <p:nvSpPr>
          <p:cNvPr id="610322" name="Rectangle 18"/>
          <p:cNvSpPr>
            <a:spLocks noGrp="1" noChangeArrowheads="1"/>
          </p:cNvSpPr>
          <p:nvPr>
            <p:ph type="body" idx="1"/>
          </p:nvPr>
        </p:nvSpPr>
        <p:spPr>
          <a:xfrm>
            <a:off x="393700" y="1065213"/>
            <a:ext cx="7924800" cy="5030787"/>
          </a:xfrm>
        </p:spPr>
        <p:txBody>
          <a:bodyPr/>
          <a:lstStyle/>
          <a:p>
            <a:pPr>
              <a:lnSpc>
                <a:spcPct val="90000"/>
              </a:lnSpc>
            </a:pPr>
            <a:endParaRPr lang="en-US" sz="2800"/>
          </a:p>
          <a:p>
            <a:pPr>
              <a:lnSpc>
                <a:spcPct val="90000"/>
              </a:lnSpc>
            </a:pPr>
            <a:r>
              <a:rPr lang="en-US" sz="2000" b="1"/>
              <a:t>Section 4.10 Clause Intent</a:t>
            </a:r>
          </a:p>
          <a:p>
            <a:pPr>
              <a:lnSpc>
                <a:spcPct val="90000"/>
              </a:lnSpc>
            </a:pPr>
            <a:r>
              <a:rPr lang="en-US" sz="2000"/>
              <a:t>UL shall safeguard the confidentiality of information obtained in the course of certification activities</a:t>
            </a:r>
          </a:p>
          <a:p>
            <a:pPr>
              <a:lnSpc>
                <a:spcPct val="90000"/>
              </a:lnSpc>
            </a:pPr>
            <a:r>
              <a:rPr lang="en-US" sz="2000" b="1"/>
              <a:t>Section 4.10 Audit Planning</a:t>
            </a:r>
          </a:p>
          <a:p>
            <a:pPr>
              <a:lnSpc>
                <a:spcPct val="90000"/>
              </a:lnSpc>
            </a:pPr>
            <a:r>
              <a:rPr lang="en-US" sz="2000"/>
              <a:t>00-LE-P0001, Standards of Business Conduct</a:t>
            </a:r>
          </a:p>
          <a:p>
            <a:pPr>
              <a:lnSpc>
                <a:spcPct val="90000"/>
              </a:lnSpc>
            </a:pPr>
            <a:r>
              <a:rPr lang="en-US" sz="2000"/>
              <a:t>00-IC-P0026, UL Mark Data Acceptance Manual</a:t>
            </a:r>
          </a:p>
          <a:p>
            <a:pPr>
              <a:lnSpc>
                <a:spcPct val="90000"/>
              </a:lnSpc>
            </a:pPr>
            <a:r>
              <a:rPr lang="en-US" sz="2000"/>
              <a:t>00-CS-S0017, Standard Operating Procedures for Legal Matters and Customer Confidentiality</a:t>
            </a:r>
            <a:endParaRPr lang="en-US" sz="2400"/>
          </a:p>
          <a:p>
            <a:pPr>
              <a:lnSpc>
                <a:spcPct val="90000"/>
              </a:lnSpc>
            </a:pPr>
            <a:r>
              <a:rPr lang="en-US" sz="2000" b="1"/>
              <a:t>Section 4.10 Audit Approach</a:t>
            </a:r>
          </a:p>
          <a:p>
            <a:pPr>
              <a:lnSpc>
                <a:spcPct val="90000"/>
              </a:lnSpc>
            </a:pPr>
            <a:r>
              <a:rPr lang="en-US" sz="2000"/>
              <a:t>Auditors shall verify that confidentiality processes are effectively implemented and meet applicable laws.  Auditors to verify that except as required by UL policy or law, information shall not be disclosed to a third- party without written consent</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  </a:t>
            </a:r>
          </a:p>
          <a:p>
            <a:pPr>
              <a:lnSpc>
                <a:spcPct val="90000"/>
              </a:lnSpc>
            </a:pPr>
            <a:endParaRPr lang="en-US" sz="2000"/>
          </a:p>
          <a:p>
            <a:pPr>
              <a:lnSpc>
                <a:spcPct val="90000"/>
              </a:lnSpc>
            </a:pPr>
            <a:r>
              <a:rPr lang="en-US" sz="20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20" name="Rectangle 4"/>
          <p:cNvSpPr>
            <a:spLocks noGrp="1" noChangeArrowheads="1"/>
          </p:cNvSpPr>
          <p:nvPr>
            <p:ph type="title"/>
          </p:nvPr>
        </p:nvSpPr>
        <p:spPr/>
        <p:txBody>
          <a:bodyPr/>
          <a:lstStyle/>
          <a:p>
            <a:r>
              <a:rPr lang="en-US" sz="2800"/>
              <a:t/>
            </a:r>
            <a:br>
              <a:rPr lang="en-US" sz="2800"/>
            </a:br>
            <a:r>
              <a:rPr lang="en-US" sz="2800"/>
              <a:t>Guide 65 Requirements - Certification Body </a:t>
            </a:r>
            <a:br>
              <a:rPr lang="en-US" sz="2800"/>
            </a:br>
            <a:r>
              <a:rPr lang="en-US" sz="2800"/>
              <a:t>Personnel</a:t>
            </a:r>
            <a:r>
              <a:rPr lang="en-US" sz="3200"/>
              <a:t/>
            </a:r>
            <a:br>
              <a:rPr lang="en-US" sz="3200"/>
            </a:br>
            <a:endParaRPr lang="en-US" sz="3200"/>
          </a:p>
        </p:txBody>
      </p:sp>
      <p:sp>
        <p:nvSpPr>
          <p:cNvPr id="777221" name="Rectangle 5"/>
          <p:cNvSpPr>
            <a:spLocks noGrp="1" noChangeArrowheads="1"/>
          </p:cNvSpPr>
          <p:nvPr>
            <p:ph type="body" idx="1"/>
          </p:nvPr>
        </p:nvSpPr>
        <p:spPr>
          <a:xfrm>
            <a:off x="457200" y="823913"/>
            <a:ext cx="7924800" cy="5030787"/>
          </a:xfrm>
        </p:spPr>
        <p:txBody>
          <a:bodyPr/>
          <a:lstStyle/>
          <a:p>
            <a:pPr>
              <a:lnSpc>
                <a:spcPct val="90000"/>
              </a:lnSpc>
              <a:buFontTx/>
              <a:buNone/>
            </a:pPr>
            <a:endParaRPr lang="en-US" sz="2800"/>
          </a:p>
          <a:p>
            <a:pPr>
              <a:lnSpc>
                <a:spcPct val="90000"/>
              </a:lnSpc>
            </a:pPr>
            <a:r>
              <a:rPr lang="en-US" sz="1800" b="1"/>
              <a:t>Section 5.0 Clause Intent</a:t>
            </a:r>
          </a:p>
          <a:p>
            <a:pPr>
              <a:lnSpc>
                <a:spcPct val="90000"/>
              </a:lnSpc>
            </a:pPr>
            <a:r>
              <a:rPr lang="en-US" sz="1800"/>
              <a:t>UL must ensure that product certification personnel are competent for the functions they perform</a:t>
            </a:r>
          </a:p>
          <a:p>
            <a:pPr>
              <a:lnSpc>
                <a:spcPct val="90000"/>
              </a:lnSpc>
            </a:pPr>
            <a:r>
              <a:rPr lang="en-US" sz="1800" b="1"/>
              <a:t>Section 5.0 Audit Planning</a:t>
            </a:r>
          </a:p>
          <a:p>
            <a:pPr>
              <a:lnSpc>
                <a:spcPct val="90000"/>
              </a:lnSpc>
            </a:pPr>
            <a:r>
              <a:rPr lang="en-US" sz="1800"/>
              <a:t>General duties and responsibilities are documented in the </a:t>
            </a:r>
            <a:r>
              <a:rPr lang="en-US" sz="1800">
                <a:hlinkClick r:id="rId2"/>
              </a:rPr>
              <a:t>UL Position  Qualification Manuals</a:t>
            </a:r>
            <a:endParaRPr lang="en-US" sz="1800"/>
          </a:p>
          <a:p>
            <a:pPr>
              <a:lnSpc>
                <a:spcPct val="90000"/>
              </a:lnSpc>
            </a:pPr>
            <a:r>
              <a:rPr lang="en-US" sz="1800"/>
              <a:t>00-PD-P0025, PDE Global Manual</a:t>
            </a:r>
          </a:p>
          <a:p>
            <a:pPr>
              <a:lnSpc>
                <a:spcPct val="90000"/>
              </a:lnSpc>
            </a:pPr>
            <a:r>
              <a:rPr lang="en-US" sz="1800"/>
              <a:t>00-PD-S0027, SOP for qualification of Level 3 Project Reviewer (Verification Staff) </a:t>
            </a:r>
          </a:p>
          <a:p>
            <a:pPr>
              <a:lnSpc>
                <a:spcPct val="90000"/>
              </a:lnSpc>
            </a:pPr>
            <a:r>
              <a:rPr lang="en-US" sz="1800"/>
              <a:t>00-PD-S0029, Technical Qualification Process For Level 3 Project Reviewer (Verification Staff) Based on International  Standards</a:t>
            </a:r>
          </a:p>
          <a:p>
            <a:pPr>
              <a:lnSpc>
                <a:spcPct val="90000"/>
              </a:lnSpc>
            </a:pPr>
            <a:r>
              <a:rPr lang="en-US" sz="1800"/>
              <a:t>Global Field Services Competency Procedure, 00-GI-S003</a:t>
            </a:r>
          </a:p>
          <a:p>
            <a:pPr>
              <a:lnSpc>
                <a:spcPct val="90000"/>
              </a:lnSpc>
            </a:pPr>
            <a:r>
              <a:rPr lang="en-US" sz="1800"/>
              <a:t>00-IC-P0026, UL Mark Data Acceptance Program</a:t>
            </a:r>
          </a:p>
          <a:p>
            <a:pPr>
              <a:lnSpc>
                <a:spcPct val="90000"/>
              </a:lnSpc>
            </a:pPr>
            <a:r>
              <a:rPr lang="en-US" sz="1800"/>
              <a:t>00-HR-F0052, Employee Agreement Form</a:t>
            </a:r>
          </a:p>
          <a:p>
            <a:pPr>
              <a:lnSpc>
                <a:spcPct val="90000"/>
              </a:lnSpc>
            </a:pPr>
            <a:r>
              <a:rPr lang="en-US" sz="1800"/>
              <a:t>00-CE-P0001, Qualified Verification Staff shall not make product  certification decisions for products submitted by the Reviewer's former employer(s) for a period of two (2) years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4" name="Rectangle 4"/>
          <p:cNvSpPr>
            <a:spLocks noGrp="1" noChangeArrowheads="1"/>
          </p:cNvSpPr>
          <p:nvPr>
            <p:ph type="title"/>
          </p:nvPr>
        </p:nvSpPr>
        <p:spPr/>
        <p:txBody>
          <a:bodyPr/>
          <a:lstStyle/>
          <a:p>
            <a:r>
              <a:rPr lang="en-US" sz="2800"/>
              <a:t/>
            </a:r>
            <a:br>
              <a:rPr lang="en-US" sz="2800"/>
            </a:br>
            <a:r>
              <a:rPr lang="en-US" sz="2800"/>
              <a:t>Guide 65 Requirements - Certification Body </a:t>
            </a:r>
            <a:br>
              <a:rPr lang="en-US" sz="2800"/>
            </a:br>
            <a:r>
              <a:rPr lang="en-US" sz="2800"/>
              <a:t>Personnel</a:t>
            </a:r>
            <a:r>
              <a:rPr lang="en-US" sz="3200"/>
              <a:t/>
            </a:r>
            <a:br>
              <a:rPr lang="en-US" sz="3200"/>
            </a:br>
            <a:endParaRPr lang="en-US" sz="3200"/>
          </a:p>
        </p:txBody>
      </p:sp>
      <p:sp>
        <p:nvSpPr>
          <p:cNvPr id="778245" name="Rectangle 5"/>
          <p:cNvSpPr>
            <a:spLocks noGrp="1" noChangeArrowheads="1"/>
          </p:cNvSpPr>
          <p:nvPr>
            <p:ph type="body" idx="1"/>
          </p:nvPr>
        </p:nvSpPr>
        <p:spPr>
          <a:xfrm>
            <a:off x="533400" y="1522413"/>
            <a:ext cx="7924800" cy="5030787"/>
          </a:xfrm>
        </p:spPr>
        <p:txBody>
          <a:bodyPr/>
          <a:lstStyle/>
          <a:p>
            <a:r>
              <a:rPr lang="en-US" sz="2000" b="1"/>
              <a:t>Section 5.0 Audit Approach</a:t>
            </a:r>
          </a:p>
          <a:p>
            <a:r>
              <a:rPr lang="en-US" sz="2000"/>
              <a:t>Auditors shall verify that processes are effectively implemented to establish and maintain competency for product certification personnel. </a:t>
            </a:r>
          </a:p>
          <a:p>
            <a:r>
              <a:rPr lang="en-US" sz="2000"/>
              <a:t>Auditors shall verify that:</a:t>
            </a:r>
          </a:p>
          <a:p>
            <a:pPr lvl="1"/>
            <a:r>
              <a:rPr lang="en-US" sz="1800"/>
              <a:t>Minimum competence criteria is defined</a:t>
            </a:r>
          </a:p>
          <a:p>
            <a:pPr lvl="1"/>
            <a:r>
              <a:rPr lang="en-US" sz="1800"/>
              <a:t>Personnel meet established competency criteria</a:t>
            </a:r>
          </a:p>
          <a:p>
            <a:pPr lvl="1"/>
            <a:r>
              <a:rPr lang="en-US" sz="1800"/>
              <a:t>Instructions describing duties and responsibilities shall be available and maintained </a:t>
            </a:r>
          </a:p>
          <a:p>
            <a:pPr lvl="1"/>
            <a:r>
              <a:rPr lang="en-US" sz="1800"/>
              <a:t>Certification personnel sign an agreement  </a:t>
            </a:r>
          </a:p>
          <a:p>
            <a:pPr lvl="2"/>
            <a:r>
              <a:rPr lang="en-US" sz="1600"/>
              <a:t>Comply with rules</a:t>
            </a:r>
          </a:p>
          <a:p>
            <a:pPr lvl="2"/>
            <a:r>
              <a:rPr lang="en-US" sz="1600"/>
              <a:t>Declare any prior or present association with a supplier or designer of product to be evaluated</a:t>
            </a:r>
          </a:p>
          <a:p>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6" name="Rectangle 4"/>
          <p:cNvSpPr>
            <a:spLocks noGrp="1" noChangeArrowheads="1"/>
          </p:cNvSpPr>
          <p:nvPr>
            <p:ph type="title"/>
          </p:nvPr>
        </p:nvSpPr>
        <p:spPr>
          <a:xfrm>
            <a:off x="482600" y="292100"/>
            <a:ext cx="7772400" cy="1077913"/>
          </a:xfrm>
        </p:spPr>
        <p:txBody>
          <a:bodyPr/>
          <a:lstStyle/>
          <a:p>
            <a:r>
              <a:rPr lang="en-US" sz="2800"/>
              <a:t/>
            </a:r>
            <a:br>
              <a:rPr lang="en-US" sz="2800"/>
            </a:br>
            <a:r>
              <a:rPr lang="en-US" sz="2800"/>
              <a:t/>
            </a:r>
            <a:br>
              <a:rPr lang="en-US" sz="2800"/>
            </a:br>
            <a:r>
              <a:rPr lang="en-US" sz="2800"/>
              <a:t>Guide 65 Requirements - Certification Body </a:t>
            </a:r>
            <a:br>
              <a:rPr lang="en-US" sz="2800"/>
            </a:br>
            <a:r>
              <a:rPr lang="en-US" sz="2800"/>
              <a:t>Personnel </a:t>
            </a:r>
            <a:br>
              <a:rPr lang="en-US" sz="2800"/>
            </a:br>
            <a:r>
              <a:rPr lang="en-US"/>
              <a:t/>
            </a:r>
            <a:br>
              <a:rPr lang="en-US"/>
            </a:br>
            <a:endParaRPr lang="en-US"/>
          </a:p>
        </p:txBody>
      </p:sp>
      <p:sp>
        <p:nvSpPr>
          <p:cNvPr id="755717" name="Rectangle 5"/>
          <p:cNvSpPr>
            <a:spLocks noGrp="1" noChangeArrowheads="1"/>
          </p:cNvSpPr>
          <p:nvPr>
            <p:ph type="body" idx="1"/>
          </p:nvPr>
        </p:nvSpPr>
        <p:spPr>
          <a:xfrm>
            <a:off x="431800" y="1979613"/>
            <a:ext cx="7924800" cy="5030787"/>
          </a:xfrm>
        </p:spPr>
        <p:txBody>
          <a:bodyPr/>
          <a:lstStyle/>
          <a:p>
            <a:r>
              <a:rPr lang="en-US" sz="2400" b="1"/>
              <a:t>Section 5.0  Audit Approach</a:t>
            </a:r>
          </a:p>
          <a:p>
            <a:r>
              <a:rPr lang="en-US" sz="2400"/>
              <a:t>Auditors shall verify that personnel records include:</a:t>
            </a:r>
          </a:p>
          <a:p>
            <a:pPr lvl="2"/>
            <a:r>
              <a:rPr lang="en-US" sz="1800"/>
              <a:t>Name and address</a:t>
            </a:r>
          </a:p>
          <a:p>
            <a:pPr lvl="2"/>
            <a:r>
              <a:rPr lang="en-US" sz="1800"/>
              <a:t>Position held</a:t>
            </a:r>
          </a:p>
          <a:p>
            <a:pPr lvl="2"/>
            <a:r>
              <a:rPr lang="en-US" sz="1800"/>
              <a:t>Education qualification</a:t>
            </a:r>
          </a:p>
          <a:p>
            <a:pPr lvl="2"/>
            <a:r>
              <a:rPr lang="en-US" sz="1800"/>
              <a:t>Experience and training</a:t>
            </a:r>
          </a:p>
          <a:p>
            <a:pPr lvl="2"/>
            <a:r>
              <a:rPr lang="en-US" sz="1800"/>
              <a:t>Date of most recent updating of records</a:t>
            </a:r>
          </a:p>
          <a:p>
            <a:pPr lvl="2"/>
            <a:r>
              <a:rPr lang="en-US" sz="1800"/>
              <a:t>Performance appraisal</a:t>
            </a:r>
          </a:p>
          <a:p>
            <a:endParaRPr lang="en-US" sz="2400"/>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14403" name="Text Box 3"/>
          <p:cNvSpPr txBox="1">
            <a:spLocks noChangeArrowheads="1"/>
          </p:cNvSpPr>
          <p:nvPr/>
        </p:nvSpPr>
        <p:spPr bwMode="auto">
          <a:xfrm>
            <a:off x="200025" y="2428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14405" name="Rectangle 5"/>
          <p:cNvSpPr>
            <a:spLocks noChangeArrowheads="1"/>
          </p:cNvSpPr>
          <p:nvPr/>
        </p:nvSpPr>
        <p:spPr bwMode="auto">
          <a:xfrm>
            <a:off x="84550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14414" name="Rectangle 14"/>
          <p:cNvSpPr>
            <a:spLocks noGrp="1" noChangeArrowheads="1"/>
          </p:cNvSpPr>
          <p:nvPr>
            <p:ph type="title"/>
          </p:nvPr>
        </p:nvSpPr>
        <p:spPr/>
        <p:txBody>
          <a:bodyPr/>
          <a:lstStyle/>
          <a:p>
            <a:r>
              <a:rPr lang="en-US" sz="2800"/>
              <a:t>Guide 65 Requirements - Changes in Certification Requirements</a:t>
            </a:r>
          </a:p>
        </p:txBody>
      </p:sp>
      <p:sp>
        <p:nvSpPr>
          <p:cNvPr id="614415" name="Rectangle 15"/>
          <p:cNvSpPr>
            <a:spLocks noGrp="1" noChangeArrowheads="1"/>
          </p:cNvSpPr>
          <p:nvPr>
            <p:ph type="body" idx="1"/>
          </p:nvPr>
        </p:nvSpPr>
        <p:spPr/>
        <p:txBody>
          <a:bodyPr/>
          <a:lstStyle/>
          <a:p>
            <a:r>
              <a:rPr lang="en-US" sz="2000" b="1"/>
              <a:t>Section 6.0 Clause Intent</a:t>
            </a:r>
          </a:p>
          <a:p>
            <a:r>
              <a:rPr lang="en-US" sz="2000"/>
              <a:t>UL must give due notice and verify that applicants make necessary adjustments when changes in certification requirements occur</a:t>
            </a:r>
          </a:p>
          <a:p>
            <a:r>
              <a:rPr lang="en-US" sz="2000" b="1"/>
              <a:t>Section 6.0 Audit Planning </a:t>
            </a:r>
          </a:p>
          <a:p>
            <a:r>
              <a:rPr lang="en-US" sz="2000"/>
              <a:t>00-OP-S0057, Industry File Review (IFR) Manual</a:t>
            </a:r>
          </a:p>
          <a:p>
            <a:r>
              <a:rPr lang="en-US" sz="2000"/>
              <a:t>00-PD-S0001, Tracking revisions to non-UL standards or regulations for industry file review purposes </a:t>
            </a:r>
          </a:p>
          <a:p>
            <a:r>
              <a:rPr lang="en-US" sz="2000"/>
              <a:t>IFR Manual </a:t>
            </a:r>
            <a:r>
              <a:rPr lang="en-US" sz="2000">
                <a:hlinkClick r:id="rId4"/>
              </a:rPr>
              <a:t>http://corporate.ul.com:6336/dynaweb/sgml_books/IFR/</a:t>
            </a:r>
            <a:endParaRPr lang="en-US" sz="2000"/>
          </a:p>
          <a:p>
            <a:r>
              <a:rPr lang="en-US" sz="2000"/>
              <a:t>PDE’s and the IFR Process: </a:t>
            </a:r>
            <a:r>
              <a:rPr lang="en-US" sz="2000">
                <a:hlinkClick r:id="rId5"/>
              </a:rPr>
              <a:t>http://corporate.ul.com/departments/cnk3608/PDEIFR.ppt</a:t>
            </a:r>
            <a:endParaRPr lang="en-US" sz="2000"/>
          </a:p>
          <a:p>
            <a:r>
              <a:rPr lang="en-US" sz="2000"/>
              <a:t>Industry File Review Information</a:t>
            </a:r>
          </a:p>
          <a:p>
            <a:pPr>
              <a:buFontTx/>
              <a:buNone/>
            </a:pPr>
            <a:r>
              <a:rPr lang="en-US" sz="2000"/>
              <a:t>     </a:t>
            </a:r>
            <a:r>
              <a:rPr lang="en-US" sz="2000">
                <a:hlinkClick r:id="rId6"/>
              </a:rPr>
              <a:t>http://corporate.ul.com/departments/cnk3608/IFRinfo.html</a:t>
            </a:r>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2" name="Rectangle 4"/>
          <p:cNvSpPr>
            <a:spLocks noGrp="1" noChangeArrowheads="1"/>
          </p:cNvSpPr>
          <p:nvPr>
            <p:ph type="title"/>
          </p:nvPr>
        </p:nvSpPr>
        <p:spPr/>
        <p:txBody>
          <a:bodyPr/>
          <a:lstStyle/>
          <a:p>
            <a:r>
              <a:rPr lang="en-US" sz="2800"/>
              <a:t>Guide 65 Requirements - Changes in Certification Requirements</a:t>
            </a:r>
          </a:p>
        </p:txBody>
      </p:sp>
      <p:sp>
        <p:nvSpPr>
          <p:cNvPr id="754693" name="Rectangle 5"/>
          <p:cNvSpPr>
            <a:spLocks noGrp="1" noChangeArrowheads="1"/>
          </p:cNvSpPr>
          <p:nvPr>
            <p:ph type="body" idx="1"/>
          </p:nvPr>
        </p:nvSpPr>
        <p:spPr>
          <a:xfrm>
            <a:off x="508000" y="1573213"/>
            <a:ext cx="7924800" cy="5030787"/>
          </a:xfrm>
        </p:spPr>
        <p:txBody>
          <a:bodyPr/>
          <a:lstStyle/>
          <a:p>
            <a:r>
              <a:rPr lang="en-US" sz="2400" b="1"/>
              <a:t>Section 6.0 Audit Approach</a:t>
            </a:r>
          </a:p>
          <a:p>
            <a:r>
              <a:rPr lang="en-US" sz="2400"/>
              <a:t>Auditors shall verify that processes are effectively implemented to manage changes in certification requirements</a:t>
            </a:r>
          </a:p>
          <a:p>
            <a:r>
              <a:rPr lang="en-US" sz="2400"/>
              <a:t>Auditors shall verify:</a:t>
            </a:r>
          </a:p>
          <a:p>
            <a:pPr lvl="1"/>
            <a:r>
              <a:rPr lang="en-US" sz="2000"/>
              <a:t>UL gave due notice of any changes it intends to make in requirements for certification</a:t>
            </a:r>
          </a:p>
          <a:p>
            <a:pPr lvl="1"/>
            <a:r>
              <a:rPr lang="en-US" sz="2000"/>
              <a:t>UL takes in the views of interested parties before deciding on the precise form and effective date of the changes</a:t>
            </a:r>
          </a:p>
          <a:p>
            <a:pPr lvl="1"/>
            <a:r>
              <a:rPr lang="en-US" sz="2000"/>
              <a:t>After the decision on changes, each supplier makes necessary adjustments</a:t>
            </a:r>
          </a:p>
          <a:p>
            <a:pPr>
              <a:buFontTx/>
              <a:buNone/>
            </a:pPr>
            <a:endParaRPr lang="en-US" sz="2400"/>
          </a:p>
          <a:p>
            <a:endParaRPr lang="en-US" sz="3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16451" name="Text Box 3"/>
          <p:cNvSpPr txBox="1">
            <a:spLocks noChangeArrowheads="1"/>
          </p:cNvSpPr>
          <p:nvPr/>
        </p:nvSpPr>
        <p:spPr bwMode="auto">
          <a:xfrm>
            <a:off x="187325" y="2047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16453" name="Rectangle 5"/>
          <p:cNvSpPr>
            <a:spLocks noChangeArrowheads="1"/>
          </p:cNvSpPr>
          <p:nvPr/>
        </p:nvSpPr>
        <p:spPr bwMode="auto">
          <a:xfrm>
            <a:off x="84804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16469" name="Rectangle 21"/>
          <p:cNvSpPr>
            <a:spLocks noGrp="1" noChangeArrowheads="1"/>
          </p:cNvSpPr>
          <p:nvPr>
            <p:ph type="title"/>
          </p:nvPr>
        </p:nvSpPr>
        <p:spPr/>
        <p:txBody>
          <a:bodyPr/>
          <a:lstStyle/>
          <a:p>
            <a:r>
              <a:rPr lang="en-US" sz="2800"/>
              <a:t>Guide 65 Requirements - Appeals, Complaints </a:t>
            </a:r>
            <a:br>
              <a:rPr lang="en-US" sz="2800"/>
            </a:br>
            <a:r>
              <a:rPr lang="en-US" sz="2800"/>
              <a:t>and Disputes</a:t>
            </a:r>
          </a:p>
        </p:txBody>
      </p:sp>
      <p:sp>
        <p:nvSpPr>
          <p:cNvPr id="616470" name="Rectangle 22"/>
          <p:cNvSpPr>
            <a:spLocks noGrp="1" noChangeArrowheads="1"/>
          </p:cNvSpPr>
          <p:nvPr>
            <p:ph type="body" idx="1"/>
          </p:nvPr>
        </p:nvSpPr>
        <p:spPr>
          <a:xfrm>
            <a:off x="444500" y="1370013"/>
            <a:ext cx="7924800" cy="5030787"/>
          </a:xfrm>
        </p:spPr>
        <p:txBody>
          <a:bodyPr/>
          <a:lstStyle/>
          <a:p>
            <a:endParaRPr lang="en-US" b="1"/>
          </a:p>
          <a:p>
            <a:r>
              <a:rPr lang="en-US" sz="2400" b="1"/>
              <a:t>Section 7.0 Clause Intent</a:t>
            </a:r>
          </a:p>
          <a:p>
            <a:r>
              <a:rPr lang="en-US" sz="2400"/>
              <a:t>UL shall follow procedures for appeals, complaints and disputes brought by suppliers or other parties</a:t>
            </a:r>
          </a:p>
          <a:p>
            <a:r>
              <a:rPr lang="en-US" sz="2400" b="1"/>
              <a:t>Section 7.0 Audit Planning</a:t>
            </a:r>
          </a:p>
          <a:p>
            <a:r>
              <a:rPr lang="en-US" sz="2400"/>
              <a:t>Complaints and Technical Appeals, 00-PD-S0028</a:t>
            </a:r>
          </a:p>
          <a:p>
            <a:r>
              <a:rPr lang="en-US" sz="2400"/>
              <a:t>Standard Operating Procedure for Handling Customer Complaints, 00-CS-S0012</a:t>
            </a:r>
          </a:p>
          <a:p>
            <a:r>
              <a:rPr lang="en-US" sz="2400"/>
              <a:t>00-FR-P0025, Global Field Report Policy</a:t>
            </a:r>
          </a:p>
          <a:p>
            <a:endParaRPr lang="en-US" sz="2400"/>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0" name="Rectangle 4"/>
          <p:cNvSpPr>
            <a:spLocks noGrp="1" noChangeArrowheads="1"/>
          </p:cNvSpPr>
          <p:nvPr>
            <p:ph type="title"/>
          </p:nvPr>
        </p:nvSpPr>
        <p:spPr/>
        <p:txBody>
          <a:bodyPr/>
          <a:lstStyle/>
          <a:p>
            <a:r>
              <a:rPr lang="en-US" sz="2800"/>
              <a:t>Guide 65 Requirements - Appeals, Complaints and Disputes</a:t>
            </a:r>
          </a:p>
        </p:txBody>
      </p:sp>
      <p:sp>
        <p:nvSpPr>
          <p:cNvPr id="756741" name="Rectangle 5"/>
          <p:cNvSpPr>
            <a:spLocks noGrp="1" noChangeArrowheads="1"/>
          </p:cNvSpPr>
          <p:nvPr>
            <p:ph type="body" idx="1"/>
          </p:nvPr>
        </p:nvSpPr>
        <p:spPr>
          <a:xfrm>
            <a:off x="482600" y="1509713"/>
            <a:ext cx="7924800" cy="5030787"/>
          </a:xfrm>
        </p:spPr>
        <p:txBody>
          <a:bodyPr/>
          <a:lstStyle/>
          <a:p>
            <a:r>
              <a:rPr lang="en-US" sz="2400" b="1"/>
              <a:t>Section 7.0 Audit Approach</a:t>
            </a:r>
          </a:p>
          <a:p>
            <a:r>
              <a:rPr lang="en-US" sz="2400"/>
              <a:t>Auditors shall verify that processes are effectively implemented to manage appeals, complaints and disputes  </a:t>
            </a:r>
          </a:p>
          <a:p>
            <a:r>
              <a:rPr lang="en-US" sz="2400"/>
              <a:t>Auditors shall verify that:</a:t>
            </a:r>
          </a:p>
          <a:p>
            <a:r>
              <a:rPr lang="en-US" sz="2400"/>
              <a:t>UL follows procedures for appeals, complaints and disputes brought by suppliers or other parties </a:t>
            </a:r>
          </a:p>
          <a:p>
            <a:r>
              <a:rPr lang="en-US" sz="2400"/>
              <a:t>Records of appeals, complaints and disputes and remedial actions are maintained</a:t>
            </a:r>
          </a:p>
          <a:p>
            <a:r>
              <a:rPr lang="en-US" sz="2400"/>
              <a:t>UL takes appropriate subsequent action, documents action taken and its effectiveness </a:t>
            </a:r>
          </a:p>
          <a:p>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18499" name="Text Box 3"/>
          <p:cNvSpPr txBox="1">
            <a:spLocks noChangeArrowheads="1"/>
          </p:cNvSpPr>
          <p:nvPr/>
        </p:nvSpPr>
        <p:spPr bwMode="auto">
          <a:xfrm>
            <a:off x="165100" y="2047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18500" name="Text Box 4"/>
          <p:cNvSpPr txBox="1">
            <a:spLocks noChangeArrowheads="1"/>
          </p:cNvSpPr>
          <p:nvPr/>
        </p:nvSpPr>
        <p:spPr bwMode="auto">
          <a:xfrm>
            <a:off x="0" y="2365375"/>
            <a:ext cx="875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buFontTx/>
              <a:buChar char="-"/>
            </a:pPr>
            <a:endParaRPr lang="en-US" b="1">
              <a:solidFill>
                <a:srgbClr val="333399"/>
              </a:solidFill>
            </a:endParaRPr>
          </a:p>
          <a:p>
            <a:pPr>
              <a:buClr>
                <a:srgbClr val="003399"/>
              </a:buClr>
              <a:buSzPct val="65000"/>
              <a:buFontTx/>
              <a:buChar char="•"/>
            </a:pPr>
            <a:endParaRPr lang="en-US" b="1">
              <a:solidFill>
                <a:srgbClr val="003399"/>
              </a:solidFill>
            </a:endParaRPr>
          </a:p>
        </p:txBody>
      </p:sp>
      <p:sp>
        <p:nvSpPr>
          <p:cNvPr id="618501" name="Rectangle 5"/>
          <p:cNvSpPr>
            <a:spLocks noChangeArrowheads="1"/>
          </p:cNvSpPr>
          <p:nvPr/>
        </p:nvSpPr>
        <p:spPr bwMode="auto">
          <a:xfrm>
            <a:off x="8455025" y="61341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18510" name="Rectangle 14"/>
          <p:cNvSpPr>
            <a:spLocks noGrp="1" noChangeArrowheads="1"/>
          </p:cNvSpPr>
          <p:nvPr>
            <p:ph type="title"/>
          </p:nvPr>
        </p:nvSpPr>
        <p:spPr/>
        <p:txBody>
          <a:bodyPr/>
          <a:lstStyle/>
          <a:p>
            <a:r>
              <a:rPr lang="en-US" sz="2800"/>
              <a:t>Guide 65 Requirements - Application for </a:t>
            </a:r>
            <a:br>
              <a:rPr lang="en-US" sz="2800"/>
            </a:br>
            <a:r>
              <a:rPr lang="en-US" sz="2800"/>
              <a:t>Certification</a:t>
            </a:r>
          </a:p>
        </p:txBody>
      </p:sp>
      <p:sp>
        <p:nvSpPr>
          <p:cNvPr id="618511" name="Rectangle 15"/>
          <p:cNvSpPr>
            <a:spLocks noGrp="1" noChangeArrowheads="1"/>
          </p:cNvSpPr>
          <p:nvPr>
            <p:ph type="body" idx="1"/>
          </p:nvPr>
        </p:nvSpPr>
        <p:spPr/>
        <p:txBody>
          <a:bodyPr/>
          <a:lstStyle/>
          <a:p>
            <a:r>
              <a:rPr lang="en-US" sz="2400" b="1"/>
              <a:t>Section 8.1 Clause Intent</a:t>
            </a:r>
          </a:p>
          <a:p>
            <a:r>
              <a:rPr lang="en-US" sz="2400"/>
              <a:t>UL shall provide applicants up-to-date evaluation and certification procedures including applicant rights and duties</a:t>
            </a:r>
          </a:p>
          <a:p>
            <a:r>
              <a:rPr lang="en-US" sz="2400" b="1"/>
              <a:t>Section 8.1 Audit Planning</a:t>
            </a:r>
          </a:p>
          <a:p>
            <a:r>
              <a:rPr lang="en-US" sz="2400"/>
              <a:t>00- CS-W0025, UL Agreements and Applications - List</a:t>
            </a:r>
          </a:p>
          <a:p>
            <a:r>
              <a:rPr lang="en-US" sz="2400"/>
              <a:t>00-LO-P0026, Global Sample Policy</a:t>
            </a:r>
          </a:p>
          <a:p>
            <a:r>
              <a:rPr lang="en-US" sz="2400"/>
              <a:t>00-OP-S0044, Project Handling Process </a:t>
            </a:r>
          </a:p>
          <a:p>
            <a:r>
              <a:rPr lang="en-US" sz="2400"/>
              <a:t>00-OP- S0026, Global Standardized Handoff to the Transaction Center Procedure</a:t>
            </a:r>
          </a:p>
          <a:p>
            <a:r>
              <a:rPr lang="en-US" sz="2400"/>
              <a:t>00-SA-S0026, SOP for Project Startup Process</a:t>
            </a:r>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p:txBody>
          <a:bodyPr/>
          <a:lstStyle/>
          <a:p>
            <a:r>
              <a:rPr lang="en-US"/>
              <a:t>Guide 65 - General</a:t>
            </a:r>
          </a:p>
        </p:txBody>
      </p:sp>
      <p:sp>
        <p:nvSpPr>
          <p:cNvPr id="568327" name="Rectangle 7"/>
          <p:cNvSpPr>
            <a:spLocks noGrp="1" noChangeArrowheads="1"/>
          </p:cNvSpPr>
          <p:nvPr>
            <p:ph type="body" idx="1"/>
          </p:nvPr>
        </p:nvSpPr>
        <p:spPr>
          <a:xfrm>
            <a:off x="508000" y="1052513"/>
            <a:ext cx="7924800" cy="5030787"/>
          </a:xfrm>
        </p:spPr>
        <p:txBody>
          <a:bodyPr/>
          <a:lstStyle/>
          <a:p>
            <a:pPr>
              <a:lnSpc>
                <a:spcPct val="90000"/>
              </a:lnSpc>
            </a:pPr>
            <a:r>
              <a:rPr lang="en-US" sz="1800"/>
              <a:t>Guide 65 is divided into 15 main sections:</a:t>
            </a:r>
          </a:p>
          <a:p>
            <a:pPr>
              <a:lnSpc>
                <a:spcPct val="90000"/>
              </a:lnSpc>
            </a:pPr>
            <a:endParaRPr lang="en-US" sz="1800"/>
          </a:p>
          <a:p>
            <a:pPr>
              <a:lnSpc>
                <a:spcPct val="90000"/>
              </a:lnSpc>
            </a:pPr>
            <a:r>
              <a:rPr lang="en-US" sz="1800"/>
              <a:t>1  Scope</a:t>
            </a:r>
          </a:p>
          <a:p>
            <a:pPr>
              <a:lnSpc>
                <a:spcPct val="90000"/>
              </a:lnSpc>
            </a:pPr>
            <a:r>
              <a:rPr lang="en-US" sz="1800"/>
              <a:t>2  Reference</a:t>
            </a:r>
          </a:p>
          <a:p>
            <a:pPr>
              <a:lnSpc>
                <a:spcPct val="90000"/>
              </a:lnSpc>
            </a:pPr>
            <a:r>
              <a:rPr lang="en-US" sz="1800"/>
              <a:t>3  Definitions</a:t>
            </a:r>
          </a:p>
          <a:p>
            <a:pPr>
              <a:lnSpc>
                <a:spcPct val="90000"/>
              </a:lnSpc>
            </a:pPr>
            <a:r>
              <a:rPr lang="en-US" sz="1800"/>
              <a:t>4  Certification Body</a:t>
            </a:r>
          </a:p>
          <a:p>
            <a:pPr>
              <a:lnSpc>
                <a:spcPct val="90000"/>
              </a:lnSpc>
            </a:pPr>
            <a:r>
              <a:rPr lang="en-US" sz="1800"/>
              <a:t>5  Certification Body Personnel</a:t>
            </a:r>
          </a:p>
          <a:p>
            <a:pPr>
              <a:lnSpc>
                <a:spcPct val="90000"/>
              </a:lnSpc>
            </a:pPr>
            <a:r>
              <a:rPr lang="en-US" sz="1800"/>
              <a:t>6  Changes in the Certification Requirements</a:t>
            </a:r>
          </a:p>
          <a:p>
            <a:pPr>
              <a:lnSpc>
                <a:spcPct val="90000"/>
              </a:lnSpc>
            </a:pPr>
            <a:r>
              <a:rPr lang="en-US" sz="1800"/>
              <a:t>7  Appeals, Complaints and Disputes</a:t>
            </a:r>
          </a:p>
          <a:p>
            <a:pPr>
              <a:lnSpc>
                <a:spcPct val="90000"/>
              </a:lnSpc>
            </a:pPr>
            <a:r>
              <a:rPr lang="en-US" sz="1800"/>
              <a:t>8  Application for Certification</a:t>
            </a:r>
          </a:p>
          <a:p>
            <a:pPr>
              <a:lnSpc>
                <a:spcPct val="90000"/>
              </a:lnSpc>
            </a:pPr>
            <a:r>
              <a:rPr lang="en-US" sz="1800"/>
              <a:t>9  Preparation for Evaluation</a:t>
            </a:r>
          </a:p>
          <a:p>
            <a:pPr>
              <a:lnSpc>
                <a:spcPct val="90000"/>
              </a:lnSpc>
            </a:pPr>
            <a:r>
              <a:rPr lang="en-US" sz="1800"/>
              <a:t>10 Evaluation </a:t>
            </a:r>
          </a:p>
          <a:p>
            <a:pPr>
              <a:lnSpc>
                <a:spcPct val="90000"/>
              </a:lnSpc>
            </a:pPr>
            <a:r>
              <a:rPr lang="en-US" sz="1800"/>
              <a:t>11 Evaluation Report</a:t>
            </a:r>
          </a:p>
          <a:p>
            <a:pPr>
              <a:lnSpc>
                <a:spcPct val="90000"/>
              </a:lnSpc>
            </a:pPr>
            <a:r>
              <a:rPr lang="en-US" sz="1800"/>
              <a:t>12 Decision on Certification</a:t>
            </a:r>
          </a:p>
          <a:p>
            <a:pPr>
              <a:lnSpc>
                <a:spcPct val="90000"/>
              </a:lnSpc>
            </a:pPr>
            <a:r>
              <a:rPr lang="en-US" sz="1800"/>
              <a:t>13 Surveillance</a:t>
            </a:r>
          </a:p>
          <a:p>
            <a:pPr>
              <a:lnSpc>
                <a:spcPct val="90000"/>
              </a:lnSpc>
            </a:pPr>
            <a:r>
              <a:rPr lang="en-US" sz="1800"/>
              <a:t>14 Use of Licenses,certificates and Marks of Conformity</a:t>
            </a:r>
          </a:p>
          <a:p>
            <a:pPr>
              <a:lnSpc>
                <a:spcPct val="90000"/>
              </a:lnSpc>
            </a:pPr>
            <a:r>
              <a:rPr lang="en-US" sz="1800"/>
              <a:t>15 Complaints to Suppliers</a:t>
            </a:r>
          </a:p>
          <a:p>
            <a:pPr>
              <a:lnSpc>
                <a:spcPct val="90000"/>
              </a:lnSpc>
            </a:pPr>
            <a:endParaRPr lang="en-US" sz="1800"/>
          </a:p>
        </p:txBody>
      </p:sp>
      <p:sp>
        <p:nvSpPr>
          <p:cNvPr id="568323" name="Text Box 3"/>
          <p:cNvSpPr txBox="1">
            <a:spLocks noChangeArrowheads="1"/>
          </p:cNvSpPr>
          <p:nvPr/>
        </p:nvSpPr>
        <p:spPr bwMode="auto">
          <a:xfrm>
            <a:off x="1304925" y="1506538"/>
            <a:ext cx="74882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endParaRPr lang="en-US" sz="1800" b="1">
              <a:solidFill>
                <a:srgbClr val="003399"/>
              </a:solidFill>
            </a:endParaRPr>
          </a:p>
          <a:p>
            <a:pPr>
              <a:buSzPct val="65000"/>
            </a:pPr>
            <a:endParaRPr lang="en-US" sz="1800" b="1">
              <a:solidFill>
                <a:srgbClr val="003399"/>
              </a:solidFill>
            </a:endParaRPr>
          </a:p>
          <a:p>
            <a:pPr>
              <a:buSzPct val="65000"/>
            </a:pPr>
            <a:endParaRPr lang="en-US" sz="1800" b="1">
              <a:solidFill>
                <a:srgbClr val="003399"/>
              </a:solidFill>
            </a:endParaRPr>
          </a:p>
          <a:p>
            <a:pPr>
              <a:buSzPct val="65000"/>
            </a:pPr>
            <a:r>
              <a:rPr lang="en-US" sz="1800"/>
              <a:t>  </a:t>
            </a:r>
          </a:p>
        </p:txBody>
      </p:sp>
      <p:sp>
        <p:nvSpPr>
          <p:cNvPr id="568324" name="Rectangle 4"/>
          <p:cNvSpPr>
            <a:spLocks noChangeArrowheads="1"/>
          </p:cNvSpPr>
          <p:nvPr/>
        </p:nvSpPr>
        <p:spPr bwMode="auto">
          <a:xfrm>
            <a:off x="7975600" y="6121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3" action="ppaction://hlinksldjump"/>
              </a:rPr>
              <a:t>Back to Agenda</a:t>
            </a:r>
            <a:endParaRPr lang="en-US" sz="900">
              <a:solidFill>
                <a:srgbClr val="00339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1028"/>
          <p:cNvSpPr>
            <a:spLocks noGrp="1" noChangeArrowheads="1"/>
          </p:cNvSpPr>
          <p:nvPr>
            <p:ph type="title"/>
          </p:nvPr>
        </p:nvSpPr>
        <p:spPr/>
        <p:txBody>
          <a:bodyPr/>
          <a:lstStyle/>
          <a:p>
            <a:r>
              <a:rPr lang="en-US" sz="2800"/>
              <a:t>Guide 65 Requirements - Application for </a:t>
            </a:r>
            <a:br>
              <a:rPr lang="en-US" sz="2800"/>
            </a:br>
            <a:r>
              <a:rPr lang="en-US" sz="2800"/>
              <a:t>Certification</a:t>
            </a:r>
          </a:p>
        </p:txBody>
      </p:sp>
      <p:sp>
        <p:nvSpPr>
          <p:cNvPr id="757765" name="Rectangle 1029"/>
          <p:cNvSpPr>
            <a:spLocks noGrp="1" noChangeArrowheads="1"/>
          </p:cNvSpPr>
          <p:nvPr>
            <p:ph type="body" idx="1"/>
          </p:nvPr>
        </p:nvSpPr>
        <p:spPr>
          <a:xfrm>
            <a:off x="482600" y="1420813"/>
            <a:ext cx="7924800" cy="5030787"/>
          </a:xfrm>
        </p:spPr>
        <p:txBody>
          <a:bodyPr/>
          <a:lstStyle/>
          <a:p>
            <a:r>
              <a:rPr lang="en-US" sz="2400" b="1"/>
              <a:t>Section 8.1 - Audit Planning</a:t>
            </a:r>
          </a:p>
          <a:p>
            <a:r>
              <a:rPr lang="en-US" sz="2400"/>
              <a:t>00-CS-S0025, Standard Operating Procedure for Non-Billable Work and Service Requests </a:t>
            </a:r>
          </a:p>
          <a:p>
            <a:r>
              <a:rPr lang="en-US" sz="2400"/>
              <a:t>00-CS-S0027, Authorized Label Suppliers Program</a:t>
            </a:r>
          </a:p>
          <a:p>
            <a:r>
              <a:rPr lang="en-US" sz="2400"/>
              <a:t>00-CE-S0032, UL  Mark Program Marks and Certificates </a:t>
            </a:r>
          </a:p>
          <a:p>
            <a:r>
              <a:rPr lang="en-US" sz="2400"/>
              <a:t>Further clarification of the scope of certification, is communicated via the project  plan or in other communications with the Applicant.  Records of this communication are stored in the eCommunications database.  If the Applicant requests additional information, it must be provided</a:t>
            </a:r>
            <a:r>
              <a:rPr lang="en-US" sz="280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22595" name="Text Box 3"/>
          <p:cNvSpPr txBox="1">
            <a:spLocks noChangeArrowheads="1"/>
          </p:cNvSpPr>
          <p:nvPr/>
        </p:nvSpPr>
        <p:spPr bwMode="auto">
          <a:xfrm>
            <a:off x="174625" y="217488"/>
            <a:ext cx="86899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800" b="1">
              <a:solidFill>
                <a:srgbClr val="003399"/>
              </a:solidFill>
            </a:endParaRPr>
          </a:p>
          <a:p>
            <a:endParaRPr lang="en-US" sz="2400">
              <a:latin typeface="Tahoma" pitchFamily="34" charset="0"/>
            </a:endParaRPr>
          </a:p>
        </p:txBody>
      </p:sp>
      <p:sp>
        <p:nvSpPr>
          <p:cNvPr id="622596" name="Text Box 4"/>
          <p:cNvSpPr txBox="1">
            <a:spLocks noChangeArrowheads="1"/>
          </p:cNvSpPr>
          <p:nvPr/>
        </p:nvSpPr>
        <p:spPr bwMode="auto">
          <a:xfrm>
            <a:off x="0" y="2044700"/>
            <a:ext cx="8588375"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SzPct val="65000"/>
              <a:buFontTx/>
              <a:buChar char="•"/>
            </a:pPr>
            <a:endParaRPr lang="en-US" b="1">
              <a:solidFill>
                <a:srgbClr val="003399"/>
              </a:solidFill>
            </a:endParaRPr>
          </a:p>
          <a:p>
            <a:pPr lvl="1">
              <a:buSzPct val="65000"/>
              <a:buFontTx/>
              <a:buChar char="•"/>
            </a:pPr>
            <a:endParaRPr lang="en-US" b="1">
              <a:solidFill>
                <a:srgbClr val="003399"/>
              </a:solidFill>
            </a:endParaRPr>
          </a:p>
          <a:p>
            <a:pPr lvl="1">
              <a:buSzPct val="65000"/>
              <a:buFontTx/>
              <a:buChar char="•"/>
            </a:pPr>
            <a:endParaRPr lang="en-US" b="1">
              <a:solidFill>
                <a:srgbClr val="003399"/>
              </a:solidFill>
            </a:endParaRPr>
          </a:p>
          <a:p>
            <a:pPr lvl="1">
              <a:buSzPct val="65000"/>
              <a:buFontTx/>
              <a:buChar char="•"/>
            </a:pPr>
            <a:endParaRPr lang="en-US" b="1">
              <a:solidFill>
                <a:srgbClr val="003399"/>
              </a:solidFill>
            </a:endParaRPr>
          </a:p>
          <a:p>
            <a:pPr>
              <a:buSzPct val="65000"/>
              <a:buFontTx/>
              <a:buChar char="•"/>
            </a:pPr>
            <a:endParaRPr lang="en-US" b="1">
              <a:solidFill>
                <a:srgbClr val="003399"/>
              </a:solidFill>
            </a:endParaRPr>
          </a:p>
          <a:p>
            <a:pPr>
              <a:buSzPct val="65000"/>
            </a:pPr>
            <a:r>
              <a:rPr lang="en-US" b="1">
                <a:solidFill>
                  <a:srgbClr val="003399"/>
                </a:solidFill>
              </a:rPr>
              <a:t>	</a:t>
            </a:r>
          </a:p>
          <a:p>
            <a:pPr>
              <a:buSzPct val="65000"/>
              <a:buFontTx/>
              <a:buChar char="•"/>
            </a:pPr>
            <a:endParaRPr lang="en-US" b="1">
              <a:solidFill>
                <a:srgbClr val="003399"/>
              </a:solidFill>
            </a:endParaRPr>
          </a:p>
          <a:p>
            <a:pPr>
              <a:buSzPct val="65000"/>
              <a:buFontTx/>
              <a:buChar char="•"/>
            </a:pPr>
            <a:endParaRPr lang="en-US" b="1">
              <a:solidFill>
                <a:srgbClr val="003399"/>
              </a:solidFill>
            </a:endParaRPr>
          </a:p>
          <a:p>
            <a:pPr>
              <a:buSzPct val="65000"/>
              <a:buFontTx/>
              <a:buChar char="•"/>
            </a:pPr>
            <a:endParaRPr lang="en-US" b="1">
              <a:solidFill>
                <a:srgbClr val="003399"/>
              </a:solidFill>
            </a:endParaRPr>
          </a:p>
          <a:p>
            <a:pPr>
              <a:buSzPct val="65000"/>
              <a:buFontTx/>
              <a:buChar char="•"/>
            </a:pPr>
            <a:endParaRPr lang="en-US" b="1">
              <a:solidFill>
                <a:srgbClr val="003399"/>
              </a:solidFill>
            </a:endParaRPr>
          </a:p>
          <a:p>
            <a:pPr>
              <a:buSzPct val="65000"/>
              <a:buFontTx/>
              <a:buChar char="•"/>
            </a:pPr>
            <a:endParaRPr lang="en-US" b="1">
              <a:solidFill>
                <a:srgbClr val="003399"/>
              </a:solidFill>
            </a:endParaRPr>
          </a:p>
          <a:p>
            <a:pPr>
              <a:buSzPct val="65000"/>
            </a:pPr>
            <a:r>
              <a:rPr lang="en-US" b="1">
                <a:solidFill>
                  <a:srgbClr val="003399"/>
                </a:solidFill>
              </a:rPr>
              <a:t>	</a:t>
            </a:r>
          </a:p>
          <a:p>
            <a:pPr>
              <a:buSzPct val="65000"/>
            </a:pPr>
            <a:r>
              <a:rPr lang="en-US" b="1">
                <a:solidFill>
                  <a:srgbClr val="003399"/>
                </a:solidFill>
              </a:rPr>
              <a:t> 	</a:t>
            </a:r>
          </a:p>
          <a:p>
            <a:pPr>
              <a:buSzPct val="65000"/>
            </a:pPr>
            <a:r>
              <a:rPr lang="en-US" b="1">
                <a:solidFill>
                  <a:srgbClr val="003399"/>
                </a:solidFill>
              </a:rPr>
              <a:t>	</a:t>
            </a:r>
          </a:p>
          <a:p>
            <a:pPr>
              <a:buSzPct val="65000"/>
              <a:buFontTx/>
              <a:buChar char="•"/>
            </a:pPr>
            <a:endParaRPr lang="en-US" b="1">
              <a:solidFill>
                <a:srgbClr val="003399"/>
              </a:solidFill>
            </a:endParaRPr>
          </a:p>
          <a:p>
            <a:pPr>
              <a:buSzPct val="65000"/>
            </a:pPr>
            <a:r>
              <a:rPr lang="en-US" b="1">
                <a:solidFill>
                  <a:srgbClr val="003399"/>
                </a:solidFill>
              </a:rPr>
              <a:t> 	</a:t>
            </a:r>
          </a:p>
          <a:p>
            <a:pPr>
              <a:buSzPct val="65000"/>
            </a:pPr>
            <a:endParaRPr lang="en-US" b="1">
              <a:solidFill>
                <a:srgbClr val="003399"/>
              </a:solidFill>
            </a:endParaRPr>
          </a:p>
          <a:p>
            <a:pPr>
              <a:buSzPct val="65000"/>
              <a:buFontTx/>
              <a:buChar char="•"/>
            </a:pPr>
            <a:endParaRPr lang="en-US" b="1">
              <a:solidFill>
                <a:srgbClr val="333399"/>
              </a:solidFill>
            </a:endParaRPr>
          </a:p>
          <a:p>
            <a:pPr>
              <a:buSzPct val="65000"/>
            </a:pPr>
            <a:r>
              <a:rPr lang="en-US" b="1">
                <a:solidFill>
                  <a:srgbClr val="333399"/>
                </a:solidFill>
                <a:cs typeface="Times New Roman" pitchFamily="18" charset="0"/>
              </a:rPr>
              <a:t> </a:t>
            </a:r>
          </a:p>
        </p:txBody>
      </p:sp>
      <p:sp>
        <p:nvSpPr>
          <p:cNvPr id="622597" name="Rectangle 5"/>
          <p:cNvSpPr>
            <a:spLocks noChangeArrowheads="1"/>
          </p:cNvSpPr>
          <p:nvPr/>
        </p:nvSpPr>
        <p:spPr bwMode="auto">
          <a:xfrm>
            <a:off x="8483600" y="61341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
        <p:nvSpPr>
          <p:cNvPr id="622612" name="Rectangle 20"/>
          <p:cNvSpPr>
            <a:spLocks noGrp="1" noChangeArrowheads="1"/>
          </p:cNvSpPr>
          <p:nvPr>
            <p:ph type="body" idx="1"/>
          </p:nvPr>
        </p:nvSpPr>
        <p:spPr/>
        <p:txBody>
          <a:bodyPr/>
          <a:lstStyle/>
          <a:p>
            <a:pPr>
              <a:lnSpc>
                <a:spcPct val="90000"/>
              </a:lnSpc>
            </a:pPr>
            <a:r>
              <a:rPr lang="en-US" sz="2000" b="1"/>
              <a:t>Section 8.1 Audit Approach</a:t>
            </a:r>
          </a:p>
          <a:p>
            <a:pPr>
              <a:lnSpc>
                <a:spcPct val="90000"/>
              </a:lnSpc>
            </a:pPr>
            <a:r>
              <a:rPr lang="en-US" sz="2000"/>
              <a:t>Auditors shall verify that processes are effectively implemented to provide applicants with:</a:t>
            </a:r>
          </a:p>
          <a:p>
            <a:pPr lvl="1">
              <a:lnSpc>
                <a:spcPct val="90000"/>
              </a:lnSpc>
            </a:pPr>
            <a:r>
              <a:rPr lang="en-US" sz="1800"/>
              <a:t>Up-to-date evaluation and certification procedures 	</a:t>
            </a:r>
          </a:p>
          <a:p>
            <a:pPr lvl="1">
              <a:lnSpc>
                <a:spcPct val="90000"/>
              </a:lnSpc>
            </a:pPr>
            <a:r>
              <a:rPr lang="en-US" sz="1800"/>
              <a:t>Documents containing rights and duties of suppliers including fees</a:t>
            </a:r>
          </a:p>
          <a:p>
            <a:pPr lvl="1">
              <a:lnSpc>
                <a:spcPct val="90000"/>
              </a:lnSpc>
            </a:pPr>
            <a:r>
              <a:rPr lang="en-US" sz="1800"/>
              <a:t>Additional information if required 	</a:t>
            </a:r>
          </a:p>
          <a:p>
            <a:pPr>
              <a:lnSpc>
                <a:spcPct val="90000"/>
              </a:lnSpc>
            </a:pPr>
            <a:r>
              <a:rPr lang="en-US" sz="2000"/>
              <a:t>Auditors shall verify that UL requires applicants to:</a:t>
            </a:r>
          </a:p>
          <a:p>
            <a:pPr lvl="1">
              <a:lnSpc>
                <a:spcPct val="90000"/>
              </a:lnSpc>
            </a:pPr>
            <a:r>
              <a:rPr lang="en-US" sz="1800"/>
              <a:t>Comply with the certification program</a:t>
            </a:r>
          </a:p>
          <a:p>
            <a:pPr lvl="1">
              <a:lnSpc>
                <a:spcPct val="90000"/>
              </a:lnSpc>
            </a:pPr>
            <a:r>
              <a:rPr lang="en-US" sz="1800"/>
              <a:t>Make necessary arrangements to conduct evaluations</a:t>
            </a:r>
          </a:p>
          <a:p>
            <a:pPr lvl="1">
              <a:lnSpc>
                <a:spcPct val="90000"/>
              </a:lnSpc>
            </a:pPr>
            <a:r>
              <a:rPr lang="en-US" sz="1800"/>
              <a:t>Not use certification to bring UL into disrepute or make misleading statements related to their product certification.</a:t>
            </a:r>
          </a:p>
          <a:p>
            <a:pPr lvl="1">
              <a:lnSpc>
                <a:spcPct val="90000"/>
              </a:lnSpc>
            </a:pPr>
            <a:r>
              <a:rPr lang="en-US" sz="1800"/>
              <a:t>Discontinue use of advertising or references to certification upon suspension or cancellations </a:t>
            </a:r>
          </a:p>
          <a:p>
            <a:pPr lvl="1">
              <a:lnSpc>
                <a:spcPct val="90000"/>
              </a:lnSpc>
            </a:pPr>
            <a:r>
              <a:rPr lang="en-US" sz="1800"/>
              <a:t>Only use certification as applicable</a:t>
            </a:r>
          </a:p>
          <a:p>
            <a:pPr lvl="1">
              <a:lnSpc>
                <a:spcPct val="90000"/>
              </a:lnSpc>
            </a:pPr>
            <a:r>
              <a:rPr lang="en-US" sz="1800"/>
              <a:t>Ensure that no certificate or report is used in a misleading manner</a:t>
            </a:r>
          </a:p>
          <a:p>
            <a:pPr lvl="1">
              <a:lnSpc>
                <a:spcPct val="90000"/>
              </a:lnSpc>
            </a:pPr>
            <a:r>
              <a:rPr lang="en-US" sz="1800"/>
              <a:t>Comply with UL requirements</a:t>
            </a:r>
          </a:p>
          <a:p>
            <a:pPr>
              <a:lnSpc>
                <a:spcPct val="90000"/>
              </a:lnSpc>
            </a:pPr>
            <a:endParaRPr lang="en-US" sz="2000"/>
          </a:p>
        </p:txBody>
      </p:sp>
      <p:sp>
        <p:nvSpPr>
          <p:cNvPr id="622614" name="Rectangle 22"/>
          <p:cNvSpPr>
            <a:spLocks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r>
              <a:rPr lang="en-US" sz="2800"/>
              <a:t>Guide 65 Requirements - Application for </a:t>
            </a:r>
            <a:br>
              <a:rPr lang="en-US" sz="2800"/>
            </a:br>
            <a:r>
              <a:rPr lang="en-US" sz="2800"/>
              <a:t>Certification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28740" name="Text Box 4"/>
          <p:cNvSpPr txBox="1">
            <a:spLocks noChangeArrowheads="1"/>
          </p:cNvSpPr>
          <p:nvPr/>
        </p:nvSpPr>
        <p:spPr bwMode="auto">
          <a:xfrm>
            <a:off x="0" y="1816100"/>
            <a:ext cx="808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r>
              <a:rPr lang="en-US" b="1">
                <a:solidFill>
                  <a:srgbClr val="333399"/>
                </a:solidFill>
              </a:rPr>
              <a:t> </a:t>
            </a:r>
          </a:p>
          <a:p>
            <a:pPr lvl="1">
              <a:buSzPct val="65000"/>
            </a:pPr>
            <a:endParaRPr lang="en-US" sz="2000" b="1">
              <a:solidFill>
                <a:srgbClr val="333399"/>
              </a:solidFill>
            </a:endParaRPr>
          </a:p>
        </p:txBody>
      </p:sp>
      <p:sp>
        <p:nvSpPr>
          <p:cNvPr id="628741" name="Rectangle 5"/>
          <p:cNvSpPr>
            <a:spLocks noChangeArrowheads="1"/>
          </p:cNvSpPr>
          <p:nvPr/>
        </p:nvSpPr>
        <p:spPr bwMode="auto">
          <a:xfrm>
            <a:off x="8455025" y="60452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28748" name="Rectangle 12"/>
          <p:cNvSpPr>
            <a:spLocks noGrp="1" noChangeArrowheads="1"/>
          </p:cNvSpPr>
          <p:nvPr>
            <p:ph type="title"/>
          </p:nvPr>
        </p:nvSpPr>
        <p:spPr/>
        <p:txBody>
          <a:bodyPr/>
          <a:lstStyle/>
          <a:p>
            <a:r>
              <a:rPr lang="en-US" sz="2800"/>
              <a:t>Guide 65 Requirements – The Application</a:t>
            </a:r>
          </a:p>
        </p:txBody>
      </p:sp>
      <p:sp>
        <p:nvSpPr>
          <p:cNvPr id="628749" name="Rectangle 13"/>
          <p:cNvSpPr>
            <a:spLocks noGrp="1" noChangeArrowheads="1"/>
          </p:cNvSpPr>
          <p:nvPr>
            <p:ph type="body" idx="1"/>
          </p:nvPr>
        </p:nvSpPr>
        <p:spPr/>
        <p:txBody>
          <a:bodyPr/>
          <a:lstStyle/>
          <a:p>
            <a:pPr>
              <a:lnSpc>
                <a:spcPct val="90000"/>
              </a:lnSpc>
            </a:pPr>
            <a:r>
              <a:rPr lang="en-US" sz="2000" b="1"/>
              <a:t>Section 8.2 Clause Intent (8.2.1)</a:t>
            </a:r>
          </a:p>
          <a:p>
            <a:pPr>
              <a:lnSpc>
                <a:spcPct val="90000"/>
              </a:lnSpc>
            </a:pPr>
            <a:r>
              <a:rPr lang="en-US" sz="2000"/>
              <a:t>UL shall require applicants to complete a detailed application form</a:t>
            </a:r>
          </a:p>
          <a:p>
            <a:pPr>
              <a:lnSpc>
                <a:spcPct val="90000"/>
              </a:lnSpc>
            </a:pPr>
            <a:r>
              <a:rPr lang="en-US" sz="2000" b="1"/>
              <a:t>Section 8.2 Audit Planning</a:t>
            </a:r>
          </a:p>
          <a:p>
            <a:pPr>
              <a:lnSpc>
                <a:spcPct val="90000"/>
              </a:lnSpc>
            </a:pPr>
            <a:r>
              <a:rPr lang="en-US" sz="1800"/>
              <a:t>Quote, Scope, and/or Project Acknowledgement Letters sent to the Applicant during the quoting and scoping processes define the scope of the certification by providing the Standard to be used for the product evaluation, including information to define the specific requirements (version, edition, revision date, or issue date, as applicable). </a:t>
            </a:r>
          </a:p>
          <a:p>
            <a:pPr>
              <a:lnSpc>
                <a:spcPct val="90000"/>
              </a:lnSpc>
            </a:pPr>
            <a:r>
              <a:rPr lang="en-US" sz="1800"/>
              <a:t>The signed GSA indicates the Applicant’s agreement to comply with all requirements and to supply any information needed for the certification project.</a:t>
            </a:r>
          </a:p>
          <a:p>
            <a:pPr>
              <a:lnSpc>
                <a:spcPct val="90000"/>
              </a:lnSpc>
            </a:pPr>
            <a:r>
              <a:rPr lang="en-US" sz="1800"/>
              <a:t>The Applicant’s name and address information is provided on the contractual agreements.  Quote, Scope, and/or Project Acknowledgement Letters include the information concerning the product to be certified, the certification system, and the Standards to be used</a:t>
            </a:r>
          </a:p>
          <a:p>
            <a:pPr>
              <a:lnSpc>
                <a:spcPct val="90000"/>
              </a:lnSpc>
              <a:buFontTx/>
              <a:buNone/>
            </a:pPr>
            <a:r>
              <a:rPr lang="en-US" sz="2400"/>
              <a:t> </a:t>
            </a:r>
          </a:p>
          <a:p>
            <a:pPr>
              <a:lnSpc>
                <a:spcPct val="90000"/>
              </a:lnSpc>
            </a:pPr>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29763" name="Text Box 3"/>
          <p:cNvSpPr txBox="1">
            <a:spLocks noChangeArrowheads="1"/>
          </p:cNvSpPr>
          <p:nvPr/>
        </p:nvSpPr>
        <p:spPr bwMode="auto">
          <a:xfrm>
            <a:off x="174625" y="204788"/>
            <a:ext cx="184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003399"/>
                </a:solidFill>
              </a:rPr>
              <a:t/>
            </a:r>
            <a:br>
              <a:rPr lang="en-US" sz="2800" b="1">
                <a:solidFill>
                  <a:srgbClr val="003399"/>
                </a:solidFill>
              </a:rPr>
            </a:br>
            <a:endParaRPr lang="en-US" sz="2800" b="1">
              <a:solidFill>
                <a:srgbClr val="003399"/>
              </a:solidFill>
            </a:endParaRPr>
          </a:p>
          <a:p>
            <a:endParaRPr lang="en-US" sz="2400">
              <a:latin typeface="Tahoma" pitchFamily="34" charset="0"/>
            </a:endParaRPr>
          </a:p>
        </p:txBody>
      </p:sp>
      <p:sp>
        <p:nvSpPr>
          <p:cNvPr id="629764" name="Text Box 4"/>
          <p:cNvSpPr txBox="1">
            <a:spLocks noChangeArrowheads="1"/>
          </p:cNvSpPr>
          <p:nvPr/>
        </p:nvSpPr>
        <p:spPr bwMode="auto">
          <a:xfrm>
            <a:off x="0" y="2559050"/>
            <a:ext cx="87026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endParaRPr lang="en-US" b="1">
              <a:solidFill>
                <a:srgbClr val="333399"/>
              </a:solidFill>
            </a:endParaRPr>
          </a:p>
          <a:p>
            <a:pPr>
              <a:buSzPct val="65000"/>
            </a:pPr>
            <a:r>
              <a:rPr lang="en-US" b="1">
                <a:solidFill>
                  <a:srgbClr val="333399"/>
                </a:solidFill>
              </a:rPr>
              <a:t>	</a:t>
            </a:r>
          </a:p>
          <a:p>
            <a:pPr>
              <a:buSzPct val="65000"/>
            </a:pPr>
            <a:endParaRPr lang="en-US" b="1">
              <a:solidFill>
                <a:srgbClr val="333399"/>
              </a:solidFill>
            </a:endParaRPr>
          </a:p>
          <a:p>
            <a:pPr>
              <a:buSzPct val="65000"/>
            </a:pPr>
            <a:endParaRPr lang="en-US" b="1">
              <a:solidFill>
                <a:srgbClr val="CC3300"/>
              </a:solidFill>
            </a:endParaRPr>
          </a:p>
          <a:p>
            <a:pPr>
              <a:buSzPct val="65000"/>
            </a:pPr>
            <a:endParaRPr lang="en-US" b="1">
              <a:solidFill>
                <a:srgbClr val="000000"/>
              </a:solidFill>
              <a:cs typeface="Times New Roman" pitchFamily="18" charset="0"/>
            </a:endParaRPr>
          </a:p>
        </p:txBody>
      </p:sp>
      <p:sp>
        <p:nvSpPr>
          <p:cNvPr id="629765" name="Rectangle 5"/>
          <p:cNvSpPr>
            <a:spLocks noChangeArrowheads="1"/>
          </p:cNvSpPr>
          <p:nvPr/>
        </p:nvSpPr>
        <p:spPr bwMode="auto">
          <a:xfrm>
            <a:off x="8496300" y="61214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
        <p:nvSpPr>
          <p:cNvPr id="629768" name="Rectangle 8"/>
          <p:cNvSpPr>
            <a:spLocks noGrp="1" noChangeArrowheads="1"/>
          </p:cNvSpPr>
          <p:nvPr>
            <p:ph type="title"/>
          </p:nvPr>
        </p:nvSpPr>
        <p:spPr/>
        <p:txBody>
          <a:bodyPr/>
          <a:lstStyle/>
          <a:p>
            <a:r>
              <a:rPr lang="en-US" sz="2800"/>
              <a:t>Guide 65 Requirements – The Application</a:t>
            </a:r>
          </a:p>
        </p:txBody>
      </p:sp>
      <p:sp>
        <p:nvSpPr>
          <p:cNvPr id="629769" name="Rectangle 9"/>
          <p:cNvSpPr>
            <a:spLocks noGrp="1" noChangeArrowheads="1"/>
          </p:cNvSpPr>
          <p:nvPr>
            <p:ph type="body" idx="1"/>
          </p:nvPr>
        </p:nvSpPr>
        <p:spPr>
          <a:xfrm>
            <a:off x="520700" y="1166813"/>
            <a:ext cx="7924800" cy="5030787"/>
          </a:xfrm>
        </p:spPr>
        <p:txBody>
          <a:bodyPr/>
          <a:lstStyle/>
          <a:p>
            <a:pPr>
              <a:lnSpc>
                <a:spcPct val="90000"/>
              </a:lnSpc>
            </a:pPr>
            <a:r>
              <a:rPr lang="en-US" sz="2000" b="1"/>
              <a:t>Section 8.2 Audit Approach</a:t>
            </a:r>
          </a:p>
          <a:p>
            <a:pPr>
              <a:lnSpc>
                <a:spcPct val="90000"/>
              </a:lnSpc>
            </a:pPr>
            <a:r>
              <a:rPr lang="en-US" sz="2000"/>
              <a:t>Auditors shall verify that processes are effectively implemented to require completion of an official application.</a:t>
            </a:r>
          </a:p>
          <a:p>
            <a:pPr>
              <a:lnSpc>
                <a:spcPct val="90000"/>
              </a:lnSpc>
            </a:pPr>
            <a:r>
              <a:rPr lang="en-US" sz="2000"/>
              <a:t>Auditors should verify that the application includes:</a:t>
            </a:r>
          </a:p>
          <a:p>
            <a:pPr lvl="1">
              <a:lnSpc>
                <a:spcPct val="90000"/>
              </a:lnSpc>
            </a:pPr>
            <a:r>
              <a:rPr lang="en-US" sz="1800"/>
              <a:t>Signature of the applicants duly authorized representative 	</a:t>
            </a:r>
          </a:p>
          <a:p>
            <a:pPr lvl="1">
              <a:lnSpc>
                <a:spcPct val="90000"/>
              </a:lnSpc>
            </a:pPr>
            <a:r>
              <a:rPr lang="en-US" sz="1800"/>
              <a:t>Scope of certification desired</a:t>
            </a:r>
          </a:p>
          <a:p>
            <a:pPr lvl="1">
              <a:lnSpc>
                <a:spcPct val="90000"/>
              </a:lnSpc>
            </a:pPr>
            <a:r>
              <a:rPr lang="en-US" sz="1800"/>
              <a:t>Standards to which the product is to be certified</a:t>
            </a:r>
          </a:p>
          <a:p>
            <a:pPr lvl="1">
              <a:lnSpc>
                <a:spcPct val="90000"/>
              </a:lnSpc>
            </a:pPr>
            <a:r>
              <a:rPr lang="en-US" sz="1800"/>
              <a:t>Certification system</a:t>
            </a:r>
          </a:p>
          <a:p>
            <a:pPr lvl="1">
              <a:lnSpc>
                <a:spcPct val="90000"/>
              </a:lnSpc>
            </a:pPr>
            <a:r>
              <a:rPr lang="en-US" sz="1800"/>
              <a:t>Product definition</a:t>
            </a:r>
          </a:p>
          <a:p>
            <a:pPr lvl="1">
              <a:lnSpc>
                <a:spcPct val="90000"/>
              </a:lnSpc>
            </a:pPr>
            <a:r>
              <a:rPr lang="en-US" sz="1800"/>
              <a:t>Identification of corporate entity </a:t>
            </a:r>
          </a:p>
          <a:p>
            <a:pPr lvl="1">
              <a:lnSpc>
                <a:spcPct val="90000"/>
              </a:lnSpc>
            </a:pPr>
            <a:r>
              <a:rPr lang="en-US" sz="1800"/>
              <a:t>Applicants</a:t>
            </a:r>
          </a:p>
          <a:p>
            <a:pPr lvl="2">
              <a:lnSpc>
                <a:spcPct val="90000"/>
              </a:lnSpc>
            </a:pPr>
            <a:r>
              <a:rPr lang="en-US" sz="1600"/>
              <a:t>Name</a:t>
            </a:r>
          </a:p>
          <a:p>
            <a:pPr lvl="2">
              <a:lnSpc>
                <a:spcPct val="90000"/>
              </a:lnSpc>
            </a:pPr>
            <a:r>
              <a:rPr lang="en-US" sz="1600"/>
              <a:t>Address</a:t>
            </a:r>
          </a:p>
          <a:p>
            <a:pPr lvl="2">
              <a:lnSpc>
                <a:spcPct val="90000"/>
              </a:lnSpc>
            </a:pPr>
            <a:r>
              <a:rPr lang="en-US" sz="1600"/>
              <a:t>Legal Status</a:t>
            </a:r>
          </a:p>
          <a:p>
            <a:pPr lvl="1">
              <a:lnSpc>
                <a:spcPct val="90000"/>
              </a:lnSpc>
            </a:pPr>
            <a:r>
              <a:rPr lang="en-US" sz="1800"/>
              <a:t>Agreement to comply with certification requirements</a:t>
            </a:r>
          </a:p>
          <a:p>
            <a:pPr lvl="1">
              <a:lnSpc>
                <a:spcPct val="90000"/>
              </a:lnSpc>
            </a:pPr>
            <a:r>
              <a:rPr lang="en-US" sz="1800"/>
              <a:t>Agreement to supply information needed for evaluation</a:t>
            </a:r>
          </a:p>
          <a:p>
            <a:pPr>
              <a:lnSpc>
                <a:spcPct val="90000"/>
              </a:lnSpc>
            </a:pPr>
            <a:endParaRPr 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30787" name="Text Box 3"/>
          <p:cNvSpPr txBox="1">
            <a:spLocks noChangeArrowheads="1"/>
          </p:cNvSpPr>
          <p:nvPr/>
        </p:nvSpPr>
        <p:spPr bwMode="auto">
          <a:xfrm>
            <a:off x="187325" y="2301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30788" name="Text Box 4"/>
          <p:cNvSpPr txBox="1">
            <a:spLocks noChangeArrowheads="1"/>
          </p:cNvSpPr>
          <p:nvPr/>
        </p:nvSpPr>
        <p:spPr bwMode="auto">
          <a:xfrm>
            <a:off x="215900" y="2082800"/>
            <a:ext cx="8728075" cy="20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333399"/>
              </a:buClr>
              <a:buSzPct val="65000"/>
              <a:buFontTx/>
              <a:buChar char="•"/>
            </a:pPr>
            <a:endParaRPr lang="en-US" b="1">
              <a:solidFill>
                <a:srgbClr val="333399"/>
              </a:solidFill>
            </a:endParaRPr>
          </a:p>
          <a:p>
            <a:pPr>
              <a:buSzPct val="65000"/>
              <a:buFontTx/>
              <a:buChar char="•"/>
            </a:pPr>
            <a:endParaRPr lang="en-US" b="1">
              <a:solidFill>
                <a:srgbClr val="333399"/>
              </a:solidFill>
            </a:endParaRPr>
          </a:p>
          <a:p>
            <a:pPr>
              <a:buSzPct val="65000"/>
              <a:buFontTx/>
              <a:buChar char="•"/>
            </a:pPr>
            <a:endParaRPr lang="en-US" b="1">
              <a:solidFill>
                <a:srgbClr val="333399"/>
              </a:solidFill>
            </a:endParaRPr>
          </a:p>
          <a:p>
            <a:pPr>
              <a:buSzPct val="65000"/>
              <a:buFontTx/>
              <a:buChar char="•"/>
            </a:pPr>
            <a:endParaRPr lang="en-US" b="1">
              <a:solidFill>
                <a:srgbClr val="333399"/>
              </a:solidFill>
              <a:cs typeface="Times New Roman" pitchFamily="18" charset="0"/>
            </a:endParaRPr>
          </a:p>
          <a:p>
            <a:pPr>
              <a:buSzPct val="65000"/>
            </a:pPr>
            <a:endParaRPr lang="en-US" b="1">
              <a:solidFill>
                <a:srgbClr val="CC3300"/>
              </a:solidFill>
            </a:endParaRPr>
          </a:p>
          <a:p>
            <a:pPr lvl="1">
              <a:buClr>
                <a:srgbClr val="333399"/>
              </a:buClr>
              <a:buSzPct val="65000"/>
            </a:pPr>
            <a:endParaRPr lang="en-US" sz="1400" b="1">
              <a:solidFill>
                <a:srgbClr val="333399"/>
              </a:solidFill>
            </a:endParaRPr>
          </a:p>
          <a:p>
            <a:pPr lvl="1">
              <a:buSzPct val="65000"/>
              <a:buFontTx/>
              <a:buChar char="•"/>
            </a:pPr>
            <a:endParaRPr lang="en-US" sz="1400" b="1">
              <a:solidFill>
                <a:srgbClr val="003399"/>
              </a:solidFill>
            </a:endParaRPr>
          </a:p>
          <a:p>
            <a:pPr lvl="1">
              <a:buSzPct val="65000"/>
              <a:buFontTx/>
              <a:buChar char="•"/>
            </a:pPr>
            <a:endParaRPr lang="en-US" sz="2000" b="1">
              <a:solidFill>
                <a:srgbClr val="003399"/>
              </a:solidFill>
            </a:endParaRPr>
          </a:p>
        </p:txBody>
      </p:sp>
      <p:sp>
        <p:nvSpPr>
          <p:cNvPr id="630789" name="Rectangle 5"/>
          <p:cNvSpPr>
            <a:spLocks noChangeArrowheads="1"/>
          </p:cNvSpPr>
          <p:nvPr/>
        </p:nvSpPr>
        <p:spPr bwMode="auto">
          <a:xfrm>
            <a:off x="8442325" y="60452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30796" name="Rectangle 12"/>
          <p:cNvSpPr>
            <a:spLocks noGrp="1" noChangeArrowheads="1"/>
          </p:cNvSpPr>
          <p:nvPr>
            <p:ph type="title"/>
          </p:nvPr>
        </p:nvSpPr>
        <p:spPr/>
        <p:txBody>
          <a:bodyPr/>
          <a:lstStyle/>
          <a:p>
            <a:r>
              <a:rPr lang="en-US" sz="2800"/>
              <a:t>Guide 65 Requirements - Preparation for Evaluation</a:t>
            </a:r>
          </a:p>
        </p:txBody>
      </p:sp>
      <p:sp>
        <p:nvSpPr>
          <p:cNvPr id="630797" name="Rectangle 13"/>
          <p:cNvSpPr>
            <a:spLocks noGrp="1" noChangeArrowheads="1"/>
          </p:cNvSpPr>
          <p:nvPr>
            <p:ph type="body" idx="1"/>
          </p:nvPr>
        </p:nvSpPr>
        <p:spPr/>
        <p:txBody>
          <a:bodyPr/>
          <a:lstStyle/>
          <a:p>
            <a:r>
              <a:rPr lang="en-US" sz="2000" b="1"/>
              <a:t>Section 9.0 Clause Intent</a:t>
            </a:r>
          </a:p>
          <a:p>
            <a:r>
              <a:rPr lang="en-US" sz="2000"/>
              <a:t>UL shall conduct a review of the certification application to ensure requirements are fully understood and that UL has the capability to perform the service before proceeding with the evaluation.  UL must also develop a plan for managing evaluation activities</a:t>
            </a:r>
          </a:p>
          <a:p>
            <a:r>
              <a:rPr lang="en-US" sz="2000" b="1"/>
              <a:t>Section 9.0 Audit Planning</a:t>
            </a:r>
          </a:p>
          <a:p>
            <a:r>
              <a:rPr lang="en-US" sz="2000"/>
              <a:t>00-SA-S0026, SOP for Project Startup Process</a:t>
            </a:r>
          </a:p>
          <a:p>
            <a:r>
              <a:rPr lang="en-US" sz="2000"/>
              <a:t>00-HR-F0052, Employee Agreement Form</a:t>
            </a:r>
          </a:p>
          <a:p>
            <a:r>
              <a:rPr lang="en-US" sz="2000"/>
              <a:t>00-CE-P0001, Qualified Verification Staff shall not make product certification decisions for products submitted by the Reviewer's former employer(s) for a period of two (2) years.</a:t>
            </a:r>
          </a:p>
          <a:p>
            <a:r>
              <a:rPr lang="en-US" sz="2000"/>
              <a:t>00-CS-W0025, UL Agreements and Applications – List</a:t>
            </a:r>
          </a:p>
          <a:p>
            <a:r>
              <a:rPr lang="en-US" sz="2000"/>
              <a:t>00-OP-S0044, Project Handling Process</a:t>
            </a:r>
          </a:p>
          <a:p>
            <a:r>
              <a:rPr lang="en-US" sz="2000"/>
              <a:t>00-PD-S0032, New or Unusual (N/U) Product SOP </a:t>
            </a:r>
          </a:p>
          <a:p>
            <a:pPr>
              <a:buFontTx/>
              <a:buNone/>
            </a:pPr>
            <a:endParaRPr 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r>
              <a:rPr lang="en-US" sz="2800"/>
              <a:t>Guide 65 Requirements - Preparation for Evaluation</a:t>
            </a:r>
          </a:p>
        </p:txBody>
      </p:sp>
      <p:sp>
        <p:nvSpPr>
          <p:cNvPr id="760837" name="Rectangle 5"/>
          <p:cNvSpPr>
            <a:spLocks noGrp="1" noChangeArrowheads="1"/>
          </p:cNvSpPr>
          <p:nvPr>
            <p:ph type="body" idx="1"/>
          </p:nvPr>
        </p:nvSpPr>
        <p:spPr>
          <a:xfrm>
            <a:off x="469900" y="1662113"/>
            <a:ext cx="7924800" cy="5030787"/>
          </a:xfrm>
        </p:spPr>
        <p:txBody>
          <a:bodyPr/>
          <a:lstStyle/>
          <a:p>
            <a:r>
              <a:rPr lang="en-US" sz="2400" b="1"/>
              <a:t>Section 9.0  Audit Approach</a:t>
            </a:r>
          </a:p>
          <a:p>
            <a:r>
              <a:rPr lang="en-US" sz="2400"/>
              <a:t>Auditors shall verify that processes are effectively implemented to ensure that UL reviews the certification application before proceeding with the evaluation</a:t>
            </a:r>
          </a:p>
          <a:p>
            <a:r>
              <a:rPr lang="en-US" sz="2400"/>
              <a:t>Auditors should verify that the application review confirms:</a:t>
            </a:r>
          </a:p>
          <a:p>
            <a:pPr lvl="2"/>
            <a:r>
              <a:rPr lang="en-US" sz="1800"/>
              <a:t>Requirements are defined, documented and understood</a:t>
            </a:r>
          </a:p>
          <a:p>
            <a:pPr lvl="2"/>
            <a:r>
              <a:rPr lang="en-US" sz="1800"/>
              <a:t>Any differences are resolved</a:t>
            </a:r>
          </a:p>
          <a:p>
            <a:pPr lvl="2"/>
            <a:r>
              <a:rPr lang="en-US" sz="1800"/>
              <a:t>UL has the capability to perform the service</a:t>
            </a:r>
          </a:p>
          <a:p>
            <a:pPr lvl="2"/>
            <a:endParaRPr lang="en-US" sz="2000"/>
          </a:p>
          <a:p>
            <a:pPr lvl="2"/>
            <a:endParaRPr lang="en-US" sz="2800"/>
          </a:p>
          <a:p>
            <a:pPr>
              <a:buFontTx/>
              <a:buNone/>
            </a:pPr>
            <a:endParaRPr lang="en-US"/>
          </a:p>
          <a:p>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Rectangle 4"/>
          <p:cNvSpPr>
            <a:spLocks noGrp="1" noChangeArrowheads="1"/>
          </p:cNvSpPr>
          <p:nvPr>
            <p:ph type="title"/>
          </p:nvPr>
        </p:nvSpPr>
        <p:spPr/>
        <p:txBody>
          <a:bodyPr/>
          <a:lstStyle/>
          <a:p>
            <a:r>
              <a:rPr lang="en-US" sz="2800"/>
              <a:t>Guide 65 Requirements - Preparation for Evaluation</a:t>
            </a:r>
          </a:p>
        </p:txBody>
      </p:sp>
      <p:sp>
        <p:nvSpPr>
          <p:cNvPr id="774149" name="Rectangle 5"/>
          <p:cNvSpPr>
            <a:spLocks noGrp="1" noChangeArrowheads="1"/>
          </p:cNvSpPr>
          <p:nvPr>
            <p:ph type="body" idx="1"/>
          </p:nvPr>
        </p:nvSpPr>
        <p:spPr>
          <a:xfrm>
            <a:off x="406400" y="1827213"/>
            <a:ext cx="7924800" cy="5030787"/>
          </a:xfrm>
        </p:spPr>
        <p:txBody>
          <a:bodyPr/>
          <a:lstStyle/>
          <a:p>
            <a:r>
              <a:rPr lang="en-US" sz="2400" b="1"/>
              <a:t>Section 9.0  Audit Conduct	</a:t>
            </a:r>
          </a:p>
          <a:p>
            <a:r>
              <a:rPr lang="en-US" sz="2400"/>
              <a:t>Auditors shall verify that processes are effectively implemented to ensure that UL:</a:t>
            </a:r>
          </a:p>
          <a:p>
            <a:r>
              <a:rPr lang="en-US" sz="2400"/>
              <a:t>Prepares a plan for managing evaluation activities (9.2)</a:t>
            </a:r>
          </a:p>
          <a:p>
            <a:r>
              <a:rPr lang="en-US" sz="2400"/>
              <a:t>Assigns qualified personnel to perform the work who have no conflict of interest (9.3)</a:t>
            </a:r>
          </a:p>
          <a:p>
            <a:r>
              <a:rPr lang="en-US" sz="2400"/>
              <a:t>Provides personnel with the correct working documents to carry out the evaluation (9.4)</a:t>
            </a:r>
          </a:p>
          <a:p>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050"/>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32837" name="Rectangle 2053"/>
          <p:cNvSpPr>
            <a:spLocks noChangeArrowheads="1"/>
          </p:cNvSpPr>
          <p:nvPr/>
        </p:nvSpPr>
        <p:spPr bwMode="auto">
          <a:xfrm>
            <a:off x="8493125" y="60833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32845" name="Rectangle 2061"/>
          <p:cNvSpPr>
            <a:spLocks noGrp="1" noChangeArrowheads="1"/>
          </p:cNvSpPr>
          <p:nvPr>
            <p:ph type="title"/>
          </p:nvPr>
        </p:nvSpPr>
        <p:spPr/>
        <p:txBody>
          <a:bodyPr/>
          <a:lstStyle/>
          <a:p>
            <a:r>
              <a:rPr lang="en-US" sz="2800"/>
              <a:t>Guide 65 Requirements - Evaluation</a:t>
            </a:r>
          </a:p>
        </p:txBody>
      </p:sp>
      <p:sp>
        <p:nvSpPr>
          <p:cNvPr id="632846" name="Rectangle 2062"/>
          <p:cNvSpPr>
            <a:spLocks noGrp="1" noChangeArrowheads="1"/>
          </p:cNvSpPr>
          <p:nvPr>
            <p:ph type="body" idx="1"/>
          </p:nvPr>
        </p:nvSpPr>
        <p:spPr>
          <a:xfrm>
            <a:off x="495300" y="1192213"/>
            <a:ext cx="7924800" cy="5030787"/>
          </a:xfrm>
        </p:spPr>
        <p:txBody>
          <a:bodyPr/>
          <a:lstStyle/>
          <a:p>
            <a:pPr>
              <a:lnSpc>
                <a:spcPct val="90000"/>
              </a:lnSpc>
            </a:pPr>
            <a:r>
              <a:rPr lang="en-US" sz="2400" b="1"/>
              <a:t>Section 10.0 Clause Intent</a:t>
            </a:r>
          </a:p>
          <a:p>
            <a:pPr>
              <a:lnSpc>
                <a:spcPct val="90000"/>
              </a:lnSpc>
            </a:pPr>
            <a:r>
              <a:rPr lang="en-US" sz="2400"/>
              <a:t>UL shall evaluate products against the standards defined in the application and against all certification criteria specified by UL</a:t>
            </a:r>
          </a:p>
          <a:p>
            <a:pPr>
              <a:lnSpc>
                <a:spcPct val="90000"/>
              </a:lnSpc>
            </a:pPr>
            <a:r>
              <a:rPr lang="en-US" sz="2400" b="1"/>
              <a:t>Section 10 Audit Planning</a:t>
            </a:r>
          </a:p>
          <a:p>
            <a:pPr>
              <a:lnSpc>
                <a:spcPct val="90000"/>
              </a:lnSpc>
            </a:pPr>
            <a:r>
              <a:rPr lang="en-US" sz="2400"/>
              <a:t>00-CE-P0004, UL Mark Evaluation Policy</a:t>
            </a:r>
          </a:p>
          <a:p>
            <a:pPr>
              <a:lnSpc>
                <a:spcPct val="90000"/>
              </a:lnSpc>
            </a:pPr>
            <a:r>
              <a:rPr lang="en-US" sz="2400"/>
              <a:t>00-OP-S0044, Project Handling Process</a:t>
            </a:r>
          </a:p>
          <a:p>
            <a:pPr>
              <a:lnSpc>
                <a:spcPct val="90000"/>
              </a:lnSpc>
            </a:pPr>
            <a:r>
              <a:rPr lang="en-US" sz="2400" b="1"/>
              <a:t>Section 10 Audit Approach</a:t>
            </a:r>
          </a:p>
          <a:p>
            <a:pPr>
              <a:lnSpc>
                <a:spcPct val="90000"/>
              </a:lnSpc>
            </a:pPr>
            <a:r>
              <a:rPr lang="en-US" sz="2400"/>
              <a:t>Auditors shall verify that processes are effectively implemented to ensure that products are evaluated against the standards covered by the scope against the requirements referenced in the application and/or contract.</a:t>
            </a:r>
          </a:p>
          <a:p>
            <a:pPr>
              <a:lnSpc>
                <a:spcPct val="90000"/>
              </a:lnSpc>
            </a:pPr>
            <a:endParaRPr lang="en-US" sz="2400"/>
          </a:p>
          <a:p>
            <a:pPr>
              <a:lnSpc>
                <a:spcPct val="90000"/>
              </a:lnSpc>
            </a:pPr>
            <a:endParaRPr 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2" name="Rectangle 4"/>
          <p:cNvSpPr>
            <a:spLocks noGrp="1" noChangeArrowheads="1"/>
          </p:cNvSpPr>
          <p:nvPr>
            <p:ph type="title"/>
          </p:nvPr>
        </p:nvSpPr>
        <p:spPr/>
        <p:txBody>
          <a:bodyPr/>
          <a:lstStyle/>
          <a:p>
            <a:r>
              <a:rPr lang="en-US" sz="2800"/>
              <a:t>Guide 65 Requirements – Evaluation Report</a:t>
            </a:r>
          </a:p>
        </p:txBody>
      </p:sp>
      <p:sp>
        <p:nvSpPr>
          <p:cNvPr id="764933" name="Rectangle 5"/>
          <p:cNvSpPr>
            <a:spLocks noGrp="1" noChangeArrowheads="1"/>
          </p:cNvSpPr>
          <p:nvPr>
            <p:ph type="body" idx="1"/>
          </p:nvPr>
        </p:nvSpPr>
        <p:spPr>
          <a:xfrm>
            <a:off x="520700" y="1179513"/>
            <a:ext cx="7924800" cy="5030787"/>
          </a:xfrm>
        </p:spPr>
        <p:txBody>
          <a:bodyPr/>
          <a:lstStyle/>
          <a:p>
            <a:r>
              <a:rPr lang="en-US" sz="2000" b="1"/>
              <a:t>Section 11.0 Clause Intent</a:t>
            </a:r>
          </a:p>
          <a:p>
            <a:r>
              <a:rPr lang="en-US" sz="2000"/>
              <a:t>The conformity of certification requirements must be clearly reported</a:t>
            </a:r>
          </a:p>
          <a:p>
            <a:r>
              <a:rPr lang="en-US" sz="2000" b="1"/>
              <a:t>Section 11.0 Audit Planning</a:t>
            </a:r>
          </a:p>
          <a:p>
            <a:r>
              <a:rPr lang="en-US" sz="2000"/>
              <a:t>00-CE-P0004, UL Mark Evaluation Policy</a:t>
            </a:r>
          </a:p>
          <a:p>
            <a:r>
              <a:rPr lang="en-US" sz="2000"/>
              <a:t>00-OP-S0044, Project Handling Process</a:t>
            </a:r>
          </a:p>
          <a:p>
            <a:r>
              <a:rPr lang="en-US" sz="2000" b="1"/>
              <a:t>Section 11.0 Audit Approach</a:t>
            </a:r>
          </a:p>
          <a:p>
            <a:r>
              <a:rPr lang="en-US" sz="2000"/>
              <a:t>Auditors shall verify that reporting processes are effectively implemented and include as a minimum:</a:t>
            </a:r>
          </a:p>
          <a:p>
            <a:pPr lvl="1"/>
            <a:r>
              <a:rPr lang="en-US" sz="1800"/>
              <a:t>Report of findings as to conformity with certification requirements</a:t>
            </a:r>
          </a:p>
          <a:p>
            <a:pPr lvl="1"/>
            <a:r>
              <a:rPr lang="en-US" sz="1800"/>
              <a:t>Report on the outcome of the evaluation, identifying nonconformities discharged</a:t>
            </a:r>
          </a:p>
          <a:p>
            <a:pPr lvl="1"/>
            <a:r>
              <a:rPr lang="en-US" sz="1800"/>
              <a:t>If the applicant can show remedial action, only the  necessary parts of the evaluation need repeating</a:t>
            </a:r>
          </a:p>
          <a:p>
            <a:endParaRPr 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41027" name="Text Box 3"/>
          <p:cNvSpPr txBox="1">
            <a:spLocks noChangeArrowheads="1"/>
          </p:cNvSpPr>
          <p:nvPr/>
        </p:nvSpPr>
        <p:spPr bwMode="auto">
          <a:xfrm>
            <a:off x="200025" y="2047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41028" name="Text Box 4"/>
          <p:cNvSpPr txBox="1">
            <a:spLocks noChangeArrowheads="1"/>
          </p:cNvSpPr>
          <p:nvPr/>
        </p:nvSpPr>
        <p:spPr bwMode="auto">
          <a:xfrm>
            <a:off x="0" y="2038350"/>
            <a:ext cx="8639175"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buFontTx/>
              <a:buChar char="•"/>
            </a:pPr>
            <a:endParaRPr lang="en-US" b="1">
              <a:solidFill>
                <a:srgbClr val="CC3300"/>
              </a:solidFill>
            </a:endParaRPr>
          </a:p>
          <a:p>
            <a:pPr>
              <a:buSzPct val="65000"/>
            </a:pPr>
            <a:r>
              <a:rPr lang="en-US" sz="2000" b="1">
                <a:solidFill>
                  <a:srgbClr val="003399"/>
                </a:solidFill>
              </a:rPr>
              <a:t> </a:t>
            </a:r>
          </a:p>
          <a:p>
            <a:pPr lvl="1">
              <a:buSzPct val="65000"/>
              <a:buFontTx/>
              <a:buChar char="•"/>
            </a:pPr>
            <a:endParaRPr lang="en-US" sz="2000" b="1">
              <a:solidFill>
                <a:srgbClr val="003399"/>
              </a:solidFill>
            </a:endParaRPr>
          </a:p>
          <a:p>
            <a:pPr lvl="1">
              <a:buSzPct val="65000"/>
              <a:buFontTx/>
              <a:buChar char="•"/>
            </a:pPr>
            <a:endParaRPr lang="en-US" sz="2000" b="1">
              <a:solidFill>
                <a:srgbClr val="003399"/>
              </a:solidFill>
            </a:endParaRPr>
          </a:p>
        </p:txBody>
      </p:sp>
      <p:sp>
        <p:nvSpPr>
          <p:cNvPr id="641029" name="Rectangle 5"/>
          <p:cNvSpPr>
            <a:spLocks noChangeArrowheads="1"/>
          </p:cNvSpPr>
          <p:nvPr/>
        </p:nvSpPr>
        <p:spPr bwMode="auto">
          <a:xfrm>
            <a:off x="8455025" y="60579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41036" name="Rectangle 12"/>
          <p:cNvSpPr>
            <a:spLocks noGrp="1" noChangeArrowheads="1"/>
          </p:cNvSpPr>
          <p:nvPr>
            <p:ph type="title"/>
          </p:nvPr>
        </p:nvSpPr>
        <p:spPr/>
        <p:txBody>
          <a:bodyPr/>
          <a:lstStyle/>
          <a:p>
            <a:r>
              <a:rPr lang="en-US" sz="2800"/>
              <a:t>Guide 65 Requirements – Decision on Certification</a:t>
            </a:r>
          </a:p>
        </p:txBody>
      </p:sp>
      <p:sp>
        <p:nvSpPr>
          <p:cNvPr id="641037" name="Rectangle 13"/>
          <p:cNvSpPr>
            <a:spLocks noGrp="1" noChangeArrowheads="1"/>
          </p:cNvSpPr>
          <p:nvPr>
            <p:ph type="body" idx="1"/>
          </p:nvPr>
        </p:nvSpPr>
        <p:spPr>
          <a:xfrm>
            <a:off x="482600" y="1624013"/>
            <a:ext cx="7924800" cy="5030787"/>
          </a:xfrm>
        </p:spPr>
        <p:txBody>
          <a:bodyPr/>
          <a:lstStyle/>
          <a:p>
            <a:r>
              <a:rPr lang="en-US" sz="2000" b="1"/>
              <a:t>Section 12.0 Clause Intent</a:t>
            </a:r>
          </a:p>
          <a:p>
            <a:r>
              <a:rPr lang="en-US" sz="2000"/>
              <a:t>Decisions (including scope amendments) shall be based on UL’s evaluation process, and shall not be delegated to an outside body </a:t>
            </a:r>
          </a:p>
          <a:p>
            <a:r>
              <a:rPr lang="en-US" sz="2000" b="1"/>
              <a:t>Section 12.0 Audit Planning</a:t>
            </a:r>
          </a:p>
          <a:p>
            <a:r>
              <a:rPr lang="en-US" sz="2000"/>
              <a:t>The steps associated with the certification decision process are described in the Project Handling Process, 00-OP-S0044</a:t>
            </a:r>
          </a:p>
          <a:p>
            <a:r>
              <a:rPr lang="en-US" sz="2000"/>
              <a:t>For the UL Mark,  Only UL personnel designated as Verification Staff shall make all decisions on UL Mark Program certification.  See CB Scheme documentation for program specific requirements</a:t>
            </a:r>
          </a:p>
          <a:p>
            <a:r>
              <a:rPr lang="en-US" sz="2000"/>
              <a:t>For UL Mark Certification Documents see 00-CE-P0001. Other requirements are listed in program specific documents (12.3)</a:t>
            </a:r>
          </a:p>
          <a:p>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924" name="Rectangle 36"/>
          <p:cNvSpPr>
            <a:spLocks noGrp="1" noChangeArrowheads="1"/>
          </p:cNvSpPr>
          <p:nvPr>
            <p:ph type="title"/>
          </p:nvPr>
        </p:nvSpPr>
        <p:spPr/>
        <p:txBody>
          <a:bodyPr/>
          <a:lstStyle/>
          <a:p>
            <a:r>
              <a:rPr lang="en-US"/>
              <a:t>Guide 65 Requirements</a:t>
            </a:r>
          </a:p>
        </p:txBody>
      </p:sp>
      <p:sp>
        <p:nvSpPr>
          <p:cNvPr id="549925" name="Rectangle 37"/>
          <p:cNvSpPr>
            <a:spLocks noGrp="1" noChangeArrowheads="1"/>
          </p:cNvSpPr>
          <p:nvPr>
            <p:ph type="body" idx="1"/>
          </p:nvPr>
        </p:nvSpPr>
        <p:spPr>
          <a:xfrm>
            <a:off x="520700" y="2449513"/>
            <a:ext cx="7924800" cy="5030787"/>
          </a:xfrm>
        </p:spPr>
        <p:txBody>
          <a:bodyPr/>
          <a:lstStyle/>
          <a:p>
            <a:r>
              <a:rPr lang="en-US"/>
              <a:t>Guide 65 provides general requirements that UL must meet to be recognized as competent (and compliant) to operate a product certification system.</a:t>
            </a:r>
          </a:p>
          <a:p>
            <a:endParaRPr lang="en-US"/>
          </a:p>
        </p:txBody>
      </p:sp>
      <p:sp>
        <p:nvSpPr>
          <p:cNvPr id="549920" name="Rectangle 32"/>
          <p:cNvSpPr>
            <a:spLocks noChangeArrowheads="1"/>
          </p:cNvSpPr>
          <p:nvPr/>
        </p:nvSpPr>
        <p:spPr bwMode="auto">
          <a:xfrm>
            <a:off x="7950200" y="60960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3" action="ppaction://hlinksldjump"/>
              </a:rPr>
              <a:t>Back to Agenda</a:t>
            </a:r>
            <a:endParaRPr lang="en-US" sz="900">
              <a:solidFill>
                <a:srgbClr val="00339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8" name="Rectangle 4"/>
          <p:cNvSpPr>
            <a:spLocks noGrp="1" noChangeArrowheads="1"/>
          </p:cNvSpPr>
          <p:nvPr>
            <p:ph type="title"/>
          </p:nvPr>
        </p:nvSpPr>
        <p:spPr/>
        <p:txBody>
          <a:bodyPr/>
          <a:lstStyle/>
          <a:p>
            <a:r>
              <a:rPr lang="en-US" sz="2800"/>
              <a:t>Guide 65 Requirements – Decision on Certification</a:t>
            </a:r>
            <a:br>
              <a:rPr lang="en-US" sz="2800"/>
            </a:br>
            <a:endParaRPr lang="en-US" sz="2800"/>
          </a:p>
        </p:txBody>
      </p:sp>
      <p:sp>
        <p:nvSpPr>
          <p:cNvPr id="769029" name="Rectangle 5"/>
          <p:cNvSpPr>
            <a:spLocks noGrp="1" noChangeArrowheads="1"/>
          </p:cNvSpPr>
          <p:nvPr>
            <p:ph type="body" idx="1"/>
          </p:nvPr>
        </p:nvSpPr>
        <p:spPr>
          <a:xfrm>
            <a:off x="482600" y="1827213"/>
            <a:ext cx="7924800" cy="5030787"/>
          </a:xfrm>
        </p:spPr>
        <p:txBody>
          <a:bodyPr/>
          <a:lstStyle/>
          <a:p>
            <a:r>
              <a:rPr lang="en-US" sz="2000" b="1"/>
              <a:t>Section 12.0 Audit Approach</a:t>
            </a:r>
          </a:p>
          <a:p>
            <a:r>
              <a:rPr lang="en-US" sz="2000"/>
              <a:t>Auditors shall verify that Certification Decision processes (including scope amendments) are effectively implemented,  based on the evaluation process, and that UL does not delegate authority for granting, maintaining, extending, suspending or  withdrawing certification to an outside body(12.2)</a:t>
            </a:r>
          </a:p>
          <a:p>
            <a:r>
              <a:rPr lang="en-US" sz="2000"/>
              <a:t>Auditors should verify that formal certification documents include:</a:t>
            </a:r>
          </a:p>
          <a:p>
            <a:pPr lvl="2"/>
            <a:r>
              <a:rPr lang="en-US" sz="1600"/>
              <a:t>Name, address of supplier</a:t>
            </a:r>
          </a:p>
          <a:p>
            <a:pPr lvl="2"/>
            <a:r>
              <a:rPr lang="en-US" sz="1600"/>
              <a:t>Scope of certification granted that includes products  certified, product standards used, applicable certification systems </a:t>
            </a:r>
          </a:p>
          <a:p>
            <a:pPr lvl="2"/>
            <a:r>
              <a:rPr lang="en-US" sz="1600"/>
              <a:t>Effective date of the certification (12.3)</a:t>
            </a:r>
          </a:p>
          <a:p>
            <a:endParaRPr lang="en-US" sz="2000"/>
          </a:p>
          <a:p>
            <a:endParaRPr 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1026"/>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36931" name="Text Box 1027"/>
          <p:cNvSpPr txBox="1">
            <a:spLocks noChangeArrowheads="1"/>
          </p:cNvSpPr>
          <p:nvPr/>
        </p:nvSpPr>
        <p:spPr bwMode="auto">
          <a:xfrm>
            <a:off x="200025" y="1920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36933" name="Rectangle 1029"/>
          <p:cNvSpPr>
            <a:spLocks noChangeArrowheads="1"/>
          </p:cNvSpPr>
          <p:nvPr/>
        </p:nvSpPr>
        <p:spPr bwMode="auto">
          <a:xfrm>
            <a:off x="8442325" y="61468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36940" name="Rectangle 1036"/>
          <p:cNvSpPr>
            <a:spLocks noGrp="1" noChangeArrowheads="1"/>
          </p:cNvSpPr>
          <p:nvPr>
            <p:ph type="title"/>
          </p:nvPr>
        </p:nvSpPr>
        <p:spPr/>
        <p:txBody>
          <a:bodyPr/>
          <a:lstStyle/>
          <a:p>
            <a:r>
              <a:rPr lang="en-US" sz="2800"/>
              <a:t>Guide 65 Requirements - Surveillance</a:t>
            </a:r>
          </a:p>
        </p:txBody>
      </p:sp>
      <p:sp>
        <p:nvSpPr>
          <p:cNvPr id="636941" name="Rectangle 1037"/>
          <p:cNvSpPr>
            <a:spLocks noGrp="1" noChangeArrowheads="1"/>
          </p:cNvSpPr>
          <p:nvPr>
            <p:ph type="body" idx="1"/>
          </p:nvPr>
        </p:nvSpPr>
        <p:spPr/>
        <p:txBody>
          <a:bodyPr/>
          <a:lstStyle/>
          <a:p>
            <a:pPr>
              <a:lnSpc>
                <a:spcPct val="90000"/>
              </a:lnSpc>
            </a:pPr>
            <a:r>
              <a:rPr lang="en-US" sz="2000" b="1"/>
              <a:t>Section 13.0 Clause Intent</a:t>
            </a:r>
          </a:p>
          <a:p>
            <a:pPr>
              <a:lnSpc>
                <a:spcPct val="90000"/>
              </a:lnSpc>
            </a:pPr>
            <a:r>
              <a:rPr lang="en-US" sz="2000"/>
              <a:t>UL shall periodically evaluate marked products to confirm conformance</a:t>
            </a:r>
          </a:p>
          <a:p>
            <a:pPr>
              <a:lnSpc>
                <a:spcPct val="90000"/>
              </a:lnSpc>
            </a:pPr>
            <a:r>
              <a:rPr lang="en-US" sz="2000" b="1"/>
              <a:t>Section 13.0 Audit Planning</a:t>
            </a:r>
          </a:p>
          <a:p>
            <a:pPr>
              <a:lnSpc>
                <a:spcPct val="90000"/>
              </a:lnSpc>
            </a:pPr>
            <a:r>
              <a:rPr lang="en-US" sz="2000"/>
              <a:t>UL’s surveillance system is called Follow-Up Service (FUS), and is described in the </a:t>
            </a:r>
            <a:r>
              <a:rPr lang="en-US" sz="2000">
                <a:hlinkClick r:id="rId4"/>
              </a:rPr>
              <a:t>UL Mark Surveillance Program Policy Manual. </a:t>
            </a:r>
            <a:r>
              <a:rPr lang="en-US" sz="2000"/>
              <a:t>(13.1 and 13.3)</a:t>
            </a:r>
          </a:p>
          <a:p>
            <a:pPr>
              <a:lnSpc>
                <a:spcPct val="90000"/>
              </a:lnSpc>
            </a:pPr>
            <a:r>
              <a:rPr lang="en-US" sz="2000"/>
              <a:t>The executed contractual agreements confirm the Applicant’s agreement to notify UL of any intended modifications to the product, the manufacturing process, or any other pertinent changes that might affect conformity of the product (13.2) </a:t>
            </a:r>
          </a:p>
          <a:p>
            <a:pPr>
              <a:lnSpc>
                <a:spcPct val="90000"/>
              </a:lnSpc>
            </a:pPr>
            <a:r>
              <a:rPr lang="en-US" sz="2000"/>
              <a:t>Procedures for periodic evaluation/inspection of certified products can be found in the </a:t>
            </a:r>
            <a:r>
              <a:rPr lang="en-US" sz="2000">
                <a:hlinkClick r:id="rId5"/>
              </a:rPr>
              <a:t>UL Mark Surveillance Program Policy Manual</a:t>
            </a:r>
            <a:r>
              <a:rPr lang="en-US" sz="2000">
                <a:hlinkClick r:id="rId4"/>
              </a:rPr>
              <a:t>. </a:t>
            </a:r>
            <a:endParaRPr lang="en-US" sz="2000"/>
          </a:p>
          <a:p>
            <a:pPr>
              <a:lnSpc>
                <a:spcPct val="90000"/>
              </a:lnSpc>
            </a:pPr>
            <a:r>
              <a:rPr lang="en-US" sz="2000"/>
              <a:t>The schedule for these evaluations/inspections is provided in the </a:t>
            </a:r>
            <a:r>
              <a:rPr lang="en-US" sz="2000">
                <a:hlinkClick r:id="rId6"/>
              </a:rPr>
              <a:t>Guide for Establishing Inspection Frequency</a:t>
            </a:r>
            <a:r>
              <a:rPr lang="en-US" sz="1800"/>
              <a:t>.</a:t>
            </a:r>
          </a:p>
          <a:p>
            <a:pPr>
              <a:lnSpc>
                <a:spcPct val="90000"/>
              </a:lnSpc>
            </a:pPr>
            <a:endParaRPr lang="en-US" sz="1800"/>
          </a:p>
          <a:p>
            <a:pPr>
              <a:lnSpc>
                <a:spcPct val="90000"/>
              </a:lnSpc>
            </a:pPr>
            <a:endParaRPr lang="en-US" sz="2400"/>
          </a:p>
          <a:p>
            <a:pPr>
              <a:lnSpc>
                <a:spcPct val="90000"/>
              </a:lnSpc>
            </a:pPr>
            <a:endParaRPr 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6" name="Rectangle 4"/>
          <p:cNvSpPr>
            <a:spLocks noGrp="1" noChangeArrowheads="1"/>
          </p:cNvSpPr>
          <p:nvPr>
            <p:ph type="title"/>
          </p:nvPr>
        </p:nvSpPr>
        <p:spPr/>
        <p:txBody>
          <a:bodyPr/>
          <a:lstStyle/>
          <a:p>
            <a:r>
              <a:rPr lang="en-US" sz="2800"/>
              <a:t>Guide 65 Requirements - Surveillance</a:t>
            </a:r>
          </a:p>
        </p:txBody>
      </p:sp>
      <p:sp>
        <p:nvSpPr>
          <p:cNvPr id="771077" name="Rectangle 5"/>
          <p:cNvSpPr>
            <a:spLocks noGrp="1" noChangeArrowheads="1"/>
          </p:cNvSpPr>
          <p:nvPr>
            <p:ph type="body" idx="1"/>
          </p:nvPr>
        </p:nvSpPr>
        <p:spPr>
          <a:xfrm>
            <a:off x="508000" y="1827213"/>
            <a:ext cx="7924800" cy="5030787"/>
          </a:xfrm>
        </p:spPr>
        <p:txBody>
          <a:bodyPr/>
          <a:lstStyle/>
          <a:p>
            <a:r>
              <a:rPr lang="en-US" sz="2400" b="1"/>
              <a:t>Section 13.0 Audit Approach</a:t>
            </a:r>
          </a:p>
          <a:p>
            <a:r>
              <a:rPr lang="en-US" sz="2400"/>
              <a:t>Auditors shall verify that Surveillance processes are effectively implemented, and include the following</a:t>
            </a:r>
          </a:p>
          <a:p>
            <a:pPr lvl="1"/>
            <a:r>
              <a:rPr lang="en-US" sz="2000"/>
              <a:t>A documented procedure to enable surveillance</a:t>
            </a:r>
          </a:p>
          <a:p>
            <a:pPr lvl="1"/>
            <a:r>
              <a:rPr lang="en-US" sz="2000"/>
              <a:t>A requirement that suppliers inform UL about changes to  the  product, manufacturing process or it’s quality system</a:t>
            </a:r>
          </a:p>
          <a:p>
            <a:pPr lvl="1"/>
            <a:r>
              <a:rPr lang="en-US" sz="2000"/>
              <a:t>Documented surveillance activities</a:t>
            </a:r>
          </a:p>
          <a:p>
            <a:pPr lvl="1"/>
            <a:r>
              <a:rPr lang="en-US" sz="2000"/>
              <a:t>UL periodically evaluates marked products to confirm conformance</a:t>
            </a:r>
          </a:p>
          <a:p>
            <a:pPr lvl="1"/>
            <a:endParaRPr lang="en-US" sz="2000"/>
          </a:p>
          <a:p>
            <a:pPr lvl="1"/>
            <a:endParaRPr lang="en-US"/>
          </a:p>
          <a:p>
            <a:pPr lvl="1"/>
            <a:endParaRPr lang="en-US"/>
          </a:p>
          <a:p>
            <a:pPr lvl="1"/>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43077" name="Rectangle 5"/>
          <p:cNvSpPr>
            <a:spLocks noChangeArrowheads="1"/>
          </p:cNvSpPr>
          <p:nvPr/>
        </p:nvSpPr>
        <p:spPr bwMode="auto">
          <a:xfrm>
            <a:off x="8416925" y="61087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43084" name="Rectangle 12"/>
          <p:cNvSpPr>
            <a:spLocks noGrp="1" noChangeArrowheads="1"/>
          </p:cNvSpPr>
          <p:nvPr>
            <p:ph type="title"/>
          </p:nvPr>
        </p:nvSpPr>
        <p:spPr/>
        <p:txBody>
          <a:bodyPr/>
          <a:lstStyle/>
          <a:p>
            <a:r>
              <a:rPr lang="en-US" sz="2800"/>
              <a:t>Guide 65 Requirements – Use of Licenses, </a:t>
            </a:r>
            <a:br>
              <a:rPr lang="en-US" sz="2800"/>
            </a:br>
            <a:r>
              <a:rPr lang="en-US" sz="2800"/>
              <a:t>Certificates and Marks of Conformity</a:t>
            </a:r>
          </a:p>
        </p:txBody>
      </p:sp>
      <p:sp>
        <p:nvSpPr>
          <p:cNvPr id="643085" name="Rectangle 13"/>
          <p:cNvSpPr>
            <a:spLocks noGrp="1" noChangeArrowheads="1"/>
          </p:cNvSpPr>
          <p:nvPr>
            <p:ph type="body" idx="1"/>
          </p:nvPr>
        </p:nvSpPr>
        <p:spPr/>
        <p:txBody>
          <a:bodyPr/>
          <a:lstStyle/>
          <a:p>
            <a:r>
              <a:rPr lang="en-US" sz="2000" b="1"/>
              <a:t>Section 14.0 Clause Intent</a:t>
            </a:r>
          </a:p>
          <a:p>
            <a:r>
              <a:rPr lang="en-US" sz="2000"/>
              <a:t>UL shall have processes to control ownership, use and display of licenses,  certificates and marks of conformance</a:t>
            </a:r>
          </a:p>
          <a:p>
            <a:r>
              <a:rPr lang="en-US" sz="2000" b="1"/>
              <a:t>Section 14.0 Audit Planning</a:t>
            </a:r>
          </a:p>
          <a:p>
            <a:r>
              <a:rPr lang="en-US" sz="2000"/>
              <a:t>UL’s official company name, the UL Marks, and the associated symbols are registered with the US Patent and Trademark Office, and in other countries, as certification marks.  Subject to the terms of the contractual agreements, companies are permitted to use specified forms of UL's name or symbol as an element of UL Marks on products that are Listed, Recognized, or Classified, and which comply with UL product certification requirements. (14,1)</a:t>
            </a:r>
          </a:p>
          <a:p>
            <a:r>
              <a:rPr lang="en-US" sz="2000"/>
              <a:t>The contractual agreements provide information concerning proper use of the UL Marks. (14.2)</a:t>
            </a:r>
          </a:p>
          <a:p>
            <a:r>
              <a:rPr lang="en-US" sz="2000"/>
              <a:t>Global Field Report Policy 00-FR-P0025 and 00-FP-P0026, Global Market Surveillance Policy (14.3)</a:t>
            </a:r>
          </a:p>
          <a:p>
            <a:endParaRPr 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00" name="Rectangle 4"/>
          <p:cNvSpPr>
            <a:spLocks noGrp="1" noChangeArrowheads="1"/>
          </p:cNvSpPr>
          <p:nvPr>
            <p:ph type="title"/>
          </p:nvPr>
        </p:nvSpPr>
        <p:spPr/>
        <p:txBody>
          <a:bodyPr/>
          <a:lstStyle/>
          <a:p>
            <a:r>
              <a:rPr lang="en-US" sz="2800"/>
              <a:t>Guide 65 Requirements – Use of Licenses, </a:t>
            </a:r>
            <a:br>
              <a:rPr lang="en-US" sz="2800"/>
            </a:br>
            <a:r>
              <a:rPr lang="en-US" sz="2800"/>
              <a:t>Certificates and Marks of Conformity</a:t>
            </a:r>
            <a:r>
              <a:rPr lang="en-US"/>
              <a:t/>
            </a:r>
            <a:br>
              <a:rPr lang="en-US"/>
            </a:br>
            <a:endParaRPr lang="en-US"/>
          </a:p>
        </p:txBody>
      </p:sp>
      <p:sp>
        <p:nvSpPr>
          <p:cNvPr id="772101" name="Rectangle 5"/>
          <p:cNvSpPr>
            <a:spLocks noGrp="1" noChangeArrowheads="1"/>
          </p:cNvSpPr>
          <p:nvPr>
            <p:ph type="body" idx="1"/>
          </p:nvPr>
        </p:nvSpPr>
        <p:spPr>
          <a:xfrm>
            <a:off x="444500" y="1611313"/>
            <a:ext cx="7924800" cy="5030787"/>
          </a:xfrm>
        </p:spPr>
        <p:txBody>
          <a:bodyPr/>
          <a:lstStyle/>
          <a:p>
            <a:r>
              <a:rPr lang="en-US" sz="2400" b="1"/>
              <a:t>Section 14.0 Audit Approach</a:t>
            </a:r>
          </a:p>
          <a:p>
            <a:r>
              <a:rPr lang="en-US" sz="2400"/>
              <a:t>Auditors shall verify that processes for the control of Licenses, Certificates and Marks of Conformity processes are effectively implemented, and include the following:</a:t>
            </a:r>
          </a:p>
          <a:p>
            <a:pPr lvl="1"/>
            <a:r>
              <a:rPr lang="en-US" sz="2000"/>
              <a:t>UL  control over ownership, use and display of licenses, certificates and marks of conformance</a:t>
            </a:r>
          </a:p>
          <a:p>
            <a:pPr lvl="1"/>
            <a:r>
              <a:rPr lang="en-US" sz="2000"/>
              <a:t>Requirement that incorrect references to the certification system or misleading use of licenses, certificates or marks are dealt with by suitable action</a:t>
            </a:r>
          </a:p>
          <a:p>
            <a:endParaRPr 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645123" name="Text Box 3"/>
          <p:cNvSpPr txBox="1">
            <a:spLocks noChangeArrowheads="1"/>
          </p:cNvSpPr>
          <p:nvPr/>
        </p:nvSpPr>
        <p:spPr bwMode="auto">
          <a:xfrm>
            <a:off x="161925" y="1920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645125" name="Rectangle 5"/>
          <p:cNvSpPr>
            <a:spLocks noChangeArrowheads="1"/>
          </p:cNvSpPr>
          <p:nvPr/>
        </p:nvSpPr>
        <p:spPr bwMode="auto">
          <a:xfrm>
            <a:off x="8404225" y="60960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645132" name="Rectangle 12"/>
          <p:cNvSpPr>
            <a:spLocks noGrp="1" noChangeArrowheads="1"/>
          </p:cNvSpPr>
          <p:nvPr>
            <p:ph type="title"/>
          </p:nvPr>
        </p:nvSpPr>
        <p:spPr/>
        <p:txBody>
          <a:bodyPr/>
          <a:lstStyle/>
          <a:p>
            <a:r>
              <a:rPr lang="en-US" sz="2800"/>
              <a:t>Guide 65 Requirements – Complaint to Suppliers</a:t>
            </a:r>
          </a:p>
        </p:txBody>
      </p:sp>
      <p:sp>
        <p:nvSpPr>
          <p:cNvPr id="645133" name="Rectangle 13"/>
          <p:cNvSpPr>
            <a:spLocks noGrp="1" noChangeArrowheads="1"/>
          </p:cNvSpPr>
          <p:nvPr>
            <p:ph type="body" idx="1"/>
          </p:nvPr>
        </p:nvSpPr>
        <p:spPr/>
        <p:txBody>
          <a:bodyPr/>
          <a:lstStyle/>
          <a:p>
            <a:pPr>
              <a:lnSpc>
                <a:spcPct val="90000"/>
              </a:lnSpc>
            </a:pPr>
            <a:r>
              <a:rPr lang="en-US" sz="2400" b="1"/>
              <a:t>Section 15.0 Clause Intent</a:t>
            </a:r>
          </a:p>
          <a:p>
            <a:pPr>
              <a:lnSpc>
                <a:spcPct val="90000"/>
              </a:lnSpc>
            </a:pPr>
            <a:r>
              <a:rPr lang="en-US" sz="2400"/>
              <a:t>UL shall require applicants to record and take action for product compliance complaints </a:t>
            </a:r>
          </a:p>
          <a:p>
            <a:pPr>
              <a:lnSpc>
                <a:spcPct val="90000"/>
              </a:lnSpc>
            </a:pPr>
            <a:r>
              <a:rPr lang="en-US" sz="2400" b="1"/>
              <a:t>Section 15.0 Audit Planning</a:t>
            </a:r>
          </a:p>
          <a:p>
            <a:pPr>
              <a:lnSpc>
                <a:spcPct val="90000"/>
              </a:lnSpc>
            </a:pPr>
            <a:r>
              <a:rPr lang="en-US" sz="2400"/>
              <a:t>Applicant requirements on complaint handling are detailed via agreements</a:t>
            </a:r>
          </a:p>
          <a:p>
            <a:pPr>
              <a:lnSpc>
                <a:spcPct val="90000"/>
              </a:lnSpc>
            </a:pPr>
            <a:r>
              <a:rPr lang="en-US" sz="2400" b="1"/>
              <a:t>Section 15.0 Audit Approach</a:t>
            </a:r>
          </a:p>
          <a:p>
            <a:pPr>
              <a:lnSpc>
                <a:spcPct val="90000"/>
              </a:lnSpc>
            </a:pPr>
            <a:r>
              <a:rPr lang="en-US" sz="2400"/>
              <a:t>Auditors shall verify that applicant complaint processes are effectively implemented, and include the following:</a:t>
            </a:r>
          </a:p>
          <a:p>
            <a:pPr lvl="1">
              <a:lnSpc>
                <a:spcPct val="90000"/>
              </a:lnSpc>
            </a:pPr>
            <a:r>
              <a:rPr lang="en-US" sz="2000"/>
              <a:t>Applicants keep a record of all complaints relating to a products compliance with requirements</a:t>
            </a:r>
          </a:p>
          <a:p>
            <a:pPr lvl="1">
              <a:lnSpc>
                <a:spcPct val="90000"/>
              </a:lnSpc>
            </a:pPr>
            <a:r>
              <a:rPr lang="en-US" sz="2000"/>
              <a:t>Applicants take and document appropriate action</a:t>
            </a:r>
          </a:p>
          <a:p>
            <a:pPr>
              <a:lnSpc>
                <a:spcPct val="90000"/>
              </a:lnSpc>
            </a:pPr>
            <a:endParaRPr lang="en-US"/>
          </a:p>
          <a:p>
            <a:pPr>
              <a:lnSpc>
                <a:spcPct val="90000"/>
              </a:lnSpc>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6" name="Rectangle 6"/>
          <p:cNvSpPr>
            <a:spLocks noGrp="1" noChangeArrowheads="1"/>
          </p:cNvSpPr>
          <p:nvPr>
            <p:ph type="title"/>
          </p:nvPr>
        </p:nvSpPr>
        <p:spPr/>
        <p:txBody>
          <a:bodyPr/>
          <a:lstStyle/>
          <a:p>
            <a:r>
              <a:rPr lang="en-US" sz="2800"/>
              <a:t>Revision History</a:t>
            </a:r>
            <a:br>
              <a:rPr lang="en-US" sz="2800"/>
            </a:br>
            <a:r>
              <a:rPr lang="en-US" sz="2800"/>
              <a:t/>
            </a:r>
            <a:br>
              <a:rPr lang="en-US" sz="2800"/>
            </a:br>
            <a:r>
              <a:rPr lang="en-US" sz="2800"/>
              <a:t>Rev 1.0 Initial Release 10/13/09</a:t>
            </a:r>
          </a:p>
        </p:txBody>
      </p:sp>
      <p:sp>
        <p:nvSpPr>
          <p:cNvPr id="783367" name="Rectangle 7"/>
          <p:cNvSpPr>
            <a:spLocks noGrp="1" noChangeArrowheads="1"/>
          </p:cNvSpPr>
          <p:nvPr>
            <p:ph type="body" idx="1"/>
          </p:nvPr>
        </p:nvSpPr>
        <p:spPr/>
        <p:txBody>
          <a:bodyPr/>
          <a:lstStyle/>
          <a:p>
            <a:endParaRPr lang="en-US" sz="2400"/>
          </a:p>
          <a:p>
            <a:endParaRPr lang="en-US" sz="2400"/>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sz="2800"/>
              <a:t>Guide 65 Requirements – Group Exercises</a:t>
            </a:r>
            <a:br>
              <a:rPr lang="en-US" sz="2800"/>
            </a:br>
            <a:endParaRPr lang="en-US" sz="2800"/>
          </a:p>
        </p:txBody>
      </p:sp>
      <p:sp>
        <p:nvSpPr>
          <p:cNvPr id="871427" name="Rectangle 3"/>
          <p:cNvSpPr>
            <a:spLocks noGrp="1" noChangeArrowheads="1"/>
          </p:cNvSpPr>
          <p:nvPr>
            <p:ph type="body" idx="1"/>
          </p:nvPr>
        </p:nvSpPr>
        <p:spPr/>
        <p:txBody>
          <a:bodyPr/>
          <a:lstStyle/>
          <a:p>
            <a:r>
              <a:rPr lang="en-US" sz="2400"/>
              <a:t>The following group exercises were developed from actual CARs written against UL</a:t>
            </a:r>
          </a:p>
          <a:p>
            <a:r>
              <a:rPr lang="en-US" sz="2400"/>
              <a:t>In your teams, review each exercise and determine the </a:t>
            </a:r>
            <a:r>
              <a:rPr lang="en-US" sz="2400" b="1" i="1" u="sng"/>
              <a:t>one</a:t>
            </a:r>
            <a:r>
              <a:rPr lang="en-US" sz="2400"/>
              <a:t> primary clause of Guide 65 which was violated</a:t>
            </a:r>
          </a:p>
          <a:p>
            <a:r>
              <a:rPr lang="en-US" sz="2400"/>
              <a:t>Select a team leader to report your team’s findings</a:t>
            </a:r>
          </a:p>
          <a:p>
            <a:endParaRPr lang="en-US" sz="240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folHlink"/>
              </a:solidFill>
              <a:latin typeface="Tahoma" pitchFamily="34" charset="0"/>
            </a:endParaRPr>
          </a:p>
        </p:txBody>
      </p:sp>
      <p:sp>
        <p:nvSpPr>
          <p:cNvPr id="576519" name="Rectangle 7"/>
          <p:cNvSpPr>
            <a:spLocks noChangeArrowheads="1"/>
          </p:cNvSpPr>
          <p:nvPr/>
        </p:nvSpPr>
        <p:spPr bwMode="auto">
          <a:xfrm>
            <a:off x="8470900" y="61087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accent2"/>
                </a:solidFill>
                <a:hlinkClick r:id="rId3" action="ppaction://hlinksldjump"/>
              </a:rPr>
              <a:t>Back</a:t>
            </a:r>
            <a:endParaRPr lang="en-US" sz="900" b="1">
              <a:solidFill>
                <a:schemeClr val="accent2"/>
              </a:solidFill>
            </a:endParaRPr>
          </a:p>
        </p:txBody>
      </p:sp>
      <p:sp>
        <p:nvSpPr>
          <p:cNvPr id="576531" name="Rectangle 19"/>
          <p:cNvSpPr>
            <a:spLocks noGrp="1" noChangeArrowheads="1"/>
          </p:cNvSpPr>
          <p:nvPr>
            <p:ph type="title"/>
          </p:nvPr>
        </p:nvSpPr>
        <p:spPr/>
        <p:txBody>
          <a:bodyPr/>
          <a:lstStyle/>
          <a:p>
            <a:r>
              <a:rPr lang="en-US" sz="2800"/>
              <a:t>Guide 65 Requirements - Definition of Terms</a:t>
            </a:r>
          </a:p>
        </p:txBody>
      </p:sp>
      <p:sp>
        <p:nvSpPr>
          <p:cNvPr id="576532" name="Rectangle 20"/>
          <p:cNvSpPr>
            <a:spLocks noGrp="1" noChangeArrowheads="1"/>
          </p:cNvSpPr>
          <p:nvPr>
            <p:ph type="body" idx="1"/>
          </p:nvPr>
        </p:nvSpPr>
        <p:spPr>
          <a:xfrm>
            <a:off x="508000" y="1128713"/>
            <a:ext cx="7924800" cy="5030787"/>
          </a:xfrm>
        </p:spPr>
        <p:txBody>
          <a:bodyPr/>
          <a:lstStyle/>
          <a:p>
            <a:r>
              <a:rPr lang="en-US" sz="1400"/>
              <a:t>Definitions utilized for implementation of certification requirements include these taken from the UL Glossary of terms and acronyms (00-QA-S0009)</a:t>
            </a:r>
          </a:p>
          <a:p>
            <a:r>
              <a:rPr lang="en-US" sz="1400"/>
              <a:t>Certification decision –  The act of verifying compliance with all applicable requirements based upon the evaluation report.  This may result in issuance of a certificate or authorizing the initial or continued use of the product certification mark.</a:t>
            </a:r>
          </a:p>
          <a:p>
            <a:r>
              <a:rPr lang="en-US" sz="1400"/>
              <a:t>Evaluation – the production of recorded information needed for a certification decision that involves one or more of the following::</a:t>
            </a:r>
          </a:p>
          <a:p>
            <a:pPr lvl="1"/>
            <a:r>
              <a:rPr lang="en-US" sz="1400"/>
              <a:t>Measurement</a:t>
            </a:r>
          </a:p>
          <a:p>
            <a:pPr lvl="1"/>
            <a:r>
              <a:rPr lang="en-US" sz="1400"/>
              <a:t>Use of documented methodologies;</a:t>
            </a:r>
          </a:p>
          <a:p>
            <a:pPr lvl="1"/>
            <a:r>
              <a:rPr lang="en-US" sz="1400"/>
              <a:t>Use of equipment other than tools for disassembly;</a:t>
            </a:r>
          </a:p>
          <a:p>
            <a:pPr lvl="1"/>
            <a:r>
              <a:rPr lang="en-US" sz="1400"/>
              <a:t>Physical alteration of the product other than disassembly.</a:t>
            </a:r>
          </a:p>
          <a:p>
            <a:pPr lvl="1"/>
            <a:r>
              <a:rPr lang="en-US" sz="1400"/>
              <a:t>Note: Observation of the product during the certification decision-making process, either assembled or disassembled in as-received condition, is not an evaluation.</a:t>
            </a:r>
          </a:p>
          <a:p>
            <a:r>
              <a:rPr lang="en-US" sz="1400"/>
              <a:t>Product certification program – documentation of requirements and other information (“program documentation”) that prescribe how product certification shall be conducted.</a:t>
            </a:r>
          </a:p>
          <a:p>
            <a:r>
              <a:rPr lang="en-US" sz="1400"/>
              <a:t>Subcontractor – </a:t>
            </a:r>
            <a:r>
              <a:rPr lang="en-US" sz="1400">
                <a:ea typeface="Arial Unicode MS" pitchFamily="34" charset="-128"/>
                <a:cs typeface="Arial Unicode MS" pitchFamily="34" charset="-128"/>
              </a:rPr>
              <a:t>An individual or body not part of the operations comprising Underwriters Laboratories Inc. who performs work under a formal, written contract, in support of one of UL's services, (testing, inspection, registration or certification).</a:t>
            </a:r>
            <a:r>
              <a:rPr lang="en-US" sz="1400">
                <a:cs typeface="Times New Roman" pitchFamily="18" charset="0"/>
              </a:rPr>
              <a:t> Note: Vendors who provide services to the UL family of companies are not considered subcontractors </a:t>
            </a:r>
            <a:endParaRPr lang="en-US" sz="1400"/>
          </a:p>
          <a:p>
            <a:r>
              <a:rPr lang="en-US" sz="1400"/>
              <a:t>Supplier –  The party that is responsible for the product, process or service and is able to provide that management system assurance is exercised.</a:t>
            </a:r>
          </a:p>
          <a:p>
            <a:pPr>
              <a:buFontTx/>
              <a:buNone/>
            </a:pPr>
            <a:endParaRPr lang="en-US" sz="1400"/>
          </a:p>
          <a:p>
            <a:endParaRPr lang="en-US" sz="1600"/>
          </a:p>
          <a:p>
            <a:endParaRPr lang="en-US" sz="1600"/>
          </a:p>
          <a:p>
            <a:endParaRPr lang="en-US" sz="1600"/>
          </a:p>
          <a:p>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237" name="Rectangle 325"/>
          <p:cNvSpPr>
            <a:spLocks noChangeArrowheads="1"/>
          </p:cNvSpPr>
          <p:nvPr/>
        </p:nvSpPr>
        <p:spPr bwMode="auto">
          <a:xfrm>
            <a:off x="7950200" y="6070600"/>
            <a:ext cx="438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a:solidFill>
                  <a:srgbClr val="003399"/>
                </a:solidFill>
                <a:hlinkClick r:id="rId3" action="ppaction://hlinksldjump"/>
              </a:rPr>
              <a:t>Back</a:t>
            </a:r>
            <a:endParaRPr lang="en-US" sz="900">
              <a:solidFill>
                <a:srgbClr val="003399"/>
              </a:solidFill>
            </a:endParaRPr>
          </a:p>
        </p:txBody>
      </p:sp>
      <p:sp>
        <p:nvSpPr>
          <p:cNvPr id="551272" name="Rectangle 360"/>
          <p:cNvSpPr>
            <a:spLocks noGrp="1" noChangeArrowheads="1"/>
          </p:cNvSpPr>
          <p:nvPr>
            <p:ph type="title"/>
          </p:nvPr>
        </p:nvSpPr>
        <p:spPr/>
        <p:txBody>
          <a:bodyPr/>
          <a:lstStyle/>
          <a:p>
            <a:r>
              <a:rPr lang="en-US" sz="2800"/>
              <a:t>Guide 65 Requirements - Certification Body</a:t>
            </a:r>
          </a:p>
        </p:txBody>
      </p:sp>
      <p:sp>
        <p:nvSpPr>
          <p:cNvPr id="551273" name="Rectangle 361"/>
          <p:cNvSpPr>
            <a:spLocks noGrp="1" noChangeArrowheads="1"/>
          </p:cNvSpPr>
          <p:nvPr>
            <p:ph type="body" idx="1"/>
          </p:nvPr>
        </p:nvSpPr>
        <p:spPr>
          <a:xfrm>
            <a:off x="495300" y="1128713"/>
            <a:ext cx="7924800" cy="5030787"/>
          </a:xfrm>
        </p:spPr>
        <p:txBody>
          <a:bodyPr/>
          <a:lstStyle/>
          <a:p>
            <a:r>
              <a:rPr lang="en-US" sz="2000" b="1"/>
              <a:t>Section 4.1 Clause Intent</a:t>
            </a:r>
          </a:p>
          <a:p>
            <a:r>
              <a:rPr lang="en-US" sz="2000"/>
              <a:t>This section is designed to ensure that UL is non-discriminatory, provides open access and evaluates products to the requirements of defined standards.</a:t>
            </a:r>
          </a:p>
          <a:p>
            <a:r>
              <a:rPr lang="en-US" sz="2000" b="1"/>
              <a:t>Section 4.1 Audit Planning</a:t>
            </a:r>
          </a:p>
          <a:p>
            <a:pPr lvl="1"/>
            <a:r>
              <a:rPr lang="en-US" sz="1800"/>
              <a:t>UL Certificate of Incorporation -  Provides evidence that UL is a legal entity</a:t>
            </a:r>
          </a:p>
          <a:p>
            <a:pPr lvl="1"/>
            <a:r>
              <a:rPr lang="en-US" sz="1800">
                <a:hlinkClick r:id="rId4"/>
              </a:rPr>
              <a:t>UL Standards of Business Conduct</a:t>
            </a:r>
            <a:r>
              <a:rPr lang="en-US" sz="1800"/>
              <a:t> - Provides the framework to assure that UL is non-discriminatory, and that access by Applicants is not improperly impeded or inhibited</a:t>
            </a:r>
          </a:p>
          <a:p>
            <a:pPr lvl="1"/>
            <a:r>
              <a:rPr lang="en-US" sz="1800"/>
              <a:t>Guide Information Pages – Contains the criteria against which products are evaluated</a:t>
            </a:r>
          </a:p>
          <a:p>
            <a:pPr lvl="1"/>
            <a:r>
              <a:rPr lang="en-US" sz="1800">
                <a:hlinkClick r:id="rId5"/>
              </a:rPr>
              <a:t>Certification Requirement Decision Manual</a:t>
            </a:r>
            <a:r>
              <a:rPr lang="en-US" sz="1800"/>
              <a:t> defines and establishes procedures to assure that interpretations or explanations of standards and other criteria are properly documented and communicated</a:t>
            </a:r>
          </a:p>
          <a:p>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8" name="Rectangle 4"/>
          <p:cNvSpPr>
            <a:spLocks noChangeArrowheads="1"/>
          </p:cNvSpPr>
          <p:nvPr/>
        </p:nvSpPr>
        <p:spPr bwMode="auto">
          <a:xfrm>
            <a:off x="231775" y="287338"/>
            <a:ext cx="184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800" b="1">
              <a:solidFill>
                <a:srgbClr val="003399"/>
              </a:solidFill>
            </a:endParaRPr>
          </a:p>
        </p:txBody>
      </p:sp>
      <p:sp>
        <p:nvSpPr>
          <p:cNvPr id="733190" name="Rectangle 6"/>
          <p:cNvSpPr>
            <a:spLocks noChangeArrowheads="1"/>
          </p:cNvSpPr>
          <p:nvPr/>
        </p:nvSpPr>
        <p:spPr bwMode="auto">
          <a:xfrm>
            <a:off x="188913" y="1401763"/>
            <a:ext cx="8737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30188" indent="-230188">
              <a:buSzPct val="70000"/>
            </a:pPr>
            <a:endParaRPr lang="en-US" b="1">
              <a:solidFill>
                <a:schemeClr val="accent2"/>
              </a:solidFill>
            </a:endParaRPr>
          </a:p>
          <a:p>
            <a:pPr marL="230188" indent="-230188">
              <a:buSzPct val="70000"/>
            </a:pPr>
            <a:endParaRPr lang="en-US" b="1">
              <a:solidFill>
                <a:srgbClr val="CC3300"/>
              </a:solidFill>
            </a:endParaRPr>
          </a:p>
          <a:p>
            <a:pPr marL="230188" indent="-230188">
              <a:buSzPct val="70000"/>
            </a:pPr>
            <a:endParaRPr lang="en-US" b="1">
              <a:solidFill>
                <a:srgbClr val="CC3300"/>
              </a:solidFill>
            </a:endParaRPr>
          </a:p>
        </p:txBody>
      </p:sp>
      <p:sp>
        <p:nvSpPr>
          <p:cNvPr id="733201" name="Rectangle 17"/>
          <p:cNvSpPr>
            <a:spLocks noGrp="1" noChangeArrowheads="1"/>
          </p:cNvSpPr>
          <p:nvPr>
            <p:ph type="title"/>
          </p:nvPr>
        </p:nvSpPr>
        <p:spPr/>
        <p:txBody>
          <a:bodyPr/>
          <a:lstStyle/>
          <a:p>
            <a:r>
              <a:rPr lang="en-US" sz="2800"/>
              <a:t>Guide 65 Requirements - Certification Body</a:t>
            </a:r>
          </a:p>
        </p:txBody>
      </p:sp>
      <p:sp>
        <p:nvSpPr>
          <p:cNvPr id="733202" name="Rectangle 18"/>
          <p:cNvSpPr>
            <a:spLocks noGrp="1" noChangeArrowheads="1"/>
          </p:cNvSpPr>
          <p:nvPr>
            <p:ph type="body" idx="1"/>
          </p:nvPr>
        </p:nvSpPr>
        <p:spPr>
          <a:xfrm>
            <a:off x="482600" y="1243013"/>
            <a:ext cx="7924800" cy="5030787"/>
          </a:xfrm>
        </p:spPr>
        <p:txBody>
          <a:bodyPr/>
          <a:lstStyle/>
          <a:p>
            <a:r>
              <a:rPr lang="en-US" sz="2400" b="1"/>
              <a:t>Section 4.1 Audit Approach</a:t>
            </a:r>
          </a:p>
          <a:p>
            <a:r>
              <a:rPr lang="en-US" sz="2400"/>
              <a:t>Auditors shall verify that processes are effectively implemented to ensure that:</a:t>
            </a:r>
          </a:p>
          <a:p>
            <a:pPr lvl="1"/>
            <a:r>
              <a:rPr lang="en-US" sz="2000"/>
              <a:t>UL is not discriminatory in its practices or impedes access by any applicant wanting to do business with UL (other than conflicts of interest)</a:t>
            </a:r>
          </a:p>
          <a:p>
            <a:pPr lvl="1"/>
            <a:r>
              <a:rPr lang="en-US" sz="2000"/>
              <a:t>UL conducts evaluations per standard requirements</a:t>
            </a:r>
          </a:p>
          <a:p>
            <a:pPr lvl="1"/>
            <a:r>
              <a:rPr lang="en-US" sz="2000"/>
              <a:t>When there are questions about standard requirements, an impartial committee or person with necessary technical competence publishes the interpretations</a:t>
            </a:r>
          </a:p>
          <a:p>
            <a:pPr lvl="1"/>
            <a:r>
              <a:rPr lang="en-US" sz="2000"/>
              <a:t>UL confines its requirements, evaluation and decisions on certification to those matters specifically related to the scope of certification</a:t>
            </a:r>
          </a:p>
          <a:p>
            <a:endParaRPr lang="en-US" sz="2800"/>
          </a:p>
          <a:p>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146175" y="7366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b="1">
              <a:solidFill>
                <a:schemeClr val="tx2"/>
              </a:solidFill>
              <a:latin typeface="Tahoma" pitchFamily="34" charset="0"/>
            </a:endParaRPr>
          </a:p>
        </p:txBody>
      </p:sp>
      <p:sp>
        <p:nvSpPr>
          <p:cNvPr id="580611" name="Text Box 3"/>
          <p:cNvSpPr txBox="1">
            <a:spLocks noChangeArrowheads="1"/>
          </p:cNvSpPr>
          <p:nvPr/>
        </p:nvSpPr>
        <p:spPr bwMode="auto">
          <a:xfrm>
            <a:off x="174625" y="204788"/>
            <a:ext cx="1841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800" b="1">
              <a:solidFill>
                <a:srgbClr val="003399"/>
              </a:solidFill>
            </a:endParaRPr>
          </a:p>
          <a:p>
            <a:endParaRPr lang="en-US" sz="2400">
              <a:latin typeface="Tahoma" pitchFamily="34" charset="0"/>
            </a:endParaRPr>
          </a:p>
        </p:txBody>
      </p:sp>
      <p:sp>
        <p:nvSpPr>
          <p:cNvPr id="580612" name="Text Box 4"/>
          <p:cNvSpPr txBox="1">
            <a:spLocks noChangeArrowheads="1"/>
          </p:cNvSpPr>
          <p:nvPr/>
        </p:nvSpPr>
        <p:spPr bwMode="auto">
          <a:xfrm>
            <a:off x="212725" y="1276350"/>
            <a:ext cx="86042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65000"/>
            </a:pPr>
            <a:endParaRPr lang="en-US" b="1">
              <a:solidFill>
                <a:srgbClr val="CC3300"/>
              </a:solidFill>
            </a:endParaRPr>
          </a:p>
          <a:p>
            <a:pPr>
              <a:buSzPct val="65000"/>
              <a:buFontTx/>
              <a:buChar char="•"/>
            </a:pPr>
            <a:endParaRPr lang="en-US" b="1">
              <a:solidFill>
                <a:srgbClr val="000099"/>
              </a:solidFill>
            </a:endParaRPr>
          </a:p>
          <a:p>
            <a:pPr lvl="1">
              <a:buClr>
                <a:srgbClr val="003399"/>
              </a:buClr>
              <a:buSzPct val="65000"/>
            </a:pPr>
            <a:r>
              <a:rPr lang="en-US" b="1">
                <a:solidFill>
                  <a:schemeClr val="accent2"/>
                </a:solidFill>
                <a:cs typeface="Arial" pitchFamily="34" charset="0"/>
              </a:rPr>
              <a:t> </a:t>
            </a:r>
            <a:endParaRPr lang="en-US" sz="2000">
              <a:solidFill>
                <a:schemeClr val="accent2"/>
              </a:solidFill>
            </a:endParaRPr>
          </a:p>
          <a:p>
            <a:pPr>
              <a:buSzPct val="65000"/>
              <a:buFontTx/>
              <a:buChar char="-"/>
            </a:pPr>
            <a:endParaRPr lang="en-US" sz="2400" b="1">
              <a:solidFill>
                <a:schemeClr val="accent2"/>
              </a:solidFill>
            </a:endParaRPr>
          </a:p>
          <a:p>
            <a:pPr>
              <a:buSzPct val="65000"/>
            </a:pPr>
            <a:endParaRPr lang="en-US" sz="2400" b="1">
              <a:solidFill>
                <a:schemeClr val="hlink"/>
              </a:solidFill>
            </a:endParaRPr>
          </a:p>
          <a:p>
            <a:pPr>
              <a:buSzPct val="65000"/>
            </a:pPr>
            <a:r>
              <a:rPr lang="en-US" sz="2400" b="1">
                <a:solidFill>
                  <a:schemeClr val="hlink"/>
                </a:solidFill>
              </a:rPr>
              <a:t> </a:t>
            </a:r>
          </a:p>
        </p:txBody>
      </p:sp>
      <p:sp>
        <p:nvSpPr>
          <p:cNvPr id="580613" name="Rectangle 5"/>
          <p:cNvSpPr>
            <a:spLocks noChangeArrowheads="1"/>
          </p:cNvSpPr>
          <p:nvPr/>
        </p:nvSpPr>
        <p:spPr bwMode="auto">
          <a:xfrm>
            <a:off x="8467725" y="6134100"/>
            <a:ext cx="488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65000"/>
            </a:pPr>
            <a:r>
              <a:rPr lang="en-US" sz="900" b="1">
                <a:solidFill>
                  <a:schemeClr val="hlink"/>
                </a:solidFill>
              </a:rPr>
              <a:t> </a:t>
            </a:r>
            <a:r>
              <a:rPr lang="en-US" sz="900" b="1">
                <a:solidFill>
                  <a:schemeClr val="accent2"/>
                </a:solidFill>
                <a:hlinkClick r:id="rId3" action="ppaction://hlinksldjump"/>
              </a:rPr>
              <a:t>Back</a:t>
            </a:r>
            <a:endParaRPr lang="en-US" sz="900" b="1">
              <a:solidFill>
                <a:schemeClr val="accent2"/>
              </a:solidFill>
            </a:endParaRPr>
          </a:p>
        </p:txBody>
      </p:sp>
      <p:sp>
        <p:nvSpPr>
          <p:cNvPr id="580622" name="Rectangle 14"/>
          <p:cNvSpPr>
            <a:spLocks noGrp="1" noChangeArrowheads="1"/>
          </p:cNvSpPr>
          <p:nvPr>
            <p:ph type="title"/>
          </p:nvPr>
        </p:nvSpPr>
        <p:spPr/>
        <p:txBody>
          <a:bodyPr/>
          <a:lstStyle/>
          <a:p>
            <a:r>
              <a:rPr lang="en-US" sz="2800"/>
              <a:t>Guide 65 Requirements - Organization</a:t>
            </a:r>
          </a:p>
        </p:txBody>
      </p:sp>
      <p:sp>
        <p:nvSpPr>
          <p:cNvPr id="580623" name="Rectangle 15"/>
          <p:cNvSpPr>
            <a:spLocks noGrp="1" noChangeArrowheads="1"/>
          </p:cNvSpPr>
          <p:nvPr>
            <p:ph type="body" idx="1"/>
          </p:nvPr>
        </p:nvSpPr>
        <p:spPr>
          <a:xfrm>
            <a:off x="469900" y="1103313"/>
            <a:ext cx="7924800" cy="5030787"/>
          </a:xfrm>
        </p:spPr>
        <p:txBody>
          <a:bodyPr/>
          <a:lstStyle/>
          <a:p>
            <a:r>
              <a:rPr lang="en-US" sz="2000" b="1"/>
              <a:t>Section 4.2 Clause Intent</a:t>
            </a:r>
          </a:p>
          <a:p>
            <a:r>
              <a:rPr lang="en-US" sz="2000"/>
              <a:t>This section is designed to foster confidence in certification decisions and UL’s Quality Management System is structured to meet these requirements. </a:t>
            </a:r>
          </a:p>
          <a:p>
            <a:r>
              <a:rPr lang="en-US" sz="2000" b="1"/>
              <a:t>Section 4.2 Audit Planning</a:t>
            </a:r>
          </a:p>
          <a:p>
            <a:pPr lvl="1"/>
            <a:r>
              <a:rPr lang="en-US" sz="1800">
                <a:hlinkClick r:id="rId4"/>
              </a:rPr>
              <a:t>UL Global Quality Manual</a:t>
            </a:r>
            <a:r>
              <a:rPr lang="en-US" sz="1800"/>
              <a:t> - Describes the UL Global Quality Management System and it is applicable to all programs and services provided by UL</a:t>
            </a:r>
          </a:p>
          <a:p>
            <a:pPr lvl="1"/>
            <a:r>
              <a:rPr lang="en-US" sz="1800">
                <a:hlinkClick r:id="rId5"/>
              </a:rPr>
              <a:t>UL Standards of Business Conduct</a:t>
            </a:r>
            <a:r>
              <a:rPr lang="en-US" sz="1800"/>
              <a:t> - Provides the framework to assure that UL maintains confidentiality, objectivity and impartiality</a:t>
            </a:r>
          </a:p>
          <a:p>
            <a:pPr lvl="1"/>
            <a:r>
              <a:rPr lang="en-US" sz="1800"/>
              <a:t>Applicable Program Specific Manuals – Defines responsibilities for decisions relating to the granting, maintenance and withdrawal of certifications/services </a:t>
            </a:r>
            <a:r>
              <a:rPr lang="en-US" sz="1800">
                <a:hlinkClick r:id="rId6"/>
              </a:rPr>
              <a:t>Organization charts</a:t>
            </a:r>
            <a:r>
              <a:rPr lang="en-US" sz="1800"/>
              <a:t> - Identifies management responsible for testing, inspection,evaluation and certification</a:t>
            </a:r>
          </a:p>
          <a:p>
            <a:pPr lvl="1"/>
            <a:r>
              <a:rPr lang="en-US" sz="1800"/>
              <a:t> UL Certificate of Incorporation - Demonstrates that UL is a legal entity</a:t>
            </a:r>
          </a:p>
          <a:p>
            <a:pPr lvl="1"/>
            <a:endParaRPr lang="en-US" sz="1800"/>
          </a:p>
          <a:p>
            <a:endParaRPr lang="en-US" sz="2000"/>
          </a:p>
          <a:p>
            <a:endParaRPr lang="en-US" sz="2000"/>
          </a:p>
          <a:p>
            <a:endParaRPr lang="en-US" sz="2000"/>
          </a:p>
        </p:txBody>
      </p:sp>
    </p:spTree>
  </p:cSld>
  <p:clrMapOvr>
    <a:masterClrMapping/>
  </p:clrMapOvr>
</p:sld>
</file>

<file path=ppt/theme/theme1.xml><?xml version="1.0" encoding="utf-8"?>
<a:theme xmlns:a="http://schemas.openxmlformats.org/drawingml/2006/main" name="Template_F_Basic_White_Tagline[1]">
  <a:themeElements>
    <a:clrScheme name="Template_F_Basic_White_Taglin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_F_Basic_White_Tagline[1]">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mplate_F_Basic_White_Taglin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F_Basic_White_Tagline[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F_Basic_White_Tagline[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F_Basic_White_Tagline[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F_Basic_White_Tagline[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F_Basic_White_Tagline[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F_Basic_White_Tagline[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F_Basic_White_Tagline[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F_Basic_White_Tagline[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F_Basic_White_Tagline[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F_Basic_White_Tagline[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F_Basic_White_Tagline[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Settings\15718\Application Data\Microsoft\Templates\Template_F_Basic_White_Tagline[1].pot</Template>
  <TotalTime>18180</TotalTime>
  <Words>7292</Words>
  <Application>Microsoft Office PowerPoint</Application>
  <PresentationFormat>On-screen Show (4:3)</PresentationFormat>
  <Paragraphs>882</Paragraphs>
  <Slides>57</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Times New Roman</vt:lpstr>
      <vt:lpstr>Arial</vt:lpstr>
      <vt:lpstr>Osaka</vt:lpstr>
      <vt:lpstr>Times</vt:lpstr>
      <vt:lpstr>Wingdings</vt:lpstr>
      <vt:lpstr>Tahoma</vt:lpstr>
      <vt:lpstr>Arial Unicode MS</vt:lpstr>
      <vt:lpstr>Helv</vt:lpstr>
      <vt:lpstr>SimSun</vt:lpstr>
      <vt:lpstr>Template_F_Basic_White_Tagline[1]</vt:lpstr>
      <vt:lpstr>Internal Auditor Training Guide 65: 1996 Requirements   Released 10/13/09 Rev 1.0</vt:lpstr>
      <vt:lpstr> Agenda  </vt:lpstr>
      <vt:lpstr>Objectives</vt:lpstr>
      <vt:lpstr>Guide 65 - General</vt:lpstr>
      <vt:lpstr>Guide 65 Requirements</vt:lpstr>
      <vt:lpstr>Guide 65 Requirements - Definition of Terms</vt:lpstr>
      <vt:lpstr>Guide 65 Requirements - Certification Body</vt:lpstr>
      <vt:lpstr>Guide 65 Requirements - Certification Body</vt:lpstr>
      <vt:lpstr>Guide 65 Requirements - Organization</vt:lpstr>
      <vt:lpstr> Guide 65 Requirements - Organization </vt:lpstr>
      <vt:lpstr>Guide 65 Requirements - Organization</vt:lpstr>
      <vt:lpstr>Guide 65 Requirements - Operations</vt:lpstr>
      <vt:lpstr> Guide 65 Requirements - Operations </vt:lpstr>
      <vt:lpstr>Guide 65 Requirements - Subcontracting</vt:lpstr>
      <vt:lpstr>Guide 65 Requirements - Subcontracting</vt:lpstr>
      <vt:lpstr>Guide 65 Requirements - Quality System</vt:lpstr>
      <vt:lpstr>Guide 65 Requirements - Quality System</vt:lpstr>
      <vt:lpstr>Guide 65 Requirements - Quality System</vt:lpstr>
      <vt:lpstr>Guide 65 Requirements - Conditions and procedures for granting, maintaining, extending, suspending and withdrawing certification</vt:lpstr>
      <vt:lpstr>Guide 65 Requirements - Conditions and procedures for granting, maintaining, extending, suspending and withdrawing certification</vt:lpstr>
      <vt:lpstr> Guide 65 Requirements - Internal Audits  and Management Review </vt:lpstr>
      <vt:lpstr>Guide 65 Requirements - Internal Audits  and Management Review </vt:lpstr>
      <vt:lpstr>Guide 65 Requirements - Documentation</vt:lpstr>
      <vt:lpstr>Guide 65 Requirements - Documentation</vt:lpstr>
      <vt:lpstr>Guide 65 Requirements - Documentation</vt:lpstr>
      <vt:lpstr>Guide 65 Requirements - Documentation</vt:lpstr>
      <vt:lpstr>Guide 65 Requirements - Documentation</vt:lpstr>
      <vt:lpstr> Guide 65 Requirements - Documentation </vt:lpstr>
      <vt:lpstr>Guide 65 Requirements - Records</vt:lpstr>
      <vt:lpstr>Guide 65 Requirements - Records</vt:lpstr>
      <vt:lpstr>Guide 65 Requirements - Confidentially</vt:lpstr>
      <vt:lpstr> Guide 65 Requirements - Certification Body  Personnel </vt:lpstr>
      <vt:lpstr> Guide 65 Requirements - Certification Body  Personnel </vt:lpstr>
      <vt:lpstr>  Guide 65 Requirements - Certification Body  Personnel   </vt:lpstr>
      <vt:lpstr>Guide 65 Requirements - Changes in Certification Requirements</vt:lpstr>
      <vt:lpstr>Guide 65 Requirements - Changes in Certification Requirements</vt:lpstr>
      <vt:lpstr>Guide 65 Requirements - Appeals, Complaints  and Disputes</vt:lpstr>
      <vt:lpstr>Guide 65 Requirements - Appeals, Complaints and Disputes</vt:lpstr>
      <vt:lpstr>Guide 65 Requirements - Application for  Certification</vt:lpstr>
      <vt:lpstr>Guide 65 Requirements - Application for  Certification</vt:lpstr>
      <vt:lpstr>Guide 65 Requirements - Application for  Certification</vt:lpstr>
      <vt:lpstr>Guide 65 Requirements – The Application</vt:lpstr>
      <vt:lpstr>Guide 65 Requirements – The Application</vt:lpstr>
      <vt:lpstr>Guide 65 Requirements - Preparation for Evaluation</vt:lpstr>
      <vt:lpstr>Guide 65 Requirements - Preparation for Evaluation</vt:lpstr>
      <vt:lpstr>Guide 65 Requirements - Preparation for Evaluation</vt:lpstr>
      <vt:lpstr>Guide 65 Requirements - Evaluation</vt:lpstr>
      <vt:lpstr>Guide 65 Requirements – Evaluation Report</vt:lpstr>
      <vt:lpstr>Guide 65 Requirements – Decision on Certification</vt:lpstr>
      <vt:lpstr>Guide 65 Requirements – Decision on Certification </vt:lpstr>
      <vt:lpstr>Guide 65 Requirements - Surveillance</vt:lpstr>
      <vt:lpstr>Guide 65 Requirements - Surveillance</vt:lpstr>
      <vt:lpstr>Guide 65 Requirements – Use of Licenses,  Certificates and Marks of Conformity</vt:lpstr>
      <vt:lpstr>Guide 65 Requirements – Use of Licenses,  Certificates and Marks of Conformity </vt:lpstr>
      <vt:lpstr>Guide 65 Requirements – Complaint to Suppliers</vt:lpstr>
      <vt:lpstr>Revision History  Rev 1.0 Initial Release 10/13/09</vt:lpstr>
      <vt:lpstr>Guide 65 Requirements – Group Exercises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Adm Training Guide 65 Requirements</dc:title>
  <dc:creator>Denise Echols</dc:creator>
  <dc:description>Rev 1.0 7/15/08 initial release_x000d_
Rev 2.0 7/25/07 updated as result of CAR Adm Training_x000d_
1. Removed all references to 00-CS-S0011 document and replaced with 00-SA-S0026 _x000d_
2. Slide 6 Definition of Terms added supplier=applicant to notes_x000d_
3. Slide 9 Section 4.2 Implementation added: evaluator cannot be reviewer_x000d_
4.Slide 13 Section 4.6 implementation removed reference to IFR._x000d_
5. Slide 24 Section 5 Implementation added Field Service competency and SOp.  Also updaetd notes with revised doc numbers L1 &amp; L2 docs referenced.</dc:description>
  <cp:lastModifiedBy>Christopher J. Nicastro</cp:lastModifiedBy>
  <cp:revision>2607</cp:revision>
  <cp:lastPrinted>2002-05-24T21:09:55Z</cp:lastPrinted>
  <dcterms:created xsi:type="dcterms:W3CDTF">2001-04-03T19:59:22Z</dcterms:created>
  <dcterms:modified xsi:type="dcterms:W3CDTF">2013-05-02T22:34:25Z</dcterms:modified>
</cp:coreProperties>
</file>