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75" r:id="rId5"/>
    <p:sldId id="276" r:id="rId6"/>
    <p:sldId id="283" r:id="rId7"/>
    <p:sldId id="280" r:id="rId8"/>
    <p:sldId id="259" r:id="rId9"/>
    <p:sldId id="291" r:id="rId10"/>
    <p:sldId id="292" r:id="rId11"/>
    <p:sldId id="293" r:id="rId12"/>
    <p:sldId id="262" r:id="rId13"/>
    <p:sldId id="260" r:id="rId14"/>
    <p:sldId id="281" r:id="rId15"/>
    <p:sldId id="263" r:id="rId16"/>
    <p:sldId id="284" r:id="rId17"/>
    <p:sldId id="267" r:id="rId18"/>
    <p:sldId id="266" r:id="rId19"/>
    <p:sldId id="285" r:id="rId20"/>
    <p:sldId id="290" r:id="rId21"/>
    <p:sldId id="294" r:id="rId22"/>
    <p:sldId id="270" r:id="rId23"/>
    <p:sldId id="278" r:id="rId24"/>
    <p:sldId id="272" r:id="rId25"/>
    <p:sldId id="279" r:id="rId26"/>
    <p:sldId id="287" r:id="rId27"/>
    <p:sldId id="282" r:id="rId28"/>
    <p:sldId id="296" r:id="rId29"/>
    <p:sldId id="295" r:id="rId3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667" autoAdjust="0"/>
    <p:restoredTop sz="90898" autoAdjust="0"/>
  </p:normalViewPr>
  <p:slideViewPr>
    <p:cSldViewPr>
      <p:cViewPr varScale="1">
        <p:scale>
          <a:sx n="83" d="100"/>
          <a:sy n="83" d="100"/>
        </p:scale>
        <p:origin x="-7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5" d="100"/>
          <a:sy n="85" d="100"/>
        </p:scale>
        <p:origin x="-1363" y="-5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2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F4027F27-77D8-402F-B279-F90C95FD4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2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2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2" y="4415792"/>
            <a:ext cx="502920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B2B7B22-9001-4445-ACBA-FA4F0E929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1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BE2D487-AD4E-4F3B-A1D1-39DCD8621D3A}" type="slidenum">
              <a:rPr lang="en-US">
                <a:latin typeface="Times New Roman" pitchFamily="18" charset="0"/>
              </a:rPr>
              <a:pPr eaLnBrk="1" hangingPunct="1"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en-US" dirty="0" smtClean="0"/>
              <a:t>Training consists of this module and three workshops: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dirty="0" smtClean="0"/>
              <a:t>Root Cause Analysis workshop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dirty="0" smtClean="0"/>
              <a:t>Corrective Action Plan workshop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dirty="0" smtClean="0"/>
              <a:t>CAR Database workshop</a:t>
            </a:r>
          </a:p>
          <a:p>
            <a:pPr marL="228600" indent="-228600" eaLnBrk="1" hangingPunct="1">
              <a:buFontTx/>
              <a:buAutoNum type="arabicPeriod"/>
            </a:pPr>
            <a:endParaRPr lang="en-US" dirty="0" smtClean="0"/>
          </a:p>
          <a:p>
            <a:pPr marL="228600" indent="-228600" eaLnBrk="1" hangingPunct="1"/>
            <a:r>
              <a:rPr lang="en-US" dirty="0" smtClean="0"/>
              <a:t>This training can be used for both current CAR </a:t>
            </a:r>
            <a:r>
              <a:rPr lang="en-US" dirty="0" smtClean="0"/>
              <a:t>Champions </a:t>
            </a:r>
            <a:r>
              <a:rPr lang="en-US" dirty="0" smtClean="0"/>
              <a:t>as well as new CAR </a:t>
            </a:r>
            <a:r>
              <a:rPr lang="en-US" dirty="0" smtClean="0"/>
              <a:t>Champions</a:t>
            </a:r>
            <a:r>
              <a:rPr lang="en-US" dirty="0" smtClean="0"/>
              <a:t>.</a:t>
            </a:r>
          </a:p>
          <a:p>
            <a:pPr marL="228600" indent="-228600" eaLnBrk="1" hangingPunct="1"/>
            <a:endParaRPr lang="en-US" dirty="0" smtClean="0"/>
          </a:p>
          <a:p>
            <a:pPr marL="228600" indent="-228600" eaLnBrk="1" hangingPunct="1"/>
            <a:r>
              <a:rPr lang="en-US" dirty="0" smtClean="0"/>
              <a:t>NOTE: New CAR </a:t>
            </a:r>
            <a:r>
              <a:rPr lang="en-US" dirty="0" smtClean="0"/>
              <a:t>Champions </a:t>
            </a:r>
            <a:r>
              <a:rPr lang="en-US" dirty="0" smtClean="0"/>
              <a:t>must be familiar with the 00-QA-S0006 Corrective Action Request Process SOP prior to attending this training.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3CAC7AD-3B40-4D71-8B02-670E52FB52AF}" type="slidenum">
              <a:rPr lang="en-US">
                <a:latin typeface="Times New Roman" pitchFamily="18" charset="0"/>
              </a:rPr>
              <a:pPr eaLnBrk="1" hangingPunct="1"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CAR </a:t>
            </a:r>
            <a:r>
              <a:rPr lang="en-US" dirty="0" smtClean="0"/>
              <a:t>Champions </a:t>
            </a:r>
            <a:r>
              <a:rPr lang="en-US" dirty="0" smtClean="0"/>
              <a:t>must determine if a CAR is a “Repeat CAR”.  If so, they must select the “Repeat CAR” box on the first page of the CAR database screen.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3577B53E-1BA6-4E52-9A5A-23E2666E94A1}" type="slidenum">
              <a:rPr lang="en-US">
                <a:latin typeface="Times New Roman" pitchFamily="18" charset="0"/>
              </a:rPr>
              <a:pPr eaLnBrk="1" hangingPunct="1"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CAR website FAQ #4 provides </a:t>
            </a:r>
            <a:r>
              <a:rPr lang="en-US" dirty="0" smtClean="0"/>
              <a:t>a table to assist with assigning CAR owners.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59B6A98-9FFD-47C2-8134-F03B03F62AD8}" type="slidenum">
              <a:rPr lang="en-US">
                <a:latin typeface="Times New Roman" pitchFamily="18" charset="0"/>
              </a:rPr>
              <a:pPr eaLnBrk="1" hangingPunct="1"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How much help – Emphasize that CAR </a:t>
            </a:r>
            <a:r>
              <a:rPr lang="en-US" dirty="0" smtClean="0"/>
              <a:t>Champions </a:t>
            </a:r>
            <a:r>
              <a:rPr lang="en-US" dirty="0" smtClean="0"/>
              <a:t>assist but are not responsible for doing the work.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568FEF7B-BD72-424A-8055-8DA101E5434B}" type="slidenum">
              <a:rPr lang="en-US">
                <a:latin typeface="Times New Roman" pitchFamily="18" charset="0"/>
              </a:rPr>
              <a:pPr eaLnBrk="1" hangingPunct="1"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Discuss facilitating discussions with the potential CAR owner/s regarding ownership.  Discuss resistance to accept ownership and how to resolve those concerns.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Scope – Remind that scope is determined after at least part of the root cause analysis is complete.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Containment – Define it and emphasize the importance.  More is included in the Corrective Action Plan workshop.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DC28248-B318-4CDC-8DF9-2C7E62339265}" type="slidenum">
              <a:rPr lang="en-US">
                <a:latin typeface="Times New Roman" pitchFamily="18" charset="0"/>
              </a:rPr>
              <a:pPr eaLnBrk="1" hangingPunct="1"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Determine effectiveness - Emphasize that the CAR owner must plan for how they will determine that the corrective actions were effective.  Stress that this is the owner’s responsibility prior to closing a CAR.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71DC820-9B29-4525-BABA-94718055B894}" type="slidenum">
              <a:rPr lang="en-US">
                <a:latin typeface="Times New Roman" pitchFamily="18" charset="0"/>
              </a:rPr>
              <a:pPr eaLnBrk="1" hangingPunct="1"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F76B202D-A3A8-4DE5-B9E2-0452A2EEE388}" type="slidenum">
              <a:rPr lang="en-US">
                <a:latin typeface="Times New Roman" pitchFamily="18" charset="0"/>
              </a:rPr>
              <a:pPr eaLnBrk="1" hangingPunct="1"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44905892-40DA-4357-A4DB-A525A2F51C5A}" type="slidenum">
              <a:rPr lang="en-US">
                <a:latin typeface="Times New Roman" pitchFamily="18" charset="0"/>
              </a:rPr>
              <a:pPr eaLnBrk="1" hangingPunct="1"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Provide high-level descriptions for these.  They are discussed in detail in the Corrective Action Plan workshop.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A4E816BA-913F-4D7E-98C6-1A7569300132}" type="slidenum">
              <a:rPr lang="en-US">
                <a:latin typeface="Times New Roman" pitchFamily="18" charset="0"/>
              </a:rPr>
              <a:pPr eaLnBrk="1" hangingPunct="1"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CE322991-4104-4D18-8DEF-21000C5B98F1}" type="slidenum">
              <a:rPr lang="en-US">
                <a:latin typeface="Times New Roman" pitchFamily="18" charset="0"/>
              </a:rPr>
              <a:pPr eaLnBrk="1" hangingPunct="1"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13793EF-1A99-4B5B-B02E-7BA77D4B470A}" type="slidenum">
              <a:rPr lang="en-US">
                <a:latin typeface="Times New Roman" pitchFamily="18" charset="0"/>
              </a:rPr>
              <a:pPr eaLnBrk="1" hangingPunct="1"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E95E589-C7A6-43D0-904D-3164549A933C}" type="slidenum">
              <a:rPr lang="en-US">
                <a:latin typeface="Times New Roman" pitchFamily="18" charset="0"/>
              </a:rPr>
              <a:pPr eaLnBrk="1" hangingPunct="1"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B7B22-9001-4445-ACBA-FA4F0E9295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5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E0B8D34A-2B1D-49C5-A89E-5BDE287638D0}" type="slidenum">
              <a:rPr lang="en-US">
                <a:latin typeface="Times New Roman" pitchFamily="18" charset="0"/>
              </a:rPr>
              <a:pPr eaLnBrk="1" hangingPunct="1"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the importance of each item.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that it is important to ensure that updated documents do not conflict with higher level documents, accreditor requirements and standards.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CAC20AFA-DA60-43FB-95E7-392B493EC7CF}" type="slidenum">
              <a:rPr lang="en-US">
                <a:latin typeface="Times New Roman" pitchFamily="18" charset="0"/>
              </a:rPr>
              <a:pPr eaLnBrk="1" hangingPunct="1"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the importance of each item.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E97F7A2-3D57-4094-8B92-0262487CFBEA}" type="slidenum">
              <a:rPr lang="en-US">
                <a:latin typeface="Times New Roman" pitchFamily="18" charset="0"/>
              </a:rPr>
              <a:pPr eaLnBrk="1" hangingPunct="1"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Stress that the CAR </a:t>
            </a:r>
            <a:r>
              <a:rPr lang="en-US" dirty="0" smtClean="0"/>
              <a:t>Champion </a:t>
            </a:r>
            <a:r>
              <a:rPr lang="en-US" dirty="0" smtClean="0"/>
              <a:t>should challenge questionable requests.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It may help to get the owner’s manager involved.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Emphasize the requirement for granting extensions 30 days or more, or more than the 3</a:t>
            </a:r>
            <a:r>
              <a:rPr lang="en-US" baseline="30000" dirty="0" smtClean="0"/>
              <a:t>rd</a:t>
            </a:r>
            <a:r>
              <a:rPr lang="en-US" dirty="0" smtClean="0"/>
              <a:t> request.  These must be approved by the CAR Process Owner.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8047CF8-D7C8-4B90-B173-357328A61526}" type="slidenum">
              <a:rPr lang="en-US">
                <a:latin typeface="Times New Roman" pitchFamily="18" charset="0"/>
              </a:rPr>
              <a:pPr eaLnBrk="1" hangingPunct="1"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46CFA45-509A-4A8B-9EFE-217DACDBD921}" type="slidenum">
              <a:rPr lang="en-US">
                <a:latin typeface="Times New Roman" pitchFamily="18" charset="0"/>
              </a:rPr>
              <a:pPr eaLnBrk="1" hangingPunct="1"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Remind them that Observations are no longer forced close.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8808763D-411B-4F6F-A226-C7CFEC5E8CBF}" type="slidenum">
              <a:rPr lang="en-US">
                <a:latin typeface="Times New Roman" pitchFamily="18" charset="0"/>
              </a:rPr>
              <a:pPr eaLnBrk="1" hangingPunct="1"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8808763D-411B-4F6F-A226-C7CFEC5E8CBF}" type="slidenum">
              <a:rPr lang="en-US">
                <a:latin typeface="Times New Roman" pitchFamily="18" charset="0"/>
              </a:rPr>
              <a:pPr eaLnBrk="1" hangingPunct="1"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0A350A41-1C1D-4658-AD18-A8F0A2E33F4B}" type="slidenum">
              <a:rPr lang="en-US">
                <a:latin typeface="Times New Roman" pitchFamily="18" charset="0"/>
              </a:rPr>
              <a:pPr eaLnBrk="1" hangingPunct="1"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57CA021-B060-4387-9477-8AE30EB8BEF5}" type="slidenum">
              <a:rPr lang="en-US">
                <a:latin typeface="Times New Roman" pitchFamily="18" charset="0"/>
              </a:rPr>
              <a:pPr eaLnBrk="1" hangingPunct="1"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Current CAR </a:t>
            </a:r>
            <a:r>
              <a:rPr lang="en-US" dirty="0" smtClean="0"/>
              <a:t>Champion</a:t>
            </a:r>
            <a:r>
              <a:rPr lang="en-US" dirty="0" smtClean="0"/>
              <a:t>s </a:t>
            </a:r>
            <a:r>
              <a:rPr lang="en-US" dirty="0" smtClean="0"/>
              <a:t>will benefit from this training as a refresher of CAR </a:t>
            </a:r>
            <a:r>
              <a:rPr lang="en-US" dirty="0" smtClean="0"/>
              <a:t>Champion </a:t>
            </a:r>
            <a:r>
              <a:rPr lang="en-US" dirty="0" smtClean="0"/>
              <a:t>responsibilities.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This training will help to ensure consistency among all CAR </a:t>
            </a:r>
            <a:r>
              <a:rPr lang="en-US" dirty="0" smtClean="0"/>
              <a:t>Champions </a:t>
            </a:r>
            <a:r>
              <a:rPr lang="en-US" dirty="0" smtClean="0"/>
              <a:t>at UL.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New CAR </a:t>
            </a:r>
            <a:r>
              <a:rPr lang="en-US" dirty="0" smtClean="0"/>
              <a:t>Champions </a:t>
            </a:r>
            <a:r>
              <a:rPr lang="en-US" dirty="0" smtClean="0"/>
              <a:t>will begin learning CAR </a:t>
            </a:r>
            <a:r>
              <a:rPr lang="en-US" dirty="0" smtClean="0"/>
              <a:t>Champion </a:t>
            </a:r>
            <a:r>
              <a:rPr lang="en-US" dirty="0" smtClean="0"/>
              <a:t>duties from this training.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New CAR </a:t>
            </a:r>
            <a:r>
              <a:rPr lang="en-US" dirty="0" smtClean="0"/>
              <a:t>Champions </a:t>
            </a:r>
            <a:r>
              <a:rPr lang="en-US" dirty="0" smtClean="0"/>
              <a:t>must be familiar with the 00-QA-S0006 Corrective Action Request Process SOP prior to attending this training.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AF8F784-A024-4077-880D-AB0EFDC09A9D}" type="slidenum">
              <a:rPr lang="en-US">
                <a:latin typeface="Times New Roman" pitchFamily="18" charset="0"/>
              </a:rPr>
              <a:pPr eaLnBrk="1" hangingPunct="1"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The two CAR categories are Findings and Observations.</a:t>
            </a:r>
          </a:p>
          <a:p>
            <a:pPr marL="571500" lvl="1" indent="-114300" eaLnBrk="1" hangingPunct="1">
              <a:buFontTx/>
              <a:buChar char="•"/>
            </a:pPr>
            <a:r>
              <a:rPr lang="en-US" smtClean="0"/>
              <a:t>This slide and the next one provides a definition for each of these.</a:t>
            </a:r>
          </a:p>
          <a:p>
            <a:pPr marL="571500" lvl="1" indent="-114300" eaLnBrk="1" hangingPunct="1">
              <a:buFontTx/>
              <a:buChar char="•"/>
            </a:pPr>
            <a:r>
              <a:rPr lang="en-US" smtClean="0"/>
              <a:t>Provide examples of Findings.</a:t>
            </a:r>
          </a:p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F3C7F106-8183-4131-A19B-4E583CF13DFD}" type="slidenum">
              <a:rPr lang="en-US">
                <a:latin typeface="Times New Roman" pitchFamily="18" charset="0"/>
              </a:rPr>
              <a:pPr eaLnBrk="1" hangingPunct="1"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Provide examples of Observations.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Point out the differences between the examples of Observations and the examples given for Findings.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Give examples to illustrate the difference between a general observation CAR and an opportunity for improvement observation CAR.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9F3AFF52-EA1A-4F04-9EB2-F3D62CC2A879}" type="slidenum">
              <a:rPr lang="en-US">
                <a:latin typeface="Times New Roman" pitchFamily="18" charset="0"/>
              </a:rPr>
              <a:pPr eaLnBrk="1" hangingPunct="1"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Transition slide to start the discussion of the CAR process.  The specific topics are listed on the next slide.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3CF95D04-D214-4D31-9232-1873E253E5EB}" type="slidenum">
              <a:rPr lang="en-US">
                <a:latin typeface="Times New Roman" pitchFamily="18" charset="0"/>
              </a:rPr>
              <a:pPr eaLnBrk="1" hangingPunct="1"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20685E1-775D-4A1E-A5E7-85B5CD536B93}" type="slidenum">
              <a:rPr lang="en-US">
                <a:latin typeface="Times New Roman" pitchFamily="18" charset="0"/>
              </a:rPr>
              <a:pPr eaLnBrk="1" hangingPunct="1"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Explain that CARs can be forced close if they should not be CARs.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that a CAR may still be needed even if it does go through the Customer Complaint process, CRD, etc.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09B4A93-58CA-4D5A-8A45-DA58BDE2C44E}" type="slidenum">
              <a:rPr lang="en-US">
                <a:latin typeface="Times New Roman" pitchFamily="18" charset="0"/>
              </a:rPr>
              <a:pPr eaLnBrk="1" hangingPunct="1"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 </a:t>
            </a:r>
            <a:r>
              <a:rPr lang="en-US" dirty="0" smtClean="0"/>
              <a:t>Champion </a:t>
            </a:r>
            <a:r>
              <a:rPr lang="en-US" dirty="0" smtClean="0"/>
              <a:t>Training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609600" y="5715000"/>
            <a:ext cx="79247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bg1"/>
                </a:solidFill>
              </a:rPr>
              <a:t>March 18, 2014, </a:t>
            </a:r>
            <a:r>
              <a:rPr lang="en-US" sz="1600" b="1" dirty="0">
                <a:solidFill>
                  <a:schemeClr val="bg1"/>
                </a:solidFill>
              </a:rPr>
              <a:t>Rev. </a:t>
            </a:r>
            <a:r>
              <a:rPr lang="en-US" sz="1600" b="1" dirty="0" smtClean="0">
                <a:solidFill>
                  <a:schemeClr val="bg1"/>
                </a:solidFill>
              </a:rPr>
              <a:t>5.0</a:t>
            </a:r>
            <a:endParaRPr lang="en-US" sz="16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</a:rPr>
              <a:t>For questions or </a:t>
            </a:r>
            <a:r>
              <a:rPr lang="en-US" sz="1600" b="1" dirty="0" smtClean="0">
                <a:solidFill>
                  <a:schemeClr val="bg1"/>
                </a:solidFill>
              </a:rPr>
              <a:t>comments, </a:t>
            </a:r>
            <a:r>
              <a:rPr lang="en-US" sz="1600" b="1" dirty="0">
                <a:solidFill>
                  <a:schemeClr val="bg1"/>
                </a:solidFill>
              </a:rPr>
              <a:t>please contact Cheryl Allison or Kathy Lindstrom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en-US" sz="3400" dirty="0" smtClean="0">
                <a:solidFill>
                  <a:schemeClr val="accent1"/>
                </a:solidFill>
              </a:rPr>
              <a:t>Reviews CAR, cont.</a:t>
            </a:r>
          </a:p>
          <a:p>
            <a:pPr eaLnBrk="1" hangingPunct="1">
              <a:buFontTx/>
              <a:buNone/>
            </a:pPr>
            <a:r>
              <a:rPr lang="en-US" sz="3400" dirty="0" smtClean="0"/>
              <a:t>	Is it a Repeat CAR?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3100" dirty="0" smtClean="0"/>
              <a:t>CAR </a:t>
            </a:r>
            <a:r>
              <a:rPr lang="en-US" sz="3100" b="1" i="1" dirty="0" smtClean="0"/>
              <a:t>(</a:t>
            </a:r>
            <a:r>
              <a:rPr lang="en-US" sz="3100" b="1" i="1" dirty="0" smtClean="0"/>
              <a:t>findings only</a:t>
            </a:r>
            <a:r>
              <a:rPr lang="en-US" sz="3100" b="1" i="1" dirty="0" smtClean="0"/>
              <a:t>)</a:t>
            </a:r>
            <a:r>
              <a:rPr lang="en-US" sz="3100" dirty="0" smtClean="0"/>
              <a:t> meeting the following:</a:t>
            </a:r>
          </a:p>
          <a:p>
            <a:pPr marL="685800" lvl="1" indent="-338138" eaLnBrk="1" hangingPunct="1">
              <a:spcBef>
                <a:spcPts val="600"/>
              </a:spcBef>
              <a:buFont typeface="Arial" pitchFamily="34" charset="0"/>
              <a:buChar char="-"/>
            </a:pPr>
            <a:r>
              <a:rPr lang="en-US" sz="2800" dirty="0" smtClean="0"/>
              <a:t>CAR written against the exact same department/program/function/site/sector for the same issue.</a:t>
            </a:r>
          </a:p>
          <a:p>
            <a:pPr marL="685800" lvl="1" indent="-338138" eaLnBrk="1" hangingPunct="1">
              <a:spcBef>
                <a:spcPts val="600"/>
              </a:spcBef>
              <a:buFont typeface="Arial" pitchFamily="34" charset="0"/>
              <a:buChar char="-"/>
            </a:pPr>
            <a:r>
              <a:rPr lang="en-US" sz="2800" dirty="0" smtClean="0"/>
              <a:t>CAR written as the exact issue and level (local, regional or global) or as the exact issue at a lower level than previous CAR, i.e.,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sz="2800" dirty="0" smtClean="0"/>
              <a:t>previous and current CAR are both local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sz="2800" dirty="0" smtClean="0"/>
              <a:t>previous and current CAR are both global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sz="2800" dirty="0" smtClean="0"/>
              <a:t>previous CAR was global the current CAR is local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800" dirty="0" smtClean="0"/>
          </a:p>
          <a:p>
            <a:pPr marL="347663"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3400" dirty="0" smtClean="0"/>
              <a:t>In all cases, the previous CAR was closed as “verified effective”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Assigns Owner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Assigns it at the appropriate level (e.g., process owner) and to the appropriate group (e.g., within CAS) that can actually make the changes necessary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Process or policy issue: assign to policy or process owner (See 00-QA-P0031, Global Policy and Process Owners Matrix)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See 00-QA-S0006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Coaches CAR Owners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How much help do you give?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Explaining the scope of the CAR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Training on Root Cause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Guidance on Corrective Action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Owner Responsibilities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Accepts responsibility for the CAR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Determines scope of problem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Responsible for containment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Determines root cause and corrective action plan (CAP)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Implements the CAP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Owner Responsibilities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Provides description of how they will determine effectiveness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Establishes and submits milestones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Requests extensions through the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32888"/>
            <a:ext cx="7984403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>WORKSHOP: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Root Cause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CORRECTIVE  ACTION  PLANS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Elements of a Corrective Action Plan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Containment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Addresses the objective evidence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Addresses the root cause to prevent recurrence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All the milestones fully address what the nonconformance describes and covers all steps of CAP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Statement of how owner will verify effectiveness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>WORKSHOP: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Developing Corrective Action Plans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32888"/>
            <a:ext cx="7984403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>OTHER CAR </a:t>
            </a:r>
            <a:r>
              <a:rPr lang="en-US" dirty="0" smtClean="0">
                <a:solidFill>
                  <a:srgbClr val="FFC000"/>
                </a:solidFill>
              </a:rPr>
              <a:t>CHAMPION RESPONSIBILITIES</a:t>
            </a:r>
            <a:endParaRPr lang="en-US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Purpose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CAR Categories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CAR Process (00-QA-S0006)</a:t>
            </a:r>
          </a:p>
          <a:p>
            <a:pPr marL="804863" lvl="1" indent="-347663" eaLnBrk="1" hangingPunct="1">
              <a:lnSpc>
                <a:spcPct val="90000"/>
              </a:lnSpc>
              <a:buFont typeface="Arial" pitchFamily="34" charset="0"/>
              <a:buChar char="̵"/>
            </a:pPr>
            <a:r>
              <a:rPr lang="en-US" dirty="0" smtClean="0"/>
              <a:t>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  <a:p>
            <a:pPr marL="804863" lvl="1" indent="-347663" eaLnBrk="1" hangingPunct="1">
              <a:lnSpc>
                <a:spcPct val="90000"/>
              </a:lnSpc>
              <a:buFont typeface="Arial" pitchFamily="34" charset="0"/>
              <a:buChar char="̵"/>
            </a:pPr>
            <a:r>
              <a:rPr lang="en-US" dirty="0" smtClean="0"/>
              <a:t>CAR Owner Responsibilities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Workshop:  Root Cause Analysis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Workshop:  Corrective Action Plan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Other 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Workshop:  CAR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Other CAR </a:t>
            </a:r>
            <a:r>
              <a:rPr lang="en-US" dirty="0" smtClean="0"/>
              <a:t>Champion</a:t>
            </a:r>
            <a:r>
              <a:rPr lang="en-US" dirty="0" smtClean="0"/>
              <a:t> </a:t>
            </a:r>
            <a:r>
              <a:rPr lang="en-US" dirty="0" smtClean="0"/>
              <a:t>Responsibilities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Acts on CARs within 9 calendar days of response, implementation submission, request for extension,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410864"/>
              </p:ext>
            </p:extLst>
          </p:nvPr>
        </p:nvGraphicFramePr>
        <p:xfrm>
          <a:off x="1438275" y="304800"/>
          <a:ext cx="6410325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Worksheet" r:id="rId4" imgW="6410697" imgH="6077306" progId="Excel.Sheet.8">
                  <p:embed/>
                </p:oleObj>
              </mc:Choice>
              <mc:Fallback>
                <p:oleObj name="Worksheet" r:id="rId4" imgW="6410697" imgH="6077306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04800"/>
                        <a:ext cx="6410325" cy="607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39354-55BE-43D2-8D54-47AC9E713DE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Other 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Reviewing Implementation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Is the response complete?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Documents are revised and published in doc control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Revised records are published in DMS, etc. 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Links should be to the official record (i.e., DMS, not to </a:t>
            </a:r>
            <a:r>
              <a:rPr lang="en-US" dirty="0" err="1" smtClean="0"/>
              <a:t>ePro</a:t>
            </a:r>
            <a:r>
              <a:rPr lang="en-US" dirty="0" smtClean="0"/>
              <a:t>)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Were all steps of CAP covered?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Other 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Reviewing Implementation, cont.</a:t>
            </a:r>
          </a:p>
          <a:p>
            <a:pPr marL="804862" lvl="1" indent="-457200" eaLnBrk="1" hangingPunct="1">
              <a:buFont typeface="Arial" pitchFamily="34" charset="0"/>
              <a:buChar char="-"/>
            </a:pPr>
            <a:r>
              <a:rPr lang="en-US" dirty="0" smtClean="0"/>
              <a:t>Training records – actual evidence such as a sign-in sheet, not just owner saying it was done.  Note: E-mails are usually not an effective means of training. </a:t>
            </a:r>
          </a:p>
          <a:p>
            <a:pPr marL="804862" lvl="1" indent="-457200" eaLnBrk="1" hangingPunct="1">
              <a:buFont typeface="Arial" pitchFamily="34" charset="0"/>
              <a:buChar char="-"/>
            </a:pPr>
            <a:r>
              <a:rPr lang="en-US" dirty="0" smtClean="0"/>
              <a:t>If CAP changed, ensure that it still fully addresses the nonconformance.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Other 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CAR Extensions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Is it a legitimate reason for extension?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If more than 30 days, or more than the 3</a:t>
            </a:r>
            <a:r>
              <a:rPr lang="en-US" baseline="30000" dirty="0" smtClean="0"/>
              <a:t>rd</a:t>
            </a:r>
            <a:r>
              <a:rPr lang="en-US" dirty="0" smtClean="0"/>
              <a:t> extension, needs approval of the CAR Process Owner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CAR owner should request an extension through the CAR database, and not send the CAR </a:t>
            </a:r>
            <a:r>
              <a:rPr lang="en-US" dirty="0" smtClean="0"/>
              <a:t>Champion </a:t>
            </a:r>
            <a:r>
              <a:rPr lang="en-US" dirty="0" smtClean="0"/>
              <a:t>an e-mail with the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Other 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CAR Extensions, cont.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If CAR is overdue, owner can’t request an extension via the database, but you can change the state and the date if you feel it’s a valid request (unless more than 30 days, or more than 3</a:t>
            </a:r>
            <a:r>
              <a:rPr lang="en-US" baseline="30000" dirty="0" smtClean="0"/>
              <a:t>rd</a:t>
            </a:r>
            <a:r>
              <a:rPr lang="en-US" dirty="0" smtClean="0"/>
              <a:t> extension).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Other 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Closing CARs and Verifying Effectiveness</a:t>
            </a:r>
          </a:p>
          <a:p>
            <a:pPr marL="347663" lvl="1" eaLnBrk="1" hangingPunct="1">
              <a:buFontTx/>
              <a:buNone/>
            </a:pPr>
            <a:r>
              <a:rPr lang="en-US" dirty="0" smtClean="0"/>
              <a:t>For both Findings and Observations: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Verifies the objective evidence has been addressed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Verifies all milestones are complete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Closes the CAR </a:t>
            </a:r>
            <a:r>
              <a:rPr lang="en-US" i="1" dirty="0" smtClean="0"/>
              <a:t>(Closed – Awaiting Verification)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Verifies effectiveness for certain Finding CARs (see CAR website) and for all Observation CARs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997" y="2532888"/>
            <a:ext cx="7984403" cy="1600200"/>
          </a:xfrm>
          <a:noFill/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WORKSHOP: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/>
              <a:t>CAR Database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997" y="3048000"/>
            <a:ext cx="7984403" cy="1085088"/>
          </a:xfrm>
          <a:noFill/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1558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77913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Revision History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924800" cy="5030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dirty="0" smtClean="0"/>
              <a:t>Revision 4.1, March 8, 2011</a:t>
            </a:r>
          </a:p>
          <a:p>
            <a:pPr lvl="1" eaLnBrk="1" hangingPunct="1"/>
            <a:r>
              <a:rPr lang="en-US" sz="1000" dirty="0" smtClean="0"/>
              <a:t>2 year review, added revision history page; no other updates</a:t>
            </a:r>
          </a:p>
          <a:p>
            <a:pPr lvl="1" eaLnBrk="1" hangingPunct="1"/>
            <a:endParaRPr lang="en-US" sz="1000" dirty="0"/>
          </a:p>
          <a:p>
            <a:pPr marL="0" lvl="1" indent="0" eaLnBrk="1" hangingPunct="1">
              <a:buNone/>
            </a:pPr>
            <a:r>
              <a:rPr lang="en-US" sz="1400" dirty="0" smtClean="0"/>
              <a:t>Revision 4.2, February 19, 2013</a:t>
            </a:r>
          </a:p>
          <a:p>
            <a:pPr marL="741363" lvl="1" indent="-284163" eaLnBrk="1" hangingPunct="1"/>
            <a:r>
              <a:rPr lang="en-US" sz="1000" dirty="0" smtClean="0"/>
              <a:t>Updated template to more current UL template</a:t>
            </a:r>
          </a:p>
          <a:p>
            <a:pPr marL="741363" lvl="1" indent="-284163" eaLnBrk="1" hangingPunct="1"/>
            <a:r>
              <a:rPr lang="en-US" sz="1000" dirty="0" smtClean="0"/>
              <a:t>Page Added “scope” to list of items not required for an Observation </a:t>
            </a:r>
            <a:r>
              <a:rPr lang="en-US" sz="1000" dirty="0" smtClean="0"/>
              <a:t>CAR</a:t>
            </a:r>
          </a:p>
          <a:p>
            <a:pPr marL="457200" lvl="1" indent="0" eaLnBrk="1" hangingPunct="1">
              <a:buNone/>
            </a:pPr>
            <a:endParaRPr lang="en-US" sz="1000" dirty="0"/>
          </a:p>
          <a:p>
            <a:pPr marL="0" lvl="1" indent="0" eaLnBrk="1" hangingPunct="1">
              <a:buNone/>
            </a:pPr>
            <a:r>
              <a:rPr lang="en-US" sz="1400" dirty="0" smtClean="0"/>
              <a:t>Revision 5.0, March 18, 2014</a:t>
            </a:r>
            <a:endParaRPr lang="en-US" sz="1400" dirty="0" smtClean="0"/>
          </a:p>
          <a:p>
            <a:pPr marL="741363" lvl="1" indent="-284163" eaLnBrk="1" hangingPunct="1"/>
            <a:r>
              <a:rPr lang="en-US" sz="1000" dirty="0" smtClean="0"/>
              <a:t>Updated notes</a:t>
            </a:r>
          </a:p>
          <a:p>
            <a:pPr marL="741363" lvl="1" indent="-284163" eaLnBrk="1" hangingPunct="1"/>
            <a:r>
              <a:rPr lang="en-US" sz="1000" dirty="0" smtClean="0"/>
              <a:t>Changed from CAR Admin/Administrator to CAR Champion</a:t>
            </a:r>
            <a:endParaRPr lang="en-US" sz="1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39354-55BE-43D2-8D54-47AC9E713DE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Purpose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Provide for consistency among CAR </a:t>
            </a:r>
            <a:r>
              <a:rPr lang="en-US" dirty="0" smtClean="0"/>
              <a:t>Champions</a:t>
            </a:r>
            <a:endParaRPr lang="en-US" dirty="0" smtClean="0"/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Training for new CAR </a:t>
            </a:r>
            <a:r>
              <a:rPr lang="en-US" dirty="0" smtClean="0"/>
              <a:t>Champions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Categories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There are two CAR categories</a:t>
            </a:r>
          </a:p>
          <a:p>
            <a:pPr marL="609600" indent="-609600" eaLnBrk="1" hangingPunct="1">
              <a:buFontTx/>
              <a:buNone/>
            </a:pPr>
            <a:endParaRPr lang="en-US" sz="1600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en-US" dirty="0" smtClean="0"/>
              <a:t>Finding:  A nonconformance to a requirement or procedure that is at least one of the following:</a:t>
            </a:r>
          </a:p>
          <a:p>
            <a:pPr marL="804863" lvl="1" indent="-347663" eaLnBrk="1" hangingPunct="1">
              <a:buFont typeface="Arial" pitchFamily="34" charset="0"/>
              <a:buChar char="̵"/>
            </a:pPr>
            <a:r>
              <a:rPr lang="en-US" dirty="0" smtClean="0"/>
              <a:t>Systemic</a:t>
            </a:r>
          </a:p>
          <a:p>
            <a:pPr marL="804863" lvl="1" indent="-347663" eaLnBrk="1" hangingPunct="1">
              <a:buFont typeface="Arial" pitchFamily="34" charset="0"/>
              <a:buChar char="̵"/>
            </a:pPr>
            <a:r>
              <a:rPr lang="en-US" dirty="0" smtClean="0"/>
              <a:t>Recurring</a:t>
            </a:r>
          </a:p>
          <a:p>
            <a:pPr marL="804863" lvl="1" indent="-347663" eaLnBrk="1" hangingPunct="1">
              <a:buFont typeface="Arial" pitchFamily="34" charset="0"/>
              <a:buChar char="̵"/>
            </a:pPr>
            <a:r>
              <a:rPr lang="en-US" dirty="0" smtClean="0"/>
              <a:t>Severe</a:t>
            </a:r>
          </a:p>
          <a:p>
            <a:pPr marL="609600" indent="-609600"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Categories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buFontTx/>
              <a:buAutoNum type="arabicPeriod" startAt="2"/>
            </a:pPr>
            <a:r>
              <a:rPr lang="en-US" dirty="0" smtClean="0"/>
              <a:t>Observation:  A nonconformance that does not appear to be systemic, recurring or severe.  An observation may also be an opportunity for improvement.</a:t>
            </a:r>
          </a:p>
          <a:p>
            <a:pPr marL="804863" lvl="1" indent="-347663" eaLnBrk="1" hangingPunct="1">
              <a:buFont typeface="Arial" pitchFamily="34" charset="0"/>
              <a:buChar char="•"/>
            </a:pPr>
            <a:r>
              <a:rPr lang="en-US" dirty="0" smtClean="0"/>
              <a:t>One time occurrence</a:t>
            </a:r>
          </a:p>
          <a:p>
            <a:pPr marL="1262063" lvl="2" indent="-347663" eaLnBrk="1" hangingPunct="1">
              <a:buFontTx/>
              <a:buChar char="-"/>
            </a:pPr>
            <a:r>
              <a:rPr lang="en-US" dirty="0" smtClean="0"/>
              <a:t>No analysis, root cause statement or scope necessary</a:t>
            </a:r>
          </a:p>
          <a:p>
            <a:pPr marL="1262063" lvl="2" indent="-347663" eaLnBrk="1" hangingPunct="1">
              <a:buFontTx/>
              <a:buChar char="-"/>
            </a:pPr>
            <a:r>
              <a:rPr lang="en-US" dirty="0" smtClean="0"/>
              <a:t>Need to fix the occurrence</a:t>
            </a:r>
          </a:p>
          <a:p>
            <a:pPr marL="990600" lvl="1" indent="-533400" eaLnBrk="1" hangingPunct="1"/>
            <a:r>
              <a:rPr lang="en-US" dirty="0" smtClean="0"/>
              <a:t>Opportunity for improvement</a:t>
            </a:r>
          </a:p>
          <a:p>
            <a:pPr marL="1262063" lvl="2" indent="-347663" eaLnBrk="1" hangingPunct="1">
              <a:buFontTx/>
              <a:buChar char="-"/>
            </a:pPr>
            <a:r>
              <a:rPr lang="en-US" dirty="0" smtClean="0"/>
              <a:t>Owner determines if they will act on the opportunity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6197" y="2514600"/>
            <a:ext cx="7984403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CAR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Process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Topics</a:t>
            </a:r>
          </a:p>
          <a:p>
            <a:pPr marL="804863" lvl="1" indent="-347663" eaLnBrk="1" hangingPunct="1">
              <a:buFont typeface="Arial" pitchFamily="34" charset="0"/>
              <a:buChar char="-"/>
            </a:pPr>
            <a:r>
              <a:rPr lang="en-US" dirty="0" smtClean="0"/>
              <a:t>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  <a:p>
            <a:pPr marL="1143000" lvl="2" indent="-338138" eaLnBrk="1" hangingPunct="1">
              <a:buFont typeface="Arial" pitchFamily="34" charset="0"/>
              <a:buChar char="•"/>
            </a:pPr>
            <a:r>
              <a:rPr lang="en-US" dirty="0" smtClean="0"/>
              <a:t>Reviewing a CAR</a:t>
            </a:r>
          </a:p>
          <a:p>
            <a:pPr marL="1143000" lvl="2" indent="-338138" eaLnBrk="1" hangingPunct="1">
              <a:buFont typeface="Arial" pitchFamily="34" charset="0"/>
              <a:buChar char="•"/>
            </a:pPr>
            <a:r>
              <a:rPr lang="en-US" dirty="0" smtClean="0"/>
              <a:t>Assigning a CAR Owner</a:t>
            </a:r>
          </a:p>
          <a:p>
            <a:pPr marL="1143000" lvl="2" indent="-338138" eaLnBrk="1" hangingPunct="1">
              <a:buFont typeface="Arial" pitchFamily="34" charset="0"/>
              <a:buChar char="•"/>
            </a:pPr>
            <a:r>
              <a:rPr lang="en-US" dirty="0" smtClean="0"/>
              <a:t>Coaching CAR Owners</a:t>
            </a:r>
          </a:p>
          <a:p>
            <a:pPr marL="804863" lvl="1" indent="-347663" eaLnBrk="1" hangingPunct="1">
              <a:buFont typeface="Arial" pitchFamily="34" charset="0"/>
              <a:buChar char="-"/>
            </a:pPr>
            <a:r>
              <a:rPr lang="en-US" dirty="0" smtClean="0"/>
              <a:t>CAR Owner Responsibilities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Reviews CAR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Should it be a CAR?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Why would it not be a CAR?</a:t>
            </a:r>
          </a:p>
          <a:p>
            <a:pPr marL="685800" lvl="1" indent="-338138" eaLnBrk="1" hangingPunct="1">
              <a:lnSpc>
                <a:spcPct val="90000"/>
              </a:lnSpc>
              <a:buFont typeface="Arial" pitchFamily="34" charset="0"/>
              <a:buChar char="-"/>
            </a:pPr>
            <a:r>
              <a:rPr lang="en-US" dirty="0" smtClean="0"/>
              <a:t>No linkage to a requirement</a:t>
            </a:r>
          </a:p>
          <a:p>
            <a:pPr marL="685800" lvl="1" indent="-338138" eaLnBrk="1" hangingPunct="1">
              <a:lnSpc>
                <a:spcPct val="90000"/>
              </a:lnSpc>
              <a:buFont typeface="Arial" pitchFamily="34" charset="0"/>
              <a:buChar char="-"/>
            </a:pPr>
            <a:r>
              <a:rPr lang="en-US" dirty="0" smtClean="0"/>
              <a:t>Existing CAR</a:t>
            </a:r>
          </a:p>
          <a:p>
            <a:pPr marL="685800" lvl="1" indent="-338138" eaLnBrk="1" hangingPunct="1">
              <a:lnSpc>
                <a:spcPct val="90000"/>
              </a:lnSpc>
              <a:buFont typeface="Arial" pitchFamily="34" charset="0"/>
              <a:buChar char="-"/>
            </a:pPr>
            <a:r>
              <a:rPr lang="en-US" dirty="0" smtClean="0"/>
              <a:t>Did the initiator try to resolve this through normal channels?</a:t>
            </a:r>
          </a:p>
          <a:p>
            <a:pPr marL="1033463" lvl="2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Customer Complaint process,</a:t>
            </a:r>
          </a:p>
          <a:p>
            <a:pPr marL="1033463" lvl="2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Certification Requirement Decision (CRD) process,</a:t>
            </a:r>
          </a:p>
          <a:p>
            <a:pPr marL="1033463" lvl="2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Contact those involved with the problem,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</a:t>
            </a:r>
            <a:r>
              <a:rPr lang="en-US" dirty="0" smtClean="0"/>
              <a:t>Champion </a:t>
            </a:r>
            <a:r>
              <a:rPr lang="en-US" dirty="0" smtClean="0"/>
              <a:t>Responsibilities</a:t>
            </a:r>
          </a:p>
        </p:txBody>
      </p:sp>
      <p:sp>
        <p:nvSpPr>
          <p:cNvPr id="11267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Reviews CAR, cont.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Checks the corrective action plan to ensure that it does not conflict with: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ISO/IEC Standards such as 17025, 17020 and Guide 65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UL policies or procedures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Accreditor requirements such as OSHA regulations and CTL decisions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 Admin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 Admin</Template>
  <TotalTime>1405</TotalTime>
  <Words>1360</Words>
  <Application>Microsoft Office PowerPoint</Application>
  <PresentationFormat>On-screen Show (4:3)</PresentationFormat>
  <Paragraphs>223</Paragraphs>
  <Slides>29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CAR Admin</vt:lpstr>
      <vt:lpstr>Worksheet</vt:lpstr>
      <vt:lpstr>CAR Champion Training</vt:lpstr>
      <vt:lpstr>Agenda</vt:lpstr>
      <vt:lpstr>Purpose</vt:lpstr>
      <vt:lpstr>CAR Categories</vt:lpstr>
      <vt:lpstr>CAR Categories</vt:lpstr>
      <vt:lpstr> CAR PROCESS</vt:lpstr>
      <vt:lpstr>CAR Process</vt:lpstr>
      <vt:lpstr>CAR Champion Responsibilities</vt:lpstr>
      <vt:lpstr>CAR Champion Responsibilities</vt:lpstr>
      <vt:lpstr>CAR Champion Responsibilities</vt:lpstr>
      <vt:lpstr>CAR Champion Responsibilities</vt:lpstr>
      <vt:lpstr>CAR Champion Responsibilities</vt:lpstr>
      <vt:lpstr>CAR Owner Responsibilities </vt:lpstr>
      <vt:lpstr>CAR Owner Responsibilities</vt:lpstr>
      <vt:lpstr>WORKSHOP: Root Cause</vt:lpstr>
      <vt:lpstr> CORRECTIVE  ACTION  PLANS</vt:lpstr>
      <vt:lpstr>Elements of a Corrective Action Plan</vt:lpstr>
      <vt:lpstr>WORKSHOP: Developing Corrective Action Plans</vt:lpstr>
      <vt:lpstr>OTHER CAR CHAMPION RESPONSIBILITIES</vt:lpstr>
      <vt:lpstr>Other CAR Champion Responsibilities</vt:lpstr>
      <vt:lpstr>PowerPoint Presentation</vt:lpstr>
      <vt:lpstr>Other CAR Champion Responsibilities</vt:lpstr>
      <vt:lpstr>Other CAR Champion Responsibilities</vt:lpstr>
      <vt:lpstr>Other CAR Champion Responsibilities</vt:lpstr>
      <vt:lpstr>Other CAR Champion Responsibilities</vt:lpstr>
      <vt:lpstr>Other CAR Champion Responsibilities</vt:lpstr>
      <vt:lpstr>WORKSHOP: CAR Database</vt:lpstr>
      <vt:lpstr>End</vt:lpstr>
      <vt:lpstr>Revision History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Administrator Training</dc:title>
  <dc:creator>Administrator</dc:creator>
  <dc:description>Rev 2: Added slide 21 showing for each CAR state who is responsible._x000d_
Rev 3: Updates based upon updated 00-QA-S0006, 9.1:  Updated slide 10 definition of repeat finding; updated slides 24 and 25 for extensions to state "more than 30 days"_x000d_
Rev 4: Slide 20 changed from 14 to 9 days for CAR Admins to act on CARs in their queue</dc:description>
  <cp:lastModifiedBy>Allison, Cheryl</cp:lastModifiedBy>
  <cp:revision>104</cp:revision>
  <cp:lastPrinted>2013-02-26T15:04:15Z</cp:lastPrinted>
  <dcterms:created xsi:type="dcterms:W3CDTF">2008-03-17T18:16:40Z</dcterms:created>
  <dcterms:modified xsi:type="dcterms:W3CDTF">2014-03-18T15:46:38Z</dcterms:modified>
</cp:coreProperties>
</file>