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5"/>
  </p:notesMasterIdLst>
  <p:handoutMasterIdLst>
    <p:handoutMasterId r:id="rId16"/>
  </p:handoutMasterIdLst>
  <p:sldIdLst>
    <p:sldId id="256" r:id="rId2"/>
    <p:sldId id="257" r:id="rId3"/>
    <p:sldId id="259" r:id="rId4"/>
    <p:sldId id="258" r:id="rId5"/>
    <p:sldId id="260" r:id="rId6"/>
    <p:sldId id="261" r:id="rId7"/>
    <p:sldId id="262" r:id="rId8"/>
    <p:sldId id="263" r:id="rId9"/>
    <p:sldId id="264" r:id="rId10"/>
    <p:sldId id="265" r:id="rId11"/>
    <p:sldId id="267" r:id="rId12"/>
    <p:sldId id="266" r:id="rId13"/>
    <p:sldId id="268" r:id="rId14"/>
  </p:sldIdLst>
  <p:sldSz cx="9144000" cy="6858000" type="screen4x3"/>
  <p:notesSz cx="6858000" cy="9296400"/>
  <p:defaultTextStyle>
    <a:defPPr>
      <a:defRPr lang="en-US"/>
    </a:defPPr>
    <a:lvl1pPr algn="l" rtl="0" fontAlgn="base">
      <a:spcBef>
        <a:spcPct val="0"/>
      </a:spcBef>
      <a:spcAft>
        <a:spcPct val="0"/>
      </a:spcAft>
      <a:defRPr kern="1200">
        <a:solidFill>
          <a:schemeClr val="tx1"/>
        </a:solidFill>
        <a:latin typeface="Arial" charset="0"/>
        <a:ea typeface="Osaka" pitchFamily="1" charset="-128"/>
        <a:cs typeface="+mn-cs"/>
      </a:defRPr>
    </a:lvl1pPr>
    <a:lvl2pPr marL="457200" algn="l" rtl="0" fontAlgn="base">
      <a:spcBef>
        <a:spcPct val="0"/>
      </a:spcBef>
      <a:spcAft>
        <a:spcPct val="0"/>
      </a:spcAft>
      <a:defRPr kern="1200">
        <a:solidFill>
          <a:schemeClr val="tx1"/>
        </a:solidFill>
        <a:latin typeface="Arial" charset="0"/>
        <a:ea typeface="Osaka" pitchFamily="1" charset="-128"/>
        <a:cs typeface="+mn-cs"/>
      </a:defRPr>
    </a:lvl2pPr>
    <a:lvl3pPr marL="914400" algn="l" rtl="0" fontAlgn="base">
      <a:spcBef>
        <a:spcPct val="0"/>
      </a:spcBef>
      <a:spcAft>
        <a:spcPct val="0"/>
      </a:spcAft>
      <a:defRPr kern="1200">
        <a:solidFill>
          <a:schemeClr val="tx1"/>
        </a:solidFill>
        <a:latin typeface="Arial" charset="0"/>
        <a:ea typeface="Osaka" pitchFamily="1" charset="-128"/>
        <a:cs typeface="+mn-cs"/>
      </a:defRPr>
    </a:lvl3pPr>
    <a:lvl4pPr marL="1371600" algn="l" rtl="0" fontAlgn="base">
      <a:spcBef>
        <a:spcPct val="0"/>
      </a:spcBef>
      <a:spcAft>
        <a:spcPct val="0"/>
      </a:spcAft>
      <a:defRPr kern="1200">
        <a:solidFill>
          <a:schemeClr val="tx1"/>
        </a:solidFill>
        <a:latin typeface="Arial" charset="0"/>
        <a:ea typeface="Osaka" pitchFamily="1" charset="-128"/>
        <a:cs typeface="+mn-cs"/>
      </a:defRPr>
    </a:lvl4pPr>
    <a:lvl5pPr marL="1828800" algn="l" rtl="0" fontAlgn="base">
      <a:spcBef>
        <a:spcPct val="0"/>
      </a:spcBef>
      <a:spcAft>
        <a:spcPct val="0"/>
      </a:spcAft>
      <a:defRPr kern="1200">
        <a:solidFill>
          <a:schemeClr val="tx1"/>
        </a:solidFill>
        <a:latin typeface="Arial" charset="0"/>
        <a:ea typeface="Osaka" pitchFamily="1" charset="-128"/>
        <a:cs typeface="+mn-cs"/>
      </a:defRPr>
    </a:lvl5pPr>
    <a:lvl6pPr marL="2286000" algn="l" defTabSz="914400" rtl="0" eaLnBrk="1" latinLnBrk="0" hangingPunct="1">
      <a:defRPr kern="1200">
        <a:solidFill>
          <a:schemeClr val="tx1"/>
        </a:solidFill>
        <a:latin typeface="Arial" charset="0"/>
        <a:ea typeface="Osaka" pitchFamily="1" charset="-128"/>
        <a:cs typeface="+mn-cs"/>
      </a:defRPr>
    </a:lvl6pPr>
    <a:lvl7pPr marL="2743200" algn="l" defTabSz="914400" rtl="0" eaLnBrk="1" latinLnBrk="0" hangingPunct="1">
      <a:defRPr kern="1200">
        <a:solidFill>
          <a:schemeClr val="tx1"/>
        </a:solidFill>
        <a:latin typeface="Arial" charset="0"/>
        <a:ea typeface="Osaka" pitchFamily="1" charset="-128"/>
        <a:cs typeface="+mn-cs"/>
      </a:defRPr>
    </a:lvl7pPr>
    <a:lvl8pPr marL="3200400" algn="l" defTabSz="914400" rtl="0" eaLnBrk="1" latinLnBrk="0" hangingPunct="1">
      <a:defRPr kern="1200">
        <a:solidFill>
          <a:schemeClr val="tx1"/>
        </a:solidFill>
        <a:latin typeface="Arial" charset="0"/>
        <a:ea typeface="Osaka" pitchFamily="1" charset="-128"/>
        <a:cs typeface="+mn-cs"/>
      </a:defRPr>
    </a:lvl8pPr>
    <a:lvl9pPr marL="3657600" algn="l" defTabSz="914400" rtl="0" eaLnBrk="1" latinLnBrk="0" hangingPunct="1">
      <a:defRPr kern="1200">
        <a:solidFill>
          <a:schemeClr val="tx1"/>
        </a:solidFill>
        <a:latin typeface="Arial" charset="0"/>
        <a:ea typeface="Osaka" pitchFamily="1"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20944" autoAdjust="0"/>
    <p:restoredTop sz="90929"/>
  </p:normalViewPr>
  <p:slideViewPr>
    <p:cSldViewPr>
      <p:cViewPr>
        <p:scale>
          <a:sx n="68" d="100"/>
          <a:sy n="68" d="100"/>
        </p:scale>
        <p:origin x="-1118" y="-653"/>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p:cViewPr>
        <p:scale>
          <a:sx n="75" d="100"/>
          <a:sy n="75" d="100"/>
        </p:scale>
        <p:origin x="-1404" y="-60"/>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4820"/>
          </a:xfrm>
          <a:prstGeom prst="rect">
            <a:avLst/>
          </a:prstGeom>
        </p:spPr>
        <p:txBody>
          <a:bodyPr vert="horz" lIns="91440" tIns="45720" rIns="91440" bIns="45720" rtlCol="0"/>
          <a:lstStyle>
            <a:lvl1pPr algn="r">
              <a:defRPr sz="1200"/>
            </a:lvl1pPr>
          </a:lstStyle>
          <a:p>
            <a:fld id="{5E4B3083-C547-46E0-AAE4-DE5C8CFFE0F8}" type="datetimeFigureOut">
              <a:rPr lang="en-US" smtClean="0"/>
              <a:t>2/26/2013</a:t>
            </a:fld>
            <a:endParaRPr lang="en-US"/>
          </a:p>
        </p:txBody>
      </p:sp>
      <p:sp>
        <p:nvSpPr>
          <p:cNvPr id="4" name="Footer Placeholder 3"/>
          <p:cNvSpPr>
            <a:spLocks noGrp="1"/>
          </p:cNvSpPr>
          <p:nvPr>
            <p:ph type="ftr" sz="quarter" idx="2"/>
          </p:nvPr>
        </p:nvSpPr>
        <p:spPr>
          <a:xfrm>
            <a:off x="0" y="8829967"/>
            <a:ext cx="2971800" cy="46482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29967"/>
            <a:ext cx="2971800" cy="464820"/>
          </a:xfrm>
          <a:prstGeom prst="rect">
            <a:avLst/>
          </a:prstGeom>
        </p:spPr>
        <p:txBody>
          <a:bodyPr vert="horz" lIns="91440" tIns="45720" rIns="91440" bIns="45720" rtlCol="0" anchor="b"/>
          <a:lstStyle>
            <a:lvl1pPr algn="r">
              <a:defRPr sz="1200"/>
            </a:lvl1pPr>
          </a:lstStyle>
          <a:p>
            <a:fld id="{1383D4AB-2BCC-446F-A124-B5EDAD8070DA}" type="slidenum">
              <a:rPr lang="en-US" smtClean="0"/>
              <a:t>‹#›</a:t>
            </a:fld>
            <a:endParaRPr lang="en-US"/>
          </a:p>
        </p:txBody>
      </p:sp>
    </p:spTree>
    <p:extLst>
      <p:ext uri="{BB962C8B-B14F-4D97-AF65-F5344CB8AC3E}">
        <p14:creationId xmlns:p14="http://schemas.microsoft.com/office/powerpoint/2010/main" val="24120775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atin typeface="Times New Roman" pitchFamily="18" charset="0"/>
                <a:ea typeface="+mn-ea"/>
              </a:defRPr>
            </a:lvl1pPr>
          </a:lstStyle>
          <a:p>
            <a:pPr>
              <a:defRPr/>
            </a:pPr>
            <a:endParaRPr lang="en-US"/>
          </a:p>
        </p:txBody>
      </p:sp>
      <p:sp>
        <p:nvSpPr>
          <p:cNvPr id="4099" name="Rectangle 3"/>
          <p:cNvSpPr>
            <a:spLocks noGrp="1" noChangeArrowheads="1"/>
          </p:cNvSpPr>
          <p:nvPr>
            <p:ph type="dt" idx="1"/>
          </p:nvPr>
        </p:nvSpPr>
        <p:spPr bwMode="auto">
          <a:xfrm>
            <a:off x="3886200" y="0"/>
            <a:ext cx="297180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atin typeface="Times New Roman" pitchFamily="18" charset="0"/>
                <a:ea typeface="+mn-ea"/>
              </a:defRPr>
            </a:lvl1pPr>
          </a:lstStyle>
          <a:p>
            <a:pPr>
              <a:defRPr/>
            </a:pPr>
            <a:endParaRPr lang="en-US"/>
          </a:p>
        </p:txBody>
      </p:sp>
      <p:sp>
        <p:nvSpPr>
          <p:cNvPr id="16388" name="Rectangle 4"/>
          <p:cNvSpPr>
            <a:spLocks noGrp="1" noRot="1" noChangeAspect="1"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914400" y="4415790"/>
            <a:ext cx="5029200" cy="4183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831580"/>
            <a:ext cx="297180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atin typeface="Times New Roman" pitchFamily="18" charset="0"/>
                <a:ea typeface="+mn-ea"/>
              </a:defRPr>
            </a:lvl1pPr>
          </a:lstStyle>
          <a:p>
            <a:pPr>
              <a:defRPr/>
            </a:pPr>
            <a:endParaRPr lang="en-US"/>
          </a:p>
        </p:txBody>
      </p:sp>
      <p:sp>
        <p:nvSpPr>
          <p:cNvPr id="4103" name="Rectangle 7"/>
          <p:cNvSpPr>
            <a:spLocks noGrp="1" noChangeArrowheads="1"/>
          </p:cNvSpPr>
          <p:nvPr>
            <p:ph type="sldNum" sz="quarter" idx="5"/>
          </p:nvPr>
        </p:nvSpPr>
        <p:spPr bwMode="auto">
          <a:xfrm>
            <a:off x="3886200" y="8831580"/>
            <a:ext cx="297180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atin typeface="Times New Roman" pitchFamily="18" charset="0"/>
                <a:ea typeface="+mn-ea"/>
              </a:defRPr>
            </a:lvl1pPr>
          </a:lstStyle>
          <a:p>
            <a:pPr>
              <a:defRPr/>
            </a:pPr>
            <a:fld id="{BA38DD05-E991-492A-9688-9F900BCC85A5}" type="slidenum">
              <a:rPr lang="en-US"/>
              <a:pPr>
                <a:defRPr/>
              </a:pPr>
              <a:t>‹#›</a:t>
            </a:fld>
            <a:endParaRPr lang="en-US"/>
          </a:p>
        </p:txBody>
      </p:sp>
    </p:spTree>
    <p:extLst>
      <p:ext uri="{BB962C8B-B14F-4D97-AF65-F5344CB8AC3E}">
        <p14:creationId xmlns:p14="http://schemas.microsoft.com/office/powerpoint/2010/main" val="11847430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fld id="{8F3D00B2-FAE8-41BB-873A-932387FAFF27}" type="slidenum">
              <a:rPr lang="en-US">
                <a:latin typeface="Times New Roman" pitchFamily="18" charset="0"/>
              </a:rPr>
              <a:pPr eaLnBrk="1" hangingPunct="1"/>
              <a:t>1</a:t>
            </a:fld>
            <a:endParaRPr lang="en-US">
              <a:latin typeface="Times New Roman" pitchFamily="18" charset="0"/>
            </a:endParaRPr>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p:spPr>
        <p:txBody>
          <a:bodyPr/>
          <a:lstStyle/>
          <a:p>
            <a:pPr eaLnBrk="1" hangingPunct="1"/>
            <a:r>
              <a:rPr lang="en-US" smtClean="0"/>
              <a:t>Note: This module is just a guideline for the trainer – it may not be necessary to show this to the class, but it will ensure consistency in that each group will cover the same things. We assume that the majority of this training session will be hands on in the CAR database tool.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fld id="{6428B104-7D8C-4C7C-AD78-E4F84B5112CB}" type="slidenum">
              <a:rPr lang="en-US">
                <a:latin typeface="Times New Roman" pitchFamily="18" charset="0"/>
              </a:rPr>
              <a:pPr eaLnBrk="1" hangingPunct="1"/>
              <a:t>10</a:t>
            </a:fld>
            <a:endParaRPr lang="en-US">
              <a:latin typeface="Times New Roman" pitchFamily="18"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p:spPr>
        <p:txBody>
          <a:bodyPr/>
          <a:lstStyle/>
          <a:p>
            <a:pPr eaLnBrk="1" hangingPunct="1"/>
            <a:r>
              <a:rPr lang="en-US" smtClean="0"/>
              <a:t/>
            </a:r>
            <a:br>
              <a:rPr lang="en-US" smtClean="0"/>
            </a:br>
            <a:r>
              <a:rPr lang="en-US" smtClean="0"/>
              <a:t>See CAR admin training for when to close findings and observations. Show them how to close a CAR.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fld id="{F68DB68E-C060-4803-8CFB-C168E40B4DBD}" type="slidenum">
              <a:rPr lang="en-US">
                <a:latin typeface="Times New Roman" pitchFamily="18" charset="0"/>
              </a:rPr>
              <a:pPr eaLnBrk="1" hangingPunct="1"/>
              <a:t>11</a:t>
            </a:fld>
            <a:endParaRPr lang="en-US">
              <a:latin typeface="Times New Roman" pitchFamily="18"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p:spPr>
        <p:txBody>
          <a:bodyPr/>
          <a:lstStyle/>
          <a:p>
            <a:pPr eaLnBrk="1" hangingPunct="1"/>
            <a:r>
              <a:rPr lang="en-US" smtClean="0"/>
              <a:t/>
            </a:r>
            <a:br>
              <a:rPr lang="en-US" smtClean="0"/>
            </a:br>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fld id="{CB81F3CA-4378-40F4-B513-B101B7492B59}" type="slidenum">
              <a:rPr lang="en-US">
                <a:latin typeface="Times New Roman" pitchFamily="18" charset="0"/>
              </a:rPr>
              <a:pPr eaLnBrk="1" hangingPunct="1"/>
              <a:t>12</a:t>
            </a:fld>
            <a:endParaRPr lang="en-US">
              <a:latin typeface="Times New Roman" pitchFamily="18"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fld id="{D7A1939D-CEE6-45CD-8E66-A0F0486780B2}" type="slidenum">
              <a:rPr lang="en-US">
                <a:latin typeface="Times New Roman" pitchFamily="18" charset="0"/>
              </a:rPr>
              <a:pPr eaLnBrk="1" hangingPunct="1"/>
              <a:t>13</a:t>
            </a:fld>
            <a:endParaRPr lang="en-US">
              <a:latin typeface="Times New Roman" pitchFamily="18"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fld id="{144EB492-4BD7-496D-8903-D7F9CDFA1B9C}" type="slidenum">
              <a:rPr lang="en-US">
                <a:latin typeface="Times New Roman" pitchFamily="18" charset="0"/>
              </a:rPr>
              <a:pPr eaLnBrk="1" hangingPunct="1"/>
              <a:t>2</a:t>
            </a:fld>
            <a:endParaRPr lang="en-US">
              <a:latin typeface="Times New Roman" pitchFamily="18"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p:spPr>
        <p:txBody>
          <a:bodyPr/>
          <a:lstStyle/>
          <a:p>
            <a:pPr eaLnBrk="1" hangingPunct="1"/>
            <a:r>
              <a:rPr lang="en-US" smtClean="0"/>
              <a:t>Explain that for Corp admins, it’s easiest to go into the CAR state under corporate. For local CAR admins, it’s easiest to go into sub-region. If you are doing a specific type of CAR, (ex: Customer Complaints) you can look under CAR source. </a:t>
            </a:r>
          </a:p>
          <a:p>
            <a:pPr eaLnBrk="1" hangingPunct="1"/>
            <a:r>
              <a:rPr lang="en-US" smtClean="0"/>
              <a:t>Show the tool while explaining this, and then have some hands on time going through the different  views. Tailor this to your audience. </a:t>
            </a:r>
          </a:p>
          <a:p>
            <a:pPr eaLnBrk="1" hangingPunct="1"/>
            <a:r>
              <a:rPr lang="en-US" smtClean="0"/>
              <a:t>Transitional CARs – shows the CAR Admin’s CARs by number of days in the current state.  This helps the CAR Admin to avoid holding CARs for more than 9 calendar days.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fld id="{CF775D00-D81E-4FF6-BCBE-FFC539B8054E}" type="slidenum">
              <a:rPr lang="en-US">
                <a:latin typeface="Times New Roman" pitchFamily="18" charset="0"/>
              </a:rPr>
              <a:pPr eaLnBrk="1" hangingPunct="1"/>
              <a:t>3</a:t>
            </a:fld>
            <a:endParaRPr lang="en-US">
              <a:latin typeface="Times New Roman" pitchFamily="18" charset="0"/>
            </a:endParaRPr>
          </a:p>
        </p:txBody>
      </p:sp>
      <p:sp>
        <p:nvSpPr>
          <p:cNvPr id="19459" name="Rectangle 1026"/>
          <p:cNvSpPr>
            <a:spLocks noGrp="1" noRot="1" noChangeAspect="1" noChangeArrowheads="1" noTextEdit="1"/>
          </p:cNvSpPr>
          <p:nvPr>
            <p:ph type="sldImg"/>
          </p:nvPr>
        </p:nvSpPr>
        <p:spPr>
          <a:ln/>
        </p:spPr>
      </p:sp>
      <p:sp>
        <p:nvSpPr>
          <p:cNvPr id="19460" name="Rectangle 1027"/>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fld id="{CC08DC6A-C05A-4DDE-B6E5-5BDF361D533D}" type="slidenum">
              <a:rPr lang="en-US">
                <a:latin typeface="Times New Roman" pitchFamily="18" charset="0"/>
              </a:rPr>
              <a:pPr eaLnBrk="1" hangingPunct="1"/>
              <a:t>4</a:t>
            </a:fld>
            <a:endParaRPr lang="en-US">
              <a:latin typeface="Times New Roman"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pPr eaLnBrk="1" hangingPunct="1"/>
            <a:r>
              <a:rPr lang="en-US" smtClean="0"/>
              <a:t>This module assumes that they have recently completed the CAR admin training module. Pull up a submitted CAR first. Just talk through the pages of the CAR. Mention that there is a Corp CAR admin who goes through all the submitted CARs and assigns a CAR admin – you will usually get an e-mail that there is a new CAR for your review. Otherwise, you can check your region, etc. for submitted CARs. Point out that the state of the CAR is identified at the top of the CAR and on the owner page. Submitted CARs do not have numbers.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fld id="{90EB939D-D3CE-48ED-9D13-1B264DD6F8EC}" type="slidenum">
              <a:rPr lang="en-US">
                <a:latin typeface="Times New Roman" pitchFamily="18" charset="0"/>
              </a:rPr>
              <a:pPr eaLnBrk="1" hangingPunct="1"/>
              <a:t>5</a:t>
            </a:fld>
            <a:endParaRPr lang="en-US">
              <a:latin typeface="Times New Roman" pitchFamily="18"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p:spPr>
        <p:txBody>
          <a:bodyPr/>
          <a:lstStyle/>
          <a:p>
            <a:pPr eaLnBrk="1" hangingPunct="1"/>
            <a:r>
              <a:rPr lang="en-US" smtClean="0"/>
              <a:t>Explain how you would fill in the fields. Explain about edit mode and the submit button. Explain the option to be copied on reminder e-mails. It’s good to add comments to the owner, explaining the background of the CAR and that you are available to help. You can mention that depending on the circumstances, it’s good to send an e-mail prior to assigning a CAR, letting them know that they are the suggested owner and seeing if they have any comments or if they agree.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fld id="{5377B7B7-C4C7-4159-9F6C-EC7135409B6C}" type="slidenum">
              <a:rPr lang="en-US">
                <a:latin typeface="Times New Roman" pitchFamily="18" charset="0"/>
              </a:rPr>
              <a:pPr eaLnBrk="1" hangingPunct="1"/>
              <a:t>6</a:t>
            </a:fld>
            <a:endParaRPr lang="en-US">
              <a:latin typeface="Times New Roman" pitchFamily="18"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p:spPr>
        <p:txBody>
          <a:bodyPr/>
          <a:lstStyle/>
          <a:p>
            <a:pPr eaLnBrk="1" hangingPunct="1"/>
            <a:r>
              <a:rPr lang="en-US" smtClean="0"/>
              <a:t>Show the options on the tool bar once you click “edit”. Explain that the options change depending upon the state of the CAR. Explain when to use quiet mode.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fld id="{E332E06D-1BDC-44E6-814E-783EF53D2FE8}" type="slidenum">
              <a:rPr lang="en-US">
                <a:latin typeface="Times New Roman" pitchFamily="18" charset="0"/>
              </a:rPr>
              <a:pPr eaLnBrk="1" hangingPunct="1"/>
              <a:t>7</a:t>
            </a:fld>
            <a:endParaRPr lang="en-US">
              <a:latin typeface="Times New Roman" pitchFamily="18"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p:spPr>
        <p:txBody>
          <a:bodyPr/>
          <a:lstStyle/>
          <a:p>
            <a:pPr eaLnBrk="1" hangingPunct="1"/>
            <a:r>
              <a:rPr lang="en-US" smtClean="0"/>
              <a:t>Explain that this may include talking with the CAR owner, possibly doing some training and revision – refer back to the Root Cause and Corrective Action Plan Workshops. </a:t>
            </a:r>
          </a:p>
          <a:p>
            <a:pPr eaLnBrk="1" hangingPunct="1"/>
            <a:r>
              <a:rPr lang="en-US" smtClean="0"/>
              <a:t>Go through the options you have for action – also show the pull down menu under admin and go through each option – change current due date, change milestone proposed date, change CAR status, Force CAR closed, etc.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fld id="{45DC21F3-786F-4AEB-9686-7AB84775C476}" type="slidenum">
              <a:rPr lang="en-US">
                <a:latin typeface="Times New Roman" pitchFamily="18" charset="0"/>
              </a:rPr>
              <a:pPr eaLnBrk="1" hangingPunct="1"/>
              <a:t>8</a:t>
            </a:fld>
            <a:endParaRPr lang="en-US">
              <a:latin typeface="Times New Roman" pitchFamily="18" charset="0"/>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p:spPr>
        <p:txBody>
          <a:bodyPr/>
          <a:lstStyle/>
          <a:p>
            <a:pPr eaLnBrk="1" hangingPunct="1"/>
            <a:r>
              <a:rPr lang="en-US" smtClean="0"/>
              <a:t>Mention that it’s good to keep in touch with owners – reminding them if a CAR is coming due, asking if they need help or reminding them to put in an extension if they won’t be ready by the due date. </a:t>
            </a:r>
          </a:p>
          <a:p>
            <a:pPr eaLnBrk="1" hangingPunct="1"/>
            <a:r>
              <a:rPr lang="en-US" smtClean="0"/>
              <a:t>In the CAR admin training, we discussed the elements that you need to look for in the implementation evidence – so just review that. </a:t>
            </a:r>
          </a:p>
          <a:p>
            <a:pPr eaLnBrk="1" hangingPunct="1"/>
            <a:r>
              <a:rPr lang="en-US" smtClean="0"/>
              <a:t>Explain that you can add notes in each milestone if necessary. Also explain that the milestone has it’s own history that gets updated when changes are made to a milestone.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fld id="{F5781097-B124-4032-A151-32AE66D64E81}" type="slidenum">
              <a:rPr lang="en-US">
                <a:latin typeface="Times New Roman" pitchFamily="18" charset="0"/>
              </a:rPr>
              <a:pPr eaLnBrk="1" hangingPunct="1"/>
              <a:t>9</a:t>
            </a:fld>
            <a:endParaRPr lang="en-US">
              <a:latin typeface="Times New Roman" pitchFamily="18"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p:spPr>
        <p:txBody>
          <a:bodyPr/>
          <a:lstStyle/>
          <a:p>
            <a:pPr eaLnBrk="1" hangingPunct="1"/>
            <a:r>
              <a:rPr lang="en-US" smtClean="0"/>
              <a:t>Explain the process for extending CARs in Database. Explain what happens when a CAR goes overdue and gets escalated. Show them how to select a milestone and change the date. </a:t>
            </a:r>
          </a:p>
          <a:p>
            <a:pPr eaLnBrk="1" hangingPunct="1"/>
            <a:r>
              <a:rPr lang="en-US" smtClean="0"/>
              <a:t>Explain that if there are subsequent milestones that depend upon each other – if there is a request to change the first milestone, you need to manually change the subsequent milestones. </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Red">
    <p:bg>
      <p:bgPr>
        <a:solidFill>
          <a:schemeClr val="accent1"/>
        </a:solidFill>
        <a:effectLst/>
      </p:bgPr>
    </p:bg>
    <p:spTree>
      <p:nvGrpSpPr>
        <p:cNvPr id="1" name=""/>
        <p:cNvGrpSpPr/>
        <p:nvPr/>
      </p:nvGrpSpPr>
      <p:grpSpPr>
        <a:xfrm>
          <a:off x="0" y="0"/>
          <a:ext cx="0" cy="0"/>
          <a:chOff x="0" y="0"/>
          <a:chExt cx="0" cy="0"/>
        </a:xfrm>
      </p:grpSpPr>
      <p:pic>
        <p:nvPicPr>
          <p:cNvPr id="4" name="Picture 6" descr="UL_Enterprise_wht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invGray">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57199" y="2534248"/>
            <a:ext cx="5548579" cy="1399032"/>
          </a:xfrm>
        </p:spPr>
        <p:txBody>
          <a:bodyPr/>
          <a:lstStyle>
            <a:lvl1pPr algn="l">
              <a:defRPr sz="3000" b="1">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3961120"/>
            <a:ext cx="5548579" cy="1773936"/>
          </a:xfrm>
        </p:spPr>
        <p:txBody>
          <a:bodyPr>
            <a:normAutofit/>
          </a:bodyPr>
          <a:lstStyle>
            <a:lvl1pPr marL="0" indent="0" algn="l">
              <a:buNone/>
              <a:defRPr sz="1600" b="1">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02678142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losing Slide">
    <p:bg>
      <p:bgPr>
        <a:solidFill>
          <a:schemeClr val="accent1"/>
        </a:solidFill>
        <a:effectLst/>
      </p:bgPr>
    </p:bg>
    <p:spTree>
      <p:nvGrpSpPr>
        <p:cNvPr id="1" name=""/>
        <p:cNvGrpSpPr/>
        <p:nvPr/>
      </p:nvGrpSpPr>
      <p:grpSpPr>
        <a:xfrm>
          <a:off x="0" y="0"/>
          <a:ext cx="0" cy="0"/>
          <a:chOff x="0" y="0"/>
          <a:chExt cx="0" cy="0"/>
        </a:xfrm>
      </p:grpSpPr>
      <p:pic>
        <p:nvPicPr>
          <p:cNvPr id="3" name="Picture 4" descr="ul_logo.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81938" y="482600"/>
            <a:ext cx="804862"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136475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White ">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auto">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457200" y="6423025"/>
            <a:ext cx="2343150" cy="246063"/>
          </a:xfrm>
          <a:prstGeom prst="rect">
            <a:avLst/>
          </a:prstGeom>
          <a:noFill/>
        </p:spPr>
        <p:txBody>
          <a:bodyPr wrap="none">
            <a:spAutoFit/>
          </a:bodyPr>
          <a:lstStyle>
            <a:lvl1pPr eaLnBrk="0" hangingPunct="0">
              <a:defRPr sz="2400">
                <a:solidFill>
                  <a:schemeClr val="tx1"/>
                </a:solidFill>
                <a:latin typeface="Arial" charset="0"/>
                <a:ea typeface="Geneva" charset="-128"/>
              </a:defRPr>
            </a:lvl1pPr>
            <a:lvl2pPr marL="37931725" indent="-37474525" eaLnBrk="0" hangingPunct="0">
              <a:defRPr sz="2400">
                <a:solidFill>
                  <a:schemeClr val="tx1"/>
                </a:solidFill>
                <a:latin typeface="Arial" charset="0"/>
                <a:ea typeface="Geneva" charset="-128"/>
              </a:defRPr>
            </a:lvl2pPr>
            <a:lvl3pPr eaLnBrk="0" hangingPunct="0">
              <a:defRPr sz="2400">
                <a:solidFill>
                  <a:schemeClr val="tx1"/>
                </a:solidFill>
                <a:latin typeface="Arial" charset="0"/>
                <a:ea typeface="Geneva" charset="-128"/>
              </a:defRPr>
            </a:lvl3pPr>
            <a:lvl4pPr eaLnBrk="0" hangingPunct="0">
              <a:defRPr sz="2400">
                <a:solidFill>
                  <a:schemeClr val="tx1"/>
                </a:solidFill>
                <a:latin typeface="Arial" charset="0"/>
                <a:ea typeface="Geneva" charset="-128"/>
              </a:defRPr>
            </a:lvl4pPr>
            <a:lvl5pPr eaLnBrk="0" hangingPunct="0">
              <a:defRPr sz="2400">
                <a:solidFill>
                  <a:schemeClr val="tx1"/>
                </a:solidFill>
                <a:latin typeface="Arial" charset="0"/>
                <a:ea typeface="Geneva" charset="-128"/>
              </a:defRPr>
            </a:lvl5pPr>
            <a:lvl6pPr marL="457200" eaLnBrk="0" fontAlgn="base" hangingPunct="0">
              <a:spcBef>
                <a:spcPct val="0"/>
              </a:spcBef>
              <a:spcAft>
                <a:spcPct val="0"/>
              </a:spcAft>
              <a:defRPr sz="2400">
                <a:solidFill>
                  <a:schemeClr val="tx1"/>
                </a:solidFill>
                <a:latin typeface="Arial" charset="0"/>
                <a:ea typeface="Geneva" charset="-128"/>
              </a:defRPr>
            </a:lvl6pPr>
            <a:lvl7pPr marL="914400" eaLnBrk="0" fontAlgn="base" hangingPunct="0">
              <a:spcBef>
                <a:spcPct val="0"/>
              </a:spcBef>
              <a:spcAft>
                <a:spcPct val="0"/>
              </a:spcAft>
              <a:defRPr sz="2400">
                <a:solidFill>
                  <a:schemeClr val="tx1"/>
                </a:solidFill>
                <a:latin typeface="Arial" charset="0"/>
                <a:ea typeface="Geneva" charset="-128"/>
              </a:defRPr>
            </a:lvl7pPr>
            <a:lvl8pPr marL="1371600" eaLnBrk="0" fontAlgn="base" hangingPunct="0">
              <a:spcBef>
                <a:spcPct val="0"/>
              </a:spcBef>
              <a:spcAft>
                <a:spcPct val="0"/>
              </a:spcAft>
              <a:defRPr sz="2400">
                <a:solidFill>
                  <a:schemeClr val="tx1"/>
                </a:solidFill>
                <a:latin typeface="Arial" charset="0"/>
                <a:ea typeface="Geneva" charset="-128"/>
              </a:defRPr>
            </a:lvl8pPr>
            <a:lvl9pPr marL="1828800" eaLnBrk="0" fontAlgn="base" hangingPunct="0">
              <a:spcBef>
                <a:spcPct val="0"/>
              </a:spcBef>
              <a:spcAft>
                <a:spcPct val="0"/>
              </a:spcAft>
              <a:defRPr sz="2400">
                <a:solidFill>
                  <a:schemeClr val="tx1"/>
                </a:solidFill>
                <a:latin typeface="Arial" charset="0"/>
                <a:ea typeface="Geneva" charset="-128"/>
              </a:defRPr>
            </a:lvl9pPr>
          </a:lstStyle>
          <a:p>
            <a:pPr eaLnBrk="1" hangingPunct="1"/>
            <a:r>
              <a:rPr lang="en-US" sz="1000">
                <a:solidFill>
                  <a:srgbClr val="000000"/>
                </a:solidFill>
                <a:cs typeface="Arial" charset="0"/>
              </a:rPr>
              <a:t>© 2011 Underwriters Laboratories Inc.</a:t>
            </a:r>
          </a:p>
        </p:txBody>
      </p:sp>
      <p:sp>
        <p:nvSpPr>
          <p:cNvPr id="2" name="Title 1"/>
          <p:cNvSpPr>
            <a:spLocks noGrp="1"/>
          </p:cNvSpPr>
          <p:nvPr>
            <p:ph type="ctrTitle"/>
          </p:nvPr>
        </p:nvSpPr>
        <p:spPr>
          <a:xfrm>
            <a:off x="457199" y="2532888"/>
            <a:ext cx="5570525" cy="1399032"/>
          </a:xfrm>
        </p:spPr>
        <p:txBody>
          <a:bodyPr/>
          <a:lstStyle>
            <a:lvl1pPr algn="l">
              <a:defRPr sz="3000" b="1">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3959352"/>
            <a:ext cx="5570525" cy="1773936"/>
          </a:xfrm>
        </p:spPr>
        <p:txBody>
          <a:bodyPr>
            <a:normAutofit/>
          </a:bodyPr>
          <a:lstStyle>
            <a:lvl1pPr marL="0" indent="0" algn="l">
              <a:buNone/>
              <a:defRPr sz="1600" b="1">
                <a:solidFill>
                  <a:schemeClr val="accent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296590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fld id="{8B0FF69B-23C7-4B75-BD7A-EF44B146D305}" type="slidenum">
              <a:rPr lang="en-US"/>
              <a:pPr/>
              <a:t>‹#›</a:t>
            </a:fld>
            <a:endParaRPr lang="en-US"/>
          </a:p>
        </p:txBody>
      </p:sp>
    </p:spTree>
    <p:extLst>
      <p:ext uri="{BB962C8B-B14F-4D97-AF65-F5344CB8AC3E}">
        <p14:creationId xmlns:p14="http://schemas.microsoft.com/office/powerpoint/2010/main" val="2054182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fld id="{2DA39354-55BE-43D2-8D54-47AC9E713DE3}" type="slidenum">
              <a:rPr lang="en-US"/>
              <a:pPr/>
              <a:t>‹#›</a:t>
            </a:fld>
            <a:endParaRPr lang="en-US"/>
          </a:p>
        </p:txBody>
      </p:sp>
    </p:spTree>
    <p:extLst>
      <p:ext uri="{BB962C8B-B14F-4D97-AF65-F5344CB8AC3E}">
        <p14:creationId xmlns:p14="http://schemas.microsoft.com/office/powerpoint/2010/main" val="4180471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79"/>
          <a:stretch>
            <a:fillRect/>
          </a:stretch>
        </p:blipFill>
        <p:spPr bwMode="auto">
          <a:xfrm>
            <a:off x="7132638" y="274638"/>
            <a:ext cx="1646237"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561246"/>
            <a:ext cx="5943600" cy="1143000"/>
          </a:xfrm>
        </p:spPr>
        <p:txBody>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457200" y="2743200"/>
            <a:ext cx="8229600" cy="3416299"/>
          </a:xfrm>
        </p:spPr>
        <p:txBody>
          <a:bodyPr>
            <a:normAutofit/>
          </a:bodyPr>
          <a:lstStyle>
            <a:lvl1pPr>
              <a:defRPr sz="1600" b="1">
                <a:solidFill>
                  <a:schemeClr val="accent1"/>
                </a:solidFill>
                <a:latin typeface="Arial" pitchFamily="34" charset="0"/>
                <a:cs typeface="Arial" pitchFamily="34" charset="0"/>
              </a:defRPr>
            </a:lvl1pPr>
            <a:lvl2pPr marL="0" indent="0">
              <a:buFontTx/>
              <a:buNone/>
              <a:defRPr sz="1600" b="0">
                <a:solidFill>
                  <a:schemeClr val="accent1"/>
                </a:solidFill>
                <a:latin typeface="Arial" pitchFamily="34" charset="0"/>
                <a:cs typeface="Arial" pitchFamily="34" charset="0"/>
              </a:defRPr>
            </a:lvl2pPr>
            <a:lvl3pPr marL="0" indent="0">
              <a:buFontTx/>
              <a:buNone/>
              <a:defRPr sz="1600" b="0">
                <a:solidFill>
                  <a:schemeClr val="accent1"/>
                </a:solidFill>
                <a:latin typeface="Arial" pitchFamily="34" charset="0"/>
                <a:cs typeface="Arial" pitchFamily="34" charset="0"/>
              </a:defRPr>
            </a:lvl3pPr>
            <a:lvl4pPr marL="0" indent="0">
              <a:buFontTx/>
              <a:buNone/>
              <a:defRPr sz="1600" b="0">
                <a:solidFill>
                  <a:schemeClr val="accent1"/>
                </a:solidFill>
                <a:latin typeface="Arial" pitchFamily="34" charset="0"/>
                <a:cs typeface="Arial" pitchFamily="34" charset="0"/>
              </a:defRPr>
            </a:lvl4pPr>
            <a:lvl5pPr marL="0" indent="0">
              <a:buFontTx/>
              <a:buNone/>
              <a:defRPr sz="1600" b="0">
                <a:solidFill>
                  <a:schemeClr val="accent1"/>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0"/>
          </p:nvPr>
        </p:nvSpPr>
        <p:spPr/>
        <p:txBody>
          <a:bodyPr/>
          <a:lstStyle>
            <a:lvl1pPr>
              <a:defRPr/>
            </a:lvl1pPr>
          </a:lstStyle>
          <a:p>
            <a:fld id="{68C2B71D-9229-4A23-8F42-7DFDFF72671D}" type="slidenum">
              <a:rPr lang="en-US"/>
              <a:pPr/>
              <a:t>‹#›</a:t>
            </a:fld>
            <a:endParaRPr lang="en-US"/>
          </a:p>
        </p:txBody>
      </p:sp>
    </p:spTree>
    <p:extLst>
      <p:ext uri="{BB962C8B-B14F-4D97-AF65-F5344CB8AC3E}">
        <p14:creationId xmlns:p14="http://schemas.microsoft.com/office/powerpoint/2010/main" val="1144249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C3003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ea typeface="Geneva" charset="-128"/>
              <a:cs typeface="Arial" charset="0"/>
            </a:endParaRPr>
          </a:p>
        </p:txBody>
      </p:sp>
      <p:pic>
        <p:nvPicPr>
          <p:cNvPr id="4" name="Picture 6" descr="ul_pattern.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65650882"/>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lvl1pPr>
              <a:lnSpc>
                <a:spcPct val="100000"/>
              </a:lnSpc>
              <a:spcBef>
                <a:spcPts val="1200"/>
              </a:spcBef>
              <a:defRPr sz="1800"/>
            </a:lvl1pPr>
            <a:lvl2pPr>
              <a:lnSpc>
                <a:spcPct val="100000"/>
              </a:lnSpc>
              <a:spcBef>
                <a:spcPts val="1200"/>
              </a:spcBef>
              <a:buFont typeface="Arial" pitchFamily="34" charset="0"/>
              <a:buChar char="•"/>
              <a:defRPr sz="1600"/>
            </a:lvl2pPr>
            <a:lvl3pPr>
              <a:lnSpc>
                <a:spcPct val="100000"/>
              </a:lnSpc>
              <a:spcBef>
                <a:spcPts val="1200"/>
              </a:spcBef>
              <a:buFont typeface="Arial" pitchFamily="34" charset="0"/>
              <a:buChar char="−"/>
              <a:defRPr sz="1400"/>
            </a:lvl3pPr>
            <a:lvl4pPr>
              <a:lnSpc>
                <a:spcPct val="100000"/>
              </a:lnSpc>
              <a:spcBef>
                <a:spcPts val="1200"/>
              </a:spcBef>
              <a:buFont typeface="Arial" pitchFamily="34" charset="0"/>
              <a:buChar char="−"/>
              <a:defRPr sz="1400"/>
            </a:lvl4pPr>
            <a:lvl5pPr>
              <a:lnSpc>
                <a:spcPct val="100000"/>
              </a:lnSpc>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spcBef>
                <a:spcPts val="1200"/>
              </a:spcBef>
              <a:defRPr sz="1800"/>
            </a:lvl1pPr>
            <a:lvl2pPr>
              <a:spcBef>
                <a:spcPts val="1200"/>
              </a:spcBef>
              <a:buFont typeface="Arial" pitchFamily="34" charset="0"/>
              <a:buChar char="•"/>
              <a:defRPr sz="1600"/>
            </a:lvl2pPr>
            <a:lvl3pPr>
              <a:spcBef>
                <a:spcPts val="1200"/>
              </a:spcBef>
              <a:buFont typeface="Arial" pitchFamily="34" charset="0"/>
              <a:buChar char="‒"/>
              <a:defRPr sz="1400"/>
            </a:lvl3pPr>
            <a:lvl4pPr>
              <a:spcBef>
                <a:spcPts val="1200"/>
              </a:spcBef>
              <a:buFont typeface="Arial" pitchFamily="34" charset="0"/>
              <a:buChar char="‒"/>
              <a:defRPr sz="1400"/>
            </a:lvl4pPr>
            <a:lvl5pPr>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fld id="{2C33BA31-10F2-4085-B9DC-16A8BA1E4DAD}" type="slidenum">
              <a:rPr lang="en-US"/>
              <a:pPr/>
              <a:t>‹#›</a:t>
            </a:fld>
            <a:endParaRPr lang="en-US"/>
          </a:p>
        </p:txBody>
      </p:sp>
    </p:spTree>
    <p:extLst>
      <p:ext uri="{BB962C8B-B14F-4D97-AF65-F5344CB8AC3E}">
        <p14:creationId xmlns:p14="http://schemas.microsoft.com/office/powerpoint/2010/main" val="2602584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fld id="{2CF2B15A-05AB-4486-A823-E70817ADA803}" type="slidenum">
              <a:rPr lang="en-US"/>
              <a:pPr/>
              <a:t>‹#›</a:t>
            </a:fld>
            <a:endParaRPr lang="en-US"/>
          </a:p>
        </p:txBody>
      </p:sp>
    </p:spTree>
    <p:extLst>
      <p:ext uri="{BB962C8B-B14F-4D97-AF65-F5344CB8AC3E}">
        <p14:creationId xmlns:p14="http://schemas.microsoft.com/office/powerpoint/2010/main" val="1152206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3"/>
          <p:cNvSpPr>
            <a:spLocks noGrp="1"/>
          </p:cNvSpPr>
          <p:nvPr>
            <p:ph type="sldNum" sz="quarter" idx="10"/>
          </p:nvPr>
        </p:nvSpPr>
        <p:spPr/>
        <p:txBody>
          <a:bodyPr/>
          <a:lstStyle>
            <a:lvl1pPr>
              <a:defRPr/>
            </a:lvl1pPr>
          </a:lstStyle>
          <a:p>
            <a:fld id="{5BB7B7E0-FDF9-426E-8609-706CF7FD9C7E}" type="slidenum">
              <a:rPr lang="en-US"/>
              <a:pPr/>
              <a:t>‹#›</a:t>
            </a:fld>
            <a:endParaRPr lang="en-US"/>
          </a:p>
        </p:txBody>
      </p:sp>
    </p:spTree>
    <p:extLst>
      <p:ext uri="{BB962C8B-B14F-4D97-AF65-F5344CB8AC3E}">
        <p14:creationId xmlns:p14="http://schemas.microsoft.com/office/powerpoint/2010/main" val="1275040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8045450" y="6276975"/>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lvl1pPr>
          </a:lstStyle>
          <a:p>
            <a:fld id="{10064887-7005-4BA9-A7B1-0FF37647CC7A}"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Lst>
  <p:hf hdr="0" ftr="0" dt="0"/>
  <p:txStyles>
    <p:titleStyle>
      <a:lvl1pPr algn="l" defTabSz="457200" rtl="0" eaLnBrk="1" fontAlgn="base" hangingPunct="1">
        <a:spcBef>
          <a:spcPct val="0"/>
        </a:spcBef>
        <a:spcAft>
          <a:spcPct val="0"/>
        </a:spcAft>
        <a:defRPr sz="2800" b="1" kern="1200">
          <a:solidFill>
            <a:schemeClr val="accent1"/>
          </a:solidFill>
          <a:latin typeface="Arial"/>
          <a:ea typeface="Geneva" charset="-128"/>
          <a:cs typeface="Geneva" charset="0"/>
        </a:defRPr>
      </a:lvl1pPr>
      <a:lvl2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2pPr>
      <a:lvl3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3pPr>
      <a:lvl4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4pPr>
      <a:lvl5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5pPr>
      <a:lvl6pPr marL="457200" algn="l" defTabSz="457200" rtl="0" eaLnBrk="1" fontAlgn="base" hangingPunct="1">
        <a:spcBef>
          <a:spcPct val="0"/>
        </a:spcBef>
        <a:spcAft>
          <a:spcPct val="0"/>
        </a:spcAft>
        <a:defRPr sz="2800" b="1">
          <a:solidFill>
            <a:schemeClr val="accent1"/>
          </a:solidFill>
          <a:latin typeface="Helvetica" charset="0"/>
        </a:defRPr>
      </a:lvl6pPr>
      <a:lvl7pPr marL="914400" algn="l" defTabSz="457200" rtl="0" eaLnBrk="1" fontAlgn="base" hangingPunct="1">
        <a:spcBef>
          <a:spcPct val="0"/>
        </a:spcBef>
        <a:spcAft>
          <a:spcPct val="0"/>
        </a:spcAft>
        <a:defRPr sz="2800" b="1">
          <a:solidFill>
            <a:schemeClr val="accent1"/>
          </a:solidFill>
          <a:latin typeface="Helvetica" charset="0"/>
        </a:defRPr>
      </a:lvl7pPr>
      <a:lvl8pPr marL="1371600" algn="l" defTabSz="457200" rtl="0" eaLnBrk="1" fontAlgn="base" hangingPunct="1">
        <a:spcBef>
          <a:spcPct val="0"/>
        </a:spcBef>
        <a:spcAft>
          <a:spcPct val="0"/>
        </a:spcAft>
        <a:defRPr sz="2800" b="1">
          <a:solidFill>
            <a:schemeClr val="accent1"/>
          </a:solidFill>
          <a:latin typeface="Helvetica" charset="0"/>
        </a:defRPr>
      </a:lvl8pPr>
      <a:lvl9pPr marL="1828800" algn="l" defTabSz="457200" rtl="0" eaLnBrk="1" fontAlgn="base" hangingPunct="1">
        <a:spcBef>
          <a:spcPct val="0"/>
        </a:spcBef>
        <a:spcAft>
          <a:spcPct val="0"/>
        </a:spcAft>
        <a:defRPr sz="2800" b="1">
          <a:solidFill>
            <a:schemeClr val="accent1"/>
          </a:solidFill>
          <a:latin typeface="Helvetica" charset="0"/>
        </a:defRPr>
      </a:lvl9pPr>
    </p:titleStyle>
    <p:bodyStyle>
      <a:lvl1pPr marL="342900" indent="-342900" algn="l" defTabSz="457200" rtl="0" eaLnBrk="1" fontAlgn="base" hangingPunct="1">
        <a:spcBef>
          <a:spcPct val="20000"/>
        </a:spcBef>
        <a:spcAft>
          <a:spcPct val="0"/>
        </a:spcAft>
        <a:defRPr sz="2000" kern="1200">
          <a:solidFill>
            <a:schemeClr val="tx1"/>
          </a:solidFill>
          <a:latin typeface="Arial"/>
          <a:ea typeface="Geneva" charset="-128"/>
          <a:cs typeface="Geneva" charset="0"/>
        </a:defRPr>
      </a:lvl1pPr>
      <a:lvl2pPr marL="344488" indent="-171450" algn="l" defTabSz="457200" rtl="0" eaLnBrk="1" fontAlgn="base" hangingPunct="1">
        <a:spcBef>
          <a:spcPts val="1200"/>
        </a:spcBef>
        <a:spcAft>
          <a:spcPct val="0"/>
        </a:spcAft>
        <a:buFont typeface="Arial" charset="0"/>
        <a:buChar char="•"/>
        <a:defRPr kern="1200">
          <a:solidFill>
            <a:schemeClr val="tx1"/>
          </a:solidFill>
          <a:latin typeface="Arial"/>
          <a:ea typeface="Arial Unicode MS" pitchFamily="34" charset="-128"/>
          <a:cs typeface="Arial Unicode MS" pitchFamily="34" charset="-128"/>
        </a:defRPr>
      </a:lvl2pPr>
      <a:lvl3pPr marL="569913" indent="-225425"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corporate.ul.com/departments/snk5212/QE/KB.cfm?ID=27"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hyperlink" Target="http://corporate.ul.com/departments/snk5212/QE/KB.cfm?ID=28"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smtClean="0"/>
              <a:t>CAR Database Training</a:t>
            </a:r>
          </a:p>
        </p:txBody>
      </p:sp>
      <p:sp>
        <p:nvSpPr>
          <p:cNvPr id="3075" name="Text Box 4"/>
          <p:cNvSpPr txBox="1">
            <a:spLocks noChangeArrowheads="1"/>
          </p:cNvSpPr>
          <p:nvPr/>
        </p:nvSpPr>
        <p:spPr bwMode="auto">
          <a:xfrm>
            <a:off x="974725" y="5715000"/>
            <a:ext cx="76358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endParaRPr lang="en-US">
              <a:solidFill>
                <a:srgbClr val="777777"/>
              </a:solidFill>
            </a:endParaRPr>
          </a:p>
        </p:txBody>
      </p:sp>
      <p:sp>
        <p:nvSpPr>
          <p:cNvPr id="5" name="Text Box 4"/>
          <p:cNvSpPr txBox="1">
            <a:spLocks noChangeArrowheads="1"/>
          </p:cNvSpPr>
          <p:nvPr/>
        </p:nvSpPr>
        <p:spPr bwMode="auto">
          <a:xfrm>
            <a:off x="609600" y="5715000"/>
            <a:ext cx="792480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Osaka" pitchFamily="1" charset="-128"/>
              </a:defRPr>
            </a:lvl1pPr>
            <a:lvl2pPr marL="742950" indent="-285750" eaLnBrk="0" hangingPunct="0">
              <a:defRPr>
                <a:solidFill>
                  <a:schemeClr val="tx1"/>
                </a:solidFill>
                <a:latin typeface="Arial" pitchFamily="34" charset="0"/>
                <a:ea typeface="Osaka" pitchFamily="1" charset="-128"/>
              </a:defRPr>
            </a:lvl2pPr>
            <a:lvl3pPr marL="1143000" indent="-228600" eaLnBrk="0" hangingPunct="0">
              <a:defRPr>
                <a:solidFill>
                  <a:schemeClr val="tx1"/>
                </a:solidFill>
                <a:latin typeface="Arial" pitchFamily="34" charset="0"/>
                <a:ea typeface="Osaka" pitchFamily="1" charset="-128"/>
              </a:defRPr>
            </a:lvl3pPr>
            <a:lvl4pPr marL="1600200" indent="-228600" eaLnBrk="0" hangingPunct="0">
              <a:defRPr>
                <a:solidFill>
                  <a:schemeClr val="tx1"/>
                </a:solidFill>
                <a:latin typeface="Arial" pitchFamily="34" charset="0"/>
                <a:ea typeface="Osaka" pitchFamily="1" charset="-128"/>
              </a:defRPr>
            </a:lvl4pPr>
            <a:lvl5pPr marL="2057400" indent="-228600" eaLnBrk="0" hangingPunct="0">
              <a:defRPr>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r>
              <a:rPr lang="en-US" sz="1600" b="1" dirty="0">
                <a:solidFill>
                  <a:schemeClr val="bg1"/>
                </a:solidFill>
              </a:rPr>
              <a:t>February </a:t>
            </a:r>
            <a:r>
              <a:rPr lang="en-US" sz="1600" b="1" dirty="0" smtClean="0">
                <a:solidFill>
                  <a:schemeClr val="bg1"/>
                </a:solidFill>
              </a:rPr>
              <a:t>22, </a:t>
            </a:r>
            <a:r>
              <a:rPr lang="en-US" sz="1600" b="1" dirty="0">
                <a:solidFill>
                  <a:schemeClr val="bg1"/>
                </a:solidFill>
              </a:rPr>
              <a:t>2013, Rev. </a:t>
            </a:r>
            <a:r>
              <a:rPr lang="en-US" sz="1600" b="1" dirty="0" smtClean="0">
                <a:solidFill>
                  <a:schemeClr val="bg1"/>
                </a:solidFill>
              </a:rPr>
              <a:t>5.2</a:t>
            </a:r>
            <a:endParaRPr lang="en-US" sz="1600" b="1" dirty="0">
              <a:solidFill>
                <a:schemeClr val="bg1"/>
              </a:solidFill>
            </a:endParaRPr>
          </a:p>
          <a:p>
            <a:pPr eaLnBrk="1" hangingPunct="1"/>
            <a:r>
              <a:rPr lang="en-US" sz="1600" b="1" dirty="0">
                <a:solidFill>
                  <a:schemeClr val="bg1"/>
                </a:solidFill>
              </a:rPr>
              <a:t>For questions or comments, please contact Cheryl Allison or Kathy Lindstrom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noFill/>
        </p:spPr>
        <p:txBody>
          <a:bodyPr/>
          <a:lstStyle/>
          <a:p>
            <a:pPr eaLnBrk="1" hangingPunct="1"/>
            <a:r>
              <a:rPr lang="en-US" smtClean="0"/>
              <a:t>Closing A CAR</a:t>
            </a:r>
          </a:p>
        </p:txBody>
      </p:sp>
      <p:sp>
        <p:nvSpPr>
          <p:cNvPr id="12291" name="Rectangle 3"/>
          <p:cNvSpPr>
            <a:spLocks noGrp="1" noChangeArrowheads="1"/>
          </p:cNvSpPr>
          <p:nvPr>
            <p:ph idx="1"/>
          </p:nvPr>
        </p:nvSpPr>
        <p:spPr>
          <a:xfrm>
            <a:off x="457200" y="1600201"/>
            <a:ext cx="8229600" cy="4525962"/>
          </a:xfrm>
        </p:spPr>
        <p:txBody>
          <a:bodyPr/>
          <a:lstStyle/>
          <a:p>
            <a:pPr marL="346075" indent="-346075" eaLnBrk="1" hangingPunct="1">
              <a:buFont typeface="Arial" pitchFamily="34" charset="0"/>
              <a:buChar char="•"/>
            </a:pPr>
            <a:r>
              <a:rPr lang="en-US" dirty="0" smtClean="0"/>
              <a:t>Observations</a:t>
            </a:r>
          </a:p>
          <a:p>
            <a:pPr marL="346075" indent="-346075" eaLnBrk="1" hangingPunct="1">
              <a:buFont typeface="Arial" pitchFamily="34" charset="0"/>
              <a:buChar char="•"/>
            </a:pPr>
            <a:r>
              <a:rPr lang="en-US" dirty="0" smtClean="0"/>
              <a:t>Findings</a:t>
            </a:r>
          </a:p>
        </p:txBody>
      </p:sp>
      <p:sp>
        <p:nvSpPr>
          <p:cNvPr id="2" name="Slide Number Placeholder 1"/>
          <p:cNvSpPr>
            <a:spLocks noGrp="1"/>
          </p:cNvSpPr>
          <p:nvPr>
            <p:ph type="sldNum" sz="quarter" idx="10"/>
          </p:nvPr>
        </p:nvSpPr>
        <p:spPr/>
        <p:txBody>
          <a:bodyPr/>
          <a:lstStyle/>
          <a:p>
            <a:fld id="{8B0FF69B-23C7-4B75-BD7A-EF44B146D305}"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p:spPr>
        <p:txBody>
          <a:bodyPr/>
          <a:lstStyle/>
          <a:p>
            <a:pPr eaLnBrk="1" hangingPunct="1"/>
            <a:r>
              <a:rPr lang="en-US" dirty="0" smtClean="0"/>
              <a:t>Other Topics</a:t>
            </a:r>
          </a:p>
        </p:txBody>
      </p:sp>
      <p:sp>
        <p:nvSpPr>
          <p:cNvPr id="13315" name="Rectangle 3"/>
          <p:cNvSpPr>
            <a:spLocks noGrp="1" noChangeArrowheads="1"/>
          </p:cNvSpPr>
          <p:nvPr>
            <p:ph idx="1"/>
          </p:nvPr>
        </p:nvSpPr>
        <p:spPr>
          <a:xfrm>
            <a:off x="457200" y="1600201"/>
            <a:ext cx="8229600" cy="4525962"/>
          </a:xfrm>
        </p:spPr>
        <p:txBody>
          <a:bodyPr/>
          <a:lstStyle/>
          <a:p>
            <a:pPr eaLnBrk="1" hangingPunct="1">
              <a:buFontTx/>
              <a:buNone/>
            </a:pPr>
            <a:r>
              <a:rPr lang="en-US" dirty="0" smtClean="0"/>
              <a:t>Review the following files and instructions:</a:t>
            </a:r>
          </a:p>
          <a:p>
            <a:pPr marL="346075" indent="-346075" eaLnBrk="1" hangingPunct="1">
              <a:buFont typeface="Arial" pitchFamily="34" charset="0"/>
              <a:buChar char="•"/>
            </a:pPr>
            <a:r>
              <a:rPr lang="en-US" dirty="0" smtClean="0"/>
              <a:t>“</a:t>
            </a:r>
            <a:r>
              <a:rPr lang="en-US" dirty="0" smtClean="0">
                <a:hlinkClick r:id="rId3"/>
              </a:rPr>
              <a:t>Avoiding CAR Escalation Errors</a:t>
            </a:r>
            <a:r>
              <a:rPr lang="en-US" dirty="0" smtClean="0"/>
              <a:t>”</a:t>
            </a:r>
          </a:p>
          <a:p>
            <a:pPr marL="346075" indent="-346075" eaLnBrk="1" hangingPunct="1">
              <a:buFont typeface="Arial" pitchFamily="34" charset="0"/>
              <a:buChar char="•"/>
            </a:pPr>
            <a:r>
              <a:rPr lang="en-US" dirty="0" smtClean="0"/>
              <a:t>“</a:t>
            </a:r>
            <a:r>
              <a:rPr lang="en-US" dirty="0" smtClean="0">
                <a:hlinkClick r:id="rId4"/>
              </a:rPr>
              <a:t>CARs That Reference Other CARs</a:t>
            </a:r>
            <a:r>
              <a:rPr lang="en-US" dirty="0" smtClean="0"/>
              <a:t>”</a:t>
            </a:r>
          </a:p>
        </p:txBody>
      </p:sp>
      <p:sp>
        <p:nvSpPr>
          <p:cNvPr id="2" name="Slide Number Placeholder 1"/>
          <p:cNvSpPr>
            <a:spLocks noGrp="1"/>
          </p:cNvSpPr>
          <p:nvPr>
            <p:ph type="sldNum" sz="quarter" idx="10"/>
          </p:nvPr>
        </p:nvSpPr>
        <p:spPr/>
        <p:txBody>
          <a:bodyPr/>
          <a:lstStyle/>
          <a:p>
            <a:fld id="{8B0FF69B-23C7-4B75-BD7A-EF44B146D305}"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09600" y="2532888"/>
            <a:ext cx="7984403" cy="1600200"/>
          </a:xfrm>
        </p:spPr>
        <p:txBody>
          <a:bodyPr/>
          <a:lstStyle/>
          <a:p>
            <a:pPr algn="ctr" eaLnBrk="1" hangingPunct="1"/>
            <a:r>
              <a:rPr lang="en-US" dirty="0" smtClean="0"/>
              <a:t/>
            </a:r>
            <a:br>
              <a:rPr lang="en-US" dirty="0" smtClean="0"/>
            </a:br>
            <a:r>
              <a:rPr lang="en-US" dirty="0" smtClean="0">
                <a:solidFill>
                  <a:srgbClr val="FFC000"/>
                </a:solidFill>
              </a:rPr>
              <a:t>QUESTIONS?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title"/>
          </p:nvPr>
        </p:nvSpPr>
        <p:spPr>
          <a:xfrm>
            <a:off x="533400" y="228600"/>
            <a:ext cx="8077200" cy="1077913"/>
          </a:xfrm>
          <a:noFill/>
        </p:spPr>
        <p:txBody>
          <a:bodyPr/>
          <a:lstStyle/>
          <a:p>
            <a:pPr eaLnBrk="1" hangingPunct="1"/>
            <a:r>
              <a:rPr lang="en-US" dirty="0" smtClean="0"/>
              <a:t>Revision History</a:t>
            </a:r>
          </a:p>
        </p:txBody>
      </p:sp>
      <p:sp>
        <p:nvSpPr>
          <p:cNvPr id="15362" name="Rectangle 2"/>
          <p:cNvSpPr>
            <a:spLocks noGrp="1" noChangeArrowheads="1"/>
          </p:cNvSpPr>
          <p:nvPr>
            <p:ph idx="1"/>
          </p:nvPr>
        </p:nvSpPr>
        <p:spPr>
          <a:xfrm>
            <a:off x="533400" y="1447800"/>
            <a:ext cx="7924800" cy="5030788"/>
          </a:xfrm>
        </p:spPr>
        <p:txBody>
          <a:bodyPr/>
          <a:lstStyle/>
          <a:p>
            <a:pPr eaLnBrk="1" hangingPunct="1">
              <a:buFontTx/>
              <a:buNone/>
            </a:pPr>
            <a:r>
              <a:rPr lang="en-US" sz="1400" dirty="0" smtClean="0"/>
              <a:t>Revision 5.1, March 8, 2011</a:t>
            </a:r>
          </a:p>
          <a:p>
            <a:pPr lvl="1" eaLnBrk="1" hangingPunct="1"/>
            <a:r>
              <a:rPr lang="en-US" sz="1400" dirty="0" smtClean="0"/>
              <a:t>2 year review, added revision history page; no other updates</a:t>
            </a:r>
          </a:p>
          <a:p>
            <a:pPr marL="173038" lvl="1" indent="0" eaLnBrk="1" hangingPunct="1">
              <a:buNone/>
            </a:pPr>
            <a:endParaRPr lang="en-US" sz="1400" dirty="0"/>
          </a:p>
          <a:p>
            <a:r>
              <a:rPr lang="en-US" sz="1400" dirty="0"/>
              <a:t>Revision </a:t>
            </a:r>
            <a:r>
              <a:rPr lang="en-US" sz="1400" dirty="0" smtClean="0"/>
              <a:t>5.2</a:t>
            </a:r>
            <a:r>
              <a:rPr lang="en-US" sz="1400" dirty="0"/>
              <a:t>, February 21, 2013</a:t>
            </a:r>
          </a:p>
          <a:p>
            <a:pPr lvl="1"/>
            <a:r>
              <a:rPr lang="en-US" sz="1400" dirty="0"/>
              <a:t>2 year </a:t>
            </a:r>
            <a:r>
              <a:rPr lang="en-US" sz="1400" dirty="0" smtClean="0"/>
              <a:t>review</a:t>
            </a:r>
          </a:p>
          <a:p>
            <a:pPr lvl="1"/>
            <a:r>
              <a:rPr lang="en-US" sz="1400" dirty="0" smtClean="0"/>
              <a:t>Updated template to more current UL template</a:t>
            </a:r>
            <a:endParaRPr lang="en-US" sz="1400" dirty="0"/>
          </a:p>
        </p:txBody>
      </p:sp>
      <p:sp>
        <p:nvSpPr>
          <p:cNvPr id="2" name="Slide Number Placeholder 1"/>
          <p:cNvSpPr>
            <a:spLocks noGrp="1"/>
          </p:cNvSpPr>
          <p:nvPr>
            <p:ph type="sldNum" sz="quarter" idx="10"/>
          </p:nvPr>
        </p:nvSpPr>
        <p:spPr/>
        <p:txBody>
          <a:bodyPr/>
          <a:lstStyle/>
          <a:p>
            <a:fld id="{2DA39354-55BE-43D2-8D54-47AC9E713DE3}" type="slidenum">
              <a:rPr lang="en-US" smtClean="0"/>
              <a:pPr/>
              <a:t>13</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noFill/>
        </p:spPr>
        <p:txBody>
          <a:bodyPr/>
          <a:lstStyle/>
          <a:p>
            <a:pPr eaLnBrk="1" hangingPunct="1"/>
            <a:r>
              <a:rPr lang="en-US" smtClean="0"/>
              <a:t>How to find your CARs</a:t>
            </a:r>
          </a:p>
        </p:txBody>
      </p:sp>
      <p:sp>
        <p:nvSpPr>
          <p:cNvPr id="4099" name="Rectangle 3"/>
          <p:cNvSpPr>
            <a:spLocks noGrp="1" noChangeArrowheads="1"/>
          </p:cNvSpPr>
          <p:nvPr>
            <p:ph idx="1"/>
          </p:nvPr>
        </p:nvSpPr>
        <p:spPr>
          <a:xfrm>
            <a:off x="457200" y="1600201"/>
            <a:ext cx="8229600" cy="4525962"/>
          </a:xfrm>
        </p:spPr>
        <p:txBody>
          <a:bodyPr/>
          <a:lstStyle/>
          <a:p>
            <a:pPr eaLnBrk="1" hangingPunct="1">
              <a:buFontTx/>
              <a:buNone/>
            </a:pPr>
            <a:r>
              <a:rPr lang="en-US" dirty="0" smtClean="0"/>
              <a:t>Regional Views</a:t>
            </a:r>
          </a:p>
          <a:p>
            <a:pPr marL="346075" indent="-346075" eaLnBrk="1" hangingPunct="1">
              <a:buFont typeface="Arial" pitchFamily="34" charset="0"/>
              <a:buChar char="•"/>
            </a:pPr>
            <a:r>
              <a:rPr lang="en-US" dirty="0" smtClean="0"/>
              <a:t>By CAR State</a:t>
            </a:r>
          </a:p>
          <a:p>
            <a:pPr marL="346075" indent="-346075" eaLnBrk="1" hangingPunct="1">
              <a:buFont typeface="Arial" pitchFamily="34" charset="0"/>
              <a:buChar char="•"/>
            </a:pPr>
            <a:r>
              <a:rPr lang="en-US" dirty="0" smtClean="0"/>
              <a:t>By Owner Sub-Region</a:t>
            </a:r>
          </a:p>
          <a:p>
            <a:pPr eaLnBrk="1" hangingPunct="1"/>
            <a:endParaRPr lang="en-US" dirty="0" smtClean="0"/>
          </a:p>
          <a:p>
            <a:pPr eaLnBrk="1" hangingPunct="1">
              <a:buFontTx/>
              <a:buNone/>
            </a:pPr>
            <a:r>
              <a:rPr lang="en-US" dirty="0" smtClean="0"/>
              <a:t>Transitional CARs</a:t>
            </a:r>
          </a:p>
        </p:txBody>
      </p:sp>
      <p:sp>
        <p:nvSpPr>
          <p:cNvPr id="2" name="Slide Number Placeholder 1"/>
          <p:cNvSpPr>
            <a:spLocks noGrp="1"/>
          </p:cNvSpPr>
          <p:nvPr>
            <p:ph type="sldNum" sz="quarter" idx="10"/>
          </p:nvPr>
        </p:nvSpPr>
        <p:spPr/>
        <p:txBody>
          <a:bodyPr/>
          <a:lstStyle/>
          <a:p>
            <a:fld id="{8B0FF69B-23C7-4B75-BD7A-EF44B146D305}"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noFill/>
        </p:spPr>
        <p:txBody>
          <a:bodyPr/>
          <a:lstStyle/>
          <a:p>
            <a:pPr eaLnBrk="1" hangingPunct="1"/>
            <a:r>
              <a:rPr lang="en-US" smtClean="0"/>
              <a:t>Initial CAR States</a:t>
            </a:r>
          </a:p>
        </p:txBody>
      </p:sp>
      <p:sp>
        <p:nvSpPr>
          <p:cNvPr id="5123" name="Rectangle 3"/>
          <p:cNvSpPr>
            <a:spLocks noGrp="1" noChangeArrowheads="1"/>
          </p:cNvSpPr>
          <p:nvPr>
            <p:ph idx="1"/>
          </p:nvPr>
        </p:nvSpPr>
        <p:spPr>
          <a:xfrm>
            <a:off x="457200" y="1600201"/>
            <a:ext cx="8229600" cy="4525962"/>
          </a:xfrm>
        </p:spPr>
        <p:txBody>
          <a:bodyPr>
            <a:normAutofit/>
          </a:bodyPr>
          <a:lstStyle/>
          <a:p>
            <a:pPr eaLnBrk="1" hangingPunct="1">
              <a:buFontTx/>
              <a:buNone/>
            </a:pPr>
            <a:r>
              <a:rPr lang="en-US" dirty="0" smtClean="0"/>
              <a:t>New:</a:t>
            </a:r>
          </a:p>
          <a:p>
            <a:pPr eaLnBrk="1" hangingPunct="1">
              <a:buFontTx/>
              <a:buNone/>
            </a:pPr>
            <a:r>
              <a:rPr lang="en-US" dirty="0" smtClean="0"/>
              <a:t>	</a:t>
            </a:r>
            <a:r>
              <a:rPr lang="en-US" sz="2800" dirty="0" smtClean="0"/>
              <a:t>Originator is writing – has not yet submitted it. Responsibility lies with Originator</a:t>
            </a:r>
          </a:p>
          <a:p>
            <a:pPr eaLnBrk="1" hangingPunct="1">
              <a:buFontTx/>
              <a:buNone/>
            </a:pPr>
            <a:endParaRPr lang="en-US" sz="1400" dirty="0" smtClean="0"/>
          </a:p>
          <a:p>
            <a:pPr eaLnBrk="1" hangingPunct="1">
              <a:buFontTx/>
              <a:buNone/>
            </a:pPr>
            <a:r>
              <a:rPr lang="en-US" dirty="0" smtClean="0"/>
              <a:t>Submitted:</a:t>
            </a:r>
          </a:p>
          <a:p>
            <a:pPr eaLnBrk="1" hangingPunct="1">
              <a:buFontTx/>
              <a:buNone/>
            </a:pPr>
            <a:r>
              <a:rPr lang="en-US" dirty="0" smtClean="0"/>
              <a:t>	</a:t>
            </a:r>
            <a:r>
              <a:rPr lang="en-US" sz="2800" dirty="0" smtClean="0"/>
              <a:t>Originator has submitted the CAR – it’s in the process of being reviewed and assigned by the CAR admin. Responsibility lies with CAR admin.</a:t>
            </a:r>
          </a:p>
        </p:txBody>
      </p:sp>
      <p:sp>
        <p:nvSpPr>
          <p:cNvPr id="2" name="Slide Number Placeholder 1"/>
          <p:cNvSpPr>
            <a:spLocks noGrp="1"/>
          </p:cNvSpPr>
          <p:nvPr>
            <p:ph type="sldNum" sz="quarter" idx="10"/>
          </p:nvPr>
        </p:nvSpPr>
        <p:spPr/>
        <p:txBody>
          <a:bodyPr/>
          <a:lstStyle/>
          <a:p>
            <a:fld id="{8B0FF69B-23C7-4B75-BD7A-EF44B146D305}"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noFill/>
        </p:spPr>
        <p:txBody>
          <a:bodyPr/>
          <a:lstStyle/>
          <a:p>
            <a:pPr eaLnBrk="1" hangingPunct="1"/>
            <a:r>
              <a:rPr lang="en-US" smtClean="0"/>
              <a:t>Reviewing a Submitted CAR </a:t>
            </a:r>
          </a:p>
        </p:txBody>
      </p:sp>
      <p:sp>
        <p:nvSpPr>
          <p:cNvPr id="6147" name="Rectangle 3"/>
          <p:cNvSpPr>
            <a:spLocks noGrp="1" noChangeArrowheads="1"/>
          </p:cNvSpPr>
          <p:nvPr>
            <p:ph idx="1"/>
          </p:nvPr>
        </p:nvSpPr>
        <p:spPr>
          <a:xfrm>
            <a:off x="457200" y="1600201"/>
            <a:ext cx="8229600" cy="4525962"/>
          </a:xfrm>
        </p:spPr>
        <p:txBody>
          <a:bodyPr/>
          <a:lstStyle/>
          <a:p>
            <a:pPr marL="346075" indent="-346075" eaLnBrk="1" hangingPunct="1">
              <a:buFont typeface="Arial" pitchFamily="34" charset="0"/>
              <a:buChar char="•"/>
            </a:pPr>
            <a:r>
              <a:rPr lang="en-US" dirty="0" smtClean="0"/>
              <a:t>CAR Origination</a:t>
            </a:r>
          </a:p>
          <a:p>
            <a:pPr marL="346075" indent="-346075" eaLnBrk="1" hangingPunct="1">
              <a:buFont typeface="Arial" pitchFamily="34" charset="0"/>
              <a:buChar char="•"/>
            </a:pPr>
            <a:r>
              <a:rPr lang="en-US" dirty="0" smtClean="0"/>
              <a:t>CAR Admin Review</a:t>
            </a:r>
          </a:p>
        </p:txBody>
      </p:sp>
      <p:sp>
        <p:nvSpPr>
          <p:cNvPr id="2" name="Slide Number Placeholder 1"/>
          <p:cNvSpPr>
            <a:spLocks noGrp="1"/>
          </p:cNvSpPr>
          <p:nvPr>
            <p:ph type="sldNum" sz="quarter" idx="10"/>
          </p:nvPr>
        </p:nvSpPr>
        <p:spPr/>
        <p:txBody>
          <a:bodyPr/>
          <a:lstStyle/>
          <a:p>
            <a:fld id="{8B0FF69B-23C7-4B75-BD7A-EF44B146D305}"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p:spPr>
        <p:txBody>
          <a:bodyPr/>
          <a:lstStyle/>
          <a:p>
            <a:pPr eaLnBrk="1" hangingPunct="1"/>
            <a:r>
              <a:rPr lang="en-US" smtClean="0"/>
              <a:t>Assigning a CAR</a:t>
            </a:r>
          </a:p>
        </p:txBody>
      </p:sp>
      <p:sp>
        <p:nvSpPr>
          <p:cNvPr id="7171" name="Rectangle 3"/>
          <p:cNvSpPr>
            <a:spLocks noGrp="1" noChangeArrowheads="1"/>
          </p:cNvSpPr>
          <p:nvPr>
            <p:ph idx="1"/>
          </p:nvPr>
        </p:nvSpPr>
        <p:spPr>
          <a:xfrm>
            <a:off x="457200" y="1600201"/>
            <a:ext cx="8229600" cy="4525962"/>
          </a:xfrm>
        </p:spPr>
        <p:txBody>
          <a:bodyPr>
            <a:normAutofit/>
          </a:bodyPr>
          <a:lstStyle/>
          <a:p>
            <a:pPr marL="457200" indent="-457200" eaLnBrk="1" hangingPunct="1">
              <a:lnSpc>
                <a:spcPct val="90000"/>
              </a:lnSpc>
              <a:buFont typeface="Arial" pitchFamily="34" charset="0"/>
              <a:buChar char="•"/>
            </a:pPr>
            <a:r>
              <a:rPr lang="en-US" dirty="0" smtClean="0"/>
              <a:t>Fill in appropriate information</a:t>
            </a:r>
          </a:p>
          <a:p>
            <a:pPr marL="457200" indent="-457200" eaLnBrk="1" hangingPunct="1">
              <a:lnSpc>
                <a:spcPct val="90000"/>
              </a:lnSpc>
              <a:buFont typeface="Arial" pitchFamily="34" charset="0"/>
              <a:buChar char="•"/>
            </a:pPr>
            <a:r>
              <a:rPr lang="en-US" dirty="0" smtClean="0"/>
              <a:t>Copy CAR admin on emails</a:t>
            </a:r>
          </a:p>
          <a:p>
            <a:pPr marL="457200" indent="-457200" eaLnBrk="1" hangingPunct="1">
              <a:lnSpc>
                <a:spcPct val="90000"/>
              </a:lnSpc>
              <a:buFont typeface="Arial" pitchFamily="34" charset="0"/>
              <a:buChar char="•"/>
            </a:pPr>
            <a:r>
              <a:rPr lang="en-US" dirty="0" smtClean="0"/>
              <a:t>When assigning an owner, any comments you write will appear in the email to the owner</a:t>
            </a:r>
          </a:p>
          <a:p>
            <a:pPr marL="457200" indent="-457200" eaLnBrk="1" hangingPunct="1">
              <a:lnSpc>
                <a:spcPct val="90000"/>
              </a:lnSpc>
              <a:buFont typeface="Arial" pitchFamily="34" charset="0"/>
              <a:buChar char="•"/>
            </a:pPr>
            <a:r>
              <a:rPr lang="en-US" dirty="0" smtClean="0"/>
              <a:t>The management chain will auto-populate.  Be sure to ensure the following: </a:t>
            </a:r>
          </a:p>
          <a:p>
            <a:pPr marL="457200" indent="0" algn="ctr" eaLnBrk="1" hangingPunct="1">
              <a:lnSpc>
                <a:spcPct val="90000"/>
              </a:lnSpc>
            </a:pPr>
            <a:r>
              <a:rPr lang="en-US" sz="2400" i="1" dirty="0" smtClean="0">
                <a:solidFill>
                  <a:schemeClr val="tx2"/>
                </a:solidFill>
              </a:rPr>
              <a:t>Do not list the CEO or Presidents of </a:t>
            </a:r>
          </a:p>
          <a:p>
            <a:pPr marL="457200" indent="0" algn="ctr" eaLnBrk="1" hangingPunct="1">
              <a:lnSpc>
                <a:spcPct val="90000"/>
              </a:lnSpc>
            </a:pPr>
            <a:r>
              <a:rPr lang="en-US" sz="2400" i="1" dirty="0" smtClean="0">
                <a:solidFill>
                  <a:schemeClr val="tx2"/>
                </a:solidFill>
              </a:rPr>
              <a:t>UL Business Units. Put in the name of the </a:t>
            </a:r>
          </a:p>
          <a:p>
            <a:pPr marL="457200" indent="0" algn="ctr" eaLnBrk="1" hangingPunct="1">
              <a:lnSpc>
                <a:spcPct val="90000"/>
              </a:lnSpc>
            </a:pPr>
            <a:r>
              <a:rPr lang="en-US" sz="2400" i="1" dirty="0" smtClean="0">
                <a:solidFill>
                  <a:schemeClr val="tx2"/>
                </a:solidFill>
              </a:rPr>
              <a:t>Global Quality Director instead.</a:t>
            </a:r>
          </a:p>
        </p:txBody>
      </p:sp>
      <p:sp>
        <p:nvSpPr>
          <p:cNvPr id="2" name="Slide Number Placeholder 1"/>
          <p:cNvSpPr>
            <a:spLocks noGrp="1"/>
          </p:cNvSpPr>
          <p:nvPr>
            <p:ph type="sldNum" sz="quarter" idx="10"/>
          </p:nvPr>
        </p:nvSpPr>
        <p:spPr/>
        <p:txBody>
          <a:bodyPr/>
          <a:lstStyle/>
          <a:p>
            <a:fld id="{8B0FF69B-23C7-4B75-BD7A-EF44B146D305}"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p:spPr>
        <p:txBody>
          <a:bodyPr/>
          <a:lstStyle/>
          <a:p>
            <a:pPr eaLnBrk="1" hangingPunct="1"/>
            <a:r>
              <a:rPr lang="en-US" smtClean="0"/>
              <a:t>Tool Bar</a:t>
            </a:r>
          </a:p>
        </p:txBody>
      </p:sp>
      <p:sp>
        <p:nvSpPr>
          <p:cNvPr id="8195" name="Rectangle 3"/>
          <p:cNvSpPr>
            <a:spLocks noGrp="1" noChangeArrowheads="1"/>
          </p:cNvSpPr>
          <p:nvPr>
            <p:ph idx="1"/>
          </p:nvPr>
        </p:nvSpPr>
        <p:spPr>
          <a:xfrm>
            <a:off x="457200" y="1600201"/>
            <a:ext cx="8229600" cy="4525962"/>
          </a:xfrm>
        </p:spPr>
        <p:txBody>
          <a:bodyPr/>
          <a:lstStyle/>
          <a:p>
            <a:pPr marL="346075" indent="-346075" eaLnBrk="1" hangingPunct="1">
              <a:buFont typeface="Arial" pitchFamily="34" charset="0"/>
              <a:buChar char="•"/>
            </a:pPr>
            <a:r>
              <a:rPr lang="en-US" dirty="0" smtClean="0"/>
              <a:t>Add Comments</a:t>
            </a:r>
          </a:p>
          <a:p>
            <a:pPr marL="346075" indent="-346075" eaLnBrk="1" hangingPunct="1">
              <a:buFont typeface="Arial" pitchFamily="34" charset="0"/>
              <a:buChar char="•"/>
            </a:pPr>
            <a:r>
              <a:rPr lang="en-US" dirty="0" smtClean="0"/>
              <a:t>CAR Admin</a:t>
            </a:r>
          </a:p>
        </p:txBody>
      </p:sp>
      <p:sp>
        <p:nvSpPr>
          <p:cNvPr id="2" name="Slide Number Placeholder 1"/>
          <p:cNvSpPr>
            <a:spLocks noGrp="1"/>
          </p:cNvSpPr>
          <p:nvPr>
            <p:ph type="sldNum" sz="quarter" idx="10"/>
          </p:nvPr>
        </p:nvSpPr>
        <p:spPr/>
        <p:txBody>
          <a:bodyPr/>
          <a:lstStyle/>
          <a:p>
            <a:fld id="{8B0FF69B-23C7-4B75-BD7A-EF44B146D305}"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noFill/>
        </p:spPr>
        <p:txBody>
          <a:bodyPr/>
          <a:lstStyle/>
          <a:p>
            <a:pPr eaLnBrk="1" hangingPunct="1"/>
            <a:r>
              <a:rPr lang="en-US" smtClean="0"/>
              <a:t>Reviewing a CAR Response</a:t>
            </a:r>
          </a:p>
        </p:txBody>
      </p:sp>
      <p:sp>
        <p:nvSpPr>
          <p:cNvPr id="9219" name="Rectangle 3"/>
          <p:cNvSpPr>
            <a:spLocks noGrp="1" noChangeArrowheads="1"/>
          </p:cNvSpPr>
          <p:nvPr>
            <p:ph idx="1"/>
          </p:nvPr>
        </p:nvSpPr>
        <p:spPr>
          <a:xfrm>
            <a:off x="457200" y="1600201"/>
            <a:ext cx="8229600" cy="4525962"/>
          </a:xfrm>
        </p:spPr>
        <p:txBody>
          <a:bodyPr>
            <a:normAutofit/>
          </a:bodyPr>
          <a:lstStyle/>
          <a:p>
            <a:pPr marL="346075" indent="-346075" eaLnBrk="1" hangingPunct="1">
              <a:buFont typeface="Arial" pitchFamily="34" charset="0"/>
              <a:buChar char="•"/>
            </a:pPr>
            <a:r>
              <a:rPr lang="en-US" dirty="0" smtClean="0"/>
              <a:t>CAR admin fills in everything with a red asterisk.</a:t>
            </a:r>
          </a:p>
          <a:p>
            <a:pPr marL="346075" indent="-346075" eaLnBrk="1" hangingPunct="1">
              <a:buFont typeface="Arial" pitchFamily="34" charset="0"/>
              <a:buChar char="•"/>
            </a:pPr>
            <a:r>
              <a:rPr lang="en-US" dirty="0" smtClean="0"/>
              <a:t>Review milestones and fill in milestone expectations for each milestone.</a:t>
            </a:r>
          </a:p>
          <a:p>
            <a:pPr marL="346075" indent="-346075" eaLnBrk="1" hangingPunct="1">
              <a:buFont typeface="Arial" pitchFamily="34" charset="0"/>
              <a:buChar char="•"/>
            </a:pPr>
            <a:r>
              <a:rPr lang="en-US" dirty="0" smtClean="0"/>
              <a:t>Options:</a:t>
            </a:r>
          </a:p>
          <a:p>
            <a:pPr marL="803275" lvl="1" indent="-457200" eaLnBrk="1" hangingPunct="1">
              <a:buFont typeface="Arial" pitchFamily="34" charset="0"/>
              <a:buChar char="-"/>
            </a:pPr>
            <a:r>
              <a:rPr lang="en-US" dirty="0" smtClean="0"/>
              <a:t>Need additional information</a:t>
            </a:r>
          </a:p>
          <a:p>
            <a:pPr marL="803275" lvl="1" indent="-457200" eaLnBrk="1" hangingPunct="1">
              <a:buFont typeface="Arial" pitchFamily="34" charset="0"/>
              <a:buChar char="-"/>
            </a:pPr>
            <a:r>
              <a:rPr lang="en-US" dirty="0" smtClean="0"/>
              <a:t>Approve Response</a:t>
            </a:r>
          </a:p>
          <a:p>
            <a:pPr marL="803275" lvl="1" indent="-457200" eaLnBrk="1" hangingPunct="1">
              <a:buFont typeface="Arial" pitchFamily="34" charset="0"/>
              <a:buChar char="-"/>
            </a:pPr>
            <a:r>
              <a:rPr lang="en-US" dirty="0" smtClean="0"/>
              <a:t>Approve entire CAR</a:t>
            </a:r>
          </a:p>
          <a:p>
            <a:pPr marL="803275" lvl="1" indent="-457200" eaLnBrk="1" hangingPunct="1">
              <a:buFont typeface="Arial" pitchFamily="34" charset="0"/>
              <a:buChar char="-"/>
            </a:pPr>
            <a:r>
              <a:rPr lang="en-US" dirty="0" smtClean="0"/>
              <a:t>Admin</a:t>
            </a:r>
          </a:p>
        </p:txBody>
      </p:sp>
      <p:sp>
        <p:nvSpPr>
          <p:cNvPr id="2" name="Slide Number Placeholder 1"/>
          <p:cNvSpPr>
            <a:spLocks noGrp="1"/>
          </p:cNvSpPr>
          <p:nvPr>
            <p:ph type="sldNum" sz="quarter" idx="10"/>
          </p:nvPr>
        </p:nvSpPr>
        <p:spPr/>
        <p:txBody>
          <a:bodyPr/>
          <a:lstStyle/>
          <a:p>
            <a:fld id="{8B0FF69B-23C7-4B75-BD7A-EF44B146D305}"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p:spPr>
        <p:txBody>
          <a:bodyPr/>
          <a:lstStyle/>
          <a:p>
            <a:pPr eaLnBrk="1" hangingPunct="1"/>
            <a:r>
              <a:rPr lang="en-US" smtClean="0"/>
              <a:t>Reviewing a CAR Implementation</a:t>
            </a:r>
          </a:p>
        </p:txBody>
      </p:sp>
      <p:sp>
        <p:nvSpPr>
          <p:cNvPr id="10243" name="Rectangle 3"/>
          <p:cNvSpPr>
            <a:spLocks noGrp="1" noChangeArrowheads="1"/>
          </p:cNvSpPr>
          <p:nvPr>
            <p:ph idx="1"/>
          </p:nvPr>
        </p:nvSpPr>
        <p:spPr>
          <a:xfrm>
            <a:off x="457200" y="1600201"/>
            <a:ext cx="8229600" cy="4525962"/>
          </a:xfrm>
        </p:spPr>
        <p:txBody>
          <a:bodyPr>
            <a:normAutofit/>
          </a:bodyPr>
          <a:lstStyle/>
          <a:p>
            <a:pPr marL="346075" indent="-346075" eaLnBrk="1" hangingPunct="1">
              <a:lnSpc>
                <a:spcPct val="90000"/>
              </a:lnSpc>
              <a:buFont typeface="Arial" pitchFamily="34" charset="0"/>
              <a:buChar char="•"/>
            </a:pPr>
            <a:r>
              <a:rPr lang="en-US" dirty="0" smtClean="0"/>
              <a:t>Keep lines of communication open with CAR owner throughout the CAR process</a:t>
            </a:r>
          </a:p>
          <a:p>
            <a:pPr marL="346075" indent="-346075" eaLnBrk="1" hangingPunct="1">
              <a:lnSpc>
                <a:spcPct val="90000"/>
              </a:lnSpc>
              <a:buFont typeface="Arial" pitchFamily="34" charset="0"/>
              <a:buChar char="•"/>
            </a:pPr>
            <a:r>
              <a:rPr lang="en-US" dirty="0" smtClean="0"/>
              <a:t>Verify all corrective actions have been implemented </a:t>
            </a:r>
          </a:p>
          <a:p>
            <a:pPr marL="692150" lvl="1" indent="-346075" eaLnBrk="1" hangingPunct="1">
              <a:lnSpc>
                <a:spcPct val="90000"/>
              </a:lnSpc>
              <a:buFont typeface="Arial" pitchFamily="34" charset="0"/>
              <a:buChar char="-"/>
            </a:pPr>
            <a:r>
              <a:rPr lang="en-US" dirty="0" smtClean="0"/>
              <a:t>All non-conformances are addressed</a:t>
            </a:r>
          </a:p>
          <a:p>
            <a:pPr marL="692150" lvl="1" indent="-346075" eaLnBrk="1" hangingPunct="1">
              <a:lnSpc>
                <a:spcPct val="90000"/>
              </a:lnSpc>
              <a:buFont typeface="Arial" pitchFamily="34" charset="0"/>
              <a:buChar char="-"/>
            </a:pPr>
            <a:r>
              <a:rPr lang="en-US" dirty="0" smtClean="0"/>
              <a:t>All root cause elements are addressed</a:t>
            </a:r>
          </a:p>
          <a:p>
            <a:pPr marL="692150" lvl="1" indent="-346075" eaLnBrk="1" hangingPunct="1">
              <a:lnSpc>
                <a:spcPct val="90000"/>
              </a:lnSpc>
              <a:buFont typeface="Arial" pitchFamily="34" charset="0"/>
              <a:buChar char="-"/>
            </a:pPr>
            <a:r>
              <a:rPr lang="en-US" dirty="0" smtClean="0"/>
              <a:t>Attachments </a:t>
            </a:r>
          </a:p>
          <a:p>
            <a:pPr marL="346075" indent="-346075" eaLnBrk="1" hangingPunct="1">
              <a:lnSpc>
                <a:spcPct val="90000"/>
              </a:lnSpc>
              <a:buFont typeface="Arial" pitchFamily="34" charset="0"/>
              <a:buChar char="•"/>
            </a:pPr>
            <a:r>
              <a:rPr lang="en-US" dirty="0" smtClean="0"/>
              <a:t>Add any appropriate notes in the milestone</a:t>
            </a:r>
          </a:p>
          <a:p>
            <a:pPr marL="346075" indent="-346075" eaLnBrk="1" hangingPunct="1">
              <a:lnSpc>
                <a:spcPct val="90000"/>
              </a:lnSpc>
              <a:buFont typeface="Arial" pitchFamily="34" charset="0"/>
              <a:buChar char="•"/>
            </a:pPr>
            <a:r>
              <a:rPr lang="en-US" dirty="0" smtClean="0"/>
              <a:t>Milestone History</a:t>
            </a:r>
          </a:p>
        </p:txBody>
      </p:sp>
      <p:sp>
        <p:nvSpPr>
          <p:cNvPr id="2" name="Slide Number Placeholder 1"/>
          <p:cNvSpPr>
            <a:spLocks noGrp="1"/>
          </p:cNvSpPr>
          <p:nvPr>
            <p:ph type="sldNum" sz="quarter" idx="10"/>
          </p:nvPr>
        </p:nvSpPr>
        <p:spPr/>
        <p:txBody>
          <a:bodyPr/>
          <a:lstStyle/>
          <a:p>
            <a:fld id="{8B0FF69B-23C7-4B75-BD7A-EF44B146D305}"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noFill/>
        </p:spPr>
        <p:txBody>
          <a:bodyPr/>
          <a:lstStyle/>
          <a:p>
            <a:pPr eaLnBrk="1" hangingPunct="1"/>
            <a:r>
              <a:rPr lang="en-US" smtClean="0"/>
              <a:t>Extensions</a:t>
            </a:r>
          </a:p>
        </p:txBody>
      </p:sp>
      <p:sp>
        <p:nvSpPr>
          <p:cNvPr id="11267" name="Rectangle 3"/>
          <p:cNvSpPr>
            <a:spLocks noGrp="1" noChangeArrowheads="1"/>
          </p:cNvSpPr>
          <p:nvPr>
            <p:ph idx="1"/>
          </p:nvPr>
        </p:nvSpPr>
        <p:spPr>
          <a:xfrm>
            <a:off x="457200" y="1600201"/>
            <a:ext cx="8229600" cy="4525962"/>
          </a:xfrm>
        </p:spPr>
        <p:txBody>
          <a:bodyPr/>
          <a:lstStyle/>
          <a:p>
            <a:pPr marL="346075" indent="-346075" eaLnBrk="1" hangingPunct="1">
              <a:buFont typeface="Arial" pitchFamily="34" charset="0"/>
              <a:buChar char="•"/>
            </a:pPr>
            <a:r>
              <a:rPr lang="en-US" dirty="0" smtClean="0"/>
              <a:t>Requests for extensions need to come through the database</a:t>
            </a:r>
          </a:p>
          <a:p>
            <a:pPr marL="346075" indent="-346075" eaLnBrk="1" hangingPunct="1">
              <a:buFont typeface="Arial" pitchFamily="34" charset="0"/>
              <a:buChar char="•"/>
            </a:pPr>
            <a:r>
              <a:rPr lang="en-US" dirty="0" smtClean="0"/>
              <a:t>Once a CAR is overdue, the owner cannot request an extension via the CAR database and will need to send CAR Admin an email.</a:t>
            </a:r>
          </a:p>
          <a:p>
            <a:pPr marL="346075" indent="-346075" eaLnBrk="1" hangingPunct="1">
              <a:buFont typeface="Arial" pitchFamily="34" charset="0"/>
              <a:buChar char="•"/>
            </a:pPr>
            <a:r>
              <a:rPr lang="en-US" dirty="0" smtClean="0"/>
              <a:t>If more than 30 days, or 3 extensions for all milestones or the response, you will need CAR Process Owner’s approval.</a:t>
            </a:r>
          </a:p>
        </p:txBody>
      </p:sp>
      <p:sp>
        <p:nvSpPr>
          <p:cNvPr id="2" name="Slide Number Placeholder 1"/>
          <p:cNvSpPr>
            <a:spLocks noGrp="1"/>
          </p:cNvSpPr>
          <p:nvPr>
            <p:ph type="sldNum" sz="quarter" idx="10"/>
          </p:nvPr>
        </p:nvSpPr>
        <p:spPr/>
        <p:txBody>
          <a:bodyPr/>
          <a:lstStyle/>
          <a:p>
            <a:fld id="{8B0FF69B-23C7-4B75-BD7A-EF44B146D305}" type="slidenum">
              <a:rPr lang="en-US" smtClean="0"/>
              <a:pPr/>
              <a:t>9</a:t>
            </a:fld>
            <a:endParaRPr lang="en-US"/>
          </a:p>
        </p:txBody>
      </p:sp>
    </p:spTree>
  </p:cSld>
  <p:clrMapOvr>
    <a:masterClrMapping/>
  </p:clrMapOvr>
</p:sld>
</file>

<file path=ppt/theme/theme1.xml><?xml version="1.0" encoding="utf-8"?>
<a:theme xmlns:a="http://schemas.openxmlformats.org/drawingml/2006/main" name="CAR Admin">
  <a:themeElements>
    <a:clrScheme name="Custom 4">
      <a:dk1>
        <a:srgbClr val="000000"/>
      </a:dk1>
      <a:lt1>
        <a:sysClr val="window" lastClr="FFFFFF"/>
      </a:lt1>
      <a:dk2>
        <a:srgbClr val="C20632"/>
      </a:dk2>
      <a:lt2>
        <a:srgbClr val="D1C7B6"/>
      </a:lt2>
      <a:accent1>
        <a:srgbClr val="C70932"/>
      </a:accent1>
      <a:accent2>
        <a:srgbClr val="F58517"/>
      </a:accent2>
      <a:accent3>
        <a:srgbClr val="93C94B"/>
      </a:accent3>
      <a:accent4>
        <a:srgbClr val="3E9E33"/>
      </a:accent4>
      <a:accent5>
        <a:srgbClr val="54A4A0"/>
      </a:accent5>
      <a:accent6>
        <a:srgbClr val="0C6E7A"/>
      </a:accent6>
      <a:hlink>
        <a:srgbClr val="C30034"/>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CAR Admin</Template>
  <TotalTime>308</TotalTime>
  <Words>996</Words>
  <Application>Microsoft Office PowerPoint</Application>
  <PresentationFormat>On-screen Show (4:3)</PresentationFormat>
  <Paragraphs>104</Paragraphs>
  <Slides>13</Slides>
  <Notes>13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CAR Admin</vt:lpstr>
      <vt:lpstr>CAR Database Training</vt:lpstr>
      <vt:lpstr>How to find your CARs</vt:lpstr>
      <vt:lpstr>Initial CAR States</vt:lpstr>
      <vt:lpstr>Reviewing a Submitted CAR </vt:lpstr>
      <vt:lpstr>Assigning a CAR</vt:lpstr>
      <vt:lpstr>Tool Bar</vt:lpstr>
      <vt:lpstr>Reviewing a CAR Response</vt:lpstr>
      <vt:lpstr>Reviewing a CAR Implementation</vt:lpstr>
      <vt:lpstr>Extensions</vt:lpstr>
      <vt:lpstr>Closing A CAR</vt:lpstr>
      <vt:lpstr>Other Topics</vt:lpstr>
      <vt:lpstr> QUESTIONS?</vt:lpstr>
      <vt:lpstr>Revision History</vt:lpstr>
    </vt:vector>
  </TitlesOfParts>
  <Company>Underwriters laboratories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Database Training</dc:title>
  <dc:creator>Administrator</dc:creator>
  <dc:description>07/30/2008, Rev. 2:  Added slide with links to "Avoiding CAR Escalation Errors" and "CARs That Reference Other CARs"._x000d_
Rev 3 - Changed slide 9 extension requirement to more than 30 days._x000d_
Rev 4 - Clarified slide 5 so that the CEO and Presidents of UL Business Units are not included in escalation path.  Slide 9 for extensions - updated to reflect new process for CAR process owner approval required for more than 3 total extensions for milestones._x000d_
Rev 5, 2/16/10, Slide 7 - Required fields are no longer on owner's page only</dc:description>
  <cp:lastModifiedBy>Allison, Cheryl</cp:lastModifiedBy>
  <cp:revision>37</cp:revision>
  <cp:lastPrinted>2013-02-26T15:06:10Z</cp:lastPrinted>
  <dcterms:created xsi:type="dcterms:W3CDTF">2008-04-03T16:00:32Z</dcterms:created>
  <dcterms:modified xsi:type="dcterms:W3CDTF">2013-02-26T15:06:12Z</dcterms:modified>
</cp:coreProperties>
</file>