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258" r:id="rId3"/>
    <p:sldId id="268" r:id="rId4"/>
    <p:sldId id="259" r:id="rId5"/>
    <p:sldId id="257" r:id="rId6"/>
    <p:sldId id="260" r:id="rId7"/>
    <p:sldId id="262" r:id="rId8"/>
    <p:sldId id="263" r:id="rId9"/>
    <p:sldId id="264" r:id="rId10"/>
    <p:sldId id="265" r:id="rId11"/>
    <p:sldId id="270" r:id="rId12"/>
    <p:sldId id="266" r:id="rId13"/>
    <p:sldId id="276" r:id="rId14"/>
    <p:sldId id="277" r:id="rId15"/>
    <p:sldId id="26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2124" autoAdjust="0"/>
    <p:restoredTop sz="90929"/>
  </p:normalViewPr>
  <p:slideViewPr>
    <p:cSldViewPr>
      <p:cViewPr varScale="1">
        <p:scale>
          <a:sx n="82" d="100"/>
          <a:sy n="82" d="100"/>
        </p:scale>
        <p:origin x="-116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20" y="3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1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3C9702E-452E-4E59-AAFB-0AC34C42D31B}" type="slidenum">
              <a:rPr lang="en-US"/>
              <a:pPr/>
              <a:t>‹#›</a:t>
            </a:fld>
            <a:endParaRPr lang="en-US"/>
          </a:p>
        </p:txBody>
      </p:sp>
    </p:spTree>
    <p:extLst>
      <p:ext uri="{BB962C8B-B14F-4D97-AF65-F5344CB8AC3E}">
        <p14:creationId xmlns:p14="http://schemas.microsoft.com/office/powerpoint/2010/main" val="11978690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3C9C886-25FA-41F4-8D1E-6D2CB007CC09}" type="slidenum">
              <a:rPr lang="en-US"/>
              <a:pPr/>
              <a:t>1</a:t>
            </a:fld>
            <a:endParaRPr lang="en-US"/>
          </a:p>
        </p:txBody>
      </p:sp>
      <p:sp>
        <p:nvSpPr>
          <p:cNvPr id="22530" name="Rectangle 2"/>
          <p:cNvSpPr>
            <a:spLocks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This workshop is a part of the CAR Administrator Training package.  It covers the key components of a Corrective Action Plan.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7B20F3F-0182-41AC-AEEA-F86E98700D05}" type="slidenum">
              <a:rPr lang="en-US"/>
              <a:pPr/>
              <a:t>10</a:t>
            </a:fld>
            <a:endParaRPr lang="en-US"/>
          </a:p>
        </p:txBody>
      </p:sp>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p:txBody>
          <a:bodyPr/>
          <a:lstStyle/>
          <a:p>
            <a:pPr marL="114300" indent="-114300">
              <a:buFontTx/>
              <a:buChar char="•"/>
            </a:pPr>
            <a:r>
              <a:rPr lang="en-US"/>
              <a:t>Stress the responsibility of the CAR owner to verify the effectiveness of their corrective actions.  Stress that this happens before the CAR is closed.  Make sure they understand that this is not the responsibility of Internal Quality Audits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C54DED1-2D5F-41A5-90CE-19DD511C9D11}" type="slidenum">
              <a:rPr lang="en-US"/>
              <a:pPr/>
              <a:t>11</a:t>
            </a:fld>
            <a:endParaRPr lang="en-US"/>
          </a:p>
        </p:txBody>
      </p:sp>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US"/>
              <a:t>There are two activities.  Activity 1 is to be done by the class and instructor together.  Activity 2 is to be done in small groups – the same groups as from the Root Cause Workshop.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7FE1D40-5225-4ECF-9EBD-60B2613C7696}" type="slidenum">
              <a:rPr lang="en-US"/>
              <a:pPr/>
              <a:t>12</a:t>
            </a:fld>
            <a:endParaRPr lang="en-US"/>
          </a:p>
        </p:txBody>
      </p:sp>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p:txBody>
          <a:bodyPr/>
          <a:lstStyle/>
          <a:p>
            <a:pPr marL="114300" indent="-114300">
              <a:buFontTx/>
              <a:buChar char="•"/>
            </a:pPr>
            <a:r>
              <a:rPr lang="en-US"/>
              <a:t>Ask them to create milestones with:</a:t>
            </a:r>
          </a:p>
          <a:p>
            <a:pPr marL="571500" lvl="1" indent="-114300">
              <a:buFontTx/>
              <a:buChar char="•"/>
            </a:pPr>
            <a:r>
              <a:rPr lang="en-US"/>
              <a:t>A descriptive title</a:t>
            </a:r>
          </a:p>
          <a:p>
            <a:pPr marL="571500" lvl="1" indent="-114300">
              <a:buFontTx/>
              <a:buChar char="•"/>
            </a:pPr>
            <a:r>
              <a:rPr lang="en-US"/>
              <a:t>A description of what will be done</a:t>
            </a:r>
          </a:p>
          <a:p>
            <a:pPr marL="571500" lvl="1" indent="-114300">
              <a:buFontTx/>
              <a:buChar char="•"/>
            </a:pPr>
            <a:r>
              <a:rPr lang="en-US"/>
              <a:t>A completion date</a:t>
            </a:r>
          </a:p>
          <a:p>
            <a:pPr marL="114300" indent="-114300">
              <a:buFontTx/>
              <a:buChar char="•"/>
            </a:pPr>
            <a:r>
              <a:rPr lang="en-US"/>
              <a:t>When they regroup and share results, be sure to look for containment, objective evidence addressed, and follow up for effectiveness milestone.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26E7BB1-34FB-4777-8F89-297DF2FE9D14}" type="slidenum">
              <a:rPr lang="en-US"/>
              <a:pPr/>
              <a:t>14</a:t>
            </a:fld>
            <a:endParaRPr lang="en-US"/>
          </a:p>
        </p:txBody>
      </p:sp>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p:txBody>
          <a:bodyPr/>
          <a:lstStyle/>
          <a:p>
            <a:pPr marL="114300" indent="-114300">
              <a:buFontTx/>
              <a:buChar char="•"/>
            </a:pPr>
            <a:r>
              <a:rPr lang="en-US"/>
              <a:t>Ask them to create milestones with:</a:t>
            </a:r>
          </a:p>
          <a:p>
            <a:pPr marL="571500" lvl="1" indent="-114300">
              <a:buFontTx/>
              <a:buChar char="•"/>
            </a:pPr>
            <a:r>
              <a:rPr lang="en-US"/>
              <a:t>A descriptive title</a:t>
            </a:r>
          </a:p>
          <a:p>
            <a:pPr marL="571500" lvl="1" indent="-114300">
              <a:buFontTx/>
              <a:buChar char="•"/>
            </a:pPr>
            <a:r>
              <a:rPr lang="en-US"/>
              <a:t>A description of what will be done</a:t>
            </a:r>
          </a:p>
          <a:p>
            <a:pPr marL="571500" lvl="1" indent="-114300">
              <a:buFontTx/>
              <a:buChar char="•"/>
            </a:pPr>
            <a:r>
              <a:rPr lang="en-US"/>
              <a:t>A completion date</a:t>
            </a:r>
          </a:p>
          <a:p>
            <a:pPr marL="114300" indent="-114300">
              <a:buFontTx/>
              <a:buChar char="•"/>
            </a:pPr>
            <a:r>
              <a:rPr lang="en-US"/>
              <a:t>When they regroup and share results, be sure to look for containment, objective evidence addressed, and follow up for effectiveness milestone.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A46DA63-F586-4815-90A6-98FC96FF5FBE}" type="slidenum">
              <a:rPr lang="en-US"/>
              <a:pPr/>
              <a:t>15</a:t>
            </a:fld>
            <a:endParaRPr lang="en-US"/>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371E1B8-D877-409A-AB97-916BA4192742}" type="slidenum">
              <a:rPr lang="en-US"/>
              <a:pPr/>
              <a:t>2</a:t>
            </a:fld>
            <a:endParaRPr lang="en-US"/>
          </a:p>
        </p:txBody>
      </p:sp>
      <p:sp>
        <p:nvSpPr>
          <p:cNvPr id="23554" name="Rectangle 1026"/>
          <p:cNvSpPr>
            <a:spLocks noChangeArrowheads="1" noTextEdit="1"/>
          </p:cNvSpPr>
          <p:nvPr>
            <p:ph type="sldImg"/>
          </p:nvPr>
        </p:nvSpPr>
        <p:spPr>
          <a:ln/>
        </p:spPr>
      </p:sp>
      <p:sp>
        <p:nvSpPr>
          <p:cNvPr id="2355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71E4E5D-B084-452B-8A33-18A38DBC1B00}" type="slidenum">
              <a:rPr lang="en-US"/>
              <a:pPr/>
              <a:t>3</a:t>
            </a:fld>
            <a:endParaRPr lang="en-US"/>
          </a:p>
        </p:txBody>
      </p:sp>
      <p:sp>
        <p:nvSpPr>
          <p:cNvPr id="24578" name="Rectangle 2"/>
          <p:cNvSpPr>
            <a:spLocks noChangeArrowheads="1" noTextEdit="1"/>
          </p:cNvSpPr>
          <p:nvPr>
            <p:ph type="sldImg"/>
          </p:nvPr>
        </p:nvSpPr>
        <p:spPr>
          <a:ln/>
        </p:spPr>
      </p:sp>
      <p:sp>
        <p:nvSpPr>
          <p:cNvPr id="24579" name="Rectangle 3"/>
          <p:cNvSpPr>
            <a:spLocks noGrp="1" noChangeArrowheads="1"/>
          </p:cNvSpPr>
          <p:nvPr>
            <p:ph type="body" idx="1"/>
          </p:nvPr>
        </p:nvSpPr>
        <p:spPr/>
        <p:txBody>
          <a:bodyPr/>
          <a:lstStyle/>
          <a:p>
            <a:pPr marL="114300" indent="-114300">
              <a:buFontTx/>
              <a:buChar char="•"/>
            </a:pPr>
            <a:r>
              <a:rPr lang="en-US"/>
              <a:t>Emphasize that the root cause must be fully addressed</a:t>
            </a:r>
          </a:p>
          <a:p>
            <a:pPr marL="114300" indent="-114300">
              <a:buFontTx/>
              <a:buChar char="•"/>
            </a:pPr>
            <a:r>
              <a:rPr lang="en-US"/>
              <a:t>A good CAP resolves the problem and prevents it from recurring</a:t>
            </a:r>
          </a:p>
          <a:p>
            <a:pPr marL="114300" indent="-114300">
              <a:buFontTx/>
              <a:buChar char="•"/>
            </a:pPr>
            <a:r>
              <a:rPr lang="en-US"/>
              <a:t>Observation CARs only require that you fix the objective evidence.  Owners may choose to create either one or multiple milestones to accomplish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46330A-E818-4E2C-8E5C-A1703D6394B1}" type="slidenum">
              <a:rPr lang="en-US"/>
              <a:pPr/>
              <a:t>4</a:t>
            </a:fld>
            <a:endParaRPr lang="en-US"/>
          </a:p>
        </p:txBody>
      </p:sp>
      <p:sp>
        <p:nvSpPr>
          <p:cNvPr id="25602" name="Rectangle 1026"/>
          <p:cNvSpPr>
            <a:spLocks noChangeArrowheads="1" noTextEdit="1"/>
          </p:cNvSpPr>
          <p:nvPr>
            <p:ph type="sldImg"/>
          </p:nvPr>
        </p:nvSpPr>
        <p:spPr>
          <a:ln/>
        </p:spPr>
      </p:sp>
      <p:sp>
        <p:nvSpPr>
          <p:cNvPr id="25603" name="Rectangle 1027"/>
          <p:cNvSpPr>
            <a:spLocks noGrp="1" noChangeArrowheads="1"/>
          </p:cNvSpPr>
          <p:nvPr>
            <p:ph type="body" idx="1"/>
          </p:nvPr>
        </p:nvSpPr>
        <p:spPr/>
        <p:txBody>
          <a:bodyPr/>
          <a:lstStyle/>
          <a:p>
            <a:r>
              <a:rPr lang="en-US"/>
              <a:t>Intention is to ensure an understanding of the difference between corrective and preventive action.  Corrective is reactive – after a problem has already occurred.  Preventive is proactive – before a problem has occurred or become widespread.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C4CD375-1253-4552-AD8D-53E122DEE88B}" type="slidenum">
              <a:rPr lang="en-US"/>
              <a:pPr/>
              <a:t>5</a:t>
            </a:fld>
            <a:endParaRPr lang="en-US"/>
          </a:p>
        </p:txBody>
      </p:sp>
      <p:sp>
        <p:nvSpPr>
          <p:cNvPr id="26626" name="Rectangle 2"/>
          <p:cNvSpPr>
            <a:spLocks noChangeArrowheads="1" noTextEdit="1"/>
          </p:cNvSpPr>
          <p:nvPr>
            <p:ph type="sldImg"/>
          </p:nvPr>
        </p:nvSpPr>
        <p:spPr>
          <a:ln/>
        </p:spPr>
      </p:sp>
      <p:sp>
        <p:nvSpPr>
          <p:cNvPr id="26627" name="Rectangle 3"/>
          <p:cNvSpPr>
            <a:spLocks noGrp="1" noChangeArrowheads="1"/>
          </p:cNvSpPr>
          <p:nvPr>
            <p:ph type="body" idx="1"/>
          </p:nvPr>
        </p:nvSpPr>
        <p:spPr/>
        <p:txBody>
          <a:bodyPr/>
          <a:lstStyle/>
          <a:p>
            <a:pPr marL="114300" indent="-114300">
              <a:buFontTx/>
              <a:buChar char="•"/>
            </a:pPr>
            <a:r>
              <a:rPr lang="en-US"/>
              <a:t>Use solutions that are in scale with the problem.  For example, it is not necessary to redesign an entire process if making minor changes to the existing process will correct the problem.  Or, don’t create a major IT solution if there are less costly or less time consuming alternatives that will accomplish your goal.</a:t>
            </a:r>
          </a:p>
          <a:p>
            <a:pPr marL="114300" indent="-114300">
              <a:buFontTx/>
              <a:buChar char="•"/>
            </a:pPr>
            <a:r>
              <a:rPr lang="en-US"/>
              <a:t>Be sure that the resources invested are in line with the expected benefits to be gained.</a:t>
            </a:r>
          </a:p>
          <a:p>
            <a:pPr marL="114300" indent="-114300">
              <a:buFontTx/>
              <a:buChar char="•"/>
            </a:pPr>
            <a:r>
              <a:rPr lang="en-US"/>
              <a:t>Management may make decisions regarding the solution based upon any of the above or for other substantiated reasons.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8075CA-E425-42A9-910B-4FCD35D63840}" type="slidenum">
              <a:rPr lang="en-US"/>
              <a:pPr/>
              <a:t>6</a:t>
            </a:fld>
            <a:endParaRPr lang="en-US"/>
          </a:p>
        </p:txBody>
      </p:sp>
      <p:sp>
        <p:nvSpPr>
          <p:cNvPr id="27650" name="Rectangle 1026"/>
          <p:cNvSpPr>
            <a:spLocks noChangeArrowheads="1" noTextEdit="1"/>
          </p:cNvSpPr>
          <p:nvPr>
            <p:ph type="sldImg"/>
          </p:nvPr>
        </p:nvSpPr>
        <p:spPr>
          <a:ln/>
        </p:spPr>
      </p:sp>
      <p:sp>
        <p:nvSpPr>
          <p:cNvPr id="27651" name="Rectangle 1027"/>
          <p:cNvSpPr>
            <a:spLocks noGrp="1" noChangeArrowheads="1"/>
          </p:cNvSpPr>
          <p:nvPr>
            <p:ph type="body" idx="1"/>
          </p:nvPr>
        </p:nvSpPr>
        <p:spPr/>
        <p:txBody>
          <a:bodyPr/>
          <a:lstStyle/>
          <a:p>
            <a:pPr marL="114300" indent="-114300">
              <a:buFontTx/>
              <a:buChar char="•"/>
            </a:pPr>
            <a:r>
              <a:rPr lang="en-US"/>
              <a:t>Each item is addressed in more detail on future slides.</a:t>
            </a:r>
          </a:p>
          <a:p>
            <a:pPr marL="114300" indent="-114300">
              <a:buFontTx/>
              <a:buChar char="•"/>
            </a:pPr>
            <a:r>
              <a:rPr lang="en-US"/>
              <a:t>Provide a brief, high-level explanation for each bullet.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F6181D7-21DE-4E94-AA9E-18EF1C501BD0}" type="slidenum">
              <a:rPr lang="en-US"/>
              <a:pPr/>
              <a:t>7</a:t>
            </a:fld>
            <a:endParaRPr lang="en-US"/>
          </a:p>
        </p:txBody>
      </p:sp>
      <p:sp>
        <p:nvSpPr>
          <p:cNvPr id="28674" name="Rectangle 2"/>
          <p:cNvSpPr>
            <a:spLocks noChangeArrowheads="1" noTextEdit="1"/>
          </p:cNvSpPr>
          <p:nvPr>
            <p:ph type="sldImg"/>
          </p:nvPr>
        </p:nvSpPr>
        <p:spPr>
          <a:ln/>
        </p:spPr>
      </p:sp>
      <p:sp>
        <p:nvSpPr>
          <p:cNvPr id="28675" name="Rectangle 3"/>
          <p:cNvSpPr>
            <a:spLocks noGrp="1" noChangeArrowheads="1"/>
          </p:cNvSpPr>
          <p:nvPr>
            <p:ph type="body" idx="1"/>
          </p:nvPr>
        </p:nvSpPr>
        <p:spPr/>
        <p:txBody>
          <a:bodyPr/>
          <a:lstStyle/>
          <a:p>
            <a:pPr marL="114300" indent="-114300">
              <a:buFontTx/>
              <a:buChar char="•"/>
            </a:pPr>
            <a:r>
              <a:rPr lang="en-US"/>
              <a:t>“Stop the bleeding” means that you must immediately address the problem to prevent it from recurring right away.</a:t>
            </a:r>
          </a:p>
          <a:p>
            <a:pPr marL="114300" indent="-114300">
              <a:buFontTx/>
              <a:buChar char="•"/>
            </a:pPr>
            <a:r>
              <a:rPr lang="en-US"/>
              <a:t>Emphasize the importance of documenting the rationale if containment is not needed.  Give examples of good reasons, e.g.:</a:t>
            </a:r>
          </a:p>
          <a:p>
            <a:pPr marL="571500" lvl="1" indent="-114300">
              <a:buFontTx/>
              <a:buChar char="•"/>
            </a:pPr>
            <a:r>
              <a:rPr lang="en-US"/>
              <a:t>The permanent solution is being implemented almost immediately</a:t>
            </a:r>
          </a:p>
          <a:p>
            <a:pPr marL="571500" lvl="1" indent="-114300">
              <a:buFontTx/>
              <a:buChar char="•"/>
            </a:pPr>
            <a:r>
              <a:rPr lang="en-US"/>
              <a:t>The problem won’t recur in the short-term (list the reasons)</a:t>
            </a:r>
          </a:p>
          <a:p>
            <a:pPr marL="571500" lvl="1" indent="-114300">
              <a:buFontTx/>
              <a:buChar char="•"/>
            </a:pPr>
            <a:r>
              <a:rPr lang="en-US"/>
              <a:t>(These examples are not exhaustive;  there may be other reasons than the ones provided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6740242-D32F-4703-81BA-63BD551406DF}" type="slidenum">
              <a:rPr lang="en-US"/>
              <a:pPr/>
              <a:t>8</a:t>
            </a:fld>
            <a:endParaRPr lang="en-US"/>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p:txBody>
          <a:bodyPr/>
          <a:lstStyle/>
          <a:p>
            <a:pPr marL="114300" indent="-114300">
              <a:buFontTx/>
              <a:buChar char="•"/>
            </a:pPr>
            <a:r>
              <a:rPr lang="en-US"/>
              <a:t>Provide examples of what are appropriate steps with an appropriate timeline.  Using an example will be helpful to illustrate what is meant.</a:t>
            </a:r>
          </a:p>
          <a:p>
            <a:pPr marL="114300" indent="-114300">
              <a:buFontTx/>
              <a:buChar char="•"/>
            </a:pPr>
            <a:r>
              <a:rPr lang="en-US"/>
              <a:t>Stress the importance of addressing the specific items found in the objective evidence of the CAR.</a:t>
            </a:r>
          </a:p>
          <a:p>
            <a:pPr marL="114300" indent="-114300">
              <a:buFontTx/>
              <a:buChar char="•"/>
            </a:pPr>
            <a:r>
              <a:rPr lang="en-US"/>
              <a:t>Emphasize that other items may be defective that were not in the objective evidence.  The CAP must address other known or possible defects/problems.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09E6A6F-116D-492E-A6FD-F6A5903C9A6A}" type="slidenum">
              <a:rPr lang="en-US"/>
              <a:pPr/>
              <a:t>9</a:t>
            </a:fld>
            <a:endParaRPr lang="en-US"/>
          </a:p>
        </p:txBody>
      </p:sp>
      <p:sp>
        <p:nvSpPr>
          <p:cNvPr id="30722" name="Rectangle 1026"/>
          <p:cNvSpPr>
            <a:spLocks noChangeArrowheads="1" noTextEdit="1"/>
          </p:cNvSpPr>
          <p:nvPr>
            <p:ph type="sldImg"/>
          </p:nvPr>
        </p:nvSpPr>
        <p:spPr>
          <a:ln/>
        </p:spPr>
      </p:sp>
      <p:sp>
        <p:nvSpPr>
          <p:cNvPr id="30723"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subTitle" sz="quarter" idx="1"/>
          </p:nvPr>
        </p:nvSpPr>
        <p:spPr>
          <a:xfrm>
            <a:off x="982663" y="3854450"/>
            <a:ext cx="6400800" cy="1752600"/>
          </a:xfrm>
        </p:spPr>
        <p:txBody>
          <a:bodyPr/>
          <a:lstStyle>
            <a:lvl1pPr marL="0" indent="0">
              <a:buFontTx/>
              <a:buNone/>
              <a:defRPr>
                <a:solidFill>
                  <a:srgbClr val="777777"/>
                </a:solidFill>
              </a:defRPr>
            </a:lvl1pPr>
          </a:lstStyle>
          <a:p>
            <a:pPr lvl="0"/>
            <a:r>
              <a:rPr lang="en-US" noProof="0" smtClean="0"/>
              <a:t>Click to edit Master subtitle style</a:t>
            </a:r>
          </a:p>
        </p:txBody>
      </p:sp>
      <p:pic>
        <p:nvPicPr>
          <p:cNvPr id="4099" name="Picture 3" descr="Sli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438"/>
            <a:ext cx="9144000" cy="1047750"/>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ctrTitle"/>
          </p:nvPr>
        </p:nvSpPr>
        <p:spPr>
          <a:xfrm>
            <a:off x="939800" y="2055813"/>
            <a:ext cx="7772400" cy="1143000"/>
          </a:xfrm>
        </p:spPr>
        <p:txBody>
          <a:bodyPr/>
          <a:lstStyle>
            <a:lvl1pPr>
              <a:defRPr/>
            </a:lvl1pPr>
          </a:lstStyle>
          <a:p>
            <a:pPr lvl="0"/>
            <a:r>
              <a:rPr lang="en-US" noProof="0" smtClean="0"/>
              <a:t>Click to edit Master title style</a:t>
            </a:r>
          </a:p>
        </p:txBody>
      </p:sp>
      <p:sp>
        <p:nvSpPr>
          <p:cNvPr id="4101" name="Text Box 5"/>
          <p:cNvSpPr txBox="1">
            <a:spLocks noChangeArrowheads="1"/>
          </p:cNvSpPr>
          <p:nvPr/>
        </p:nvSpPr>
        <p:spPr bwMode="auto">
          <a:xfrm>
            <a:off x="1008063" y="6478588"/>
            <a:ext cx="78327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sz="800">
                <a:solidFill>
                  <a:srgbClr val="B3B3B3"/>
                </a:solidFill>
              </a:rPr>
              <a:t>Copyright© 1995-2007 Underwriters Laboratories Inc. All rights reserved. No portion of this material may be reprinted </a:t>
            </a:r>
          </a:p>
          <a:p>
            <a:pPr>
              <a:lnSpc>
                <a:spcPct val="70000"/>
              </a:lnSpc>
              <a:spcBef>
                <a:spcPct val="20000"/>
              </a:spcBef>
            </a:pPr>
            <a:r>
              <a:rPr lang="en-US" sz="800">
                <a:solidFill>
                  <a:srgbClr val="B3B3B3"/>
                </a:solidFill>
              </a:rPr>
              <a:t>in any form without the express written permission of Underwriters Laboratories Inc. or as otherwise provided in writing.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077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228600"/>
            <a:ext cx="19812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7912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729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875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864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635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398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407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0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899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268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lid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05525"/>
            <a:ext cx="9144000" cy="752475"/>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title"/>
          </p:nvPr>
        </p:nvSpPr>
        <p:spPr bwMode="auto">
          <a:xfrm>
            <a:off x="533400" y="228600"/>
            <a:ext cx="7772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533400" y="1306513"/>
            <a:ext cx="7924800"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white">
          <a:xfrm>
            <a:off x="8520113" y="6391275"/>
            <a:ext cx="127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p/</a:t>
            </a:r>
            <a:endParaRPr lang="en-US"/>
          </a:p>
        </p:txBody>
      </p:sp>
      <p:sp>
        <p:nvSpPr>
          <p:cNvPr id="3078" name="Rectangle 6"/>
          <p:cNvSpPr>
            <a:spLocks noChangeArrowheads="1"/>
          </p:cNvSpPr>
          <p:nvPr/>
        </p:nvSpPr>
        <p:spPr bwMode="white">
          <a:xfrm>
            <a:off x="8662988" y="639127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fld id="{DCAF31C1-6C28-4F81-BC07-F1AF749E15D2}" type="slidenum">
              <a:rPr lang="en-US" sz="1200">
                <a:solidFill>
                  <a:srgbClr val="000000"/>
                </a:solidFill>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ea typeface="Osaka" pitchFamily="1" charset="-128"/>
        </a:defRPr>
      </a:lvl2pPr>
      <a:lvl3pPr algn="l" rtl="0" fontAlgn="base">
        <a:spcBef>
          <a:spcPct val="0"/>
        </a:spcBef>
        <a:spcAft>
          <a:spcPct val="0"/>
        </a:spcAft>
        <a:defRPr sz="3600">
          <a:solidFill>
            <a:schemeClr val="tx2"/>
          </a:solidFill>
          <a:latin typeface="Arial" charset="0"/>
          <a:ea typeface="Osaka" pitchFamily="1" charset="-128"/>
        </a:defRPr>
      </a:lvl3pPr>
      <a:lvl4pPr algn="l" rtl="0" fontAlgn="base">
        <a:spcBef>
          <a:spcPct val="0"/>
        </a:spcBef>
        <a:spcAft>
          <a:spcPct val="0"/>
        </a:spcAft>
        <a:defRPr sz="3600">
          <a:solidFill>
            <a:schemeClr val="tx2"/>
          </a:solidFill>
          <a:latin typeface="Arial" charset="0"/>
          <a:ea typeface="Osaka" pitchFamily="1" charset="-128"/>
        </a:defRPr>
      </a:lvl4pPr>
      <a:lvl5pPr algn="l" rtl="0" fontAlgn="base">
        <a:spcBef>
          <a:spcPct val="0"/>
        </a:spcBef>
        <a:spcAft>
          <a:spcPct val="0"/>
        </a:spcAft>
        <a:defRPr sz="3600">
          <a:solidFill>
            <a:schemeClr val="tx2"/>
          </a:solidFill>
          <a:latin typeface="Arial" charset="0"/>
          <a:ea typeface="Osaka" pitchFamily="1" charset="-128"/>
        </a:defRPr>
      </a:lvl5pPr>
      <a:lvl6pPr marL="457200" algn="l" rtl="0" fontAlgn="base">
        <a:spcBef>
          <a:spcPct val="0"/>
        </a:spcBef>
        <a:spcAft>
          <a:spcPct val="0"/>
        </a:spcAft>
        <a:defRPr sz="3600">
          <a:solidFill>
            <a:schemeClr val="tx2"/>
          </a:solidFill>
          <a:latin typeface="Arial" charset="0"/>
          <a:ea typeface="Osaka" pitchFamily="1" charset="-128"/>
        </a:defRPr>
      </a:lvl6pPr>
      <a:lvl7pPr marL="914400" algn="l" rtl="0" fontAlgn="base">
        <a:spcBef>
          <a:spcPct val="0"/>
        </a:spcBef>
        <a:spcAft>
          <a:spcPct val="0"/>
        </a:spcAft>
        <a:defRPr sz="3600">
          <a:solidFill>
            <a:schemeClr val="tx2"/>
          </a:solidFill>
          <a:latin typeface="Arial" charset="0"/>
          <a:ea typeface="Osaka" pitchFamily="1" charset="-128"/>
        </a:defRPr>
      </a:lvl7pPr>
      <a:lvl8pPr marL="1371600" algn="l" rtl="0" fontAlgn="base">
        <a:spcBef>
          <a:spcPct val="0"/>
        </a:spcBef>
        <a:spcAft>
          <a:spcPct val="0"/>
        </a:spcAft>
        <a:defRPr sz="3600">
          <a:solidFill>
            <a:schemeClr val="tx2"/>
          </a:solidFill>
          <a:latin typeface="Arial" charset="0"/>
          <a:ea typeface="Osaka" pitchFamily="1" charset="-128"/>
        </a:defRPr>
      </a:lvl8pPr>
      <a:lvl9pPr marL="1828800" algn="l" rtl="0" fontAlgn="base">
        <a:spcBef>
          <a:spcPct val="0"/>
        </a:spcBef>
        <a:spcAft>
          <a:spcPct val="0"/>
        </a:spcAft>
        <a:defRPr sz="3600">
          <a:solidFill>
            <a:schemeClr val="tx2"/>
          </a:solidFill>
          <a:latin typeface="Arial" charset="0"/>
          <a:ea typeface="Osaka" pitchFamily="1"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Corrective Action Workshop</a:t>
            </a:r>
          </a:p>
        </p:txBody>
      </p:sp>
      <p:sp>
        <p:nvSpPr>
          <p:cNvPr id="2052" name="Text Box 4"/>
          <p:cNvSpPr txBox="1">
            <a:spLocks noChangeArrowheads="1"/>
          </p:cNvSpPr>
          <p:nvPr/>
        </p:nvSpPr>
        <p:spPr bwMode="auto">
          <a:xfrm>
            <a:off x="974725" y="5715000"/>
            <a:ext cx="778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rgbClr val="777777"/>
                </a:solidFill>
              </a:rPr>
              <a:t>January 6, 2009, Rev. 3</a:t>
            </a:r>
          </a:p>
          <a:p>
            <a:r>
              <a:rPr lang="en-US" sz="1200">
                <a:solidFill>
                  <a:srgbClr val="777777"/>
                </a:solidFill>
              </a:rPr>
              <a:t>For questions or comments on the content,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solidFill>
            <a:srgbClr val="DDDDDD"/>
          </a:solidFill>
        </p:spPr>
        <p:txBody>
          <a:bodyPr/>
          <a:lstStyle/>
          <a:p>
            <a:r>
              <a:rPr lang="en-US"/>
              <a:t>Follow Up for Effectiveness</a:t>
            </a:r>
          </a:p>
        </p:txBody>
      </p:sp>
      <p:sp>
        <p:nvSpPr>
          <p:cNvPr id="14339" name="Rectangle 3"/>
          <p:cNvSpPr>
            <a:spLocks noGrp="1" noChangeArrowheads="1"/>
          </p:cNvSpPr>
          <p:nvPr>
            <p:ph type="body" idx="1"/>
          </p:nvPr>
        </p:nvSpPr>
        <p:spPr/>
        <p:txBody>
          <a:bodyPr/>
          <a:lstStyle/>
          <a:p>
            <a:pPr>
              <a:lnSpc>
                <a:spcPct val="90000"/>
              </a:lnSpc>
            </a:pPr>
            <a:r>
              <a:rPr lang="en-US"/>
              <a:t>Owners must </a:t>
            </a:r>
            <a:r>
              <a:rPr lang="en-US" i="1">
                <a:solidFill>
                  <a:srgbClr val="CC0000"/>
                </a:solidFill>
              </a:rPr>
              <a:t>follow up</a:t>
            </a:r>
            <a:r>
              <a:rPr lang="en-US"/>
              <a:t> for effectiveness before CAR is closed</a:t>
            </a:r>
          </a:p>
          <a:p>
            <a:pPr>
              <a:lnSpc>
                <a:spcPct val="90000"/>
              </a:lnSpc>
            </a:pPr>
            <a:r>
              <a:rPr lang="en-US"/>
              <a:t>IQA or CAR Admins will </a:t>
            </a:r>
            <a:r>
              <a:rPr lang="en-US" i="1">
                <a:solidFill>
                  <a:srgbClr val="CC0000"/>
                </a:solidFill>
              </a:rPr>
              <a:t>verify</a:t>
            </a:r>
            <a:r>
              <a:rPr lang="en-US">
                <a:solidFill>
                  <a:srgbClr val="CC0000"/>
                </a:solidFill>
              </a:rPr>
              <a:t> </a:t>
            </a:r>
            <a:r>
              <a:rPr lang="en-US"/>
              <a:t>effectiveness after CAR is closed (see website)</a:t>
            </a:r>
          </a:p>
          <a:p>
            <a:pPr>
              <a:lnSpc>
                <a:spcPct val="90000"/>
              </a:lnSpc>
            </a:pPr>
            <a:r>
              <a:rPr lang="en-US"/>
              <a:t>Ensure that the corrective action worked to prevent the problem from happening again</a:t>
            </a:r>
          </a:p>
          <a:p>
            <a:pPr>
              <a:lnSpc>
                <a:spcPct val="90000"/>
              </a:lnSpc>
            </a:pPr>
            <a:r>
              <a:rPr lang="en-US"/>
              <a:t>Ensure that you don’t create new problems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0"/>
            <a:ext cx="7772400" cy="1077913"/>
          </a:xfrm>
        </p:spPr>
        <p:txBody>
          <a:bodyPr/>
          <a:lstStyle/>
          <a:p>
            <a:pPr algn="ctr"/>
            <a:r>
              <a:rPr lang="en-US"/>
              <a:t>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solidFill>
            <a:srgbClr val="DDDDDD"/>
          </a:solidFill>
        </p:spPr>
        <p:txBody>
          <a:bodyPr/>
          <a:lstStyle/>
          <a:p>
            <a:r>
              <a:rPr lang="en-US"/>
              <a:t>Activity 1:  Assess the CAP</a:t>
            </a:r>
          </a:p>
        </p:txBody>
      </p:sp>
      <p:sp>
        <p:nvSpPr>
          <p:cNvPr id="16387" name="Rectangle 3"/>
          <p:cNvSpPr>
            <a:spLocks noGrp="1" noChangeArrowheads="1"/>
          </p:cNvSpPr>
          <p:nvPr>
            <p:ph type="body" idx="1"/>
          </p:nvPr>
        </p:nvSpPr>
        <p:spPr/>
        <p:txBody>
          <a:bodyPr/>
          <a:lstStyle/>
          <a:p>
            <a:pPr>
              <a:buFontTx/>
              <a:buNone/>
            </a:pPr>
            <a:endParaRPr lang="en-US"/>
          </a:p>
          <a:p>
            <a:pPr>
              <a:buFontTx/>
              <a:buNone/>
            </a:pPr>
            <a:r>
              <a:rPr lang="en-US"/>
              <a:t>Assess the Corrective Action Plan shown on the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body" sz="half" idx="1"/>
          </p:nvPr>
        </p:nvSpPr>
        <p:spPr>
          <a:xfrm>
            <a:off x="152400" y="76200"/>
            <a:ext cx="4267200" cy="6553200"/>
          </a:xfrm>
        </p:spPr>
        <p:txBody>
          <a:bodyPr/>
          <a:lstStyle/>
          <a:p>
            <a:pPr marL="120650" indent="-120650">
              <a:lnSpc>
                <a:spcPct val="90000"/>
              </a:lnSpc>
              <a:spcBef>
                <a:spcPct val="50000"/>
              </a:spcBef>
              <a:buFontTx/>
              <a:buNone/>
            </a:pPr>
            <a:r>
              <a:rPr lang="en-US" sz="1200" b="1"/>
              <a:t>Standard:</a:t>
            </a:r>
            <a:r>
              <a:rPr lang="en-US" sz="1200"/>
              <a:t> Follow-Up Services Sample Testing Manual</a:t>
            </a:r>
          </a:p>
          <a:p>
            <a:pPr marL="120650" indent="-120650">
              <a:lnSpc>
                <a:spcPct val="90000"/>
              </a:lnSpc>
              <a:spcBef>
                <a:spcPct val="50000"/>
              </a:spcBef>
              <a:buFontTx/>
              <a:buNone/>
            </a:pPr>
            <a:r>
              <a:rPr lang="en-US" sz="1200" b="1"/>
              <a:t>Requirement:</a:t>
            </a:r>
            <a:r>
              <a:rPr lang="en-US" sz="1200"/>
              <a:t> If we do not test FUS samples because they are damaged or over 6 months old, then we need to send a "Products Not Tested Letter" to the client and the Inspection Center, explaining why they weren't tested and asking for what is needed.</a:t>
            </a:r>
          </a:p>
          <a:p>
            <a:pPr marL="120650" indent="-120650">
              <a:lnSpc>
                <a:spcPct val="90000"/>
              </a:lnSpc>
              <a:spcBef>
                <a:spcPct val="50000"/>
              </a:spcBef>
              <a:buFontTx/>
              <a:buNone/>
            </a:pPr>
            <a:r>
              <a:rPr lang="en-US" sz="1200" b="1"/>
              <a:t>Non-Conformance &amp; Objective Evidence:</a:t>
            </a:r>
            <a:r>
              <a:rPr lang="en-US" sz="1200"/>
              <a:t> 546 FUS samples were found that were over 6 months old &amp; had not been tested. There’s no evidence letters were sent. </a:t>
            </a:r>
          </a:p>
          <a:p>
            <a:pPr marL="120650" indent="-120650">
              <a:lnSpc>
                <a:spcPct val="90000"/>
              </a:lnSpc>
              <a:spcBef>
                <a:spcPct val="50000"/>
              </a:spcBef>
              <a:buFontTx/>
              <a:buNone/>
            </a:pPr>
            <a:r>
              <a:rPr lang="en-US" sz="1200" b="1"/>
              <a:t>Scope of Nonconformance:</a:t>
            </a:r>
            <a:r>
              <a:rPr lang="en-US" sz="1200"/>
              <a:t> FUS sample testing in </a:t>
            </a:r>
            <a:r>
              <a:rPr lang="en-US" sz="1200" i="1"/>
              <a:t>specific location</a:t>
            </a:r>
            <a:r>
              <a:rPr lang="en-US" sz="1200"/>
              <a:t>   	</a:t>
            </a:r>
          </a:p>
          <a:p>
            <a:pPr marL="120650" indent="-120650">
              <a:lnSpc>
                <a:spcPct val="90000"/>
              </a:lnSpc>
              <a:spcBef>
                <a:spcPct val="50000"/>
              </a:spcBef>
              <a:buFontTx/>
              <a:buNone/>
            </a:pPr>
            <a:r>
              <a:rPr lang="en-US" sz="1200" b="1"/>
              <a:t>Analysis:</a:t>
            </a:r>
            <a:r>
              <a:rPr lang="en-US" sz="1200"/>
              <a:t> </a:t>
            </a:r>
            <a:r>
              <a:rPr lang="en-US" sz="1200" i="1"/>
              <a:t>List of stakeholders consulted was provided.</a:t>
            </a:r>
          </a:p>
          <a:p>
            <a:pPr marL="120650" indent="-120650">
              <a:lnSpc>
                <a:spcPct val="90000"/>
              </a:lnSpc>
              <a:spcBef>
                <a:spcPct val="50000"/>
              </a:spcBef>
              <a:buFontTx/>
              <a:buNone/>
            </a:pPr>
            <a:r>
              <a:rPr lang="en-US" sz="1200"/>
              <a:t>The group met and brainstormed the root cause and a corrective action plan. There are several reasons that this happened: </a:t>
            </a:r>
          </a:p>
          <a:p>
            <a:pPr marL="120650" indent="-120650">
              <a:lnSpc>
                <a:spcPct val="90000"/>
              </a:lnSpc>
              <a:spcBef>
                <a:spcPct val="50000"/>
              </a:spcBef>
              <a:buFontTx/>
              <a:buNone/>
            </a:pPr>
            <a:r>
              <a:rPr lang="en-US" sz="1200"/>
              <a:t>1. No owner for process.  Why? No requirement that there be a process owner. Previous owner (FUS dept.) no longer exists. Why no requirement? We never needed one because FUS handled it. The process we do have is vague/incomplete.  </a:t>
            </a:r>
          </a:p>
          <a:p>
            <a:pPr marL="120650" indent="-120650">
              <a:lnSpc>
                <a:spcPct val="90000"/>
              </a:lnSpc>
              <a:spcBef>
                <a:spcPct val="50000"/>
              </a:spcBef>
              <a:buFontTx/>
              <a:buNone/>
            </a:pPr>
            <a:r>
              <a:rPr lang="en-US" sz="1200"/>
              <a:t>2. FUS testing is the lowest priority for CAS right now.  Why? No visibility (not in normal channels being monitored and prioritized by CAS mgmt such as ePro).</a:t>
            </a:r>
          </a:p>
          <a:p>
            <a:pPr marL="120650" indent="-120650">
              <a:lnSpc>
                <a:spcPct val="90000"/>
              </a:lnSpc>
              <a:spcBef>
                <a:spcPct val="50000"/>
              </a:spcBef>
              <a:buFontTx/>
              <a:buNone/>
            </a:pPr>
            <a:r>
              <a:rPr lang="en-US" sz="1200"/>
              <a:t>3. The technical knowledge for FUS testing is missing &amp; the process doesn’t address that.  Why is knowledge missing?  Staff were let go and the files are out of date (CCN transferred to another office, system not updated, no staff in those categories at this office due to lay offs).  Why? File migration was not done correctly or not migrated at all. Why? No resources; overlooked; low priority; lack of implementation plan. With staff gone, process knowledge lost and documentation is lacking.  Also, some clients send in 2 samples when only one is required. In some cases, one of the samples was tested &amp; we met our obligation, but the 2nd sample was not disposed of.</a:t>
            </a:r>
          </a:p>
        </p:txBody>
      </p:sp>
      <p:sp>
        <p:nvSpPr>
          <p:cNvPr id="49155" name="Rectangle 3"/>
          <p:cNvSpPr>
            <a:spLocks noGrp="1" noChangeArrowheads="1"/>
          </p:cNvSpPr>
          <p:nvPr>
            <p:ph type="body" sz="half" idx="2"/>
          </p:nvPr>
        </p:nvSpPr>
        <p:spPr>
          <a:xfrm>
            <a:off x="4495800" y="76200"/>
            <a:ext cx="4495800" cy="6553200"/>
          </a:xfrm>
        </p:spPr>
        <p:txBody>
          <a:bodyPr/>
          <a:lstStyle/>
          <a:p>
            <a:pPr marL="120650" indent="-120650">
              <a:lnSpc>
                <a:spcPct val="90000"/>
              </a:lnSpc>
              <a:spcBef>
                <a:spcPct val="50000"/>
              </a:spcBef>
              <a:buFontTx/>
              <a:buNone/>
            </a:pPr>
            <a:r>
              <a:rPr lang="en-US" sz="1200"/>
              <a:t>The corrective action plan includes research into each of the samples to determine if a request for new samples is required.  The old samples will be disposed of, as they will not help w/research.</a:t>
            </a:r>
          </a:p>
          <a:p>
            <a:pPr marL="120650" indent="-120650">
              <a:lnSpc>
                <a:spcPct val="90000"/>
              </a:lnSpc>
              <a:spcBef>
                <a:spcPct val="50000"/>
              </a:spcBef>
              <a:buFontTx/>
              <a:buNone/>
            </a:pPr>
            <a:r>
              <a:rPr lang="en-US" sz="1200" b="1"/>
              <a:t>Root Cause:</a:t>
            </a:r>
            <a:r>
              <a:rPr lang="en-US" sz="1200"/>
              <a:t>	</a:t>
            </a:r>
          </a:p>
          <a:p>
            <a:pPr marL="120650" indent="-120650">
              <a:lnSpc>
                <a:spcPct val="90000"/>
              </a:lnSpc>
              <a:spcBef>
                <a:spcPct val="0"/>
              </a:spcBef>
              <a:buFontTx/>
              <a:buNone/>
            </a:pPr>
            <a:r>
              <a:rPr lang="en-US" sz="1200"/>
              <a:t>1- No owner for process  2- Low priority for CAS  3- Process/ Document is vague/incomplete  4- No technical knowledge</a:t>
            </a:r>
          </a:p>
          <a:p>
            <a:pPr marL="120650" indent="-120650">
              <a:lnSpc>
                <a:spcPct val="90000"/>
              </a:lnSpc>
              <a:spcBef>
                <a:spcPct val="0"/>
              </a:spcBef>
              <a:buFontTx/>
              <a:buNone/>
            </a:pPr>
            <a:endParaRPr lang="en-US" sz="1200"/>
          </a:p>
          <a:p>
            <a:pPr marL="120650" indent="-120650">
              <a:lnSpc>
                <a:spcPct val="90000"/>
              </a:lnSpc>
              <a:spcBef>
                <a:spcPct val="0"/>
              </a:spcBef>
              <a:buFontTx/>
              <a:buNone/>
            </a:pPr>
            <a:r>
              <a:rPr lang="en-US" sz="1200" b="1"/>
              <a:t>Corrective Action Plan</a:t>
            </a:r>
            <a:r>
              <a:rPr lang="en-US" sz="1200"/>
              <a:t> (Short Term and/or Long Term)</a:t>
            </a:r>
          </a:p>
          <a:p>
            <a:pPr marL="120650" indent="-120650">
              <a:lnSpc>
                <a:spcPct val="90000"/>
              </a:lnSpc>
              <a:spcBef>
                <a:spcPct val="0"/>
              </a:spcBef>
              <a:buFontTx/>
              <a:buNone/>
            </a:pPr>
            <a:endParaRPr lang="en-US" sz="1200"/>
          </a:p>
          <a:p>
            <a:pPr marL="120650" indent="-120650">
              <a:lnSpc>
                <a:spcPct val="90000"/>
              </a:lnSpc>
              <a:spcBef>
                <a:spcPct val="0"/>
              </a:spcBef>
              <a:buFontTx/>
              <a:buNone/>
            </a:pPr>
            <a:r>
              <a:rPr lang="en-US" sz="1200" b="1" i="1"/>
              <a:t>Containment:</a:t>
            </a:r>
          </a:p>
          <a:p>
            <a:pPr marL="120650" indent="-120650">
              <a:lnSpc>
                <a:spcPct val="90000"/>
              </a:lnSpc>
              <a:spcBef>
                <a:spcPct val="0"/>
              </a:spcBef>
              <a:buFontTx/>
              <a:buNone/>
            </a:pPr>
            <a:r>
              <a:rPr lang="en-US" sz="1200"/>
              <a:t>- Revise list of CCNs &amp; Sections they go to </a:t>
            </a:r>
          </a:p>
          <a:p>
            <a:pPr marL="120650" indent="-120650">
              <a:lnSpc>
                <a:spcPct val="90000"/>
              </a:lnSpc>
              <a:spcBef>
                <a:spcPct val="0"/>
              </a:spcBef>
              <a:buFontTx/>
              <a:buNone/>
            </a:pPr>
            <a:r>
              <a:rPr lang="en-US" sz="1200"/>
              <a:t>- Alert Section Mgr w/what to do w/FUS samples </a:t>
            </a:r>
          </a:p>
          <a:p>
            <a:pPr marL="120650" indent="-120650">
              <a:lnSpc>
                <a:spcPct val="90000"/>
              </a:lnSpc>
              <a:spcBef>
                <a:spcPct val="0"/>
              </a:spcBef>
              <a:buFontTx/>
              <a:buNone/>
            </a:pPr>
            <a:r>
              <a:rPr lang="en-US" sz="1200"/>
              <a:t>- Collect tags &amp; sort them to appropriate sections </a:t>
            </a:r>
          </a:p>
          <a:p>
            <a:pPr marL="120650" indent="-120650">
              <a:lnSpc>
                <a:spcPct val="90000"/>
              </a:lnSpc>
              <a:spcBef>
                <a:spcPct val="0"/>
              </a:spcBef>
              <a:buFontTx/>
              <a:buNone/>
            </a:pPr>
            <a:r>
              <a:rPr lang="en-US" sz="1200"/>
              <a:t>- Single point of contact for FUS sample questions/issues</a:t>
            </a:r>
          </a:p>
          <a:p>
            <a:pPr marL="120650" indent="-120650">
              <a:lnSpc>
                <a:spcPct val="90000"/>
              </a:lnSpc>
              <a:spcBef>
                <a:spcPct val="0"/>
              </a:spcBef>
              <a:buFontTx/>
              <a:buNone/>
            </a:pPr>
            <a:endParaRPr lang="en-US" sz="1200"/>
          </a:p>
          <a:p>
            <a:pPr marL="120650" indent="-120650">
              <a:lnSpc>
                <a:spcPct val="90000"/>
              </a:lnSpc>
              <a:spcBef>
                <a:spcPct val="0"/>
              </a:spcBef>
              <a:buFontTx/>
              <a:buNone/>
            </a:pPr>
            <a:r>
              <a:rPr lang="en-US" sz="1200" b="1" i="1"/>
              <a:t>Short Term</a:t>
            </a:r>
            <a:r>
              <a:rPr lang="en-US" sz="1200"/>
              <a:t> - What to do w/existing samples</a:t>
            </a:r>
          </a:p>
          <a:p>
            <a:pPr marL="120650" indent="-120650">
              <a:lnSpc>
                <a:spcPct val="90000"/>
              </a:lnSpc>
              <a:spcBef>
                <a:spcPct val="0"/>
              </a:spcBef>
              <a:buFontTx/>
              <a:buNone/>
            </a:pPr>
            <a:r>
              <a:rPr lang="en-US" sz="1200"/>
              <a:t>1. See if the sample was tested &amp; this is an extra sample.</a:t>
            </a:r>
          </a:p>
          <a:p>
            <a:pPr marL="120650" indent="-120650">
              <a:lnSpc>
                <a:spcPct val="90000"/>
              </a:lnSpc>
              <a:spcBef>
                <a:spcPct val="0"/>
              </a:spcBef>
              <a:buFontTx/>
              <a:buNone/>
            </a:pPr>
            <a:r>
              <a:rPr lang="en-US" sz="1200"/>
              <a:t>2. See if file is Withdrawn.</a:t>
            </a:r>
          </a:p>
          <a:p>
            <a:pPr marL="120650" indent="-120650">
              <a:lnSpc>
                <a:spcPct val="90000"/>
              </a:lnSpc>
              <a:spcBef>
                <a:spcPct val="0"/>
              </a:spcBef>
              <a:buFontTx/>
              <a:buNone/>
            </a:pPr>
            <a:r>
              <a:rPr lang="en-US" sz="1200"/>
              <a:t>3. Run a report to see if another sample has been tested since.</a:t>
            </a:r>
          </a:p>
          <a:p>
            <a:pPr marL="120650" indent="-120650">
              <a:lnSpc>
                <a:spcPct val="90000"/>
              </a:lnSpc>
              <a:spcBef>
                <a:spcPct val="0"/>
              </a:spcBef>
              <a:buFontTx/>
              <a:buNone/>
            </a:pPr>
            <a:r>
              <a:rPr lang="en-US" sz="1200"/>
              <a:t>4. Was the category transferred?  Check CTR.  </a:t>
            </a:r>
          </a:p>
          <a:p>
            <a:pPr marL="120650" indent="-120650">
              <a:lnSpc>
                <a:spcPct val="90000"/>
              </a:lnSpc>
              <a:spcBef>
                <a:spcPct val="0"/>
              </a:spcBef>
              <a:buFontTx/>
              <a:buNone/>
            </a:pPr>
            <a:r>
              <a:rPr lang="en-US" sz="1200"/>
              <a:t>5. Take action based on research results.</a:t>
            </a:r>
          </a:p>
          <a:p>
            <a:pPr marL="120650" indent="-120650">
              <a:lnSpc>
                <a:spcPct val="90000"/>
              </a:lnSpc>
              <a:spcBef>
                <a:spcPct val="0"/>
              </a:spcBef>
              <a:buFontTx/>
              <a:buNone/>
            </a:pPr>
            <a:r>
              <a:rPr lang="en-US" sz="1200"/>
              <a:t>- Transfer the file (this will address root cause #4 by transferring file to an office where technical knowledge is available)</a:t>
            </a:r>
          </a:p>
          <a:p>
            <a:pPr marL="120650" indent="-120650">
              <a:lnSpc>
                <a:spcPct val="90000"/>
              </a:lnSpc>
              <a:spcBef>
                <a:spcPct val="0"/>
              </a:spcBef>
              <a:buFontTx/>
              <a:buNone/>
            </a:pPr>
            <a:r>
              <a:rPr lang="en-US" sz="1200"/>
              <a:t>- Fix the procedure </a:t>
            </a:r>
          </a:p>
          <a:p>
            <a:pPr marL="120650" indent="-120650">
              <a:lnSpc>
                <a:spcPct val="90000"/>
              </a:lnSpc>
              <a:spcBef>
                <a:spcPct val="0"/>
              </a:spcBef>
              <a:buFontTx/>
              <a:buNone/>
            </a:pPr>
            <a:r>
              <a:rPr lang="en-US" sz="1200"/>
              <a:t>- Management will decide if testing will be required if the file has been transferred or if we will let it go</a:t>
            </a:r>
          </a:p>
          <a:p>
            <a:pPr marL="120650" indent="-120650">
              <a:lnSpc>
                <a:spcPct val="90000"/>
              </a:lnSpc>
              <a:spcBef>
                <a:spcPct val="0"/>
              </a:spcBef>
              <a:buFontTx/>
              <a:buNone/>
            </a:pPr>
            <a:r>
              <a:rPr lang="en-US" sz="1200"/>
              <a:t>6. With what’s left, decide what to do, send a letter, etc.</a:t>
            </a:r>
          </a:p>
          <a:p>
            <a:pPr marL="120650" indent="-120650">
              <a:lnSpc>
                <a:spcPct val="90000"/>
              </a:lnSpc>
              <a:spcBef>
                <a:spcPct val="0"/>
              </a:spcBef>
              <a:buFontTx/>
              <a:buNone/>
            </a:pPr>
            <a:endParaRPr lang="en-US" sz="1200"/>
          </a:p>
          <a:p>
            <a:pPr marL="120650" indent="-120650">
              <a:lnSpc>
                <a:spcPct val="90000"/>
              </a:lnSpc>
              <a:spcBef>
                <a:spcPct val="0"/>
              </a:spcBef>
              <a:buFontTx/>
              <a:buNone/>
            </a:pPr>
            <a:r>
              <a:rPr lang="en-US" sz="1200" b="1" i="1"/>
              <a:t>Long Term</a:t>
            </a:r>
          </a:p>
          <a:p>
            <a:pPr marL="120650" indent="-120650">
              <a:lnSpc>
                <a:spcPct val="90000"/>
              </a:lnSpc>
              <a:spcBef>
                <a:spcPct val="0"/>
              </a:spcBef>
              <a:buFontTx/>
              <a:buNone/>
            </a:pPr>
            <a:r>
              <a:rPr lang="en-US" sz="1200"/>
              <a:t>1. Establish process owner. Roll up to GMs with a separate CAR, if necessary.</a:t>
            </a:r>
          </a:p>
          <a:p>
            <a:pPr marL="120650" indent="-120650">
              <a:lnSpc>
                <a:spcPct val="90000"/>
              </a:lnSpc>
              <a:spcBef>
                <a:spcPct val="0"/>
              </a:spcBef>
              <a:buFontTx/>
              <a:buNone/>
            </a:pPr>
            <a:r>
              <a:rPr lang="en-US" sz="1200"/>
              <a:t>2. Develop a local process. This will address root cause #2 by raising visibility of FUS sample testing.</a:t>
            </a:r>
          </a:p>
          <a:p>
            <a:pPr marL="120650" indent="-120650">
              <a:lnSpc>
                <a:spcPct val="90000"/>
              </a:lnSpc>
              <a:spcBef>
                <a:spcPct val="0"/>
              </a:spcBef>
              <a:buFontTx/>
              <a:buNone/>
            </a:pPr>
            <a:endParaRPr lang="en-US" sz="1200"/>
          </a:p>
          <a:p>
            <a:pPr marL="120650" indent="-120650">
              <a:lnSpc>
                <a:spcPct val="90000"/>
              </a:lnSpc>
              <a:spcBef>
                <a:spcPct val="0"/>
              </a:spcBef>
              <a:buFontTx/>
              <a:buNone/>
            </a:pPr>
            <a:r>
              <a:rPr lang="en-US" sz="1200" b="1"/>
              <a:t>Milestones</a:t>
            </a:r>
          </a:p>
          <a:p>
            <a:pPr marL="120650" indent="-120650">
              <a:lnSpc>
                <a:spcPct val="90000"/>
              </a:lnSpc>
              <a:spcBef>
                <a:spcPct val="0"/>
              </a:spcBef>
              <a:buFontTx/>
              <a:buNone/>
            </a:pPr>
            <a:r>
              <a:rPr lang="en-US" sz="1200"/>
              <a:t>1- Containment  2- Short Term - Research for old samples      3- Long Term - Process Owner/local process developed       4- Long Term (Part 2) - Implement local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rgbClr val="DDDDDD"/>
          </a:solidFill>
        </p:spPr>
        <p:txBody>
          <a:bodyPr/>
          <a:lstStyle/>
          <a:p>
            <a:r>
              <a:rPr lang="en-US"/>
              <a:t>Activity 2:  Create a CAP</a:t>
            </a:r>
          </a:p>
        </p:txBody>
      </p:sp>
      <p:sp>
        <p:nvSpPr>
          <p:cNvPr id="50179" name="Rectangle 3"/>
          <p:cNvSpPr>
            <a:spLocks noGrp="1" noChangeArrowheads="1"/>
          </p:cNvSpPr>
          <p:nvPr>
            <p:ph type="body" idx="1"/>
          </p:nvPr>
        </p:nvSpPr>
        <p:spPr/>
        <p:txBody>
          <a:bodyPr/>
          <a:lstStyle/>
          <a:p>
            <a:r>
              <a:rPr lang="en-US"/>
              <a:t>Create a Corrective Action Plan for a real life problem (from the root cause workshop)</a:t>
            </a:r>
          </a:p>
          <a:p>
            <a:r>
              <a:rPr lang="en-US"/>
              <a:t>Regroup and share plans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514600"/>
            <a:ext cx="7772400" cy="1077913"/>
          </a:xfrm>
        </p:spPr>
        <p:txBody>
          <a:bodyPr/>
          <a:lstStyle/>
          <a:p>
            <a:pPr algn="ctr"/>
            <a:r>
              <a:rPr lang="en-US"/>
              <a:t>Questions???</a:t>
            </a:r>
          </a:p>
        </p:txBody>
      </p:sp>
      <p:sp>
        <p:nvSpPr>
          <p:cNvPr id="18435" name="Rectangle 3"/>
          <p:cNvSpPr>
            <a:spLocks noGrp="1" noChangeArrowheads="1"/>
          </p:cNvSpPr>
          <p:nvPr>
            <p:ph type="body" idx="4294967295"/>
          </p:nvPr>
        </p:nvSpPr>
        <p:spPr>
          <a:xfrm>
            <a:off x="0" y="1306513"/>
            <a:ext cx="7924800" cy="5030787"/>
          </a:xfrm>
        </p:spPr>
        <p:txBody>
          <a:bodyPr/>
          <a:lstStyle/>
          <a:p>
            <a:endParaRPr lang="en-US"/>
          </a:p>
          <a:p>
            <a:pPr>
              <a:buFontTx/>
              <a:buNone/>
            </a:pPr>
            <a:endParaRPr lang="en-US"/>
          </a:p>
          <a:p>
            <a:pPr>
              <a:buFontTx/>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rgbClr val="DDDDDD"/>
          </a:solidFill>
        </p:spPr>
        <p:txBody>
          <a:bodyPr/>
          <a:lstStyle/>
          <a:p>
            <a:r>
              <a:rPr lang="en-US"/>
              <a:t>Topics</a:t>
            </a:r>
          </a:p>
        </p:txBody>
      </p:sp>
      <p:sp>
        <p:nvSpPr>
          <p:cNvPr id="5123" name="Rectangle 3"/>
          <p:cNvSpPr>
            <a:spLocks noGrp="1" noChangeArrowheads="1"/>
          </p:cNvSpPr>
          <p:nvPr>
            <p:ph type="body" idx="1"/>
          </p:nvPr>
        </p:nvSpPr>
        <p:spPr/>
        <p:txBody>
          <a:bodyPr/>
          <a:lstStyle/>
          <a:p>
            <a:r>
              <a:rPr lang="en-US"/>
              <a:t>Things to Remember</a:t>
            </a:r>
          </a:p>
          <a:p>
            <a:r>
              <a:rPr lang="en-US"/>
              <a:t>Corrective vs Preventative Action</a:t>
            </a:r>
          </a:p>
          <a:p>
            <a:r>
              <a:rPr lang="en-US"/>
              <a:t>At What Level Do You Solve the Problem?</a:t>
            </a:r>
          </a:p>
          <a:p>
            <a:r>
              <a:rPr lang="en-US"/>
              <a:t>Components of a Corrective Action</a:t>
            </a:r>
          </a:p>
          <a:p>
            <a:r>
              <a:rPr lang="en-US"/>
              <a:t>Activities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solidFill>
            <a:srgbClr val="DDDDDD"/>
          </a:solidFill>
        </p:spPr>
        <p:txBody>
          <a:bodyPr/>
          <a:lstStyle/>
          <a:p>
            <a:r>
              <a:rPr lang="en-US"/>
              <a:t>Things to Remember</a:t>
            </a:r>
          </a:p>
        </p:txBody>
      </p:sp>
      <p:sp>
        <p:nvSpPr>
          <p:cNvPr id="20483" name="Rectangle 1027"/>
          <p:cNvSpPr>
            <a:spLocks noGrp="1" noChangeArrowheads="1"/>
          </p:cNvSpPr>
          <p:nvPr>
            <p:ph type="body" idx="1"/>
          </p:nvPr>
        </p:nvSpPr>
        <p:spPr/>
        <p:txBody>
          <a:bodyPr/>
          <a:lstStyle/>
          <a:p>
            <a:r>
              <a:rPr lang="en-US"/>
              <a:t>Plan your corrective action to address the root cause.</a:t>
            </a:r>
          </a:p>
          <a:p>
            <a:r>
              <a:rPr lang="en-US"/>
              <a:t>You want to prevent the problem from happening again.</a:t>
            </a:r>
          </a:p>
          <a:p>
            <a:r>
              <a:rPr lang="en-US"/>
              <a:t>Observation CARs do not require analysis or a root cause statement.</a:t>
            </a:r>
          </a:p>
          <a:p>
            <a:r>
              <a:rPr lang="en-US"/>
              <a:t>Some CARs, e.g., accreditor CARs, have specified timeframes for response.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rgbClr val="DDDDDD"/>
          </a:solidFill>
        </p:spPr>
        <p:txBody>
          <a:bodyPr/>
          <a:lstStyle/>
          <a:p>
            <a:r>
              <a:rPr lang="en-US"/>
              <a:t>Corrective vs Preventative Action</a:t>
            </a:r>
          </a:p>
        </p:txBody>
      </p:sp>
      <p:sp>
        <p:nvSpPr>
          <p:cNvPr id="6147" name="Rectangle 3"/>
          <p:cNvSpPr>
            <a:spLocks noGrp="1" noChangeArrowheads="1"/>
          </p:cNvSpPr>
          <p:nvPr>
            <p:ph type="body" idx="1"/>
          </p:nvPr>
        </p:nvSpPr>
        <p:spPr/>
        <p:txBody>
          <a:bodyPr/>
          <a:lstStyle/>
          <a:p>
            <a:pPr>
              <a:buFontTx/>
              <a:buNone/>
            </a:pPr>
            <a:r>
              <a:rPr lang="en-US"/>
              <a:t>Corrective Action:</a:t>
            </a:r>
          </a:p>
          <a:p>
            <a:pPr lvl="1">
              <a:buFontTx/>
              <a:buNone/>
            </a:pPr>
            <a:r>
              <a:rPr lang="en-US"/>
              <a:t>	Addressing a problem that has already occurred</a:t>
            </a:r>
          </a:p>
          <a:p>
            <a:pPr>
              <a:buFontTx/>
              <a:buNone/>
            </a:pPr>
            <a:r>
              <a:rPr lang="en-US"/>
              <a:t>Preventative Action:</a:t>
            </a:r>
          </a:p>
          <a:p>
            <a:pPr lvl="1">
              <a:buFontTx/>
              <a:buNone/>
            </a:pPr>
            <a:r>
              <a:rPr lang="en-US"/>
              <a:t>	Trying to prevent a problem before it occurs or becomes widespread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solidFill>
            <a:srgbClr val="DDDDDD"/>
          </a:solidFill>
        </p:spPr>
        <p:txBody>
          <a:bodyPr/>
          <a:lstStyle/>
          <a:p>
            <a:r>
              <a:rPr lang="en-US"/>
              <a:t>At what level do you solve the problem?</a:t>
            </a:r>
          </a:p>
        </p:txBody>
      </p:sp>
      <p:sp>
        <p:nvSpPr>
          <p:cNvPr id="1027" name="Rectangle 3"/>
          <p:cNvSpPr>
            <a:spLocks noGrp="1" noChangeArrowheads="1"/>
          </p:cNvSpPr>
          <p:nvPr>
            <p:ph type="body" idx="1"/>
          </p:nvPr>
        </p:nvSpPr>
        <p:spPr/>
        <p:txBody>
          <a:bodyPr/>
          <a:lstStyle/>
          <a:p>
            <a:r>
              <a:rPr lang="en-US"/>
              <a:t>Don’t use a hammer when a screwdriver will do</a:t>
            </a:r>
          </a:p>
          <a:p>
            <a:r>
              <a:rPr lang="en-US"/>
              <a:t>It may not be practical to implement the ideal solution (e.g., too costly, insufficient resources, etc.)</a:t>
            </a:r>
          </a:p>
          <a:p>
            <a:r>
              <a:rPr lang="en-US"/>
              <a:t>Look at cost and return on investment</a:t>
            </a:r>
          </a:p>
          <a:p>
            <a:r>
              <a:rPr lang="en-US"/>
              <a:t>Management decisions to not address at a certain level may be appropriate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rgbClr val="DDDDDD"/>
          </a:solidFill>
        </p:spPr>
        <p:txBody>
          <a:bodyPr/>
          <a:lstStyle/>
          <a:p>
            <a:r>
              <a:rPr lang="en-US"/>
              <a:t>Components of a Corrective Action</a:t>
            </a:r>
          </a:p>
        </p:txBody>
      </p:sp>
      <p:sp>
        <p:nvSpPr>
          <p:cNvPr id="7171" name="Rectangle 3"/>
          <p:cNvSpPr>
            <a:spLocks noGrp="1" noChangeArrowheads="1"/>
          </p:cNvSpPr>
          <p:nvPr>
            <p:ph type="body" idx="1"/>
          </p:nvPr>
        </p:nvSpPr>
        <p:spPr/>
        <p:txBody>
          <a:bodyPr/>
          <a:lstStyle/>
          <a:p>
            <a:r>
              <a:rPr lang="en-US"/>
              <a:t>Containment</a:t>
            </a:r>
          </a:p>
          <a:p>
            <a:r>
              <a:rPr lang="en-US"/>
              <a:t>Corrective Action Plan</a:t>
            </a:r>
          </a:p>
          <a:p>
            <a:r>
              <a:rPr lang="en-US"/>
              <a:t>Milestones</a:t>
            </a:r>
          </a:p>
          <a:p>
            <a:r>
              <a:rPr lang="en-US"/>
              <a:t>Follow Up for 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solidFill>
            <a:srgbClr val="DDDDDD"/>
          </a:solidFill>
        </p:spPr>
        <p:txBody>
          <a:bodyPr/>
          <a:lstStyle/>
          <a:p>
            <a:r>
              <a:rPr lang="en-US"/>
              <a:t>Containment</a:t>
            </a:r>
          </a:p>
        </p:txBody>
      </p:sp>
      <p:sp>
        <p:nvSpPr>
          <p:cNvPr id="9219" name="Rectangle 3"/>
          <p:cNvSpPr>
            <a:spLocks noGrp="1" noChangeArrowheads="1"/>
          </p:cNvSpPr>
          <p:nvPr>
            <p:ph type="body" idx="1"/>
          </p:nvPr>
        </p:nvSpPr>
        <p:spPr/>
        <p:txBody>
          <a:bodyPr/>
          <a:lstStyle/>
          <a:p>
            <a:r>
              <a:rPr lang="en-US"/>
              <a:t>Stop the bleeding </a:t>
            </a:r>
          </a:p>
          <a:p>
            <a:r>
              <a:rPr lang="en-US"/>
              <a:t>Immediate short term action</a:t>
            </a:r>
          </a:p>
          <a:p>
            <a:r>
              <a:rPr lang="en-US"/>
              <a:t>May not always need containment, but need to consider it</a:t>
            </a:r>
          </a:p>
          <a:p>
            <a:r>
              <a:rPr lang="en-US"/>
              <a:t>If you choose not to do containment, explain rationale</a:t>
            </a:r>
          </a:p>
          <a:p>
            <a:r>
              <a:rPr lang="en-US"/>
              <a:t>Containment usually is the first milestone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rgbClr val="DDDDDD"/>
          </a:solidFill>
        </p:spPr>
        <p:txBody>
          <a:bodyPr/>
          <a:lstStyle/>
          <a:p>
            <a:r>
              <a:rPr lang="en-US"/>
              <a:t>Corrective Action Plan</a:t>
            </a:r>
          </a:p>
        </p:txBody>
      </p:sp>
      <p:sp>
        <p:nvSpPr>
          <p:cNvPr id="10243" name="Rectangle 3"/>
          <p:cNvSpPr>
            <a:spLocks noGrp="1" noChangeArrowheads="1"/>
          </p:cNvSpPr>
          <p:nvPr>
            <p:ph type="body" idx="1"/>
          </p:nvPr>
        </p:nvSpPr>
        <p:spPr/>
        <p:txBody>
          <a:bodyPr/>
          <a:lstStyle/>
          <a:p>
            <a:r>
              <a:rPr lang="en-US"/>
              <a:t>Appropriate steps with appropriate timeline</a:t>
            </a:r>
          </a:p>
          <a:p>
            <a:r>
              <a:rPr lang="en-US"/>
              <a:t>Address the objective evidence</a:t>
            </a:r>
          </a:p>
          <a:p>
            <a:r>
              <a:rPr lang="en-US"/>
              <a:t>Address items that were not specifically identified in the objective evidence</a:t>
            </a:r>
          </a:p>
          <a:p>
            <a:r>
              <a:rPr lang="en-US"/>
              <a:t>Ensure you have addressed the entire root cause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DDDDDD"/>
          </a:solidFill>
        </p:spPr>
        <p:txBody>
          <a:bodyPr/>
          <a:lstStyle/>
          <a:p>
            <a:r>
              <a:rPr lang="en-US"/>
              <a:t>Milestones</a:t>
            </a:r>
          </a:p>
        </p:txBody>
      </p:sp>
      <p:sp>
        <p:nvSpPr>
          <p:cNvPr id="12291" name="Rectangle 3"/>
          <p:cNvSpPr>
            <a:spLocks noGrp="1" noChangeArrowheads="1"/>
          </p:cNvSpPr>
          <p:nvPr>
            <p:ph type="body" idx="1"/>
          </p:nvPr>
        </p:nvSpPr>
        <p:spPr/>
        <p:txBody>
          <a:bodyPr/>
          <a:lstStyle/>
          <a:p>
            <a:pPr>
              <a:lnSpc>
                <a:spcPct val="90000"/>
              </a:lnSpc>
            </a:pPr>
            <a:r>
              <a:rPr lang="en-US"/>
              <a:t>Consider what would be appropriate milestones.</a:t>
            </a:r>
          </a:p>
          <a:p>
            <a:pPr lvl="1">
              <a:lnSpc>
                <a:spcPct val="90000"/>
              </a:lnSpc>
            </a:pPr>
            <a:r>
              <a:rPr lang="en-US" sz="2400"/>
              <a:t>Can combine pieces of the corrective action plan into one milestone</a:t>
            </a:r>
          </a:p>
          <a:p>
            <a:pPr>
              <a:lnSpc>
                <a:spcPct val="90000"/>
              </a:lnSpc>
            </a:pPr>
            <a:r>
              <a:rPr lang="en-US"/>
              <a:t>First Milestone needs to be within 60 days of response</a:t>
            </a:r>
          </a:p>
          <a:p>
            <a:pPr>
              <a:lnSpc>
                <a:spcPct val="90000"/>
              </a:lnSpc>
            </a:pPr>
            <a:r>
              <a:rPr lang="en-US"/>
              <a:t>Use separate milestones for:</a:t>
            </a:r>
          </a:p>
          <a:p>
            <a:pPr lvl="1">
              <a:lnSpc>
                <a:spcPct val="90000"/>
              </a:lnSpc>
            </a:pPr>
            <a:r>
              <a:rPr lang="en-US" sz="2400"/>
              <a:t>Containment (usually the first milestone)</a:t>
            </a:r>
          </a:p>
          <a:p>
            <a:pPr lvl="1">
              <a:lnSpc>
                <a:spcPct val="90000"/>
              </a:lnSpc>
            </a:pPr>
            <a:r>
              <a:rPr lang="en-US" sz="2400"/>
              <a:t>Objective evidence of nonconformance (preferable to address in a separate milestone)</a:t>
            </a:r>
          </a:p>
          <a:p>
            <a:pPr lvl="1">
              <a:lnSpc>
                <a:spcPct val="90000"/>
              </a:lnSpc>
            </a:pPr>
            <a:r>
              <a:rPr lang="en-US" sz="2400"/>
              <a:t>Owner’s determination of CA effectiveness</a:t>
            </a:r>
          </a:p>
        </p:txBody>
      </p:sp>
    </p:spTree>
  </p:cSld>
  <p:clrMapOvr>
    <a:masterClrMapping/>
  </p:clrMapOvr>
</p:sld>
</file>

<file path=ppt/theme/theme1.xml><?xml version="1.0" encoding="utf-8"?>
<a:theme xmlns:a="http://schemas.openxmlformats.org/drawingml/2006/main" name="Template_F_Basic_White_Tagline[1]">
  <a:themeElements>
    <a:clrScheme name="Template_F_Basic_White_Taglin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_F_Basic_White_Tagline[1]">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F_Basic_White_Taglin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F_Basic_White_Taglin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F_Basic_White_Taglin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F_Basic_White_Taglin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F_Basic_White_Taglin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F_Basic_White_Taglin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F_Basic_White_Tagline[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F_Basic_White_Taglin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F_Basic_White_Taglin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F_Basic_White_Taglin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F_Basic_White_Taglin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F_Basic_White_Taglin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C:\Data\04652\04652\a kathy\Corporate Quality\Template_F_Basic_White_Tagline[1].ppt</Template>
  <TotalTime>633</TotalTime>
  <Words>1088</Words>
  <Application>Microsoft Office PowerPoint</Application>
  <PresentationFormat>On-screen Show (4:3)</PresentationFormat>
  <Paragraphs>144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Osaka</vt:lpstr>
      <vt:lpstr>Times</vt:lpstr>
      <vt:lpstr>Template_F_Basic_White_Tagline[1]</vt:lpstr>
      <vt:lpstr>Corrective Action Workshop</vt:lpstr>
      <vt:lpstr>Topics</vt:lpstr>
      <vt:lpstr>Things to Remember</vt:lpstr>
      <vt:lpstr>Corrective vs Preventative Action</vt:lpstr>
      <vt:lpstr>At what level do you solve the problem?</vt:lpstr>
      <vt:lpstr>Components of a Corrective Action</vt:lpstr>
      <vt:lpstr>Containment</vt:lpstr>
      <vt:lpstr>Corrective Action Plan</vt:lpstr>
      <vt:lpstr>Milestones</vt:lpstr>
      <vt:lpstr>Follow Up for Effectiveness</vt:lpstr>
      <vt:lpstr>Activities</vt:lpstr>
      <vt:lpstr>Activity 1:  Assess the CAP</vt:lpstr>
      <vt:lpstr>PowerPoint Presentation</vt:lpstr>
      <vt:lpstr>Activity 2:  Create a CAP</vt:lpstr>
      <vt:lpstr>Questions???</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dc:description>Rev. 2 - Modified the CAR example to fit on one page to be less cumbersome.  Rev. 3 - Added "of nonconformance" to slide 17 to clarify which "objective evidence".</dc:description>
  <cp:lastModifiedBy>Christopher J. Nicastro</cp:lastModifiedBy>
  <cp:revision>36</cp:revision>
  <dcterms:created xsi:type="dcterms:W3CDTF">2008-03-20T16:24:34Z</dcterms:created>
  <dcterms:modified xsi:type="dcterms:W3CDTF">2013-05-02T22:28:46Z</dcterms:modified>
</cp:coreProperties>
</file>