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handoutMasterIdLst>
    <p:handoutMasterId r:id="rId19"/>
  </p:handoutMasterIdLst>
  <p:sldIdLst>
    <p:sldId id="256" r:id="rId2"/>
    <p:sldId id="258" r:id="rId3"/>
    <p:sldId id="268" r:id="rId4"/>
    <p:sldId id="259" r:id="rId5"/>
    <p:sldId id="257" r:id="rId6"/>
    <p:sldId id="260" r:id="rId7"/>
    <p:sldId id="262" r:id="rId8"/>
    <p:sldId id="263" r:id="rId9"/>
    <p:sldId id="264" r:id="rId10"/>
    <p:sldId id="265" r:id="rId11"/>
    <p:sldId id="270" r:id="rId12"/>
    <p:sldId id="266" r:id="rId13"/>
    <p:sldId id="276" r:id="rId14"/>
    <p:sldId id="277" r:id="rId15"/>
    <p:sldId id="267" r:id="rId16"/>
    <p:sldId id="278" r:id="rId17"/>
  </p:sldIdLst>
  <p:sldSz cx="9144000" cy="6858000" type="screen4x3"/>
  <p:notesSz cx="7004050" cy="9223375"/>
  <p:defaultTextStyle>
    <a:defPPr>
      <a:defRPr lang="en-US"/>
    </a:defPPr>
    <a:lvl1pPr algn="l" rtl="0" fontAlgn="base">
      <a:spcBef>
        <a:spcPct val="0"/>
      </a:spcBef>
      <a:spcAft>
        <a:spcPct val="0"/>
      </a:spcAft>
      <a:defRPr kern="1200">
        <a:solidFill>
          <a:schemeClr val="tx1"/>
        </a:solidFill>
        <a:latin typeface="Arial" pitchFamily="34" charset="0"/>
        <a:ea typeface="Osaka" pitchFamily="1" charset="-128"/>
        <a:cs typeface="+mn-cs"/>
      </a:defRPr>
    </a:lvl1pPr>
    <a:lvl2pPr marL="457200" algn="l" rtl="0" fontAlgn="base">
      <a:spcBef>
        <a:spcPct val="0"/>
      </a:spcBef>
      <a:spcAft>
        <a:spcPct val="0"/>
      </a:spcAft>
      <a:defRPr kern="1200">
        <a:solidFill>
          <a:schemeClr val="tx1"/>
        </a:solidFill>
        <a:latin typeface="Arial" pitchFamily="34" charset="0"/>
        <a:ea typeface="Osaka" pitchFamily="1" charset="-128"/>
        <a:cs typeface="+mn-cs"/>
      </a:defRPr>
    </a:lvl2pPr>
    <a:lvl3pPr marL="914400" algn="l" rtl="0" fontAlgn="base">
      <a:spcBef>
        <a:spcPct val="0"/>
      </a:spcBef>
      <a:spcAft>
        <a:spcPct val="0"/>
      </a:spcAft>
      <a:defRPr kern="1200">
        <a:solidFill>
          <a:schemeClr val="tx1"/>
        </a:solidFill>
        <a:latin typeface="Arial" pitchFamily="34" charset="0"/>
        <a:ea typeface="Osaka" pitchFamily="1" charset="-128"/>
        <a:cs typeface="+mn-cs"/>
      </a:defRPr>
    </a:lvl3pPr>
    <a:lvl4pPr marL="1371600" algn="l" rtl="0" fontAlgn="base">
      <a:spcBef>
        <a:spcPct val="0"/>
      </a:spcBef>
      <a:spcAft>
        <a:spcPct val="0"/>
      </a:spcAft>
      <a:defRPr kern="1200">
        <a:solidFill>
          <a:schemeClr val="tx1"/>
        </a:solidFill>
        <a:latin typeface="Arial" pitchFamily="34" charset="0"/>
        <a:ea typeface="Osaka" pitchFamily="1" charset="-128"/>
        <a:cs typeface="+mn-cs"/>
      </a:defRPr>
    </a:lvl4pPr>
    <a:lvl5pPr marL="1828800" algn="l" rtl="0" fontAlgn="base">
      <a:spcBef>
        <a:spcPct val="0"/>
      </a:spcBef>
      <a:spcAft>
        <a:spcPct val="0"/>
      </a:spcAft>
      <a:defRPr kern="1200">
        <a:solidFill>
          <a:schemeClr val="tx1"/>
        </a:solidFill>
        <a:latin typeface="Arial" pitchFamily="34" charset="0"/>
        <a:ea typeface="Osaka" pitchFamily="1" charset="-128"/>
        <a:cs typeface="+mn-cs"/>
      </a:defRPr>
    </a:lvl5pPr>
    <a:lvl6pPr marL="2286000" algn="l" defTabSz="914400" rtl="0" eaLnBrk="1" latinLnBrk="0" hangingPunct="1">
      <a:defRPr kern="1200">
        <a:solidFill>
          <a:schemeClr val="tx1"/>
        </a:solidFill>
        <a:latin typeface="Arial" pitchFamily="34" charset="0"/>
        <a:ea typeface="Osaka" pitchFamily="1" charset="-128"/>
        <a:cs typeface="+mn-cs"/>
      </a:defRPr>
    </a:lvl6pPr>
    <a:lvl7pPr marL="2743200" algn="l" defTabSz="914400" rtl="0" eaLnBrk="1" latinLnBrk="0" hangingPunct="1">
      <a:defRPr kern="1200">
        <a:solidFill>
          <a:schemeClr val="tx1"/>
        </a:solidFill>
        <a:latin typeface="Arial" pitchFamily="34" charset="0"/>
        <a:ea typeface="Osaka" pitchFamily="1" charset="-128"/>
        <a:cs typeface="+mn-cs"/>
      </a:defRPr>
    </a:lvl7pPr>
    <a:lvl8pPr marL="3200400" algn="l" defTabSz="914400" rtl="0" eaLnBrk="1" latinLnBrk="0" hangingPunct="1">
      <a:defRPr kern="1200">
        <a:solidFill>
          <a:schemeClr val="tx1"/>
        </a:solidFill>
        <a:latin typeface="Arial" pitchFamily="34" charset="0"/>
        <a:ea typeface="Osaka" pitchFamily="1" charset="-128"/>
        <a:cs typeface="+mn-cs"/>
      </a:defRPr>
    </a:lvl8pPr>
    <a:lvl9pPr marL="3657600" algn="l" defTabSz="914400" rtl="0" eaLnBrk="1" latinLnBrk="0" hangingPunct="1">
      <a:defRPr kern="1200">
        <a:solidFill>
          <a:schemeClr val="tx1"/>
        </a:solidFill>
        <a:latin typeface="Arial" pitchFamily="34"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DDDDDD"/>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2124" autoAdjust="0"/>
    <p:restoredTop sz="90929"/>
  </p:normalViewPr>
  <p:slideViewPr>
    <p:cSldViewPr>
      <p:cViewPr varScale="1">
        <p:scale>
          <a:sx n="95" d="100"/>
          <a:sy n="95" d="100"/>
        </p:scale>
        <p:origin x="-370" y="-7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320" y="306"/>
      </p:cViewPr>
      <p:guideLst>
        <p:guide orient="horz" pos="2905"/>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53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4" y="1"/>
            <a:ext cx="3035300" cy="461963"/>
          </a:xfrm>
          <a:prstGeom prst="rect">
            <a:avLst/>
          </a:prstGeom>
        </p:spPr>
        <p:txBody>
          <a:bodyPr vert="horz" lIns="91440" tIns="45720" rIns="91440" bIns="45720" rtlCol="0"/>
          <a:lstStyle>
            <a:lvl1pPr algn="r">
              <a:defRPr sz="1200"/>
            </a:lvl1pPr>
          </a:lstStyle>
          <a:p>
            <a:fld id="{45489C85-8C2A-430B-B86A-C1033D5A1433}" type="datetimeFigureOut">
              <a:rPr lang="en-US" smtClean="0"/>
              <a:t>2/26/2013</a:t>
            </a:fld>
            <a:endParaRPr lang="en-US"/>
          </a:p>
        </p:txBody>
      </p:sp>
      <p:sp>
        <p:nvSpPr>
          <p:cNvPr id="4" name="Footer Placeholder 3"/>
          <p:cNvSpPr>
            <a:spLocks noGrp="1"/>
          </p:cNvSpPr>
          <p:nvPr>
            <p:ph type="ftr" sz="quarter" idx="2"/>
          </p:nvPr>
        </p:nvSpPr>
        <p:spPr>
          <a:xfrm>
            <a:off x="0" y="8759826"/>
            <a:ext cx="3035300"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4" y="8759826"/>
            <a:ext cx="3035300" cy="461963"/>
          </a:xfrm>
          <a:prstGeom prst="rect">
            <a:avLst/>
          </a:prstGeom>
        </p:spPr>
        <p:txBody>
          <a:bodyPr vert="horz" lIns="91440" tIns="45720" rIns="91440" bIns="45720" rtlCol="0" anchor="b"/>
          <a:lstStyle>
            <a:lvl1pPr algn="r">
              <a:defRPr sz="1200"/>
            </a:lvl1pPr>
          </a:lstStyle>
          <a:p>
            <a:fld id="{64D87039-1895-4CEC-A4E7-23A61C1767F7}" type="slidenum">
              <a:rPr lang="en-US" smtClean="0"/>
              <a:t>‹#›</a:t>
            </a:fld>
            <a:endParaRPr lang="en-US"/>
          </a:p>
        </p:txBody>
      </p:sp>
    </p:spTree>
    <p:extLst>
      <p:ext uri="{BB962C8B-B14F-4D97-AF65-F5344CB8AC3E}">
        <p14:creationId xmlns:p14="http://schemas.microsoft.com/office/powerpoint/2010/main" val="194181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1"/>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t" anchorCtr="0" compatLnSpc="1">
            <a:prstTxWarp prst="textNoShape">
              <a:avLst/>
            </a:prstTxWarp>
          </a:bodyPr>
          <a:lstStyle>
            <a:lvl1pPr>
              <a:defRPr sz="1200" smtClean="0">
                <a:latin typeface="Arial" charset="0"/>
                <a:ea typeface="+mn-ea"/>
              </a:defRPr>
            </a:lvl1pPr>
          </a:lstStyle>
          <a:p>
            <a:pPr>
              <a:defRPr/>
            </a:pPr>
            <a:endParaRPr lang="en-US"/>
          </a:p>
        </p:txBody>
      </p:sp>
      <p:sp>
        <p:nvSpPr>
          <p:cNvPr id="21507" name="Rectangle 3"/>
          <p:cNvSpPr>
            <a:spLocks noGrp="1" noChangeArrowheads="1"/>
          </p:cNvSpPr>
          <p:nvPr>
            <p:ph type="dt" idx="1"/>
          </p:nvPr>
        </p:nvSpPr>
        <p:spPr bwMode="auto">
          <a:xfrm>
            <a:off x="3968962" y="1"/>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t" anchorCtr="0" compatLnSpc="1">
            <a:prstTxWarp prst="textNoShape">
              <a:avLst/>
            </a:prstTxWarp>
          </a:bodyPr>
          <a:lstStyle>
            <a:lvl1pPr algn="r">
              <a:defRPr sz="1200" smtClean="0">
                <a:latin typeface="Arial" charset="0"/>
                <a:ea typeface="+mn-ea"/>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95388" y="692150"/>
            <a:ext cx="4613275" cy="34591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933875" y="4381104"/>
            <a:ext cx="5136303" cy="415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10" name="Rectangle 6"/>
          <p:cNvSpPr>
            <a:spLocks noGrp="1" noChangeArrowheads="1"/>
          </p:cNvSpPr>
          <p:nvPr>
            <p:ph type="ftr" sz="quarter" idx="4"/>
          </p:nvPr>
        </p:nvSpPr>
        <p:spPr bwMode="auto">
          <a:xfrm>
            <a:off x="0" y="8762206"/>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b" anchorCtr="0" compatLnSpc="1">
            <a:prstTxWarp prst="textNoShape">
              <a:avLst/>
            </a:prstTxWarp>
          </a:bodyPr>
          <a:lstStyle>
            <a:lvl1pPr>
              <a:defRPr sz="1200" smtClean="0">
                <a:latin typeface="Arial" charset="0"/>
                <a:ea typeface="+mn-ea"/>
              </a:defRPr>
            </a:lvl1pPr>
          </a:lstStyle>
          <a:p>
            <a:pPr>
              <a:defRPr/>
            </a:pPr>
            <a:endParaRPr lang="en-US"/>
          </a:p>
        </p:txBody>
      </p:sp>
      <p:sp>
        <p:nvSpPr>
          <p:cNvPr id="21511" name="Rectangle 7"/>
          <p:cNvSpPr>
            <a:spLocks noGrp="1" noChangeArrowheads="1"/>
          </p:cNvSpPr>
          <p:nvPr>
            <p:ph type="sldNum" sz="quarter" idx="5"/>
          </p:nvPr>
        </p:nvSpPr>
        <p:spPr bwMode="auto">
          <a:xfrm>
            <a:off x="3968962" y="8762206"/>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b" anchorCtr="0" compatLnSpc="1">
            <a:prstTxWarp prst="textNoShape">
              <a:avLst/>
            </a:prstTxWarp>
          </a:bodyPr>
          <a:lstStyle>
            <a:lvl1pPr algn="r">
              <a:defRPr sz="1200" smtClean="0">
                <a:latin typeface="Arial" charset="0"/>
                <a:ea typeface="+mn-ea"/>
              </a:defRPr>
            </a:lvl1pPr>
          </a:lstStyle>
          <a:p>
            <a:pPr>
              <a:defRPr/>
            </a:pPr>
            <a:fld id="{EE60BDD2-FD32-4398-962A-1301392ED8C5}" type="slidenum">
              <a:rPr lang="en-US"/>
              <a:pPr>
                <a:defRPr/>
              </a:pPr>
              <a:t>‹#›</a:t>
            </a:fld>
            <a:endParaRPr lang="en-US"/>
          </a:p>
        </p:txBody>
      </p:sp>
    </p:spTree>
    <p:extLst>
      <p:ext uri="{BB962C8B-B14F-4D97-AF65-F5344CB8AC3E}">
        <p14:creationId xmlns:p14="http://schemas.microsoft.com/office/powerpoint/2010/main" val="3097916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5B5686D-7F94-4096-9CB5-F99AA01EC187}" type="slidenum">
              <a:rPr lang="en-US"/>
              <a:pPr eaLnBrk="1" hangingPunct="1"/>
              <a:t>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smtClean="0">
                <a:latin typeface="Times New Roman" pitchFamily="18" charset="0"/>
              </a:rPr>
              <a:t>This workshop is a part of the CAR Administrator Training package.  It covers the key components of a Corrective Action Plan.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860BD06-60E3-4DA6-821D-F9C1BAAD9E2D}" type="slidenum">
              <a:rPr lang="en-US"/>
              <a:pPr eaLnBrk="1" hangingPunct="1"/>
              <a:t>10</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Stress the responsibility of the CAR owner to verify the effectiveness of their corrective actions.  Stress that this happens before the CAR is closed.  Make sure they understand that this is not the responsibility of Internal Quality Audits group.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E754206-B56C-4ACD-856C-08FBB77EA4E9}" type="slidenum">
              <a:rPr lang="en-US"/>
              <a:pPr eaLnBrk="1" hangingPunct="1"/>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smtClean="0">
                <a:latin typeface="Times New Roman" pitchFamily="18" charset="0"/>
              </a:rPr>
              <a:t>There are two activities.  Activity 1 is to be done by the class and instructor together.  Activity 2 is to be done in small groups – the same groups as from the Root Cause Workshop.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40FAC7C-7F39-4BED-8705-3FEBE0F7E288}" type="slidenum">
              <a:rPr lang="en-US"/>
              <a:pPr eaLnBrk="1" hangingPunct="1"/>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Ask them to create milestones with:</a:t>
            </a:r>
          </a:p>
          <a:p>
            <a:pPr marL="579501" lvl="1" indent="-115900" eaLnBrk="1" hangingPunct="1">
              <a:buFontTx/>
              <a:buChar char="•"/>
            </a:pPr>
            <a:r>
              <a:rPr lang="en-US" smtClean="0">
                <a:latin typeface="Times New Roman" pitchFamily="18" charset="0"/>
              </a:rPr>
              <a:t>A descriptive title</a:t>
            </a:r>
          </a:p>
          <a:p>
            <a:pPr marL="579501" lvl="1" indent="-115900" eaLnBrk="1" hangingPunct="1">
              <a:buFontTx/>
              <a:buChar char="•"/>
            </a:pPr>
            <a:r>
              <a:rPr lang="en-US" smtClean="0">
                <a:latin typeface="Times New Roman" pitchFamily="18" charset="0"/>
              </a:rPr>
              <a:t>A description of what will be done</a:t>
            </a:r>
          </a:p>
          <a:p>
            <a:pPr marL="579501" lvl="1" indent="-115900" eaLnBrk="1" hangingPunct="1">
              <a:buFontTx/>
              <a:buChar char="•"/>
            </a:pPr>
            <a:r>
              <a:rPr lang="en-US" smtClean="0">
                <a:latin typeface="Times New Roman" pitchFamily="18" charset="0"/>
              </a:rPr>
              <a:t>A completion date</a:t>
            </a:r>
          </a:p>
          <a:p>
            <a:pPr marL="115900" indent="-115900" eaLnBrk="1" hangingPunct="1">
              <a:buFontTx/>
              <a:buChar char="•"/>
            </a:pPr>
            <a:r>
              <a:rPr lang="en-US" smtClean="0">
                <a:latin typeface="Times New Roman" pitchFamily="18" charset="0"/>
              </a:rPr>
              <a:t>When they regroup and share results, be sure to look for containment, objective evidence addressed, and follow up for effectiveness milestone.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AAB5ADD3-B1A8-4D31-AF12-7B558243EF9D}" type="slidenum">
              <a:rPr lang="en-US"/>
              <a:pPr eaLnBrk="1" hangingPunct="1"/>
              <a:t>14</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Ask them to create milestones with:</a:t>
            </a:r>
          </a:p>
          <a:p>
            <a:pPr marL="579501" lvl="1" indent="-115900" eaLnBrk="1" hangingPunct="1">
              <a:buFontTx/>
              <a:buChar char="•"/>
            </a:pPr>
            <a:r>
              <a:rPr lang="en-US" smtClean="0">
                <a:latin typeface="Times New Roman" pitchFamily="18" charset="0"/>
              </a:rPr>
              <a:t>A descriptive title</a:t>
            </a:r>
          </a:p>
          <a:p>
            <a:pPr marL="579501" lvl="1" indent="-115900" eaLnBrk="1" hangingPunct="1">
              <a:buFontTx/>
              <a:buChar char="•"/>
            </a:pPr>
            <a:r>
              <a:rPr lang="en-US" smtClean="0">
                <a:latin typeface="Times New Roman" pitchFamily="18" charset="0"/>
              </a:rPr>
              <a:t>A description of what will be done</a:t>
            </a:r>
          </a:p>
          <a:p>
            <a:pPr marL="579501" lvl="1" indent="-115900" eaLnBrk="1" hangingPunct="1">
              <a:buFontTx/>
              <a:buChar char="•"/>
            </a:pPr>
            <a:r>
              <a:rPr lang="en-US" smtClean="0">
                <a:latin typeface="Times New Roman" pitchFamily="18" charset="0"/>
              </a:rPr>
              <a:t>A completion date</a:t>
            </a:r>
          </a:p>
          <a:p>
            <a:pPr marL="115900" indent="-115900" eaLnBrk="1" hangingPunct="1">
              <a:buFontTx/>
              <a:buChar char="•"/>
            </a:pPr>
            <a:r>
              <a:rPr lang="en-US" smtClean="0">
                <a:latin typeface="Times New Roman" pitchFamily="18" charset="0"/>
              </a:rPr>
              <a:t>When they regroup and share results, be sure to look for containment, objective evidence addressed, and follow up for effectiveness milestone.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A9DF7CD-A1D5-4349-9413-E571AC42764A}" type="slidenum">
              <a:rPr lang="en-US"/>
              <a:pPr eaLnBrk="1" hangingPunct="1"/>
              <a:t>15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4A61BBE-E7D8-40ED-831D-1A4A6856CA56}" type="slidenum">
              <a:rPr lang="en-US">
                <a:latin typeface="Times New Roman" pitchFamily="18" charset="0"/>
              </a:rPr>
              <a:pPr eaLnBrk="1" hangingPunct="1"/>
              <a:t>16</a:t>
            </a:fld>
            <a:endParaRPr lang="en-US">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BBEE1E6-F9A8-4081-9DA4-1D64EFF05377}" type="slidenum">
              <a:rPr lang="en-US"/>
              <a:pPr eaLnBrk="1" hangingPunct="1"/>
              <a:t>2</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D3A6F9F-DDD9-46D2-A533-66292F65C243}" type="slidenum">
              <a:rPr lang="en-US"/>
              <a:pPr eaLnBrk="1" hangingPunct="1"/>
              <a:t>3</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Emphasize that the root cause must be fully addressed</a:t>
            </a:r>
          </a:p>
          <a:p>
            <a:pPr marL="115900" indent="-115900" eaLnBrk="1" hangingPunct="1">
              <a:buFontTx/>
              <a:buChar char="•"/>
            </a:pPr>
            <a:r>
              <a:rPr lang="en-US" smtClean="0">
                <a:latin typeface="Times New Roman" pitchFamily="18" charset="0"/>
              </a:rPr>
              <a:t>A good CAP resolves the problem and prevents it from recurring</a:t>
            </a:r>
          </a:p>
          <a:p>
            <a:pPr marL="115900" indent="-115900" eaLnBrk="1" hangingPunct="1">
              <a:buFontTx/>
              <a:buChar char="•"/>
            </a:pPr>
            <a:r>
              <a:rPr lang="en-US" smtClean="0">
                <a:latin typeface="Times New Roman" pitchFamily="18" charset="0"/>
              </a:rPr>
              <a:t>Observation CARs only require that you fix the objective evidence.  Owners may choose to create either one or multiple milestones to accomplish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F223288-FDDA-40DC-94E3-EC28E12FE0CE}" type="slidenum">
              <a:rPr lang="en-US"/>
              <a:pPr eaLnBrk="1" hangingPunct="1"/>
              <a:t>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smtClean="0">
                <a:latin typeface="Times New Roman" pitchFamily="18" charset="0"/>
              </a:rPr>
              <a:t>Intention is to ensure an understanding of the difference between corrective and preventive action.  Corrective is reactive – after a problem has already occurred.  Preventive is proactive – before a problem has occurred or become widespread.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16A1008-F2A0-403F-A0A0-99658959DD76}" type="slidenum">
              <a:rPr lang="en-US"/>
              <a:pPr eaLnBrk="1" hangingPunct="1"/>
              <a:t>5</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Use solutions that are in scale with the problem.  For example, it is not necessary to redesign an entire process if making minor changes to the existing process will correct the problem.  Or, don’t create a major IT solution if there are less costly or less time consuming alternatives that will accomplish your goal.</a:t>
            </a:r>
          </a:p>
          <a:p>
            <a:pPr marL="115900" indent="-115900" eaLnBrk="1" hangingPunct="1">
              <a:buFontTx/>
              <a:buChar char="•"/>
            </a:pPr>
            <a:r>
              <a:rPr lang="en-US" smtClean="0">
                <a:latin typeface="Times New Roman" pitchFamily="18" charset="0"/>
              </a:rPr>
              <a:t>Be sure that the resources invested are in line with the expected benefits to be gained.</a:t>
            </a:r>
          </a:p>
          <a:p>
            <a:pPr marL="115900" indent="-115900" eaLnBrk="1" hangingPunct="1">
              <a:buFontTx/>
              <a:buChar char="•"/>
            </a:pPr>
            <a:r>
              <a:rPr lang="en-US" smtClean="0">
                <a:latin typeface="Times New Roman" pitchFamily="18" charset="0"/>
              </a:rPr>
              <a:t>Management may make decisions regarding the solution based upon any of the above or for other substantiated reasons.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DF86CE1-CEC8-4C5C-935B-7B18DEFCD025}" type="slidenum">
              <a:rPr lang="en-US"/>
              <a:pPr eaLnBrk="1" hangingPunct="1"/>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Each item is addressed in more detail on future slides.</a:t>
            </a:r>
          </a:p>
          <a:p>
            <a:pPr marL="115900" indent="-115900" eaLnBrk="1" hangingPunct="1">
              <a:buFontTx/>
              <a:buChar char="•"/>
            </a:pPr>
            <a:r>
              <a:rPr lang="en-US" smtClean="0">
                <a:latin typeface="Times New Roman" pitchFamily="18" charset="0"/>
              </a:rPr>
              <a:t>Provide a brief, high-level explanation for each bullet.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89102CA-B4C5-4860-A172-499409C2CCA7}" type="slidenum">
              <a:rPr lang="en-US"/>
              <a:pPr eaLnBrk="1" hangingPunct="1"/>
              <a:t>7</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“Stop the bleeding” means that you must immediately address the problem to prevent it from recurring right away.</a:t>
            </a:r>
          </a:p>
          <a:p>
            <a:pPr marL="115900" indent="-115900" eaLnBrk="1" hangingPunct="1">
              <a:buFontTx/>
              <a:buChar char="•"/>
            </a:pPr>
            <a:r>
              <a:rPr lang="en-US" smtClean="0">
                <a:latin typeface="Times New Roman" pitchFamily="18" charset="0"/>
              </a:rPr>
              <a:t>Emphasize the importance of documenting the rationale if containment is not needed.  Give examples of good reasons, e.g.:</a:t>
            </a:r>
          </a:p>
          <a:p>
            <a:pPr marL="579501" lvl="1" indent="-115900" eaLnBrk="1" hangingPunct="1">
              <a:buFontTx/>
              <a:buChar char="•"/>
            </a:pPr>
            <a:r>
              <a:rPr lang="en-US" smtClean="0">
                <a:latin typeface="Times New Roman" pitchFamily="18" charset="0"/>
              </a:rPr>
              <a:t>The permanent solution is being implemented almost immediately</a:t>
            </a:r>
          </a:p>
          <a:p>
            <a:pPr marL="579501" lvl="1" indent="-115900" eaLnBrk="1" hangingPunct="1">
              <a:buFontTx/>
              <a:buChar char="•"/>
            </a:pPr>
            <a:r>
              <a:rPr lang="en-US" smtClean="0">
                <a:latin typeface="Times New Roman" pitchFamily="18" charset="0"/>
              </a:rPr>
              <a:t>The problem won’t recur in the short-term (list the reasons)</a:t>
            </a:r>
          </a:p>
          <a:p>
            <a:pPr marL="579501" lvl="1" indent="-115900" eaLnBrk="1" hangingPunct="1">
              <a:buFontTx/>
              <a:buChar char="•"/>
            </a:pPr>
            <a:r>
              <a:rPr lang="en-US" smtClean="0">
                <a:latin typeface="Times New Roman" pitchFamily="18" charset="0"/>
              </a:rPr>
              <a:t>(These examples are not exhaustive;  there may be other reasons than the ones provided 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3E8157E-9C2E-4135-B760-727D4D17E17A}" type="slidenum">
              <a:rPr lang="en-US"/>
              <a:pPr eaLnBrk="1" hangingPunct="1"/>
              <a:t>8</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Provide examples of what are appropriate steps with an appropriate timeline.  Using an example will be helpful to illustrate what is meant.</a:t>
            </a:r>
          </a:p>
          <a:p>
            <a:pPr marL="115900" indent="-115900" eaLnBrk="1" hangingPunct="1">
              <a:buFontTx/>
              <a:buChar char="•"/>
            </a:pPr>
            <a:r>
              <a:rPr lang="en-US" smtClean="0">
                <a:latin typeface="Times New Roman" pitchFamily="18" charset="0"/>
              </a:rPr>
              <a:t>Stress the importance of addressing the specific items found in the objective evidence of the CAR.</a:t>
            </a:r>
          </a:p>
          <a:p>
            <a:pPr marL="115900" indent="-115900" eaLnBrk="1" hangingPunct="1">
              <a:buFontTx/>
              <a:buChar char="•"/>
            </a:pPr>
            <a:r>
              <a:rPr lang="en-US" smtClean="0">
                <a:latin typeface="Times New Roman" pitchFamily="18" charset="0"/>
              </a:rPr>
              <a:t>Emphasize that other items may be defective that were not in the objective evidence.  The CAP must address other known or possible defects/problems.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DDF0AFF-BFA6-406E-9A3B-F526793AF683}" type="slidenum">
              <a:rPr lang="en-US"/>
              <a:pPr eaLnBrk="1" hangingPunct="1"/>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Corrective Action Workshop</a:t>
            </a:r>
          </a:p>
        </p:txBody>
      </p:sp>
      <p:sp>
        <p:nvSpPr>
          <p:cNvPr id="4"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dirty="0">
                <a:solidFill>
                  <a:schemeClr val="bg1"/>
                </a:solidFill>
              </a:rPr>
              <a:t>February </a:t>
            </a:r>
            <a:r>
              <a:rPr lang="en-US" sz="1600" b="1" dirty="0" smtClean="0">
                <a:solidFill>
                  <a:schemeClr val="bg1"/>
                </a:solidFill>
              </a:rPr>
              <a:t>22, </a:t>
            </a:r>
            <a:r>
              <a:rPr lang="en-US" sz="1600" b="1" dirty="0">
                <a:solidFill>
                  <a:schemeClr val="bg1"/>
                </a:solidFill>
              </a:rPr>
              <a:t>2013, Rev. </a:t>
            </a:r>
            <a:r>
              <a:rPr lang="en-US" sz="1600" b="1" dirty="0" smtClean="0">
                <a:solidFill>
                  <a:schemeClr val="bg1"/>
                </a:solidFill>
              </a:rPr>
              <a:t>3.2</a:t>
            </a:r>
            <a:endParaRPr lang="en-US" sz="1600" b="1" dirty="0">
              <a:solidFill>
                <a:schemeClr val="bg1"/>
              </a:solidFill>
            </a:endParaRPr>
          </a:p>
          <a:p>
            <a:pPr eaLnBrk="1" hangingPunct="1"/>
            <a:r>
              <a:rPr lang="en-US" sz="1600" b="1" dirty="0">
                <a:solidFill>
                  <a:schemeClr val="bg1"/>
                </a:solidFill>
              </a:rPr>
              <a:t>For questions or comments, please contact Cheryl Allison or Kathy Lindstrom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smtClean="0"/>
              <a:t>Follow Up for Effectiveness</a:t>
            </a:r>
          </a:p>
        </p:txBody>
      </p:sp>
      <p:sp>
        <p:nvSpPr>
          <p:cNvPr id="12291" name="Rectangle 3"/>
          <p:cNvSpPr>
            <a:spLocks noGrp="1" noChangeArrowheads="1"/>
          </p:cNvSpPr>
          <p:nvPr>
            <p:ph idx="1"/>
          </p:nvPr>
        </p:nvSpPr>
        <p:spPr>
          <a:xfrm>
            <a:off x="457200" y="1600201"/>
            <a:ext cx="8229600" cy="4525962"/>
          </a:xfrm>
        </p:spPr>
        <p:txBody>
          <a:bodyPr/>
          <a:lstStyle/>
          <a:p>
            <a:pPr marL="344488" indent="-344488" eaLnBrk="1" hangingPunct="1">
              <a:lnSpc>
                <a:spcPct val="90000"/>
              </a:lnSpc>
              <a:buFont typeface="Arial" pitchFamily="34" charset="0"/>
              <a:buChar char="•"/>
            </a:pPr>
            <a:r>
              <a:rPr lang="en-US" dirty="0" smtClean="0"/>
              <a:t>Owners must </a:t>
            </a:r>
            <a:r>
              <a:rPr lang="en-US" i="1" dirty="0" smtClean="0">
                <a:solidFill>
                  <a:srgbClr val="CC0000"/>
                </a:solidFill>
              </a:rPr>
              <a:t>follow up</a:t>
            </a:r>
            <a:r>
              <a:rPr lang="en-US" dirty="0" smtClean="0"/>
              <a:t> for effectiveness before CAR is closed</a:t>
            </a:r>
          </a:p>
          <a:p>
            <a:pPr marL="344488" indent="-344488" eaLnBrk="1" hangingPunct="1">
              <a:lnSpc>
                <a:spcPct val="90000"/>
              </a:lnSpc>
              <a:buFont typeface="Arial" pitchFamily="34" charset="0"/>
              <a:buChar char="•"/>
            </a:pPr>
            <a:r>
              <a:rPr lang="en-US" dirty="0" smtClean="0"/>
              <a:t>IQA or CAR Admins will </a:t>
            </a:r>
            <a:r>
              <a:rPr lang="en-US" i="1" dirty="0" smtClean="0">
                <a:solidFill>
                  <a:srgbClr val="CC0000"/>
                </a:solidFill>
              </a:rPr>
              <a:t>verify</a:t>
            </a:r>
            <a:r>
              <a:rPr lang="en-US" dirty="0" smtClean="0">
                <a:solidFill>
                  <a:srgbClr val="CC0000"/>
                </a:solidFill>
              </a:rPr>
              <a:t> </a:t>
            </a:r>
            <a:r>
              <a:rPr lang="en-US" dirty="0" smtClean="0"/>
              <a:t>effectiveness after CAR is closed (see website)</a:t>
            </a:r>
          </a:p>
          <a:p>
            <a:pPr marL="344488" indent="-344488" eaLnBrk="1" hangingPunct="1">
              <a:lnSpc>
                <a:spcPct val="90000"/>
              </a:lnSpc>
              <a:buFont typeface="Arial" pitchFamily="34" charset="0"/>
              <a:buChar char="•"/>
            </a:pPr>
            <a:r>
              <a:rPr lang="en-US" dirty="0" smtClean="0"/>
              <a:t>Ensure that the corrective action worked to prevent the problem from happening again</a:t>
            </a:r>
          </a:p>
          <a:p>
            <a:pPr marL="344488" indent="-344488" eaLnBrk="1" hangingPunct="1">
              <a:lnSpc>
                <a:spcPct val="90000"/>
              </a:lnSpc>
              <a:buFont typeface="Arial" pitchFamily="34" charset="0"/>
              <a:buChar char="•"/>
            </a:pPr>
            <a:r>
              <a:rPr lang="en-US" dirty="0" smtClean="0"/>
              <a:t>Ensure that you don’t create new problems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532888"/>
            <a:ext cx="7984403" cy="1600200"/>
          </a:xfrm>
        </p:spPr>
        <p:txBody>
          <a:bodyPr/>
          <a:lstStyle/>
          <a:p>
            <a:pPr algn="ctr" eaLnBrk="1" hangingPunct="1"/>
            <a:r>
              <a:rPr lang="en-US" dirty="0" smtClean="0">
                <a:solidFill>
                  <a:srgbClr val="FFC000"/>
                </a:solidFill>
              </a:rPr>
              <a:t/>
            </a:r>
            <a:br>
              <a:rPr lang="en-US" dirty="0" smtClean="0">
                <a:solidFill>
                  <a:srgbClr val="FFC000"/>
                </a:solidFill>
              </a:rPr>
            </a:br>
            <a:r>
              <a:rPr lang="en-US" dirty="0" smtClean="0">
                <a:solidFill>
                  <a:srgbClr val="FFC000"/>
                </a:solidFill>
              </a:rPr>
              <a:t>ACTIVITIES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smtClean="0"/>
              <a:t>Activity 1:  Assess the CAP</a:t>
            </a:r>
          </a:p>
        </p:txBody>
      </p:sp>
      <p:sp>
        <p:nvSpPr>
          <p:cNvPr id="14339"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solidFill>
                  <a:schemeClr val="tx2"/>
                </a:solidFill>
              </a:rPr>
              <a:t>Assess the Corrective Action Plan shown on the next slide.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sz="half" idx="1"/>
          </p:nvPr>
        </p:nvSpPr>
        <p:spPr>
          <a:xfrm>
            <a:off x="152400" y="304800"/>
            <a:ext cx="4267200" cy="6553200"/>
          </a:xfrm>
        </p:spPr>
        <p:txBody>
          <a:bodyPr>
            <a:normAutofit lnSpcReduction="10000"/>
          </a:bodyPr>
          <a:lstStyle/>
          <a:p>
            <a:pPr marL="120650" indent="-120650" eaLnBrk="1" hangingPunct="1">
              <a:lnSpc>
                <a:spcPct val="90000"/>
              </a:lnSpc>
              <a:spcBef>
                <a:spcPct val="50000"/>
              </a:spcBef>
              <a:buFontTx/>
              <a:buNone/>
            </a:pPr>
            <a:r>
              <a:rPr lang="en-US" sz="1200" b="1" dirty="0" smtClean="0"/>
              <a:t>Standard:</a:t>
            </a:r>
            <a:r>
              <a:rPr lang="en-US" sz="1200" dirty="0" smtClean="0"/>
              <a:t> Follow-Up Services Sample Testing Manual</a:t>
            </a:r>
          </a:p>
          <a:p>
            <a:pPr marL="120650" indent="-120650" eaLnBrk="1" hangingPunct="1">
              <a:lnSpc>
                <a:spcPct val="90000"/>
              </a:lnSpc>
              <a:spcBef>
                <a:spcPct val="50000"/>
              </a:spcBef>
              <a:buFontTx/>
              <a:buNone/>
            </a:pPr>
            <a:r>
              <a:rPr lang="en-US" sz="1200" b="1" dirty="0" smtClean="0"/>
              <a:t>Requirement:</a:t>
            </a:r>
            <a:r>
              <a:rPr lang="en-US" sz="1200" dirty="0" smtClean="0"/>
              <a:t> If we do not test FUS samples because they are damaged or over 6 months old, then we need to send a "Products Not Tested Letter" to the client and the Inspection Center, explaining why they weren't tested and asking for what is needed.</a:t>
            </a:r>
          </a:p>
          <a:p>
            <a:pPr marL="120650" indent="-120650" eaLnBrk="1" hangingPunct="1">
              <a:lnSpc>
                <a:spcPct val="90000"/>
              </a:lnSpc>
              <a:spcBef>
                <a:spcPct val="50000"/>
              </a:spcBef>
              <a:buFontTx/>
              <a:buNone/>
            </a:pPr>
            <a:r>
              <a:rPr lang="en-US" sz="1200" b="1" dirty="0" smtClean="0"/>
              <a:t>Non-Conformance &amp; Objective Evidence:</a:t>
            </a:r>
            <a:r>
              <a:rPr lang="en-US" sz="1200" dirty="0" smtClean="0"/>
              <a:t> 546 FUS samples were found that were over 6 months old &amp; had not been tested. There’s no evidence letters were sent. </a:t>
            </a:r>
          </a:p>
          <a:p>
            <a:pPr marL="120650" indent="-120650" eaLnBrk="1" hangingPunct="1">
              <a:lnSpc>
                <a:spcPct val="90000"/>
              </a:lnSpc>
              <a:spcBef>
                <a:spcPct val="50000"/>
              </a:spcBef>
              <a:buFontTx/>
              <a:buNone/>
            </a:pPr>
            <a:r>
              <a:rPr lang="en-US" sz="1200" b="1" dirty="0" smtClean="0"/>
              <a:t>Scope of Nonconformance:</a:t>
            </a:r>
            <a:r>
              <a:rPr lang="en-US" sz="1200" dirty="0" smtClean="0"/>
              <a:t> FUS sample testing in </a:t>
            </a:r>
            <a:r>
              <a:rPr lang="en-US" sz="1200" i="1" dirty="0" smtClean="0"/>
              <a:t>specific location</a:t>
            </a:r>
            <a:r>
              <a:rPr lang="en-US" sz="1200" dirty="0" smtClean="0"/>
              <a:t>   	</a:t>
            </a:r>
          </a:p>
          <a:p>
            <a:pPr marL="120650" indent="-120650" eaLnBrk="1" hangingPunct="1">
              <a:lnSpc>
                <a:spcPct val="90000"/>
              </a:lnSpc>
              <a:spcBef>
                <a:spcPct val="50000"/>
              </a:spcBef>
              <a:buFontTx/>
              <a:buNone/>
            </a:pPr>
            <a:r>
              <a:rPr lang="en-US" sz="1200" b="1" dirty="0" smtClean="0"/>
              <a:t>Analysis:</a:t>
            </a:r>
            <a:r>
              <a:rPr lang="en-US" sz="1200" dirty="0" smtClean="0"/>
              <a:t> </a:t>
            </a:r>
            <a:r>
              <a:rPr lang="en-US" sz="1200" i="1" dirty="0" smtClean="0"/>
              <a:t>List of stakeholders consulted was provided.</a:t>
            </a:r>
          </a:p>
          <a:p>
            <a:pPr marL="120650" indent="-120650" eaLnBrk="1" hangingPunct="1">
              <a:lnSpc>
                <a:spcPct val="90000"/>
              </a:lnSpc>
              <a:spcBef>
                <a:spcPct val="50000"/>
              </a:spcBef>
              <a:buFontTx/>
              <a:buNone/>
            </a:pPr>
            <a:r>
              <a:rPr lang="en-US" sz="1200" dirty="0" smtClean="0"/>
              <a:t>The group met and brainstormed the root cause and a corrective action plan. There are several reasons that this happened: </a:t>
            </a:r>
          </a:p>
          <a:p>
            <a:pPr marL="120650" indent="-120650" eaLnBrk="1" hangingPunct="1">
              <a:lnSpc>
                <a:spcPct val="90000"/>
              </a:lnSpc>
              <a:spcBef>
                <a:spcPct val="50000"/>
              </a:spcBef>
              <a:buFontTx/>
              <a:buNone/>
            </a:pPr>
            <a:r>
              <a:rPr lang="en-US" sz="1200" dirty="0" smtClean="0"/>
              <a:t>1. No owner for process.  Why? No requirement that there be a process owner. Previous owner (FUS dept.) no longer exists. Why no requirement? We never needed one because FUS handled it. The process we do have is vague/incomplete.  </a:t>
            </a:r>
          </a:p>
          <a:p>
            <a:pPr marL="120650" indent="-120650" eaLnBrk="1" hangingPunct="1">
              <a:lnSpc>
                <a:spcPct val="90000"/>
              </a:lnSpc>
              <a:spcBef>
                <a:spcPct val="50000"/>
              </a:spcBef>
              <a:buFontTx/>
              <a:buNone/>
            </a:pPr>
            <a:r>
              <a:rPr lang="en-US" sz="1200" dirty="0" smtClean="0"/>
              <a:t>2. FUS testing is the lowest priority for CAS right now.  Why? No visibility (not in normal channels being monitored and prioritized by CAS </a:t>
            </a:r>
            <a:r>
              <a:rPr lang="en-US" sz="1200" dirty="0" err="1" smtClean="0"/>
              <a:t>mgmt</a:t>
            </a:r>
            <a:r>
              <a:rPr lang="en-US" sz="1200" dirty="0" smtClean="0"/>
              <a:t> such as </a:t>
            </a:r>
            <a:r>
              <a:rPr lang="en-US" sz="1200" dirty="0" err="1" smtClean="0"/>
              <a:t>ePro</a:t>
            </a:r>
            <a:r>
              <a:rPr lang="en-US" sz="1200" dirty="0" smtClean="0"/>
              <a:t>).</a:t>
            </a:r>
          </a:p>
          <a:p>
            <a:pPr marL="120650" indent="-120650" eaLnBrk="1" hangingPunct="1">
              <a:lnSpc>
                <a:spcPct val="90000"/>
              </a:lnSpc>
              <a:spcBef>
                <a:spcPct val="50000"/>
              </a:spcBef>
              <a:buFontTx/>
              <a:buNone/>
            </a:pPr>
            <a:r>
              <a:rPr lang="en-US" sz="1200" dirty="0" smtClean="0"/>
              <a:t>3. The technical knowledge for FUS testing is missing &amp; the process doesn’t address that.  Why is knowledge missing?  Staff were let go and the files are out of date (CCN transferred to another office, system not updated, no staff in those categories at this office due to lay offs).  Why? File migration was not done correctly or not migrated at all. Why? No resources; overlooked; low priority; lack of implementation plan. With staff gone, process knowledge lost and documentation is lacking.  Also, some clients send in 2 samples when only one is required. In some cases, one of the samples was tested &amp; we met our obligation, but the 2nd sample was not disposed of.</a:t>
            </a:r>
          </a:p>
        </p:txBody>
      </p:sp>
      <p:sp>
        <p:nvSpPr>
          <p:cNvPr id="15363" name="Rectangle 3"/>
          <p:cNvSpPr>
            <a:spLocks noGrp="1" noChangeArrowheads="1"/>
          </p:cNvSpPr>
          <p:nvPr>
            <p:ph sz="half" idx="2"/>
          </p:nvPr>
        </p:nvSpPr>
        <p:spPr>
          <a:xfrm>
            <a:off x="4495800" y="304800"/>
            <a:ext cx="4495800" cy="6553200"/>
          </a:xfrm>
        </p:spPr>
        <p:txBody>
          <a:bodyPr>
            <a:normAutofit lnSpcReduction="10000"/>
          </a:bodyPr>
          <a:lstStyle/>
          <a:p>
            <a:pPr marL="120650" indent="-120650" eaLnBrk="1" hangingPunct="1">
              <a:lnSpc>
                <a:spcPct val="90000"/>
              </a:lnSpc>
              <a:spcBef>
                <a:spcPct val="50000"/>
              </a:spcBef>
              <a:buFontTx/>
              <a:buNone/>
            </a:pPr>
            <a:r>
              <a:rPr lang="en-US" sz="1200" dirty="0" smtClean="0"/>
              <a:t>The corrective action plan includes research into each of the samples to determine if a request for new samples is required.  The old samples will be disposed of, as they will not help w/research.</a:t>
            </a:r>
          </a:p>
          <a:p>
            <a:pPr marL="120650" indent="-120650" eaLnBrk="1" hangingPunct="1">
              <a:lnSpc>
                <a:spcPct val="90000"/>
              </a:lnSpc>
              <a:spcBef>
                <a:spcPct val="50000"/>
              </a:spcBef>
              <a:buFontTx/>
              <a:buNone/>
            </a:pPr>
            <a:r>
              <a:rPr lang="en-US" sz="1200" b="1" dirty="0" smtClean="0"/>
              <a:t>Root Cause:</a:t>
            </a:r>
            <a:r>
              <a:rPr lang="en-US" sz="1200" dirty="0" smtClean="0"/>
              <a:t>	</a:t>
            </a:r>
          </a:p>
          <a:p>
            <a:pPr marL="120650" indent="-120650" eaLnBrk="1" hangingPunct="1">
              <a:lnSpc>
                <a:spcPct val="90000"/>
              </a:lnSpc>
              <a:spcBef>
                <a:spcPct val="0"/>
              </a:spcBef>
              <a:buFontTx/>
              <a:buNone/>
            </a:pPr>
            <a:r>
              <a:rPr lang="en-US" sz="1200" dirty="0" smtClean="0"/>
              <a:t>1- No owner for process  2- Low priority for CAS  3- Process/ Document is vague/incomplete  4- No technical knowledge</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dirty="0" smtClean="0"/>
              <a:t>Corrective Action Plan</a:t>
            </a:r>
            <a:r>
              <a:rPr lang="en-US" sz="1200" dirty="0" smtClean="0"/>
              <a:t> (Short Term and/or Long Term)</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i="1" dirty="0" smtClean="0"/>
              <a:t>Containment:</a:t>
            </a:r>
          </a:p>
          <a:p>
            <a:pPr marL="120650" indent="-120650" eaLnBrk="1" hangingPunct="1">
              <a:lnSpc>
                <a:spcPct val="90000"/>
              </a:lnSpc>
              <a:spcBef>
                <a:spcPct val="0"/>
              </a:spcBef>
              <a:buFontTx/>
              <a:buNone/>
            </a:pPr>
            <a:r>
              <a:rPr lang="en-US" sz="1200" dirty="0" smtClean="0"/>
              <a:t>- Revise list of CCNs &amp; Sections they go to </a:t>
            </a:r>
          </a:p>
          <a:p>
            <a:pPr marL="120650" indent="-120650" eaLnBrk="1" hangingPunct="1">
              <a:lnSpc>
                <a:spcPct val="90000"/>
              </a:lnSpc>
              <a:spcBef>
                <a:spcPct val="0"/>
              </a:spcBef>
              <a:buFontTx/>
              <a:buNone/>
            </a:pPr>
            <a:r>
              <a:rPr lang="en-US" sz="1200" dirty="0" smtClean="0"/>
              <a:t>- Alert Section </a:t>
            </a:r>
            <a:r>
              <a:rPr lang="en-US" sz="1200" dirty="0" err="1" smtClean="0"/>
              <a:t>Mgr</a:t>
            </a:r>
            <a:r>
              <a:rPr lang="en-US" sz="1200" dirty="0" smtClean="0"/>
              <a:t> w/what to do w/FUS samples </a:t>
            </a:r>
          </a:p>
          <a:p>
            <a:pPr marL="120650" indent="-120650" eaLnBrk="1" hangingPunct="1">
              <a:lnSpc>
                <a:spcPct val="90000"/>
              </a:lnSpc>
              <a:spcBef>
                <a:spcPct val="0"/>
              </a:spcBef>
              <a:buFontTx/>
              <a:buNone/>
            </a:pPr>
            <a:r>
              <a:rPr lang="en-US" sz="1200" dirty="0" smtClean="0"/>
              <a:t>- Collect tags &amp; sort them to appropriate sections </a:t>
            </a:r>
          </a:p>
          <a:p>
            <a:pPr marL="120650" indent="-120650" eaLnBrk="1" hangingPunct="1">
              <a:lnSpc>
                <a:spcPct val="90000"/>
              </a:lnSpc>
              <a:spcBef>
                <a:spcPct val="0"/>
              </a:spcBef>
              <a:buFontTx/>
              <a:buNone/>
            </a:pPr>
            <a:r>
              <a:rPr lang="en-US" sz="1200" dirty="0" smtClean="0"/>
              <a:t>- Single point of contact for FUS sample questions/issues</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i="1" dirty="0" smtClean="0"/>
              <a:t>Short Term</a:t>
            </a:r>
            <a:r>
              <a:rPr lang="en-US" sz="1200" dirty="0" smtClean="0"/>
              <a:t> - What to do w/existing samples</a:t>
            </a:r>
          </a:p>
          <a:p>
            <a:pPr marL="120650" indent="-120650" eaLnBrk="1" hangingPunct="1">
              <a:lnSpc>
                <a:spcPct val="90000"/>
              </a:lnSpc>
              <a:spcBef>
                <a:spcPct val="0"/>
              </a:spcBef>
              <a:buFontTx/>
              <a:buNone/>
            </a:pPr>
            <a:r>
              <a:rPr lang="en-US" sz="1200" dirty="0" smtClean="0"/>
              <a:t>1. See if the sample was tested &amp; this is an extra sample.</a:t>
            </a:r>
          </a:p>
          <a:p>
            <a:pPr marL="120650" indent="-120650" eaLnBrk="1" hangingPunct="1">
              <a:lnSpc>
                <a:spcPct val="90000"/>
              </a:lnSpc>
              <a:spcBef>
                <a:spcPct val="0"/>
              </a:spcBef>
              <a:buFontTx/>
              <a:buNone/>
            </a:pPr>
            <a:r>
              <a:rPr lang="en-US" sz="1200" dirty="0" smtClean="0"/>
              <a:t>2. See if file is Withdrawn.</a:t>
            </a:r>
          </a:p>
          <a:p>
            <a:pPr marL="120650" indent="-120650" eaLnBrk="1" hangingPunct="1">
              <a:lnSpc>
                <a:spcPct val="90000"/>
              </a:lnSpc>
              <a:spcBef>
                <a:spcPct val="0"/>
              </a:spcBef>
              <a:buFontTx/>
              <a:buNone/>
            </a:pPr>
            <a:r>
              <a:rPr lang="en-US" sz="1200" dirty="0" smtClean="0"/>
              <a:t>3. Run a report to see if another sample has been tested since.</a:t>
            </a:r>
          </a:p>
          <a:p>
            <a:pPr marL="120650" indent="-120650" eaLnBrk="1" hangingPunct="1">
              <a:lnSpc>
                <a:spcPct val="90000"/>
              </a:lnSpc>
              <a:spcBef>
                <a:spcPct val="0"/>
              </a:spcBef>
              <a:buFontTx/>
              <a:buNone/>
            </a:pPr>
            <a:r>
              <a:rPr lang="en-US" sz="1200" dirty="0" smtClean="0"/>
              <a:t>4. Was the category transferred?  Check CTR.  </a:t>
            </a:r>
          </a:p>
          <a:p>
            <a:pPr marL="120650" indent="-120650" eaLnBrk="1" hangingPunct="1">
              <a:lnSpc>
                <a:spcPct val="90000"/>
              </a:lnSpc>
              <a:spcBef>
                <a:spcPct val="0"/>
              </a:spcBef>
              <a:buFontTx/>
              <a:buNone/>
            </a:pPr>
            <a:r>
              <a:rPr lang="en-US" sz="1200" dirty="0" smtClean="0"/>
              <a:t>5. Take action based on research results.</a:t>
            </a:r>
          </a:p>
          <a:p>
            <a:pPr marL="120650" indent="-120650" eaLnBrk="1" hangingPunct="1">
              <a:lnSpc>
                <a:spcPct val="90000"/>
              </a:lnSpc>
              <a:spcBef>
                <a:spcPct val="0"/>
              </a:spcBef>
              <a:buFontTx/>
              <a:buNone/>
            </a:pPr>
            <a:r>
              <a:rPr lang="en-US" sz="1200" dirty="0" smtClean="0"/>
              <a:t>- Transfer the file (this will address root cause #4 by transferring file to an office where technical knowledge is available)</a:t>
            </a:r>
          </a:p>
          <a:p>
            <a:pPr marL="120650" indent="-120650" eaLnBrk="1" hangingPunct="1">
              <a:lnSpc>
                <a:spcPct val="90000"/>
              </a:lnSpc>
              <a:spcBef>
                <a:spcPct val="0"/>
              </a:spcBef>
              <a:buFontTx/>
              <a:buNone/>
            </a:pPr>
            <a:r>
              <a:rPr lang="en-US" sz="1200" dirty="0" smtClean="0"/>
              <a:t>- Fix the procedure </a:t>
            </a:r>
          </a:p>
          <a:p>
            <a:pPr marL="120650" indent="-120650" eaLnBrk="1" hangingPunct="1">
              <a:lnSpc>
                <a:spcPct val="90000"/>
              </a:lnSpc>
              <a:spcBef>
                <a:spcPct val="0"/>
              </a:spcBef>
              <a:buFontTx/>
              <a:buNone/>
            </a:pPr>
            <a:r>
              <a:rPr lang="en-US" sz="1200" dirty="0" smtClean="0"/>
              <a:t>- Management will decide if testing will be required if the file has been transferred or if we will let it go</a:t>
            </a:r>
          </a:p>
          <a:p>
            <a:pPr marL="120650" indent="-120650" eaLnBrk="1" hangingPunct="1">
              <a:lnSpc>
                <a:spcPct val="90000"/>
              </a:lnSpc>
              <a:spcBef>
                <a:spcPct val="0"/>
              </a:spcBef>
              <a:buFontTx/>
              <a:buNone/>
            </a:pPr>
            <a:r>
              <a:rPr lang="en-US" sz="1200" dirty="0" smtClean="0"/>
              <a:t>6. With what’s left, decide what to do, send a letter, etc.</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i="1" dirty="0" smtClean="0"/>
              <a:t>Long Term</a:t>
            </a:r>
          </a:p>
          <a:p>
            <a:pPr marL="120650" indent="-120650" eaLnBrk="1" hangingPunct="1">
              <a:lnSpc>
                <a:spcPct val="90000"/>
              </a:lnSpc>
              <a:spcBef>
                <a:spcPct val="0"/>
              </a:spcBef>
              <a:buFontTx/>
              <a:buNone/>
            </a:pPr>
            <a:r>
              <a:rPr lang="en-US" sz="1200" dirty="0" smtClean="0"/>
              <a:t>1. Establish process owner. Roll up to GMs with a separate CAR, if necessary.</a:t>
            </a:r>
          </a:p>
          <a:p>
            <a:pPr marL="120650" indent="-120650" eaLnBrk="1" hangingPunct="1">
              <a:lnSpc>
                <a:spcPct val="90000"/>
              </a:lnSpc>
              <a:spcBef>
                <a:spcPct val="0"/>
              </a:spcBef>
              <a:buFontTx/>
              <a:buNone/>
            </a:pPr>
            <a:r>
              <a:rPr lang="en-US" sz="1200" dirty="0" smtClean="0"/>
              <a:t>2. Develop a local process. This will address root cause #2 by raising visibility of FUS sample testing.</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dirty="0" smtClean="0"/>
              <a:t>Milestones</a:t>
            </a:r>
          </a:p>
          <a:p>
            <a:pPr marL="120650" indent="-120650" eaLnBrk="1" hangingPunct="1">
              <a:lnSpc>
                <a:spcPct val="90000"/>
              </a:lnSpc>
              <a:spcBef>
                <a:spcPct val="0"/>
              </a:spcBef>
              <a:buFontTx/>
              <a:buNone/>
            </a:pPr>
            <a:r>
              <a:rPr lang="en-US" sz="1200" dirty="0" smtClean="0"/>
              <a:t>1- Containment  2- Short Term - Research for old samples      </a:t>
            </a:r>
          </a:p>
          <a:p>
            <a:pPr marL="120650" indent="-120650" eaLnBrk="1" hangingPunct="1">
              <a:lnSpc>
                <a:spcPct val="90000"/>
              </a:lnSpc>
              <a:spcBef>
                <a:spcPct val="0"/>
              </a:spcBef>
              <a:buFontTx/>
              <a:buNone/>
            </a:pPr>
            <a:r>
              <a:rPr lang="en-US" sz="1200" dirty="0" smtClean="0"/>
              <a:t>3- Long Term - Process Owner/local process developed       </a:t>
            </a:r>
          </a:p>
          <a:p>
            <a:pPr marL="120650" indent="-120650" eaLnBrk="1" hangingPunct="1">
              <a:lnSpc>
                <a:spcPct val="90000"/>
              </a:lnSpc>
              <a:spcBef>
                <a:spcPct val="0"/>
              </a:spcBef>
              <a:buFontTx/>
              <a:buNone/>
            </a:pPr>
            <a:r>
              <a:rPr lang="en-US" sz="1200" dirty="0" smtClean="0"/>
              <a:t>4- Long Term (Part 2) - Implement local process</a:t>
            </a:r>
          </a:p>
        </p:txBody>
      </p:sp>
      <p:sp>
        <p:nvSpPr>
          <p:cNvPr id="2" name="Slide Number Placeholder 1"/>
          <p:cNvSpPr>
            <a:spLocks noGrp="1"/>
          </p:cNvSpPr>
          <p:nvPr>
            <p:ph type="sldNum" sz="quarter" idx="10"/>
          </p:nvPr>
        </p:nvSpPr>
        <p:spPr/>
        <p:txBody>
          <a:bodyPr/>
          <a:lstStyle/>
          <a:p>
            <a:fld id="{2C33BA31-10F2-4085-B9DC-16A8BA1E4DA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dirty="0" smtClean="0"/>
              <a:t>Activity 2:  Create a CAP</a:t>
            </a:r>
          </a:p>
        </p:txBody>
      </p:sp>
      <p:sp>
        <p:nvSpPr>
          <p:cNvPr id="16387" name="Rectangle 3"/>
          <p:cNvSpPr>
            <a:spLocks noGrp="1" noChangeArrowheads="1"/>
          </p:cNvSpPr>
          <p:nvPr>
            <p:ph idx="1"/>
          </p:nvPr>
        </p:nvSpPr>
        <p:spPr>
          <a:xfrm>
            <a:off x="457200" y="1600201"/>
            <a:ext cx="8229600" cy="4525962"/>
          </a:xfrm>
        </p:spPr>
        <p:txBody>
          <a:bodyPr/>
          <a:lstStyle/>
          <a:p>
            <a:pPr marL="285750" indent="-285750" eaLnBrk="1" hangingPunct="1">
              <a:buFont typeface="Arial" pitchFamily="34" charset="0"/>
              <a:buChar char="•"/>
            </a:pPr>
            <a:r>
              <a:rPr lang="en-US" dirty="0" smtClean="0"/>
              <a:t>Create a Corrective Action Plan for a real life problem (from the root cause workshop)</a:t>
            </a:r>
          </a:p>
          <a:p>
            <a:pPr marL="285750" indent="-285750" eaLnBrk="1" hangingPunct="1">
              <a:buFont typeface="Arial" pitchFamily="34" charset="0"/>
              <a:buChar char="•"/>
            </a:pPr>
            <a:r>
              <a:rPr lang="en-US" dirty="0" smtClean="0"/>
              <a:t>Regroup and share plans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532888"/>
            <a:ext cx="7984403" cy="1600200"/>
          </a:xfrm>
        </p:spPr>
        <p:txBody>
          <a:bodyPr/>
          <a:lstStyle/>
          <a:p>
            <a:pPr algn="ctr" eaLnBrk="1" hangingPunct="1"/>
            <a:r>
              <a:rPr lang="en-US" dirty="0" smtClean="0">
                <a:solidFill>
                  <a:srgbClr val="FFC000"/>
                </a:solidFill>
              </a:rPr>
              <a:t/>
            </a:r>
            <a:br>
              <a:rPr lang="en-US" dirty="0" smtClean="0">
                <a:solidFill>
                  <a:srgbClr val="FFC000"/>
                </a:solidFill>
              </a:rPr>
            </a:br>
            <a:r>
              <a:rPr lang="en-US" dirty="0" smtClean="0">
                <a:solidFill>
                  <a:srgbClr val="FFC000"/>
                </a:solidFill>
              </a:rPr>
              <a:t>QUESTIONS?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533400" y="228600"/>
            <a:ext cx="8077200" cy="1077913"/>
          </a:xfrm>
          <a:noFill/>
        </p:spPr>
        <p:txBody>
          <a:bodyPr/>
          <a:lstStyle/>
          <a:p>
            <a:pPr eaLnBrk="1" hangingPunct="1"/>
            <a:r>
              <a:rPr lang="en-US" smtClean="0"/>
              <a:t>Revision History</a:t>
            </a:r>
          </a:p>
        </p:txBody>
      </p:sp>
      <p:sp>
        <p:nvSpPr>
          <p:cNvPr id="18434" name="Rectangle 2"/>
          <p:cNvSpPr>
            <a:spLocks noGrp="1" noChangeArrowheads="1"/>
          </p:cNvSpPr>
          <p:nvPr>
            <p:ph idx="1"/>
          </p:nvPr>
        </p:nvSpPr>
        <p:spPr>
          <a:xfrm>
            <a:off x="533400" y="1447800"/>
            <a:ext cx="7924800" cy="5030788"/>
          </a:xfrm>
        </p:spPr>
        <p:txBody>
          <a:bodyPr/>
          <a:lstStyle/>
          <a:p>
            <a:pPr eaLnBrk="1" hangingPunct="1">
              <a:buFontTx/>
              <a:buNone/>
            </a:pPr>
            <a:r>
              <a:rPr lang="en-US" sz="1400" dirty="0" smtClean="0"/>
              <a:t>Revision 3.1, March 8, 2011</a:t>
            </a:r>
          </a:p>
          <a:p>
            <a:pPr lvl="1" eaLnBrk="1" hangingPunct="1"/>
            <a:r>
              <a:rPr lang="en-US" sz="1000" dirty="0" smtClean="0"/>
              <a:t>2 year review, added revision history page; no other updates</a:t>
            </a:r>
          </a:p>
          <a:p>
            <a:endParaRPr lang="en-US" sz="1400" dirty="0" smtClean="0"/>
          </a:p>
          <a:p>
            <a:r>
              <a:rPr lang="en-US" sz="1400" dirty="0" smtClean="0"/>
              <a:t>Revision 3.2, February 21, 2013</a:t>
            </a:r>
            <a:endParaRPr lang="en-US" sz="1400" dirty="0"/>
          </a:p>
          <a:p>
            <a:pPr lvl="1"/>
            <a:r>
              <a:rPr lang="en-US" sz="1000" dirty="0"/>
              <a:t>2 </a:t>
            </a:r>
            <a:r>
              <a:rPr lang="en-US" sz="1000"/>
              <a:t>year </a:t>
            </a:r>
            <a:r>
              <a:rPr lang="en-US" sz="1000" smtClean="0"/>
              <a:t>review</a:t>
            </a:r>
            <a:endParaRPr lang="en-US" sz="1000" dirty="0" smtClean="0"/>
          </a:p>
          <a:p>
            <a:pPr lvl="1"/>
            <a:r>
              <a:rPr lang="en-US" sz="1000" dirty="0" smtClean="0"/>
              <a:t>Updated template to more current UL template</a:t>
            </a:r>
            <a:endParaRPr lang="en-US" sz="1000" dirty="0"/>
          </a:p>
        </p:txBody>
      </p:sp>
      <p:sp>
        <p:nvSpPr>
          <p:cNvPr id="2" name="Slide Number Placeholder 1"/>
          <p:cNvSpPr>
            <a:spLocks noGrp="1"/>
          </p:cNvSpPr>
          <p:nvPr>
            <p:ph type="sldNum" sz="quarter" idx="10"/>
          </p:nvPr>
        </p:nvSpPr>
        <p:spPr/>
        <p:txBody>
          <a:bodyPr/>
          <a:lstStyle/>
          <a:p>
            <a:fld id="{2DA39354-55BE-43D2-8D54-47AC9E713DE3}" type="slidenum">
              <a:rPr lang="en-US" smtClean="0"/>
              <a:pPr/>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smtClean="0"/>
              <a:t>Topics</a:t>
            </a:r>
          </a:p>
        </p:txBody>
      </p:sp>
      <p:sp>
        <p:nvSpPr>
          <p:cNvPr id="4099"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Things to Remember</a:t>
            </a:r>
          </a:p>
          <a:p>
            <a:pPr marL="347663" indent="-347663" eaLnBrk="1" hangingPunct="1">
              <a:buFont typeface="Arial" pitchFamily="34" charset="0"/>
              <a:buChar char="•"/>
            </a:pPr>
            <a:r>
              <a:rPr lang="en-US" dirty="0" smtClean="0"/>
              <a:t>Corrective </a:t>
            </a:r>
            <a:r>
              <a:rPr lang="en-US" dirty="0" err="1" smtClean="0"/>
              <a:t>vs</a:t>
            </a:r>
            <a:r>
              <a:rPr lang="en-US" dirty="0" smtClean="0"/>
              <a:t> Preventative Action</a:t>
            </a:r>
          </a:p>
          <a:p>
            <a:pPr marL="347663" indent="-347663" eaLnBrk="1" hangingPunct="1">
              <a:buFont typeface="Arial" pitchFamily="34" charset="0"/>
              <a:buChar char="•"/>
            </a:pPr>
            <a:r>
              <a:rPr lang="en-US" dirty="0" smtClean="0"/>
              <a:t>At What Level Do You Solve the Problem?</a:t>
            </a:r>
          </a:p>
          <a:p>
            <a:pPr marL="347663" indent="-347663" eaLnBrk="1" hangingPunct="1">
              <a:buFont typeface="Arial" pitchFamily="34" charset="0"/>
              <a:buChar char="•"/>
            </a:pPr>
            <a:r>
              <a:rPr lang="en-US" dirty="0" smtClean="0"/>
              <a:t>Components of a Corrective Action</a:t>
            </a:r>
          </a:p>
          <a:p>
            <a:pPr marL="347663" indent="-347663" eaLnBrk="1" hangingPunct="1">
              <a:buFont typeface="Arial" pitchFamily="34" charset="0"/>
              <a:buChar char="•"/>
            </a:pPr>
            <a:r>
              <a:rPr lang="en-US" dirty="0" smtClean="0"/>
              <a:t>Activities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smtClean="0"/>
              <a:t>Things to Remember</a:t>
            </a:r>
          </a:p>
        </p:txBody>
      </p:sp>
      <p:sp>
        <p:nvSpPr>
          <p:cNvPr id="5123" name="Rectangle 3"/>
          <p:cNvSpPr>
            <a:spLocks noGrp="1" noChangeArrowheads="1"/>
          </p:cNvSpPr>
          <p:nvPr>
            <p:ph idx="1"/>
          </p:nvPr>
        </p:nvSpPr>
        <p:spPr>
          <a:xfrm>
            <a:off x="457200" y="1600201"/>
            <a:ext cx="8229600" cy="4525962"/>
          </a:xfrm>
        </p:spPr>
        <p:txBody>
          <a:bodyPr>
            <a:normAutofit/>
          </a:bodyPr>
          <a:lstStyle/>
          <a:p>
            <a:pPr marL="347663" indent="-347663" eaLnBrk="1" hangingPunct="1">
              <a:buFont typeface="Arial" pitchFamily="34" charset="0"/>
              <a:buChar char="•"/>
            </a:pPr>
            <a:r>
              <a:rPr lang="en-US" dirty="0" smtClean="0"/>
              <a:t>Plan your corrective action to address the root cause.</a:t>
            </a:r>
          </a:p>
          <a:p>
            <a:pPr marL="347663" indent="-347663" eaLnBrk="1" hangingPunct="1">
              <a:buFont typeface="Arial" pitchFamily="34" charset="0"/>
              <a:buChar char="•"/>
            </a:pPr>
            <a:r>
              <a:rPr lang="en-US" dirty="0" smtClean="0"/>
              <a:t>You want to prevent the problem from happening again.</a:t>
            </a:r>
          </a:p>
          <a:p>
            <a:pPr marL="347663" indent="-347663" eaLnBrk="1" hangingPunct="1">
              <a:buFont typeface="Arial" pitchFamily="34" charset="0"/>
              <a:buChar char="•"/>
            </a:pPr>
            <a:r>
              <a:rPr lang="en-US" dirty="0" smtClean="0"/>
              <a:t>Observation CARs do not require analysis or a root cause statement.</a:t>
            </a:r>
          </a:p>
          <a:p>
            <a:pPr marL="347663" indent="-347663" eaLnBrk="1" hangingPunct="1">
              <a:buFont typeface="Arial" pitchFamily="34" charset="0"/>
              <a:buChar char="•"/>
            </a:pPr>
            <a:r>
              <a:rPr lang="en-US" dirty="0" smtClean="0"/>
              <a:t>Some CARs, e.g., accreditor CARs, have specified timeframes for response.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smtClean="0"/>
              <a:t>Corrective vs Preventative Action</a:t>
            </a:r>
          </a:p>
        </p:txBody>
      </p:sp>
      <p:sp>
        <p:nvSpPr>
          <p:cNvPr id="6147"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solidFill>
                  <a:schemeClr val="tx2"/>
                </a:solidFill>
              </a:rPr>
              <a:t>Corrective Action:</a:t>
            </a:r>
          </a:p>
          <a:p>
            <a:pPr marL="457200" lvl="1" eaLnBrk="1" hangingPunct="1">
              <a:buFontTx/>
              <a:buNone/>
            </a:pPr>
            <a:r>
              <a:rPr lang="en-US" dirty="0" smtClean="0"/>
              <a:t>Addressing a problem that has already occurred</a:t>
            </a:r>
          </a:p>
          <a:p>
            <a:pPr eaLnBrk="1" hangingPunct="1">
              <a:buFontTx/>
              <a:buNone/>
            </a:pPr>
            <a:r>
              <a:rPr lang="en-US" dirty="0" smtClean="0">
                <a:solidFill>
                  <a:schemeClr val="tx2"/>
                </a:solidFill>
              </a:rPr>
              <a:t>Preventative Action:</a:t>
            </a:r>
          </a:p>
          <a:p>
            <a:pPr marL="457200" lvl="1" eaLnBrk="1" hangingPunct="1">
              <a:buFontTx/>
              <a:buNone/>
            </a:pPr>
            <a:r>
              <a:rPr lang="en-US" dirty="0" smtClean="0"/>
              <a:t>Trying to prevent a problem before it occurs or becomes widespread</a:t>
            </a:r>
          </a:p>
        </p:txBody>
      </p:sp>
      <p:sp>
        <p:nvSpPr>
          <p:cNvPr id="2" name="Slide Number Placeholder 1"/>
          <p:cNvSpPr>
            <a:spLocks noGrp="1"/>
          </p:cNvSpPr>
          <p:nvPr>
            <p:ph type="sldNum" sz="quarter" idx="10"/>
          </p:nvPr>
        </p:nvSpPr>
        <p:spPr/>
        <p:txBody>
          <a:bodyPr/>
          <a:lstStyle/>
          <a:p>
            <a:fld id="{8B0FF69B-23C7-4B75-BD7A-EF44B146D30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smtClean="0"/>
              <a:t>At what level do you solve the problem?</a:t>
            </a:r>
          </a:p>
        </p:txBody>
      </p:sp>
      <p:sp>
        <p:nvSpPr>
          <p:cNvPr id="7171"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Don’t use a hammer when a screwdriver will do</a:t>
            </a:r>
          </a:p>
          <a:p>
            <a:pPr marL="347663" indent="-347663" eaLnBrk="1" hangingPunct="1">
              <a:buFont typeface="Arial" pitchFamily="34" charset="0"/>
              <a:buChar char="•"/>
            </a:pPr>
            <a:r>
              <a:rPr lang="en-US" dirty="0" smtClean="0"/>
              <a:t>It may not be practical to implement the ideal solution (e.g., too costly, insufficient resources, etc.)</a:t>
            </a:r>
          </a:p>
          <a:p>
            <a:pPr marL="347663" indent="-347663" eaLnBrk="1" hangingPunct="1">
              <a:buFont typeface="Arial" pitchFamily="34" charset="0"/>
              <a:buChar char="•"/>
            </a:pPr>
            <a:r>
              <a:rPr lang="en-US" dirty="0" smtClean="0"/>
              <a:t>Look at cost and return on investment</a:t>
            </a:r>
          </a:p>
          <a:p>
            <a:pPr marL="347663" indent="-347663" eaLnBrk="1" hangingPunct="1">
              <a:buFont typeface="Arial" pitchFamily="34" charset="0"/>
              <a:buChar char="•"/>
            </a:pPr>
            <a:r>
              <a:rPr lang="en-US" dirty="0" smtClean="0"/>
              <a:t>Management decisions to not address at a certain level may be appropriate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smtClean="0"/>
              <a:t>Components of a Corrective Action</a:t>
            </a:r>
          </a:p>
        </p:txBody>
      </p:sp>
      <p:sp>
        <p:nvSpPr>
          <p:cNvPr id="8195"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Containment</a:t>
            </a:r>
          </a:p>
          <a:p>
            <a:pPr marL="347663" indent="-347663" eaLnBrk="1" hangingPunct="1">
              <a:buFont typeface="Arial" pitchFamily="34" charset="0"/>
              <a:buChar char="•"/>
            </a:pPr>
            <a:r>
              <a:rPr lang="en-US" dirty="0" smtClean="0"/>
              <a:t>Corrective Action Plan</a:t>
            </a:r>
          </a:p>
          <a:p>
            <a:pPr marL="347663" indent="-347663" eaLnBrk="1" hangingPunct="1">
              <a:buFont typeface="Arial" pitchFamily="34" charset="0"/>
              <a:buChar char="•"/>
            </a:pPr>
            <a:r>
              <a:rPr lang="en-US" dirty="0" smtClean="0"/>
              <a:t>Milestones</a:t>
            </a:r>
          </a:p>
          <a:p>
            <a:pPr marL="347663" indent="-347663" eaLnBrk="1" hangingPunct="1">
              <a:buFont typeface="Arial" pitchFamily="34" charset="0"/>
              <a:buChar char="•"/>
            </a:pPr>
            <a:r>
              <a:rPr lang="en-US" dirty="0" smtClean="0"/>
              <a:t>Follow Up for Effectiveness (Owner’s verification)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Containment</a:t>
            </a:r>
          </a:p>
        </p:txBody>
      </p:sp>
      <p:sp>
        <p:nvSpPr>
          <p:cNvPr id="9219"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Stop the bleeding </a:t>
            </a:r>
          </a:p>
          <a:p>
            <a:pPr marL="347663" indent="-347663" eaLnBrk="1" hangingPunct="1">
              <a:buFont typeface="Arial" pitchFamily="34" charset="0"/>
              <a:buChar char="•"/>
            </a:pPr>
            <a:r>
              <a:rPr lang="en-US" dirty="0" smtClean="0"/>
              <a:t>Immediate short term action</a:t>
            </a:r>
          </a:p>
          <a:p>
            <a:pPr marL="347663" indent="-347663" eaLnBrk="1" hangingPunct="1">
              <a:buFont typeface="Arial" pitchFamily="34" charset="0"/>
              <a:buChar char="•"/>
            </a:pPr>
            <a:r>
              <a:rPr lang="en-US" dirty="0" smtClean="0"/>
              <a:t>May not always need containment, but need to consider it</a:t>
            </a:r>
          </a:p>
          <a:p>
            <a:pPr marL="347663" indent="-347663" eaLnBrk="1" hangingPunct="1">
              <a:buFont typeface="Arial" pitchFamily="34" charset="0"/>
              <a:buChar char="•"/>
            </a:pPr>
            <a:r>
              <a:rPr lang="en-US" dirty="0" smtClean="0"/>
              <a:t>If you choose not to do containment, explain rationale in the Corrective Action Plan or Analysis</a:t>
            </a:r>
          </a:p>
          <a:p>
            <a:pPr marL="347663" indent="-347663" eaLnBrk="1" hangingPunct="1">
              <a:buFont typeface="Arial" pitchFamily="34" charset="0"/>
              <a:buChar char="•"/>
            </a:pPr>
            <a:r>
              <a:rPr lang="en-US" dirty="0" smtClean="0"/>
              <a:t>Containment usually is the first milestone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dirty="0" smtClean="0"/>
              <a:t>Corrective Action Plan</a:t>
            </a:r>
          </a:p>
        </p:txBody>
      </p:sp>
      <p:sp>
        <p:nvSpPr>
          <p:cNvPr id="10243"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Appropriate steps with appropriate timeline</a:t>
            </a:r>
          </a:p>
          <a:p>
            <a:pPr marL="347663" indent="-347663" eaLnBrk="1" hangingPunct="1">
              <a:buFont typeface="Arial" pitchFamily="34" charset="0"/>
              <a:buChar char="•"/>
            </a:pPr>
            <a:r>
              <a:rPr lang="en-US" dirty="0" smtClean="0"/>
              <a:t>Address the objective evidence</a:t>
            </a:r>
          </a:p>
          <a:p>
            <a:pPr marL="347663" indent="-347663" eaLnBrk="1" hangingPunct="1">
              <a:buFont typeface="Arial" pitchFamily="34" charset="0"/>
              <a:buChar char="•"/>
            </a:pPr>
            <a:r>
              <a:rPr lang="en-US" dirty="0" smtClean="0"/>
              <a:t>Address items that were not specifically identified in the objective evidence</a:t>
            </a:r>
          </a:p>
          <a:p>
            <a:pPr marL="347663" indent="-347663" eaLnBrk="1" hangingPunct="1">
              <a:buFont typeface="Arial" pitchFamily="34" charset="0"/>
              <a:buChar char="•"/>
            </a:pPr>
            <a:r>
              <a:rPr lang="en-US" dirty="0" smtClean="0"/>
              <a:t>Ensure you have addressed the entire root cause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smtClean="0"/>
              <a:t>Milestones</a:t>
            </a:r>
          </a:p>
        </p:txBody>
      </p:sp>
      <p:sp>
        <p:nvSpPr>
          <p:cNvPr id="11267" name="Rectangle 3"/>
          <p:cNvSpPr>
            <a:spLocks noGrp="1" noChangeArrowheads="1"/>
          </p:cNvSpPr>
          <p:nvPr>
            <p:ph idx="1"/>
          </p:nvPr>
        </p:nvSpPr>
        <p:spPr>
          <a:xfrm>
            <a:off x="457200" y="1600200"/>
            <a:ext cx="8229600" cy="4800599"/>
          </a:xfrm>
        </p:spPr>
        <p:txBody>
          <a:bodyPr>
            <a:normAutofit/>
          </a:bodyPr>
          <a:lstStyle/>
          <a:p>
            <a:pPr marL="344488" indent="-344488" eaLnBrk="1" hangingPunct="1">
              <a:lnSpc>
                <a:spcPct val="90000"/>
              </a:lnSpc>
              <a:buFont typeface="Arial" pitchFamily="34" charset="0"/>
              <a:buChar char="•"/>
            </a:pPr>
            <a:r>
              <a:rPr lang="en-US" dirty="0" smtClean="0"/>
              <a:t>Consider what would be appropriate milestones.</a:t>
            </a:r>
          </a:p>
          <a:p>
            <a:pPr marL="688975" lvl="1" indent="-344488" eaLnBrk="1" hangingPunct="1">
              <a:lnSpc>
                <a:spcPct val="90000"/>
              </a:lnSpc>
              <a:buFont typeface="Arial" pitchFamily="34" charset="0"/>
              <a:buChar char="-"/>
            </a:pPr>
            <a:r>
              <a:rPr lang="en-US" sz="2400" dirty="0" smtClean="0"/>
              <a:t>Can combine pieces of the corrective action plan into one milestone</a:t>
            </a:r>
          </a:p>
          <a:p>
            <a:pPr marL="344488" indent="-344488" eaLnBrk="1" hangingPunct="1">
              <a:lnSpc>
                <a:spcPct val="90000"/>
              </a:lnSpc>
              <a:buFont typeface="Arial" pitchFamily="34" charset="0"/>
              <a:buChar char="•"/>
            </a:pPr>
            <a:r>
              <a:rPr lang="en-US" dirty="0" smtClean="0"/>
              <a:t>First Milestone needs to be within 60 days of response</a:t>
            </a:r>
          </a:p>
          <a:p>
            <a:pPr marL="344488" indent="-344488" eaLnBrk="1" hangingPunct="1">
              <a:lnSpc>
                <a:spcPct val="90000"/>
              </a:lnSpc>
              <a:buFont typeface="Arial" pitchFamily="34" charset="0"/>
              <a:buChar char="•"/>
            </a:pPr>
            <a:r>
              <a:rPr lang="en-US" dirty="0" smtClean="0"/>
              <a:t>Use separate milestones for:</a:t>
            </a:r>
          </a:p>
          <a:p>
            <a:pPr marL="688975" lvl="1" indent="-344488" eaLnBrk="1" hangingPunct="1">
              <a:lnSpc>
                <a:spcPct val="90000"/>
              </a:lnSpc>
              <a:buFont typeface="Arial" pitchFamily="34" charset="0"/>
              <a:buChar char="-"/>
            </a:pPr>
            <a:r>
              <a:rPr lang="en-US" sz="2400" dirty="0" smtClean="0"/>
              <a:t>Containment (usually the first milestone)</a:t>
            </a:r>
          </a:p>
          <a:p>
            <a:pPr marL="688975" lvl="1" indent="-344488" eaLnBrk="1" hangingPunct="1">
              <a:lnSpc>
                <a:spcPct val="90000"/>
              </a:lnSpc>
              <a:buFont typeface="Arial" pitchFamily="34" charset="0"/>
              <a:buChar char="-"/>
            </a:pPr>
            <a:r>
              <a:rPr lang="en-US" sz="2400" dirty="0" smtClean="0"/>
              <a:t>Objective evidence of nonconformance (preferable to address in a separate milestone)</a:t>
            </a:r>
          </a:p>
          <a:p>
            <a:pPr marL="688975" lvl="1" indent="-344488" eaLnBrk="1" hangingPunct="1">
              <a:lnSpc>
                <a:spcPct val="90000"/>
              </a:lnSpc>
              <a:buFont typeface="Arial" pitchFamily="34" charset="0"/>
              <a:buChar char="-"/>
            </a:pPr>
            <a:r>
              <a:rPr lang="en-US" sz="2400" dirty="0" smtClean="0"/>
              <a:t>Owner’s determination of corrective action effectiveness (last milestone)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9</a:t>
            </a:fld>
            <a:endParaRPr lang="en-US"/>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697</TotalTime>
  <Words>1171</Words>
  <Application>Microsoft Office PowerPoint</Application>
  <PresentationFormat>On-screen Show (4:3)</PresentationFormat>
  <Paragraphs>165</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CAR Admin</vt:lpstr>
      <vt:lpstr>Corrective Action Workshop</vt:lpstr>
      <vt:lpstr>Topics</vt:lpstr>
      <vt:lpstr>Things to Remember</vt:lpstr>
      <vt:lpstr>Corrective vs Preventative Action</vt:lpstr>
      <vt:lpstr>At what level do you solve the problem?</vt:lpstr>
      <vt:lpstr>Components of a Corrective Action</vt:lpstr>
      <vt:lpstr>Containment</vt:lpstr>
      <vt:lpstr>Corrective Action Plan</vt:lpstr>
      <vt:lpstr>Milestones</vt:lpstr>
      <vt:lpstr>Follow Up for Effectiveness</vt:lpstr>
      <vt:lpstr> ACTIVITIES</vt:lpstr>
      <vt:lpstr>Activity 1:  Assess the CAP</vt:lpstr>
      <vt:lpstr>PowerPoint Presentation</vt:lpstr>
      <vt:lpstr>Activity 2:  Create a CAP</vt:lpstr>
      <vt:lpstr> QUESTIONS?</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dc:description>Rev. 2 - Modified the CAR example to fit on one page to be less cumbersome.  Rev. 3 - Added "of nonconformance" to slide 17 to clarify which "objective evidence".</dc:description>
  <cp:lastModifiedBy>Allison, Cheryl</cp:lastModifiedBy>
  <cp:revision>46</cp:revision>
  <cp:lastPrinted>2013-02-26T15:05:06Z</cp:lastPrinted>
  <dcterms:created xsi:type="dcterms:W3CDTF">2008-03-20T16:24:34Z</dcterms:created>
  <dcterms:modified xsi:type="dcterms:W3CDTF">2013-02-26T15:06:19Z</dcterms:modified>
</cp:coreProperties>
</file>