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5"/>
  </p:notesMasterIdLst>
  <p:handoutMasterIdLst>
    <p:handoutMasterId r:id="rId16"/>
  </p:handoutMasterIdLst>
  <p:sldIdLst>
    <p:sldId id="256" r:id="rId2"/>
    <p:sldId id="257" r:id="rId3"/>
    <p:sldId id="258" r:id="rId4"/>
    <p:sldId id="259" r:id="rId5"/>
    <p:sldId id="260" r:id="rId6"/>
    <p:sldId id="263" r:id="rId7"/>
    <p:sldId id="267" r:id="rId8"/>
    <p:sldId id="266" r:id="rId9"/>
    <p:sldId id="268" r:id="rId10"/>
    <p:sldId id="262" r:id="rId11"/>
    <p:sldId id="269" r:id="rId12"/>
    <p:sldId id="264" r:id="rId13"/>
    <p:sldId id="270"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3B3B3"/>
    <a:srgbClr val="5F5F5F"/>
    <a:srgbClr val="7777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667" autoAdjust="0"/>
    <p:restoredTop sz="94711" autoAdjust="0"/>
  </p:normalViewPr>
  <p:slideViewPr>
    <p:cSldViewPr snapToGrid="0">
      <p:cViewPr>
        <p:scale>
          <a:sx n="73" d="100"/>
          <a:sy n="73" d="100"/>
        </p:scale>
        <p:origin x="-1061" y="34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5" d="100"/>
          <a:sy n="85" d="100"/>
        </p:scale>
        <p:origin x="-1363" y="427"/>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2"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131075" name="Rectangle 3"/>
          <p:cNvSpPr>
            <a:spLocks noGrp="1" noChangeArrowheads="1"/>
          </p:cNvSpPr>
          <p:nvPr>
            <p:ph type="dt" sz="quarter" idx="1"/>
          </p:nvPr>
        </p:nvSpPr>
        <p:spPr bwMode="auto">
          <a:xfrm>
            <a:off x="3876263"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131076" name="Rectangle 4"/>
          <p:cNvSpPr>
            <a:spLocks noGrp="1" noChangeArrowheads="1"/>
          </p:cNvSpPr>
          <p:nvPr>
            <p:ph type="ftr" sz="quarter" idx="2"/>
          </p:nvPr>
        </p:nvSpPr>
        <p:spPr bwMode="auto">
          <a:xfrm>
            <a:off x="2"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131077" name="Rectangle 5"/>
          <p:cNvSpPr>
            <a:spLocks noGrp="1" noChangeArrowheads="1"/>
          </p:cNvSpPr>
          <p:nvPr>
            <p:ph type="sldNum" sz="quarter" idx="3"/>
          </p:nvPr>
        </p:nvSpPr>
        <p:spPr bwMode="auto">
          <a:xfrm>
            <a:off x="3876263"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55B41E52-BA53-4CC1-901D-55D624E5C439}" type="slidenum">
              <a:rPr lang="en-US"/>
              <a:pPr>
                <a:defRPr/>
              </a:pPr>
              <a:t>‹#›</a:t>
            </a:fld>
            <a:endParaRPr lang="en-US"/>
          </a:p>
        </p:txBody>
      </p:sp>
    </p:spTree>
    <p:extLst>
      <p:ext uri="{BB962C8B-B14F-4D97-AF65-F5344CB8AC3E}">
        <p14:creationId xmlns:p14="http://schemas.microsoft.com/office/powerpoint/2010/main" val="801908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2"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8195" name="Rectangle 3"/>
          <p:cNvSpPr>
            <a:spLocks noGrp="1" noChangeArrowheads="1"/>
          </p:cNvSpPr>
          <p:nvPr>
            <p:ph type="dt" idx="1"/>
          </p:nvPr>
        </p:nvSpPr>
        <p:spPr bwMode="auto">
          <a:xfrm>
            <a:off x="3876263"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092200" y="685800"/>
            <a:ext cx="4673600" cy="3505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94524" y="4419600"/>
            <a:ext cx="506895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2"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8199" name="Rectangle 7"/>
          <p:cNvSpPr>
            <a:spLocks noGrp="1" noChangeArrowheads="1"/>
          </p:cNvSpPr>
          <p:nvPr>
            <p:ph type="sldNum" sz="quarter" idx="5"/>
          </p:nvPr>
        </p:nvSpPr>
        <p:spPr bwMode="auto">
          <a:xfrm>
            <a:off x="3876263"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BB70FD86-6357-4256-9337-7310EBDD9FDF}" type="slidenum">
              <a:rPr lang="en-US"/>
              <a:pPr>
                <a:defRPr/>
              </a:pPr>
              <a:t>‹#›</a:t>
            </a:fld>
            <a:endParaRPr lang="en-US"/>
          </a:p>
        </p:txBody>
      </p:sp>
    </p:spTree>
    <p:extLst>
      <p:ext uri="{BB962C8B-B14F-4D97-AF65-F5344CB8AC3E}">
        <p14:creationId xmlns:p14="http://schemas.microsoft.com/office/powerpoint/2010/main" val="1948837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EBEE4BC-4FCC-41D2-A961-CE5317CAF4A9}" type="slidenum">
              <a:rPr lang="en-US" smtClean="0"/>
              <a:pPr eaLnBrk="1" hangingPunct="1"/>
              <a:t>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dirty="0" smtClean="0">
                <a:latin typeface="Arial" pitchFamily="34" charset="0"/>
              </a:rPr>
              <a:t>This workshop is a part of the CAR Champion Training package.  It covers the key components of Root Cause Analysis.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D01F9C5-2DA9-41EB-A1D7-BA45937AA82F}" type="slidenum">
              <a:rPr lang="en-US" smtClean="0"/>
              <a:pPr eaLnBrk="1" hangingPunct="1"/>
              <a:t>10</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marL="228600" indent="-228600" eaLnBrk="1" hangingPunct="1"/>
            <a:r>
              <a:rPr lang="en-US" smtClean="0">
                <a:latin typeface="Arial" pitchFamily="34" charset="0"/>
              </a:rPr>
              <a:t>This activity is to be done with the class as one group.</a:t>
            </a:r>
          </a:p>
          <a:p>
            <a:pPr marL="228600" indent="-228600" eaLnBrk="1" hangingPunct="1">
              <a:buFontTx/>
              <a:buAutoNum type="arabicPeriod"/>
            </a:pPr>
            <a:r>
              <a:rPr lang="en-US" smtClean="0">
                <a:latin typeface="Arial" pitchFamily="34" charset="0"/>
              </a:rPr>
              <a:t>Not a good root cause.  They could still determine a root cause by asking others who were involved, reviewing documents, looking at similar noncompliances by other current employees, etc.’</a:t>
            </a:r>
          </a:p>
          <a:p>
            <a:pPr marL="228600" indent="-228600" eaLnBrk="1" hangingPunct="1"/>
            <a:r>
              <a:rPr lang="en-US" smtClean="0">
                <a:latin typeface="Arial" pitchFamily="34" charset="0"/>
              </a:rPr>
              <a:t>	Without a true root cause, they may not address the true problem.</a:t>
            </a:r>
          </a:p>
          <a:p>
            <a:pPr marL="228600" indent="-228600" eaLnBrk="1" hangingPunct="1">
              <a:buFontTx/>
              <a:buAutoNum type="arabicPeriod" startAt="2"/>
            </a:pPr>
            <a:r>
              <a:rPr lang="en-US" smtClean="0">
                <a:latin typeface="Arial" pitchFamily="34" charset="0"/>
              </a:rPr>
              <a:t>Not a root cause.  Most of this belongs in the Analysis section.  A good root cause is 1 or 2 sentences, and not lengthy.</a:t>
            </a:r>
          </a:p>
          <a:p>
            <a:pPr marL="228600" indent="-228600" eaLnBrk="1" hangingPunct="1"/>
            <a:r>
              <a:rPr lang="en-US" smtClean="0">
                <a:latin typeface="Arial" pitchFamily="34" charset="0"/>
              </a:rPr>
              <a:t>	Seems like the owner may be arguing that this should not be a CAR.  Once it has been determined that this should be a CAR, such comments left in the CAR may be inappropriate.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0265FE3-9F4B-4E43-8F37-A351EB388C19}" type="slidenum">
              <a:rPr lang="en-US" smtClean="0"/>
              <a:pPr eaLnBrk="1" hangingPunct="1"/>
              <a:t>11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154E8E6-CFFC-4507-9907-01D7FD48C276}" type="slidenum">
              <a:rPr lang="en-US" smtClean="0"/>
              <a:pPr eaLnBrk="1" hangingPunct="1"/>
              <a:t>12</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10B8DC03-6D9E-4B4B-BA82-BB80545623F1}" type="slidenum">
              <a:rPr lang="en-US" smtClean="0">
                <a:latin typeface="Times New Roman" pitchFamily="18" charset="0"/>
              </a:rPr>
              <a:pPr eaLnBrk="1" hangingPunct="1"/>
              <a:t>13</a:t>
            </a:fld>
            <a:endParaRPr lang="en-US"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41B5CDF-B70C-488B-B473-C753785FD0D9}" type="slidenum">
              <a:rPr lang="en-US" smtClean="0"/>
              <a:pPr eaLnBrk="1" hangingPunct="1"/>
              <a:t>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latin typeface="Arial" pitchFamily="34" charset="0"/>
              </a:rPr>
              <a:t>Ensure that the participants understand what root cause is.  Explain that you want to go beyond symptoms to the true cause of the problem.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616FB3A-381E-42F0-9269-616219F968D2}" type="slidenum">
              <a:rPr lang="en-US" smtClean="0"/>
              <a:pPr eaLnBrk="1" hangingPunct="1"/>
              <a:t>3</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smtClean="0">
                <a:latin typeface="Arial" pitchFamily="34" charset="0"/>
              </a:rPr>
              <a:t>This is an example of a problem and how Kathy used the “5 Why’s” to get to the root cause.  Once she got the root cause, she applied an effective corrective action.</a:t>
            </a:r>
          </a:p>
          <a:p>
            <a:pPr eaLnBrk="1" hangingPunct="1"/>
            <a:r>
              <a:rPr lang="en-US" smtClean="0">
                <a:latin typeface="Arial" pitchFamily="34" charset="0"/>
              </a:rPr>
              <a:t>As you review this example, point out the root cause.  Discuss the “5 Why’s” approach.  Discuss the problems that might have been encountered if enough “whys” had not been asked.  Discuss how you know when enough “whys” have been asked (generally the answer to the final why is ‘I don’t know’).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31D1277-CBEB-43D5-8EF5-F49E4734B0E2}" type="slidenum">
              <a:rPr lang="en-US" smtClean="0"/>
              <a:pPr eaLnBrk="1" hangingPunct="1"/>
              <a:t>4</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114300" indent="-114300" eaLnBrk="1" hangingPunct="1">
              <a:buFontTx/>
              <a:buChar char="•"/>
            </a:pPr>
            <a:r>
              <a:rPr lang="en-US" smtClean="0">
                <a:latin typeface="Arial" pitchFamily="34" charset="0"/>
              </a:rPr>
              <a:t>The only method described in detail in this workshop is the 5 Why’s.</a:t>
            </a:r>
          </a:p>
          <a:p>
            <a:pPr marL="114300" indent="-114300" eaLnBrk="1" hangingPunct="1">
              <a:buFontTx/>
              <a:buChar char="•"/>
            </a:pPr>
            <a:r>
              <a:rPr lang="en-US" smtClean="0">
                <a:latin typeface="Arial" pitchFamily="34" charset="0"/>
              </a:rPr>
              <a:t>Other methods are mentioned on the following slide, but will not be taught.</a:t>
            </a:r>
          </a:p>
          <a:p>
            <a:pPr marL="114300" indent="-114300" eaLnBrk="1" hangingPunct="1">
              <a:buFontTx/>
              <a:buChar char="•"/>
            </a:pPr>
            <a:r>
              <a:rPr lang="en-US" smtClean="0">
                <a:latin typeface="Arial" pitchFamily="34" charset="0"/>
              </a:rPr>
              <a:t>Show from the previous example how each of these bullets were used.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8503FF3-E31A-4726-9F08-2F73AAD4BA66}" type="slidenum">
              <a:rPr lang="en-US" smtClean="0"/>
              <a:pPr eaLnBrk="1" hangingPunct="1"/>
              <a:t>5</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114300" indent="-114300" eaLnBrk="1" hangingPunct="1">
              <a:buFontTx/>
              <a:buChar char="•"/>
            </a:pPr>
            <a:r>
              <a:rPr lang="en-US" dirty="0" smtClean="0">
                <a:latin typeface="Arial" pitchFamily="34" charset="0"/>
              </a:rPr>
              <a:t>Attendees can research any of these methods further on their own.</a:t>
            </a:r>
          </a:p>
          <a:p>
            <a:pPr marL="114300" indent="-114300" eaLnBrk="1" hangingPunct="1">
              <a:buFontTx/>
              <a:buChar char="•"/>
            </a:pPr>
            <a:r>
              <a:rPr lang="en-US" dirty="0" smtClean="0">
                <a:latin typeface="Arial" pitchFamily="34" charset="0"/>
              </a:rPr>
              <a:t>Suggestions for resources for more information would be websites of Quality organizations such as ASQ, BSI.</a:t>
            </a:r>
          </a:p>
          <a:p>
            <a:pPr marL="114300" indent="-114300" eaLnBrk="1" hangingPunct="1">
              <a:buFontTx/>
              <a:buChar char="•"/>
            </a:pPr>
            <a:r>
              <a:rPr lang="en-US" dirty="0" smtClean="0">
                <a:latin typeface="Arial" pitchFamily="34" charset="0"/>
              </a:rPr>
              <a:t>An example of the Fishbone Diagram in PDF format is available and will be provided to the CAR Champion Trainers.  Feel free to hand out copies to the class.  It is not intended that you will teach from the example.  It is FYI only.  The example comes from ASQ, “Quality Progress” magazine, August 2006.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814E459-4E8E-4FBA-8E96-2020E61A4546}" type="slidenum">
              <a:rPr lang="en-US" smtClean="0"/>
              <a:pPr eaLnBrk="1" hangingPunct="1"/>
              <a:t>6</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C835C7D-5C1B-4E76-BAC0-F4A8696BB52B}" type="slidenum">
              <a:rPr lang="en-US" smtClean="0"/>
              <a:pPr eaLnBrk="1" hangingPunct="1"/>
              <a:t>7</a:t>
            </a:fld>
            <a:endParaRPr lang="en-US" smtClean="0"/>
          </a:p>
        </p:txBody>
      </p:sp>
      <p:sp>
        <p:nvSpPr>
          <p:cNvPr id="32771" name="Rectangle 2"/>
          <p:cNvSpPr>
            <a:spLocks noGrp="1" noRot="1" noChangeAspect="1" noChangeArrowheads="1" noTextEdit="1"/>
          </p:cNvSpPr>
          <p:nvPr>
            <p:ph type="sldImg"/>
          </p:nvPr>
        </p:nvSpPr>
        <p:spPr>
          <a:xfrm>
            <a:off x="1104900" y="696913"/>
            <a:ext cx="4648200" cy="3486150"/>
          </a:xfrm>
          <a:ln/>
        </p:spPr>
      </p:sp>
      <p:sp>
        <p:nvSpPr>
          <p:cNvPr id="32772" name="Rectangle 3"/>
          <p:cNvSpPr>
            <a:spLocks noGrp="1" noChangeArrowheads="1"/>
          </p:cNvSpPr>
          <p:nvPr>
            <p:ph type="body" idx="1"/>
          </p:nvPr>
        </p:nvSpPr>
        <p:spPr>
          <a:xfrm>
            <a:off x="914713" y="4416428"/>
            <a:ext cx="5028579" cy="4183063"/>
          </a:xfrm>
          <a:noFill/>
        </p:spPr>
        <p:txBody>
          <a:bodyPr/>
          <a:lstStyle/>
          <a:p>
            <a:pPr marL="114300" indent="-114300" eaLnBrk="1" hangingPunct="1">
              <a:buFontTx/>
              <a:buChar char="•"/>
            </a:pPr>
            <a:r>
              <a:rPr lang="en-US" smtClean="0">
                <a:latin typeface="Arial" pitchFamily="34" charset="0"/>
              </a:rPr>
              <a:t>Emphasize that the root cause is a statement and not a paragraph or lengthy discussion of analysis.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D091A44-3B65-485E-A725-BEC193D541C7}" type="slidenum">
              <a:rPr lang="en-US" smtClean="0"/>
              <a:pPr eaLnBrk="1" hangingPunct="1"/>
              <a:t>8</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marL="114300" indent="-114300" eaLnBrk="1" hangingPunct="1">
              <a:buFontTx/>
              <a:buChar char="•"/>
            </a:pPr>
            <a:r>
              <a:rPr lang="en-US" dirty="0" smtClean="0">
                <a:latin typeface="Arial" pitchFamily="34" charset="0"/>
              </a:rPr>
              <a:t>When these are provided as root causes, the CAR Champion should request that the owner investigate further.  There is usually at least one or more “why’s” for most of these.</a:t>
            </a:r>
          </a:p>
          <a:p>
            <a:pPr marL="114300" indent="-114300" eaLnBrk="1" hangingPunct="1">
              <a:buFontTx/>
              <a:buChar char="•"/>
            </a:pPr>
            <a:r>
              <a:rPr lang="en-US" dirty="0" smtClean="0">
                <a:latin typeface="Arial" pitchFamily="34" charset="0"/>
              </a:rPr>
              <a:t>Emphasize the importance of not including inappropriate comments in the root cause statement or in the analysis section of the CAR.  Remind the participants that accreditors and others outside the company may view the CARs.  Use discretion and encourage the CAR owners to remove inappropriate statements.  Inappropriate statements include, but are not limited to:</a:t>
            </a:r>
          </a:p>
          <a:p>
            <a:pPr marL="571500" lvl="1" indent="-114300" eaLnBrk="1" hangingPunct="1">
              <a:buFontTx/>
              <a:buChar char="•"/>
            </a:pPr>
            <a:r>
              <a:rPr lang="en-US" dirty="0" smtClean="0">
                <a:latin typeface="Arial" pitchFamily="34" charset="0"/>
              </a:rPr>
              <a:t>Disparaging remarks about employees, others, or UL</a:t>
            </a:r>
          </a:p>
          <a:p>
            <a:pPr marL="571500" lvl="1" indent="-114300" eaLnBrk="1" hangingPunct="1">
              <a:buFontTx/>
              <a:buChar char="•"/>
            </a:pPr>
            <a:r>
              <a:rPr lang="en-US" dirty="0" smtClean="0">
                <a:latin typeface="Arial" pitchFamily="34" charset="0"/>
              </a:rPr>
              <a:t>Opinions</a:t>
            </a:r>
          </a:p>
          <a:p>
            <a:pPr marL="571500" lvl="1" indent="-114300" eaLnBrk="1" hangingPunct="1">
              <a:buFontTx/>
              <a:buChar char="•"/>
            </a:pPr>
            <a:r>
              <a:rPr lang="en-US" dirty="0" smtClean="0">
                <a:latin typeface="Arial" pitchFamily="34" charset="0"/>
              </a:rPr>
              <a:t>Personal complaints</a:t>
            </a:r>
          </a:p>
          <a:p>
            <a:pPr marL="571500" lvl="1" indent="-114300" eaLnBrk="1" hangingPunct="1">
              <a:buFontTx/>
              <a:buChar char="•"/>
            </a:pPr>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7BBC250-5C2E-4A91-9E98-A8E48D3C3C2D}" type="slidenum">
              <a:rPr lang="en-US" smtClean="0"/>
              <a:pPr eaLnBrk="1" hangingPunct="1"/>
              <a:t>9</a:t>
            </a:fld>
            <a:endParaRPr lang="en-US" smtClean="0"/>
          </a:p>
        </p:txBody>
      </p:sp>
      <p:sp>
        <p:nvSpPr>
          <p:cNvPr id="34819" name="Rectangle 2"/>
          <p:cNvSpPr>
            <a:spLocks noGrp="1" noRot="1" noChangeAspect="1" noChangeArrowheads="1" noTextEdit="1"/>
          </p:cNvSpPr>
          <p:nvPr>
            <p:ph type="sldImg"/>
          </p:nvPr>
        </p:nvSpPr>
        <p:spPr>
          <a:xfrm>
            <a:off x="1104900" y="696913"/>
            <a:ext cx="4648200" cy="3486150"/>
          </a:xfrm>
          <a:ln/>
        </p:spPr>
      </p:sp>
      <p:sp>
        <p:nvSpPr>
          <p:cNvPr id="34820" name="Rectangle 3"/>
          <p:cNvSpPr>
            <a:spLocks noGrp="1" noChangeArrowheads="1"/>
          </p:cNvSpPr>
          <p:nvPr>
            <p:ph type="body" idx="1"/>
          </p:nvPr>
        </p:nvSpPr>
        <p:spPr>
          <a:xfrm>
            <a:off x="914713" y="4416428"/>
            <a:ext cx="5028579" cy="4183063"/>
          </a:xfrm>
          <a:noFill/>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0933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0574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defRPr/>
            </a:pP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370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2AB30DA-3A73-4064-AC76-339906C45610}" type="slidenum">
              <a:rPr lang="en-US"/>
              <a:pPr>
                <a:defRPr/>
              </a:pPr>
              <a:t>‹#›</a:t>
            </a:fld>
            <a:endParaRPr lang="en-US"/>
          </a:p>
        </p:txBody>
      </p:sp>
    </p:spTree>
    <p:extLst>
      <p:ext uri="{BB962C8B-B14F-4D97-AF65-F5344CB8AC3E}">
        <p14:creationId xmlns:p14="http://schemas.microsoft.com/office/powerpoint/2010/main" val="82091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0302182-3E6F-4827-9F15-001A4D232ED6}" type="slidenum">
              <a:rPr lang="en-US"/>
              <a:pPr>
                <a:defRPr/>
              </a:pPr>
              <a:t>‹#›</a:t>
            </a:fld>
            <a:endParaRPr lang="en-US"/>
          </a:p>
        </p:txBody>
      </p:sp>
    </p:spTree>
    <p:extLst>
      <p:ext uri="{BB962C8B-B14F-4D97-AF65-F5344CB8AC3E}">
        <p14:creationId xmlns:p14="http://schemas.microsoft.com/office/powerpoint/2010/main" val="7430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C6E99D9-8809-4DB8-8D2F-45DE9F786B34}" type="slidenum">
              <a:rPr lang="en-US"/>
              <a:pPr>
                <a:defRPr/>
              </a:pPr>
              <a:t>‹#›</a:t>
            </a:fld>
            <a:endParaRPr lang="en-US"/>
          </a:p>
        </p:txBody>
      </p:sp>
    </p:spTree>
    <p:extLst>
      <p:ext uri="{BB962C8B-B14F-4D97-AF65-F5344CB8AC3E}">
        <p14:creationId xmlns:p14="http://schemas.microsoft.com/office/powerpoint/2010/main" val="342031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9935371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83BA9C30-72DD-4781-843D-9AE584C6C801}" type="slidenum">
              <a:rPr lang="en-US"/>
              <a:pPr>
                <a:defRPr/>
              </a:pPr>
              <a:t>‹#›</a:t>
            </a:fld>
            <a:endParaRPr lang="en-US"/>
          </a:p>
        </p:txBody>
      </p:sp>
    </p:spTree>
    <p:extLst>
      <p:ext uri="{BB962C8B-B14F-4D97-AF65-F5344CB8AC3E}">
        <p14:creationId xmlns:p14="http://schemas.microsoft.com/office/powerpoint/2010/main" val="25476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FCB7603-A8F6-40BC-B4EF-FA83E8995C8E}" type="slidenum">
              <a:rPr lang="en-US"/>
              <a:pPr>
                <a:defRPr/>
              </a:pPr>
              <a:t>‹#›</a:t>
            </a:fld>
            <a:endParaRPr lang="en-US"/>
          </a:p>
        </p:txBody>
      </p:sp>
    </p:spTree>
    <p:extLst>
      <p:ext uri="{BB962C8B-B14F-4D97-AF65-F5344CB8AC3E}">
        <p14:creationId xmlns:p14="http://schemas.microsoft.com/office/powerpoint/2010/main" val="30805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F4B658-79AC-4345-A0D4-4FEDBA504DE6}" type="slidenum">
              <a:rPr lang="en-US"/>
              <a:pPr>
                <a:defRPr/>
              </a:pPr>
              <a:t>‹#›</a:t>
            </a:fld>
            <a:endParaRPr lang="en-US"/>
          </a:p>
        </p:txBody>
      </p:sp>
    </p:spTree>
    <p:extLst>
      <p:ext uri="{BB962C8B-B14F-4D97-AF65-F5344CB8AC3E}">
        <p14:creationId xmlns:p14="http://schemas.microsoft.com/office/powerpoint/2010/main" val="229231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E7855A42-3169-4DBA-87A3-317E1995CE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Lst>
  <p:hf hdr="0" ftr="0" dt="0"/>
  <p:txStyles>
    <p:titleStyle>
      <a:lvl1pPr algn="l" defTabSz="457200" rtl="0" fontAlgn="base">
        <a:spcBef>
          <a:spcPct val="0"/>
        </a:spcBef>
        <a:spcAft>
          <a:spcPct val="0"/>
        </a:spcAft>
        <a:defRPr sz="2800" b="1" kern="1200">
          <a:solidFill>
            <a:schemeClr val="accent1"/>
          </a:solidFill>
          <a:latin typeface="Arial"/>
          <a:ea typeface="Geneva" charset="-128"/>
          <a:cs typeface="Geneva" charset="0"/>
        </a:defRPr>
      </a:lvl1pPr>
      <a:lvl2pPr algn="l" defTabSz="457200" rtl="0" fontAlgn="base">
        <a:spcBef>
          <a:spcPct val="0"/>
        </a:spcBef>
        <a:spcAft>
          <a:spcPct val="0"/>
        </a:spcAft>
        <a:defRPr sz="2800" b="1">
          <a:solidFill>
            <a:schemeClr val="accent1"/>
          </a:solidFill>
          <a:latin typeface="Arial" charset="0"/>
          <a:ea typeface="Geneva" charset="-128"/>
          <a:cs typeface="Geneva" charset="0"/>
        </a:defRPr>
      </a:lvl2pPr>
      <a:lvl3pPr algn="l" defTabSz="457200" rtl="0" fontAlgn="base">
        <a:spcBef>
          <a:spcPct val="0"/>
        </a:spcBef>
        <a:spcAft>
          <a:spcPct val="0"/>
        </a:spcAft>
        <a:defRPr sz="2800" b="1">
          <a:solidFill>
            <a:schemeClr val="accent1"/>
          </a:solidFill>
          <a:latin typeface="Arial" charset="0"/>
          <a:ea typeface="Geneva" charset="-128"/>
          <a:cs typeface="Geneva" charset="0"/>
        </a:defRPr>
      </a:lvl3pPr>
      <a:lvl4pPr algn="l" defTabSz="457200" rtl="0" fontAlgn="base">
        <a:spcBef>
          <a:spcPct val="0"/>
        </a:spcBef>
        <a:spcAft>
          <a:spcPct val="0"/>
        </a:spcAft>
        <a:defRPr sz="2800" b="1">
          <a:solidFill>
            <a:schemeClr val="accent1"/>
          </a:solidFill>
          <a:latin typeface="Arial" charset="0"/>
          <a:ea typeface="Geneva" charset="-128"/>
          <a:cs typeface="Geneva" charset="0"/>
        </a:defRPr>
      </a:lvl4pPr>
      <a:lvl5pPr algn="l" defTabSz="457200" rtl="0" fontAlgn="base">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fontAlgn="base">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fontAlgn="base">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ctrTitle"/>
          </p:nvPr>
        </p:nvSpPr>
        <p:spPr>
          <a:xfrm>
            <a:off x="457200" y="2533650"/>
            <a:ext cx="5548313" cy="1400175"/>
          </a:xfrm>
        </p:spPr>
        <p:txBody>
          <a:bodyPr/>
          <a:lstStyle/>
          <a:p>
            <a:r>
              <a:rPr lang="en-US" dirty="0" smtClean="0">
                <a:latin typeface="Arial" pitchFamily="34" charset="0"/>
                <a:ea typeface="Geneva"/>
                <a:cs typeface="Geneva"/>
              </a:rPr>
              <a:t>Root Cause Analysis</a:t>
            </a:r>
            <a:br>
              <a:rPr lang="en-US" dirty="0" smtClean="0">
                <a:latin typeface="Arial" pitchFamily="34" charset="0"/>
                <a:ea typeface="Geneva"/>
                <a:cs typeface="Geneva"/>
              </a:rPr>
            </a:br>
            <a:r>
              <a:rPr lang="en-US" dirty="0" smtClean="0">
                <a:latin typeface="Arial" pitchFamily="34" charset="0"/>
                <a:ea typeface="Geneva"/>
                <a:cs typeface="Geneva"/>
              </a:rPr>
              <a:t>Workshop</a:t>
            </a:r>
          </a:p>
        </p:txBody>
      </p:sp>
      <p:sp>
        <p:nvSpPr>
          <p:cNvPr id="12291" name="Text Box 9"/>
          <p:cNvSpPr txBox="1">
            <a:spLocks noChangeArrowheads="1"/>
          </p:cNvSpPr>
          <p:nvPr/>
        </p:nvSpPr>
        <p:spPr bwMode="auto">
          <a:xfrm>
            <a:off x="974725" y="5913438"/>
            <a:ext cx="761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endParaRPr lang="en-US">
              <a:solidFill>
                <a:srgbClr val="777777"/>
              </a:solidFill>
            </a:endParaRPr>
          </a:p>
        </p:txBody>
      </p:sp>
      <p:sp>
        <p:nvSpPr>
          <p:cNvPr id="12292"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smtClean="0">
                <a:solidFill>
                  <a:schemeClr val="bg1"/>
                </a:solidFill>
              </a:rPr>
              <a:t>November 11, 2016, Rev. </a:t>
            </a:r>
            <a:r>
              <a:rPr lang="en-US" sz="1600" b="1" dirty="0">
                <a:solidFill>
                  <a:schemeClr val="bg1"/>
                </a:solidFill>
              </a:rPr>
              <a:t>4</a:t>
            </a:r>
            <a:endParaRPr lang="en-US" sz="1600" b="1" dirty="0" smtClean="0">
              <a:solidFill>
                <a:schemeClr val="bg1"/>
              </a:solidFill>
            </a:endParaRPr>
          </a:p>
          <a:p>
            <a:pPr eaLnBrk="1" hangingPunct="1"/>
            <a:r>
              <a:rPr lang="en-US" sz="1600" b="1" dirty="0" smtClean="0">
                <a:solidFill>
                  <a:schemeClr val="bg1"/>
                </a:solidFill>
              </a:rPr>
              <a:t>For questions or comments, please contact Cheryl Adams</a:t>
            </a:r>
            <a:endParaRPr lang="en-US" sz="1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latin typeface="Arial" pitchFamily="34" charset="0"/>
                <a:ea typeface="Geneva"/>
                <a:cs typeface="Geneva"/>
              </a:rPr>
              <a:t>Class Activity</a:t>
            </a:r>
          </a:p>
        </p:txBody>
      </p:sp>
      <p:sp>
        <p:nvSpPr>
          <p:cNvPr id="21507" name="Rectangle 3"/>
          <p:cNvSpPr>
            <a:spLocks noGrp="1" noChangeArrowheads="1"/>
          </p:cNvSpPr>
          <p:nvPr>
            <p:ph idx="1"/>
          </p:nvPr>
        </p:nvSpPr>
        <p:spPr>
          <a:xfrm>
            <a:off x="457200" y="1600200"/>
            <a:ext cx="8229600" cy="4883150"/>
          </a:xfrm>
        </p:spPr>
        <p:txBody>
          <a:bodyPr/>
          <a:lstStyle/>
          <a:p>
            <a:pPr marL="533400" indent="-533400">
              <a:lnSpc>
                <a:spcPct val="90000"/>
              </a:lnSpc>
            </a:pPr>
            <a:r>
              <a:rPr lang="en-US" sz="2600" b="1" smtClean="0">
                <a:solidFill>
                  <a:schemeClr val="tx2"/>
                </a:solidFill>
                <a:latin typeface="Arial" pitchFamily="34" charset="0"/>
                <a:ea typeface="Geneva"/>
                <a:cs typeface="Geneva"/>
              </a:rPr>
              <a:t>Assess these 2 root cause statements:</a:t>
            </a:r>
          </a:p>
          <a:p>
            <a:pPr marL="533400" indent="-533400">
              <a:lnSpc>
                <a:spcPct val="90000"/>
              </a:lnSpc>
              <a:buFontTx/>
              <a:buAutoNum type="arabicPeriod"/>
            </a:pPr>
            <a:r>
              <a:rPr lang="en-US" sz="1800" smtClean="0">
                <a:latin typeface="Arial" pitchFamily="34" charset="0"/>
                <a:ea typeface="Geneva"/>
                <a:cs typeface="Geneva"/>
              </a:rPr>
              <a:t>The project handler is no longer employed by the company so root cause is not known.</a:t>
            </a:r>
          </a:p>
          <a:p>
            <a:pPr marL="533400" indent="-533400">
              <a:lnSpc>
                <a:spcPct val="90000"/>
              </a:lnSpc>
            </a:pPr>
            <a:endParaRPr lang="en-US" sz="800" smtClean="0">
              <a:latin typeface="Arial" pitchFamily="34" charset="0"/>
              <a:ea typeface="Geneva"/>
              <a:cs typeface="Geneva"/>
            </a:endParaRPr>
          </a:p>
          <a:p>
            <a:pPr marL="533400" indent="-533400">
              <a:lnSpc>
                <a:spcPct val="90000"/>
              </a:lnSpc>
              <a:spcBef>
                <a:spcPct val="0"/>
              </a:spcBef>
              <a:buFontTx/>
              <a:buAutoNum type="arabicPeriod" startAt="2"/>
            </a:pPr>
            <a:r>
              <a:rPr lang="en-US" sz="1800" smtClean="0">
                <a:latin typeface="Arial" pitchFamily="34" charset="0"/>
                <a:ea typeface="Geneva"/>
                <a:cs typeface="Geneva"/>
              </a:rPr>
              <a:t>The root cause for this nonconformance can be attributed to the very new introduction of the global policy associated with critical consumables.  It's interesting that a finding would be written against something that is in the process of being continuously improved.  For example, the critical consumables database has been established and populated with many critical consumables and approved suppliers.  This critical consumables database has a provision to capture the results of supplier evaluations.  This critical consumables database is being maintained by laboratory personnel and by our global sourcing group.  In addition to the critical consumables database, which has been created, and which has been populated, and which continues to be populated, we have established relationships with preferred suppliers.  For example, we have selected ABC Co, as our preferred supplier of laboratory supplies.  A letter from the Director of Test and Labs and from the Director of Global Sourcing appears below as …</a:t>
            </a:r>
          </a:p>
        </p:txBody>
      </p:sp>
      <p:sp>
        <p:nvSpPr>
          <p:cNvPr id="2" name="Slide Number Placeholder 1"/>
          <p:cNvSpPr>
            <a:spLocks noGrp="1"/>
          </p:cNvSpPr>
          <p:nvPr>
            <p:ph type="sldNum" sz="quarter" idx="10"/>
          </p:nvPr>
        </p:nvSpPr>
        <p:spPr/>
        <p:txBody>
          <a:bodyPr/>
          <a:lstStyle/>
          <a:p>
            <a:pPr>
              <a:defRPr/>
            </a:pPr>
            <a:fld id="{C0302182-3E6F-4827-9F15-001A4D232ED6}"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latin typeface="Arial" pitchFamily="34" charset="0"/>
                <a:ea typeface="Geneva"/>
                <a:cs typeface="Geneva"/>
              </a:rPr>
              <a:t>Activity 2</a:t>
            </a:r>
          </a:p>
        </p:txBody>
      </p:sp>
      <p:sp>
        <p:nvSpPr>
          <p:cNvPr id="13315" name="Rectangle 3"/>
          <p:cNvSpPr>
            <a:spLocks noGrp="1" noChangeArrowheads="1"/>
          </p:cNvSpPr>
          <p:nvPr>
            <p:ph idx="1"/>
          </p:nvPr>
        </p:nvSpPr>
        <p:spPr>
          <a:xfrm>
            <a:off x="457200" y="1600200"/>
            <a:ext cx="8229600" cy="4525963"/>
          </a:xfrm>
        </p:spPr>
        <p:txBody>
          <a:bodyPr/>
          <a:lstStyle/>
          <a:p>
            <a:pPr>
              <a:buFont typeface="Arial" pitchFamily="34" charset="0"/>
              <a:buChar char="•"/>
              <a:defRPr/>
            </a:pPr>
            <a:r>
              <a:rPr lang="en-US" dirty="0" smtClean="0"/>
              <a:t>Split into groups of 2 or 3 people</a:t>
            </a:r>
          </a:p>
          <a:p>
            <a:pPr>
              <a:buFont typeface="Arial" pitchFamily="34" charset="0"/>
              <a:buChar char="•"/>
              <a:defRPr/>
            </a:pPr>
            <a:r>
              <a:rPr lang="en-US" dirty="0" smtClean="0"/>
              <a:t>Pick a real life problem</a:t>
            </a:r>
          </a:p>
          <a:p>
            <a:pPr>
              <a:buFont typeface="Arial" pitchFamily="34" charset="0"/>
              <a:buChar char="•"/>
              <a:defRPr/>
            </a:pPr>
            <a:r>
              <a:rPr lang="en-US" dirty="0" smtClean="0"/>
              <a:t>Analyze it using the key components to root cause analysis</a:t>
            </a:r>
          </a:p>
          <a:p>
            <a:pPr>
              <a:buFont typeface="Arial" pitchFamily="34" charset="0"/>
              <a:buChar char="•"/>
              <a:defRPr/>
            </a:pPr>
            <a:r>
              <a:rPr lang="en-US" dirty="0" smtClean="0"/>
              <a:t>Generate a root cause statement</a:t>
            </a:r>
          </a:p>
          <a:p>
            <a:pPr>
              <a:buFont typeface="Arial" pitchFamily="34" charset="0"/>
              <a:buChar char="•"/>
              <a:defRPr/>
            </a:pPr>
            <a:r>
              <a:rPr lang="en-US" dirty="0" smtClean="0"/>
              <a:t>Report back to group</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92138" y="2563813"/>
            <a:ext cx="7985125" cy="1600200"/>
          </a:xfrm>
        </p:spPr>
        <p:txBody>
          <a:bodyPr/>
          <a:lstStyle/>
          <a:p>
            <a:pPr algn="ctr"/>
            <a:r>
              <a:rPr lang="en-US" smtClean="0">
                <a:latin typeface="Arial" pitchFamily="34" charset="0"/>
                <a:ea typeface="Geneva"/>
                <a:cs typeface="Geneva"/>
              </a:rPr>
              <a:t/>
            </a:r>
            <a:br>
              <a:rPr lang="en-US" smtClean="0">
                <a:latin typeface="Arial" pitchFamily="34" charset="0"/>
                <a:ea typeface="Geneva"/>
                <a:cs typeface="Geneva"/>
              </a:rPr>
            </a:br>
            <a:r>
              <a:rPr lang="en-US" smtClean="0">
                <a:solidFill>
                  <a:srgbClr val="FFC000"/>
                </a:solidFill>
                <a:latin typeface="Arial" pitchFamily="34" charset="0"/>
                <a:ea typeface="Geneva"/>
                <a:cs typeface="Geneva"/>
              </a:rPr>
              <a:t>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533400" y="228600"/>
            <a:ext cx="8077200" cy="1077913"/>
          </a:xfrm>
        </p:spPr>
        <p:txBody>
          <a:bodyPr/>
          <a:lstStyle/>
          <a:p>
            <a:r>
              <a:rPr lang="en-US" smtClean="0">
                <a:latin typeface="Arial" pitchFamily="34" charset="0"/>
                <a:ea typeface="Geneva"/>
                <a:cs typeface="Geneva"/>
              </a:rPr>
              <a:t>Revision History</a:t>
            </a:r>
          </a:p>
        </p:txBody>
      </p:sp>
      <p:sp>
        <p:nvSpPr>
          <p:cNvPr id="15362" name="Rectangle 2"/>
          <p:cNvSpPr>
            <a:spLocks noGrp="1" noChangeArrowheads="1"/>
          </p:cNvSpPr>
          <p:nvPr>
            <p:ph idx="1"/>
          </p:nvPr>
        </p:nvSpPr>
        <p:spPr>
          <a:xfrm>
            <a:off x="533400" y="1447800"/>
            <a:ext cx="7924800" cy="5030788"/>
          </a:xfrm>
        </p:spPr>
        <p:txBody>
          <a:bodyPr/>
          <a:lstStyle/>
          <a:p>
            <a:pPr>
              <a:spcBef>
                <a:spcPts val="600"/>
              </a:spcBef>
              <a:defRPr/>
            </a:pPr>
            <a:r>
              <a:rPr lang="en-US" sz="1400" dirty="0" smtClean="0"/>
              <a:t>Revision 1.1, March 8, 2011</a:t>
            </a:r>
          </a:p>
          <a:p>
            <a:pPr lvl="1">
              <a:spcBef>
                <a:spcPts val="600"/>
              </a:spcBef>
              <a:buFont typeface="Arial" charset="0"/>
              <a:buChar char="•"/>
              <a:defRPr/>
            </a:pPr>
            <a:r>
              <a:rPr lang="en-US" sz="1400" dirty="0" smtClean="0"/>
              <a:t>2 year review, added revision history page; no other updates</a:t>
            </a:r>
            <a:endParaRPr lang="en-US" sz="1400" dirty="0"/>
          </a:p>
          <a:p>
            <a:pPr marL="0" lvl="1" indent="0">
              <a:spcBef>
                <a:spcPts val="600"/>
              </a:spcBef>
              <a:buFont typeface="Arial" charset="0"/>
              <a:buNone/>
              <a:defRPr/>
            </a:pPr>
            <a:endParaRPr lang="en-US" sz="1400" dirty="0" smtClean="0"/>
          </a:p>
          <a:p>
            <a:pPr marL="0" lvl="1" indent="0">
              <a:spcBef>
                <a:spcPts val="600"/>
              </a:spcBef>
              <a:buFont typeface="Arial" charset="0"/>
              <a:buNone/>
              <a:defRPr/>
            </a:pPr>
            <a:r>
              <a:rPr lang="en-US" sz="1400" dirty="0" smtClean="0"/>
              <a:t>Revision 2.1</a:t>
            </a:r>
            <a:r>
              <a:rPr lang="en-US" sz="1400" dirty="0"/>
              <a:t>, </a:t>
            </a:r>
            <a:r>
              <a:rPr lang="en-US" sz="1400" dirty="0" smtClean="0"/>
              <a:t>February 21, 2013</a:t>
            </a:r>
          </a:p>
          <a:p>
            <a:pPr marL="342900" lvl="1" indent="-166688">
              <a:spcBef>
                <a:spcPts val="600"/>
              </a:spcBef>
              <a:buFont typeface="Arial" charset="0"/>
              <a:buChar char="•"/>
              <a:defRPr/>
            </a:pPr>
            <a:r>
              <a:rPr lang="en-US" sz="1400" dirty="0" smtClean="0"/>
              <a:t>Updated template to more current UL template</a:t>
            </a:r>
          </a:p>
          <a:p>
            <a:pPr marL="176212" lvl="1" indent="0">
              <a:spcBef>
                <a:spcPts val="600"/>
              </a:spcBef>
              <a:buNone/>
              <a:defRPr/>
            </a:pPr>
            <a:endParaRPr lang="en-US" sz="1400" dirty="0" smtClean="0"/>
          </a:p>
          <a:p>
            <a:pPr marL="0" lvl="1" indent="0">
              <a:spcBef>
                <a:spcPts val="600"/>
              </a:spcBef>
              <a:buNone/>
              <a:defRPr/>
            </a:pPr>
            <a:r>
              <a:rPr lang="en-US" sz="1400" dirty="0" smtClean="0"/>
              <a:t>Revision 3, March 18, 2014</a:t>
            </a:r>
            <a:endParaRPr lang="en-US" sz="1400" dirty="0"/>
          </a:p>
          <a:p>
            <a:pPr marL="342900" lvl="1" indent="-166688">
              <a:spcBef>
                <a:spcPts val="600"/>
              </a:spcBef>
              <a:buFont typeface="Arial" charset="0"/>
              <a:buChar char="•"/>
              <a:defRPr/>
            </a:pPr>
            <a:r>
              <a:rPr lang="en-US" sz="1400" dirty="0" smtClean="0"/>
              <a:t>Updated notes and changed from CAR Admin/Administrator to CAR Champion</a:t>
            </a:r>
          </a:p>
          <a:p>
            <a:pPr marL="176212" lvl="1" indent="0">
              <a:spcBef>
                <a:spcPts val="600"/>
              </a:spcBef>
              <a:buNone/>
              <a:defRPr/>
            </a:pPr>
            <a:endParaRPr lang="en-US" sz="1400" dirty="0"/>
          </a:p>
          <a:p>
            <a:pPr marL="0" lvl="1" indent="0">
              <a:spcBef>
                <a:spcPts val="600"/>
              </a:spcBef>
              <a:buNone/>
              <a:defRPr/>
            </a:pPr>
            <a:r>
              <a:rPr lang="en-US" sz="1400"/>
              <a:t>Revision </a:t>
            </a:r>
            <a:r>
              <a:rPr lang="en-US" sz="1400"/>
              <a:t>4</a:t>
            </a:r>
            <a:r>
              <a:rPr lang="en-US" sz="1400" smtClean="0"/>
              <a:t>, </a:t>
            </a:r>
            <a:r>
              <a:rPr lang="en-US" sz="1400" dirty="0" smtClean="0"/>
              <a:t>November 11, 2016</a:t>
            </a:r>
            <a:endParaRPr lang="en-US" sz="1400" dirty="0"/>
          </a:p>
          <a:p>
            <a:pPr marL="342900" lvl="1" indent="-166688">
              <a:spcBef>
                <a:spcPts val="600"/>
              </a:spcBef>
              <a:buFont typeface="Arial" charset="0"/>
              <a:buChar char="•"/>
              <a:defRPr/>
            </a:pPr>
            <a:r>
              <a:rPr lang="en-US" sz="1400" dirty="0" smtClean="0"/>
              <a:t>2 year review</a:t>
            </a:r>
            <a:endParaRPr lang="en-US" sz="1400" dirty="0"/>
          </a:p>
        </p:txBody>
      </p:sp>
      <p:sp>
        <p:nvSpPr>
          <p:cNvPr id="2" name="Slide Number Placeholder 1"/>
          <p:cNvSpPr>
            <a:spLocks noGrp="1"/>
          </p:cNvSpPr>
          <p:nvPr>
            <p:ph type="sldNum" sz="quarter" idx="10"/>
          </p:nvPr>
        </p:nvSpPr>
        <p:spPr/>
        <p:txBody>
          <a:bodyPr/>
          <a:lstStyle/>
          <a:p>
            <a:pPr>
              <a:defRPr/>
            </a:pPr>
            <a:fld id="{C0302182-3E6F-4827-9F15-001A4D232ED6}"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latin typeface="Arial" pitchFamily="34" charset="0"/>
                <a:ea typeface="Geneva"/>
                <a:cs typeface="Geneva"/>
              </a:rPr>
              <a:t>What is a Root Cause?</a:t>
            </a:r>
          </a:p>
        </p:txBody>
      </p:sp>
      <p:sp>
        <p:nvSpPr>
          <p:cNvPr id="4099" name="Rectangle 3"/>
          <p:cNvSpPr>
            <a:spLocks noGrp="1" noChangeArrowheads="1"/>
          </p:cNvSpPr>
          <p:nvPr>
            <p:ph idx="1"/>
          </p:nvPr>
        </p:nvSpPr>
        <p:spPr>
          <a:xfrm>
            <a:off x="457200" y="1611313"/>
            <a:ext cx="8229600" cy="4514850"/>
          </a:xfrm>
        </p:spPr>
        <p:txBody>
          <a:bodyPr/>
          <a:lstStyle/>
          <a:p>
            <a:pPr>
              <a:buFont typeface="Arial" pitchFamily="34" charset="0"/>
              <a:buChar char="•"/>
              <a:defRPr/>
            </a:pPr>
            <a:r>
              <a:rPr lang="en-US" dirty="0" smtClean="0"/>
              <a:t>Always starts with a problem</a:t>
            </a:r>
          </a:p>
          <a:p>
            <a:pPr>
              <a:buFont typeface="Arial" pitchFamily="34" charset="0"/>
              <a:buChar char="•"/>
              <a:defRPr/>
            </a:pPr>
            <a:r>
              <a:rPr lang="en-US" dirty="0" smtClean="0"/>
              <a:t>Root cause is the bottom line reason of why you have a problem in the first place</a:t>
            </a:r>
          </a:p>
          <a:p>
            <a:pPr>
              <a:buFont typeface="Arial" pitchFamily="34" charset="0"/>
              <a:buChar char="•"/>
              <a:defRPr/>
            </a:pPr>
            <a:r>
              <a:rPr lang="en-US" dirty="0" smtClean="0"/>
              <a:t>You want to find the root cause so that by addressing it, you prevent the problem from happening again</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latin typeface="Arial" pitchFamily="34" charset="0"/>
                <a:ea typeface="Geneva"/>
                <a:cs typeface="Geneva"/>
              </a:rPr>
              <a:t>Real Life Example</a:t>
            </a:r>
          </a:p>
        </p:txBody>
      </p:sp>
      <p:sp>
        <p:nvSpPr>
          <p:cNvPr id="5123" name="Rectangle 3"/>
          <p:cNvSpPr>
            <a:spLocks noGrp="1" noChangeArrowheads="1"/>
          </p:cNvSpPr>
          <p:nvPr>
            <p:ph idx="1"/>
          </p:nvPr>
        </p:nvSpPr>
        <p:spPr>
          <a:xfrm>
            <a:off x="457200" y="1611313"/>
            <a:ext cx="8229600" cy="4862512"/>
          </a:xfrm>
        </p:spPr>
        <p:txBody>
          <a:bodyPr/>
          <a:lstStyle/>
          <a:p>
            <a:pPr>
              <a:lnSpc>
                <a:spcPct val="90000"/>
              </a:lnSpc>
              <a:defRPr/>
            </a:pPr>
            <a:r>
              <a:rPr lang="en-US" sz="2400" dirty="0" smtClean="0">
                <a:solidFill>
                  <a:schemeClr val="tx2"/>
                </a:solidFill>
              </a:rPr>
              <a:t>Why is Kathy late to work everyday?</a:t>
            </a:r>
          </a:p>
          <a:p>
            <a:pPr marL="571500" lvl="1" indent="-228600">
              <a:lnSpc>
                <a:spcPct val="90000"/>
              </a:lnSpc>
              <a:spcBef>
                <a:spcPts val="600"/>
              </a:spcBef>
              <a:buFont typeface="Arial" pitchFamily="34" charset="0"/>
              <a:buChar char="-"/>
              <a:defRPr/>
            </a:pPr>
            <a:r>
              <a:rPr lang="en-US" sz="1800" dirty="0" smtClean="0"/>
              <a:t>She can’t get out the door on time (Why?)</a:t>
            </a:r>
          </a:p>
          <a:p>
            <a:pPr marL="571500" lvl="1" indent="-228600">
              <a:lnSpc>
                <a:spcPct val="90000"/>
              </a:lnSpc>
              <a:spcBef>
                <a:spcPts val="600"/>
              </a:spcBef>
              <a:buFont typeface="Arial" pitchFamily="34" charset="0"/>
              <a:buChar char="-"/>
              <a:defRPr/>
            </a:pPr>
            <a:r>
              <a:rPr lang="en-US" sz="1800" dirty="0" smtClean="0"/>
              <a:t>She can’t get her daughter, Annie, out of bed – it’s a struggle every morning (Why?)</a:t>
            </a:r>
          </a:p>
          <a:p>
            <a:pPr marL="571500" lvl="1" indent="-228600">
              <a:lnSpc>
                <a:spcPct val="90000"/>
              </a:lnSpc>
              <a:spcBef>
                <a:spcPts val="600"/>
              </a:spcBef>
              <a:buFont typeface="Arial" pitchFamily="34" charset="0"/>
              <a:buChar char="-"/>
              <a:defRPr/>
            </a:pPr>
            <a:r>
              <a:rPr lang="en-US" sz="1800" dirty="0" smtClean="0"/>
              <a:t>Annie is too tired. (Why?)</a:t>
            </a:r>
          </a:p>
          <a:p>
            <a:pPr marL="571500" lvl="1" indent="-228600">
              <a:lnSpc>
                <a:spcPct val="90000"/>
              </a:lnSpc>
              <a:spcBef>
                <a:spcPts val="600"/>
              </a:spcBef>
              <a:buFont typeface="Arial" pitchFamily="34" charset="0"/>
              <a:buChar char="-"/>
              <a:defRPr/>
            </a:pPr>
            <a:r>
              <a:rPr lang="en-US" sz="1800" dirty="0" smtClean="0"/>
              <a:t>She went to bed late. (Why?)</a:t>
            </a:r>
          </a:p>
          <a:p>
            <a:pPr marL="571500" lvl="1" indent="-228600">
              <a:lnSpc>
                <a:spcPct val="90000"/>
              </a:lnSpc>
              <a:spcBef>
                <a:spcPts val="600"/>
              </a:spcBef>
              <a:buFont typeface="Arial" pitchFamily="34" charset="0"/>
              <a:buChar char="-"/>
              <a:defRPr/>
            </a:pPr>
            <a:r>
              <a:rPr lang="en-US" sz="1800" dirty="0" smtClean="0"/>
              <a:t>She wasn’t tired – even if Kathy put her down at 8 PM, Annie doesn’t fall asleep until 10 PM. (Why?)</a:t>
            </a:r>
          </a:p>
          <a:p>
            <a:pPr marL="571500" lvl="1" indent="-228600">
              <a:lnSpc>
                <a:spcPct val="90000"/>
              </a:lnSpc>
              <a:spcBef>
                <a:spcPts val="600"/>
              </a:spcBef>
              <a:buFont typeface="Arial" pitchFamily="34" charset="0"/>
              <a:buChar char="-"/>
              <a:defRPr/>
            </a:pPr>
            <a:r>
              <a:rPr lang="en-US" sz="1800" dirty="0" smtClean="0"/>
              <a:t>She has a nap at preschool and isn’t tired. (Why?)</a:t>
            </a:r>
          </a:p>
          <a:p>
            <a:pPr marL="571500" lvl="1" indent="-228600">
              <a:lnSpc>
                <a:spcPct val="90000"/>
              </a:lnSpc>
              <a:spcBef>
                <a:spcPts val="600"/>
              </a:spcBef>
              <a:buFont typeface="Arial" pitchFamily="34" charset="0"/>
              <a:buChar char="-"/>
              <a:defRPr/>
            </a:pPr>
            <a:r>
              <a:rPr lang="en-US" sz="1800" dirty="0" smtClean="0"/>
              <a:t>She’s outgrown the nap, but the preschool has a rule that everyone naps. (True root cause)</a:t>
            </a:r>
          </a:p>
          <a:p>
            <a:pPr marL="228600" indent="-228600">
              <a:lnSpc>
                <a:spcPct val="90000"/>
              </a:lnSpc>
              <a:buFont typeface="Arial" pitchFamily="34" charset="0"/>
              <a:buChar char="•"/>
              <a:defRPr/>
            </a:pPr>
            <a:r>
              <a:rPr lang="en-US" sz="1900" dirty="0" smtClean="0"/>
              <a:t>Corrective action:  Kathy talked to preschool.  Annie was allowed to do a quiet activity instead of sleeping during naptime. Result – Kathy got to work on time. </a:t>
            </a:r>
          </a:p>
          <a:p>
            <a:pPr marL="228600" indent="-228600">
              <a:lnSpc>
                <a:spcPct val="90000"/>
              </a:lnSpc>
              <a:buFont typeface="Arial" pitchFamily="34" charset="0"/>
              <a:buChar char="•"/>
              <a:defRPr/>
            </a:pPr>
            <a:r>
              <a:rPr lang="en-US" sz="1900" dirty="0" smtClean="0"/>
              <a:t>If Kathy hadn’t asked all the “whys”, she would never have gotten to the true root cause. </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latin typeface="Arial" pitchFamily="34" charset="0"/>
                <a:ea typeface="Geneva"/>
                <a:cs typeface="Geneva"/>
              </a:rPr>
              <a:t>Key Components to Root Cause Analysis</a:t>
            </a:r>
          </a:p>
        </p:txBody>
      </p:sp>
      <p:sp>
        <p:nvSpPr>
          <p:cNvPr id="6147" name="Rectangle 3"/>
          <p:cNvSpPr>
            <a:spLocks noGrp="1" noChangeArrowheads="1"/>
          </p:cNvSpPr>
          <p:nvPr>
            <p:ph idx="1"/>
          </p:nvPr>
        </p:nvSpPr>
        <p:spPr>
          <a:xfrm>
            <a:off x="457200" y="1620838"/>
            <a:ext cx="8229600" cy="4505325"/>
          </a:xfrm>
        </p:spPr>
        <p:txBody>
          <a:bodyPr/>
          <a:lstStyle/>
          <a:p>
            <a:pPr>
              <a:buFont typeface="Arial" pitchFamily="34" charset="0"/>
              <a:buChar char="•"/>
              <a:defRPr/>
            </a:pPr>
            <a:r>
              <a:rPr lang="en-US" dirty="0" smtClean="0"/>
              <a:t>Identify the problem</a:t>
            </a:r>
          </a:p>
          <a:p>
            <a:pPr>
              <a:buFont typeface="Arial" pitchFamily="34" charset="0"/>
              <a:buChar char="•"/>
              <a:defRPr/>
            </a:pPr>
            <a:r>
              <a:rPr lang="en-US" dirty="0" smtClean="0"/>
              <a:t>Choose a method to analyze the problem</a:t>
            </a:r>
          </a:p>
          <a:p>
            <a:pPr>
              <a:buFont typeface="Arial" pitchFamily="34" charset="0"/>
              <a:buChar char="•"/>
              <a:defRPr/>
            </a:pPr>
            <a:r>
              <a:rPr lang="en-US" dirty="0" smtClean="0"/>
              <a:t>Get the right people involved</a:t>
            </a:r>
          </a:p>
          <a:p>
            <a:pPr>
              <a:buFont typeface="Arial" pitchFamily="34" charset="0"/>
              <a:buChar char="•"/>
              <a:defRPr/>
            </a:pPr>
            <a:r>
              <a:rPr lang="en-US" dirty="0" smtClean="0"/>
              <a:t>Identify the root cause</a:t>
            </a:r>
          </a:p>
          <a:p>
            <a:pPr>
              <a:buFont typeface="Arial" pitchFamily="34" charset="0"/>
              <a:buChar char="•"/>
              <a:defRPr/>
            </a:pPr>
            <a:r>
              <a:rPr lang="en-US" dirty="0" smtClean="0"/>
              <a:t>Ensure linkage back to the nonconformance</a:t>
            </a:r>
          </a:p>
          <a:p>
            <a:pPr>
              <a:buFont typeface="Arial" pitchFamily="34" charset="0"/>
              <a:buChar char="•"/>
              <a:defRPr/>
            </a:pPr>
            <a:r>
              <a:rPr lang="en-US" dirty="0" smtClean="0"/>
              <a:t>What can you do to address it? </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latin typeface="Arial" pitchFamily="34" charset="0"/>
                <a:ea typeface="Geneva"/>
                <a:cs typeface="Geneva"/>
              </a:rPr>
              <a:t>Methods to Analyze the Problem</a:t>
            </a:r>
          </a:p>
        </p:txBody>
      </p:sp>
      <p:sp>
        <p:nvSpPr>
          <p:cNvPr id="7171" name="Rectangle 3"/>
          <p:cNvSpPr>
            <a:spLocks noGrp="1" noChangeArrowheads="1"/>
          </p:cNvSpPr>
          <p:nvPr>
            <p:ph idx="1"/>
          </p:nvPr>
        </p:nvSpPr>
        <p:spPr>
          <a:xfrm>
            <a:off x="457200" y="1600200"/>
            <a:ext cx="8229600" cy="4946650"/>
          </a:xfrm>
        </p:spPr>
        <p:txBody>
          <a:bodyPr>
            <a:normAutofit fontScale="92500" lnSpcReduction="10000"/>
          </a:bodyPr>
          <a:lstStyle/>
          <a:p>
            <a:pPr marL="0" indent="0">
              <a:lnSpc>
                <a:spcPct val="90000"/>
              </a:lnSpc>
              <a:defRPr/>
            </a:pPr>
            <a:r>
              <a:rPr lang="en-US" dirty="0" smtClean="0">
                <a:solidFill>
                  <a:schemeClr val="tx2"/>
                </a:solidFill>
              </a:rPr>
              <a:t>This is a partial list of methods that you may want to investigate further:</a:t>
            </a:r>
          </a:p>
          <a:p>
            <a:pPr marL="342900" lvl="1" indent="-342900">
              <a:lnSpc>
                <a:spcPct val="90000"/>
              </a:lnSpc>
              <a:buFont typeface="Arial" pitchFamily="34" charset="0"/>
              <a:buChar char="-"/>
              <a:defRPr/>
            </a:pPr>
            <a:r>
              <a:rPr lang="en-US" dirty="0" smtClean="0"/>
              <a:t>The 5 Whys</a:t>
            </a:r>
          </a:p>
          <a:p>
            <a:pPr marL="685800" lvl="2" indent="-342900">
              <a:lnSpc>
                <a:spcPct val="90000"/>
              </a:lnSpc>
              <a:buFont typeface="Arial" pitchFamily="34" charset="0"/>
              <a:buChar char="•"/>
              <a:defRPr/>
            </a:pPr>
            <a:r>
              <a:rPr lang="en-US" sz="2400" dirty="0" smtClean="0"/>
              <a:t>Keep asking “Why” – it may be more or less than 5.</a:t>
            </a:r>
          </a:p>
          <a:p>
            <a:pPr marL="685800" lvl="2" indent="-342900">
              <a:lnSpc>
                <a:spcPct val="90000"/>
              </a:lnSpc>
              <a:buFont typeface="Arial" pitchFamily="34" charset="0"/>
              <a:buChar char="•"/>
              <a:defRPr/>
            </a:pPr>
            <a:r>
              <a:rPr lang="en-US" sz="2400" dirty="0" smtClean="0"/>
              <a:t>Be reasonable – know how deep to go and when to stop.</a:t>
            </a:r>
          </a:p>
          <a:p>
            <a:pPr marL="685800" lvl="2" indent="-342900">
              <a:lnSpc>
                <a:spcPct val="90000"/>
              </a:lnSpc>
              <a:buFont typeface="Arial" pitchFamily="34" charset="0"/>
              <a:buChar char="•"/>
              <a:defRPr/>
            </a:pPr>
            <a:r>
              <a:rPr lang="en-US" sz="2400" dirty="0" smtClean="0"/>
              <a:t>If you think you are done, ask one more “Why?” to be certain.</a:t>
            </a:r>
          </a:p>
          <a:p>
            <a:pPr marL="342900" lvl="1" indent="-342900">
              <a:lnSpc>
                <a:spcPct val="90000"/>
              </a:lnSpc>
              <a:buFont typeface="Arial" pitchFamily="34" charset="0"/>
              <a:buChar char="-"/>
              <a:defRPr/>
            </a:pPr>
            <a:r>
              <a:rPr lang="en-US" dirty="0" smtClean="0"/>
              <a:t>Fishbone Diagrams – visual method to organize ideas and see relationships</a:t>
            </a:r>
          </a:p>
          <a:p>
            <a:pPr marL="342900" lvl="1" indent="-342900">
              <a:lnSpc>
                <a:spcPct val="90000"/>
              </a:lnSpc>
              <a:buFont typeface="Arial" pitchFamily="34" charset="0"/>
              <a:buChar char="-"/>
              <a:defRPr/>
            </a:pPr>
            <a:r>
              <a:rPr lang="en-US" dirty="0" smtClean="0"/>
              <a:t>Pareto Diagram – for analyzing data</a:t>
            </a:r>
          </a:p>
          <a:p>
            <a:pPr marL="342900" lvl="1" indent="-342900">
              <a:lnSpc>
                <a:spcPct val="90000"/>
              </a:lnSpc>
              <a:buFont typeface="Arial" pitchFamily="34" charset="0"/>
              <a:buChar char="-"/>
              <a:defRPr/>
            </a:pPr>
            <a:r>
              <a:rPr lang="en-US" dirty="0" smtClean="0"/>
              <a:t>Brainstorming – to gather lots of ideas from stakeholders</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latin typeface="Arial" pitchFamily="34" charset="0"/>
                <a:ea typeface="Geneva"/>
                <a:cs typeface="Geneva"/>
              </a:rPr>
              <a:t>Who do I need to get involved?</a:t>
            </a:r>
          </a:p>
        </p:txBody>
      </p:sp>
      <p:sp>
        <p:nvSpPr>
          <p:cNvPr id="8195" name="Rectangle 3"/>
          <p:cNvSpPr>
            <a:spLocks noGrp="1" noChangeArrowheads="1"/>
          </p:cNvSpPr>
          <p:nvPr>
            <p:ph idx="1"/>
          </p:nvPr>
        </p:nvSpPr>
        <p:spPr>
          <a:xfrm>
            <a:off x="457200" y="1611313"/>
            <a:ext cx="8229600" cy="4514850"/>
          </a:xfrm>
        </p:spPr>
        <p:txBody>
          <a:bodyPr/>
          <a:lstStyle/>
          <a:p>
            <a:pPr>
              <a:lnSpc>
                <a:spcPct val="90000"/>
              </a:lnSpc>
              <a:buFont typeface="Arial" pitchFamily="34" charset="0"/>
              <a:buChar char="•"/>
              <a:defRPr/>
            </a:pPr>
            <a:r>
              <a:rPr lang="en-US" dirty="0" smtClean="0"/>
              <a:t>Who was there when the problem occurred?</a:t>
            </a:r>
          </a:p>
          <a:p>
            <a:pPr>
              <a:lnSpc>
                <a:spcPct val="90000"/>
              </a:lnSpc>
              <a:buFont typeface="Arial" pitchFamily="34" charset="0"/>
              <a:buChar char="•"/>
              <a:defRPr/>
            </a:pPr>
            <a:r>
              <a:rPr lang="en-US" dirty="0" smtClean="0"/>
              <a:t>Who understands the system or process involved?</a:t>
            </a:r>
          </a:p>
          <a:p>
            <a:pPr>
              <a:lnSpc>
                <a:spcPct val="90000"/>
              </a:lnSpc>
              <a:buFont typeface="Arial" pitchFamily="34" charset="0"/>
              <a:buChar char="•"/>
              <a:defRPr/>
            </a:pPr>
            <a:r>
              <a:rPr lang="en-US" dirty="0" smtClean="0"/>
              <a:t>Who has the skills to help you?</a:t>
            </a:r>
          </a:p>
          <a:p>
            <a:pPr>
              <a:lnSpc>
                <a:spcPct val="90000"/>
              </a:lnSpc>
              <a:buFont typeface="Arial" pitchFamily="34" charset="0"/>
              <a:buChar char="•"/>
              <a:defRPr/>
            </a:pPr>
            <a:r>
              <a:rPr lang="en-US" dirty="0" smtClean="0"/>
              <a:t>You may need the process or policy owner</a:t>
            </a:r>
          </a:p>
          <a:p>
            <a:pPr>
              <a:lnSpc>
                <a:spcPct val="90000"/>
              </a:lnSpc>
              <a:buFont typeface="Arial" pitchFamily="34" charset="0"/>
              <a:buChar char="•"/>
              <a:defRPr/>
            </a:pPr>
            <a:r>
              <a:rPr lang="en-US" dirty="0" smtClean="0"/>
              <a:t>You may need a manager or someone with the appropriate authority if it’s a widespread problem</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latin typeface="Arial" pitchFamily="34" charset="0"/>
                <a:ea typeface="Geneva"/>
                <a:cs typeface="Geneva"/>
              </a:rPr>
              <a:t>Analysis v. Root Cause Statement</a:t>
            </a:r>
          </a:p>
        </p:txBody>
      </p:sp>
      <p:sp>
        <p:nvSpPr>
          <p:cNvPr id="9219" name="Rectangle 3"/>
          <p:cNvSpPr>
            <a:spLocks noGrp="1" noChangeArrowheads="1"/>
          </p:cNvSpPr>
          <p:nvPr>
            <p:ph idx="1"/>
          </p:nvPr>
        </p:nvSpPr>
        <p:spPr>
          <a:xfrm>
            <a:off x="457200" y="1611313"/>
            <a:ext cx="8229600" cy="4602162"/>
          </a:xfrm>
        </p:spPr>
        <p:txBody>
          <a:bodyPr>
            <a:normAutofit lnSpcReduction="10000"/>
          </a:bodyPr>
          <a:lstStyle/>
          <a:p>
            <a:pPr>
              <a:defRPr/>
            </a:pPr>
            <a:r>
              <a:rPr lang="en-US" dirty="0" smtClean="0">
                <a:solidFill>
                  <a:schemeClr val="tx2"/>
                </a:solidFill>
              </a:rPr>
              <a:t>Analysis:</a:t>
            </a:r>
          </a:p>
          <a:p>
            <a:pPr marL="685800" lvl="1" indent="-342900">
              <a:spcBef>
                <a:spcPts val="600"/>
              </a:spcBef>
              <a:buFont typeface="Arial" pitchFamily="34" charset="0"/>
              <a:buChar char="-"/>
              <a:defRPr/>
            </a:pPr>
            <a:r>
              <a:rPr lang="en-US" sz="2400" dirty="0" smtClean="0"/>
              <a:t>Show your thought process</a:t>
            </a:r>
          </a:p>
          <a:p>
            <a:pPr marL="685800" lvl="1" indent="-342900">
              <a:spcBef>
                <a:spcPts val="600"/>
              </a:spcBef>
              <a:buFont typeface="Arial" pitchFamily="34" charset="0"/>
              <a:buChar char="-"/>
              <a:defRPr/>
            </a:pPr>
            <a:r>
              <a:rPr lang="en-US" sz="2400" dirty="0" smtClean="0"/>
              <a:t>How did you get to the root cause (5 Why’s, Fishbone Diagram, etc.)</a:t>
            </a:r>
          </a:p>
          <a:p>
            <a:pPr marL="685800" lvl="1" indent="-342900">
              <a:spcBef>
                <a:spcPts val="600"/>
              </a:spcBef>
              <a:buFont typeface="Arial" pitchFamily="34" charset="0"/>
              <a:buChar char="-"/>
              <a:defRPr/>
            </a:pPr>
            <a:r>
              <a:rPr lang="en-US" sz="2400" dirty="0" smtClean="0"/>
              <a:t>Identify stakeholders</a:t>
            </a:r>
          </a:p>
          <a:p>
            <a:pPr marL="685800" lvl="1" indent="-342900">
              <a:spcBef>
                <a:spcPts val="600"/>
              </a:spcBef>
              <a:buFont typeface="Arial" pitchFamily="34" charset="0"/>
              <a:buChar char="-"/>
              <a:defRPr/>
            </a:pPr>
            <a:r>
              <a:rPr lang="en-US" sz="2400" dirty="0" smtClean="0"/>
              <a:t>See CAR website for other elements</a:t>
            </a:r>
          </a:p>
          <a:p>
            <a:pPr>
              <a:defRPr/>
            </a:pPr>
            <a:r>
              <a:rPr lang="en-US" dirty="0" smtClean="0">
                <a:solidFill>
                  <a:schemeClr val="tx2"/>
                </a:solidFill>
              </a:rPr>
              <a:t>Root Cause Statement:</a:t>
            </a:r>
          </a:p>
          <a:p>
            <a:pPr marL="685800" lvl="1" indent="-342900">
              <a:spcBef>
                <a:spcPts val="600"/>
              </a:spcBef>
              <a:buFont typeface="Arial" pitchFamily="34" charset="0"/>
              <a:buChar char="-"/>
              <a:defRPr/>
            </a:pPr>
            <a:r>
              <a:rPr lang="en-US" sz="2400" dirty="0" smtClean="0"/>
              <a:t>One or two sentences summarizing what the root cause is. If something is key from the analysis, include it. </a:t>
            </a:r>
          </a:p>
          <a:p>
            <a:pPr marL="685800" lvl="1" indent="-342900">
              <a:spcBef>
                <a:spcPts val="600"/>
              </a:spcBef>
              <a:buFont typeface="Arial" pitchFamily="34" charset="0"/>
              <a:buChar char="-"/>
              <a:defRPr/>
            </a:pPr>
            <a:r>
              <a:rPr lang="en-US" sz="2400" dirty="0" smtClean="0"/>
              <a:t>Linkage to the non-conformance statement</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latin typeface="Arial" pitchFamily="34" charset="0"/>
                <a:ea typeface="Geneva"/>
                <a:cs typeface="Geneva"/>
              </a:rPr>
              <a:t>Root Causes to Further Explore</a:t>
            </a:r>
          </a:p>
        </p:txBody>
      </p:sp>
      <p:sp>
        <p:nvSpPr>
          <p:cNvPr id="10243" name="Rectangle 3"/>
          <p:cNvSpPr>
            <a:spLocks noGrp="1" noChangeArrowheads="1"/>
          </p:cNvSpPr>
          <p:nvPr>
            <p:ph idx="1"/>
          </p:nvPr>
        </p:nvSpPr>
        <p:spPr>
          <a:xfrm>
            <a:off x="457200" y="1611313"/>
            <a:ext cx="8229600" cy="4514850"/>
          </a:xfrm>
        </p:spPr>
        <p:txBody>
          <a:bodyPr/>
          <a:lstStyle/>
          <a:p>
            <a:pPr>
              <a:lnSpc>
                <a:spcPct val="90000"/>
              </a:lnSpc>
              <a:buFont typeface="Arial" pitchFamily="34" charset="0"/>
              <a:buChar char="•"/>
              <a:defRPr/>
            </a:pPr>
            <a:r>
              <a:rPr lang="en-US" dirty="0" smtClean="0"/>
              <a:t>Human Error</a:t>
            </a:r>
          </a:p>
          <a:p>
            <a:pPr>
              <a:lnSpc>
                <a:spcPct val="90000"/>
              </a:lnSpc>
              <a:buFont typeface="Arial" pitchFamily="34" charset="0"/>
              <a:buChar char="•"/>
              <a:defRPr/>
            </a:pPr>
            <a:r>
              <a:rPr lang="en-US" dirty="0" smtClean="0"/>
              <a:t>Training</a:t>
            </a:r>
          </a:p>
          <a:p>
            <a:pPr>
              <a:lnSpc>
                <a:spcPct val="90000"/>
              </a:lnSpc>
              <a:buFont typeface="Arial" pitchFamily="34" charset="0"/>
              <a:buChar char="•"/>
              <a:defRPr/>
            </a:pPr>
            <a:r>
              <a:rPr lang="en-US" dirty="0" smtClean="0"/>
              <a:t>Knew the requirement but chose not to follow it</a:t>
            </a:r>
          </a:p>
          <a:p>
            <a:pPr>
              <a:lnSpc>
                <a:spcPct val="90000"/>
              </a:lnSpc>
              <a:buFont typeface="Arial" pitchFamily="34" charset="0"/>
              <a:buChar char="•"/>
              <a:defRPr/>
            </a:pPr>
            <a:r>
              <a:rPr lang="en-US" dirty="0" smtClean="0"/>
              <a:t>This shouldn’t be a CAR</a:t>
            </a:r>
          </a:p>
          <a:p>
            <a:pPr>
              <a:lnSpc>
                <a:spcPct val="90000"/>
              </a:lnSpc>
              <a:buFont typeface="Arial" pitchFamily="34" charset="0"/>
              <a:buChar char="•"/>
              <a:defRPr/>
            </a:pPr>
            <a:r>
              <a:rPr lang="en-US" dirty="0" smtClean="0"/>
              <a:t>A restatement of the problem</a:t>
            </a:r>
          </a:p>
          <a:p>
            <a:pPr>
              <a:lnSpc>
                <a:spcPct val="90000"/>
              </a:lnSpc>
              <a:buFont typeface="Arial" pitchFamily="34" charset="0"/>
              <a:buChar char="•"/>
              <a:defRPr/>
            </a:pPr>
            <a:r>
              <a:rPr lang="en-US" dirty="0" smtClean="0"/>
              <a:t>A statement of a symptom</a:t>
            </a:r>
          </a:p>
          <a:p>
            <a:pPr>
              <a:lnSpc>
                <a:spcPct val="90000"/>
              </a:lnSpc>
              <a:defRPr/>
            </a:pPr>
            <a:endParaRPr lang="en-US" sz="1600" dirty="0" smtClean="0"/>
          </a:p>
          <a:p>
            <a:pPr marL="1204913" indent="-1204913">
              <a:lnSpc>
                <a:spcPct val="90000"/>
              </a:lnSpc>
              <a:defRPr/>
            </a:pPr>
            <a:r>
              <a:rPr lang="en-US" dirty="0" smtClean="0"/>
              <a:t>NOTE:  Avoid including inappropriate statements in the root cause and elsewhere in the CAR.</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60388" y="2533650"/>
            <a:ext cx="7985125" cy="1600200"/>
          </a:xfrm>
        </p:spPr>
        <p:txBody>
          <a:bodyPr/>
          <a:lstStyle/>
          <a:p>
            <a:pPr algn="ctr"/>
            <a:r>
              <a:rPr lang="en-US" smtClean="0">
                <a:latin typeface="Arial" pitchFamily="34" charset="0"/>
                <a:ea typeface="Geneva"/>
                <a:cs typeface="Geneva"/>
              </a:rPr>
              <a:t/>
            </a:r>
            <a:br>
              <a:rPr lang="en-US" smtClean="0">
                <a:latin typeface="Arial" pitchFamily="34" charset="0"/>
                <a:ea typeface="Geneva"/>
                <a:cs typeface="Geneva"/>
              </a:rPr>
            </a:br>
            <a:r>
              <a:rPr lang="en-US" smtClean="0">
                <a:solidFill>
                  <a:srgbClr val="FFC000"/>
                </a:solidFill>
                <a:latin typeface="Arial" pitchFamily="34" charset="0"/>
                <a:ea typeface="Geneva"/>
                <a:cs typeface="Geneva"/>
              </a:rPr>
              <a:t>ACTIVITIES</a:t>
            </a:r>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1084</TotalTime>
  <Words>1307</Words>
  <Application>Microsoft Office PowerPoint</Application>
  <PresentationFormat>On-screen Show (4:3)</PresentationFormat>
  <Paragraphs>127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Root Cause Analysis Workshop</vt:lpstr>
      <vt:lpstr>What is a Root Cause?</vt:lpstr>
      <vt:lpstr>Real Life Example</vt:lpstr>
      <vt:lpstr>Key Components to Root Cause Analysis</vt:lpstr>
      <vt:lpstr>Methods to Analyze the Problem</vt:lpstr>
      <vt:lpstr>Who do I need to get involved?</vt:lpstr>
      <vt:lpstr>Analysis v. Root Cause Statement</vt:lpstr>
      <vt:lpstr>Root Causes to Further Explore</vt:lpstr>
      <vt:lpstr> ACTIVITIES</vt:lpstr>
      <vt:lpstr>Class Activity</vt:lpstr>
      <vt:lpstr>Activity 2</vt:lpstr>
      <vt:lpstr> QUESTIONS?</vt:lpstr>
      <vt:lpstr>Revision History</vt:lpstr>
    </vt:vector>
  </TitlesOfParts>
  <Company>Grey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Victor Perez</dc:creator>
  <cp:lastModifiedBy>Cheryl Adams</cp:lastModifiedBy>
  <cp:revision>98</cp:revision>
  <cp:lastPrinted>2013-02-26T15:05:49Z</cp:lastPrinted>
  <dcterms:created xsi:type="dcterms:W3CDTF">2007-04-06T14:49:01Z</dcterms:created>
  <dcterms:modified xsi:type="dcterms:W3CDTF">2016-11-11T17:30:37Z</dcterms:modified>
</cp:coreProperties>
</file>