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5" r:id="rId1"/>
  </p:sldMasterIdLst>
  <p:notesMasterIdLst>
    <p:notesMasterId r:id="rId44"/>
  </p:notesMasterIdLst>
  <p:handoutMasterIdLst>
    <p:handoutMasterId r:id="rId45"/>
  </p:handoutMasterIdLst>
  <p:sldIdLst>
    <p:sldId id="442" r:id="rId2"/>
    <p:sldId id="337" r:id="rId3"/>
    <p:sldId id="354" r:id="rId4"/>
    <p:sldId id="355" r:id="rId5"/>
    <p:sldId id="339" r:id="rId6"/>
    <p:sldId id="362" r:id="rId7"/>
    <p:sldId id="340" r:id="rId8"/>
    <p:sldId id="366" r:id="rId9"/>
    <p:sldId id="433" r:id="rId10"/>
    <p:sldId id="368" r:id="rId11"/>
    <p:sldId id="373" r:id="rId12"/>
    <p:sldId id="374" r:id="rId13"/>
    <p:sldId id="385" r:id="rId14"/>
    <p:sldId id="386" r:id="rId15"/>
    <p:sldId id="435" r:id="rId16"/>
    <p:sldId id="388" r:id="rId17"/>
    <p:sldId id="389" r:id="rId18"/>
    <p:sldId id="390" r:id="rId19"/>
    <p:sldId id="405" r:id="rId20"/>
    <p:sldId id="391" r:id="rId21"/>
    <p:sldId id="393" r:id="rId22"/>
    <p:sldId id="395" r:id="rId23"/>
    <p:sldId id="397" r:id="rId24"/>
    <p:sldId id="398" r:id="rId25"/>
    <p:sldId id="399" r:id="rId26"/>
    <p:sldId id="401" r:id="rId27"/>
    <p:sldId id="403" r:id="rId28"/>
    <p:sldId id="407" r:id="rId29"/>
    <p:sldId id="404" r:id="rId30"/>
    <p:sldId id="436" r:id="rId31"/>
    <p:sldId id="412" r:id="rId32"/>
    <p:sldId id="413" r:id="rId33"/>
    <p:sldId id="414" r:id="rId34"/>
    <p:sldId id="437" r:id="rId35"/>
    <p:sldId id="416" r:id="rId36"/>
    <p:sldId id="422" r:id="rId37"/>
    <p:sldId id="438" r:id="rId38"/>
    <p:sldId id="420" r:id="rId39"/>
    <p:sldId id="424" r:id="rId40"/>
    <p:sldId id="426" r:id="rId41"/>
    <p:sldId id="440" r:id="rId42"/>
    <p:sldId id="441" r:id="rId43"/>
  </p:sldIdLst>
  <p:sldSz cx="9144000" cy="6858000" type="screen4x3"/>
  <p:notesSz cx="6858000" cy="9296400"/>
  <p:defaultTextStyle>
    <a:defPPr>
      <a:defRPr lang="en-US"/>
    </a:defPPr>
    <a:lvl1pPr algn="l" rtl="0" fontAlgn="base">
      <a:spcBef>
        <a:spcPct val="0"/>
      </a:spcBef>
      <a:spcAft>
        <a:spcPct val="0"/>
      </a:spcAft>
      <a:defRPr sz="1000"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sz="1000"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sz="1000"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sz="1000"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sz="1000" kern="1200">
        <a:solidFill>
          <a:schemeClr val="tx1"/>
        </a:solidFill>
        <a:latin typeface="Arial" pitchFamily="34" charset="0"/>
        <a:ea typeface="Osaka" pitchFamily="1" charset="-128"/>
        <a:cs typeface="+mn-cs"/>
      </a:defRPr>
    </a:lvl5pPr>
    <a:lvl6pPr marL="2286000" algn="l" defTabSz="914400" rtl="0" eaLnBrk="1" latinLnBrk="0" hangingPunct="1">
      <a:defRPr sz="1000" kern="1200">
        <a:solidFill>
          <a:schemeClr val="tx1"/>
        </a:solidFill>
        <a:latin typeface="Arial" pitchFamily="34" charset="0"/>
        <a:ea typeface="Osaka" pitchFamily="1" charset="-128"/>
        <a:cs typeface="+mn-cs"/>
      </a:defRPr>
    </a:lvl6pPr>
    <a:lvl7pPr marL="2743200" algn="l" defTabSz="914400" rtl="0" eaLnBrk="1" latinLnBrk="0" hangingPunct="1">
      <a:defRPr sz="1000" kern="1200">
        <a:solidFill>
          <a:schemeClr val="tx1"/>
        </a:solidFill>
        <a:latin typeface="Arial" pitchFamily="34" charset="0"/>
        <a:ea typeface="Osaka" pitchFamily="1" charset="-128"/>
        <a:cs typeface="+mn-cs"/>
      </a:defRPr>
    </a:lvl7pPr>
    <a:lvl8pPr marL="3200400" algn="l" defTabSz="914400" rtl="0" eaLnBrk="1" latinLnBrk="0" hangingPunct="1">
      <a:defRPr sz="1000" kern="1200">
        <a:solidFill>
          <a:schemeClr val="tx1"/>
        </a:solidFill>
        <a:latin typeface="Arial" pitchFamily="34" charset="0"/>
        <a:ea typeface="Osaka" pitchFamily="1" charset="-128"/>
        <a:cs typeface="+mn-cs"/>
      </a:defRPr>
    </a:lvl8pPr>
    <a:lvl9pPr marL="3657600" algn="l" defTabSz="914400" rtl="0" eaLnBrk="1" latinLnBrk="0" hangingPunct="1">
      <a:defRPr sz="1000"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9933"/>
    <a:srgbClr val="F0F8FE"/>
    <a:srgbClr val="EAF6FE"/>
    <a:srgbClr val="DEF1FE"/>
    <a:srgbClr val="CFEAFD"/>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01" autoAdjust="0"/>
    <p:restoredTop sz="83827" autoAdjust="0"/>
  </p:normalViewPr>
  <p:slideViewPr>
    <p:cSldViewPr snapToGrid="0">
      <p:cViewPr>
        <p:scale>
          <a:sx n="66" d="100"/>
          <a:sy n="66" d="100"/>
        </p:scale>
        <p:origin x="-1644" y="-144"/>
      </p:cViewPr>
      <p:guideLst>
        <p:guide orient="horz" pos="2160"/>
        <p:guide pos="2880"/>
      </p:guideLst>
    </p:cSldViewPr>
  </p:slideViewPr>
  <p:outlineViewPr>
    <p:cViewPr>
      <p:scale>
        <a:sx n="66" d="100"/>
        <a:sy n="66"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80" d="100"/>
          <a:sy n="80" d="100"/>
        </p:scale>
        <p:origin x="-2832" y="-5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ea typeface="+mn-ea"/>
              </a:defRPr>
            </a:lvl1pPr>
          </a:lstStyle>
          <a:p>
            <a:pPr>
              <a:defRPr/>
            </a:pPr>
            <a:endParaRPr 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defRPr>
            </a:lvl1pPr>
          </a:lstStyle>
          <a:p>
            <a:pPr>
              <a:defRPr/>
            </a:pPr>
            <a:endParaRPr lang="en-US"/>
          </a:p>
        </p:txBody>
      </p:sp>
      <p:sp>
        <p:nvSpPr>
          <p:cNvPr id="46084" name="Rectangle 4"/>
          <p:cNvSpPr>
            <a:spLocks noGrp="1" noChangeArrowheads="1"/>
          </p:cNvSpPr>
          <p:nvPr>
            <p:ph type="ftr" sz="quarter" idx="2"/>
          </p:nvPr>
        </p:nvSpPr>
        <p:spPr bwMode="auto">
          <a:xfrm>
            <a:off x="0" y="8839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ea typeface="+mn-ea"/>
              </a:defRPr>
            </a:lvl1pPr>
          </a:lstStyle>
          <a:p>
            <a:pPr>
              <a:defRPr/>
            </a:pPr>
            <a:endParaRPr lang="en-US"/>
          </a:p>
        </p:txBody>
      </p:sp>
      <p:sp>
        <p:nvSpPr>
          <p:cNvPr id="46085" name="Rectangle 5"/>
          <p:cNvSpPr>
            <a:spLocks noGrp="1" noChangeArrowheads="1"/>
          </p:cNvSpPr>
          <p:nvPr>
            <p:ph type="sldNum" sz="quarter" idx="3"/>
          </p:nvPr>
        </p:nvSpPr>
        <p:spPr bwMode="auto">
          <a:xfrm>
            <a:off x="3886200" y="8839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ea typeface="+mn-ea"/>
              </a:defRPr>
            </a:lvl1pPr>
          </a:lstStyle>
          <a:p>
            <a:pPr>
              <a:defRPr/>
            </a:pPr>
            <a:fld id="{C17A1A16-2447-4E18-805B-304600FC9E27}" type="slidenum">
              <a:rPr lang="en-US"/>
              <a:pPr>
                <a:defRPr/>
              </a:pPr>
              <a:t>‹#›</a:t>
            </a:fld>
            <a:endParaRPr lang="en-US" dirty="0"/>
          </a:p>
        </p:txBody>
      </p:sp>
    </p:spTree>
    <p:extLst>
      <p:ext uri="{BB962C8B-B14F-4D97-AF65-F5344CB8AC3E}">
        <p14:creationId xmlns:p14="http://schemas.microsoft.com/office/powerpoint/2010/main" val="3592621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ea typeface="+mn-ea"/>
              </a:defRPr>
            </a:lvl1pPr>
          </a:lstStyle>
          <a:p>
            <a:pPr>
              <a:defRPr/>
            </a:pPr>
            <a:endParaRPr lang="en-US"/>
          </a:p>
        </p:txBody>
      </p:sp>
      <p:sp>
        <p:nvSpPr>
          <p:cNvPr id="9219"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defRPr>
            </a:lvl1pPr>
          </a:lstStyle>
          <a:p>
            <a:pPr>
              <a:defRPr/>
            </a:pPr>
            <a:endParaRPr lang="en-US"/>
          </a:p>
        </p:txBody>
      </p:sp>
      <p:sp>
        <p:nvSpPr>
          <p:cNvPr id="55300"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ea typeface="+mn-ea"/>
              </a:defRPr>
            </a:lvl1pPr>
          </a:lstStyle>
          <a:p>
            <a:pPr>
              <a:defRPr/>
            </a:pPr>
            <a:endParaRPr lang="en-US"/>
          </a:p>
        </p:txBody>
      </p:sp>
      <p:sp>
        <p:nvSpPr>
          <p:cNvPr id="9223"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ea typeface="+mn-ea"/>
              </a:defRPr>
            </a:lvl1pPr>
          </a:lstStyle>
          <a:p>
            <a:pPr>
              <a:defRPr/>
            </a:pPr>
            <a:fld id="{11A03B07-EF0F-4618-92E7-75A47CC303AF}" type="slidenum">
              <a:rPr lang="en-US"/>
              <a:pPr>
                <a:defRPr/>
              </a:pPr>
              <a:t>‹#›</a:t>
            </a:fld>
            <a:endParaRPr lang="en-US" dirty="0"/>
          </a:p>
        </p:txBody>
      </p:sp>
    </p:spTree>
    <p:extLst>
      <p:ext uri="{BB962C8B-B14F-4D97-AF65-F5344CB8AC3E}">
        <p14:creationId xmlns:p14="http://schemas.microsoft.com/office/powerpoint/2010/main" val="30242049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fld id="{26BEA81B-548D-4B7C-821E-DC003BC47F8C}" type="slidenum">
              <a:rPr lang="en-US" sz="1200" smtClean="0"/>
              <a:pPr eaLnBrk="1" hangingPunct="1"/>
              <a:t>1</a:t>
            </a:fld>
            <a:endParaRPr lang="en-US" sz="1200" smtClean="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2F413256-01F7-4545-BC63-929BBDD8DE0F}" type="slidenum">
              <a:rPr lang="en-US" sz="1200" smtClean="0">
                <a:latin typeface="Times New Roman" pitchFamily="18" charset="0"/>
              </a:rPr>
              <a:pPr/>
              <a:t>10</a:t>
            </a:fld>
            <a:endParaRPr lang="en-US" sz="1200" smtClean="0">
              <a:latin typeface="Times New Roman" pitchFamily="18" charset="0"/>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marL="228600" indent="-228600">
              <a:buFontTx/>
              <a:buAutoNum type="arabicPeriod"/>
            </a:pPr>
            <a:r>
              <a:rPr lang="en-US" smtClean="0">
                <a:solidFill>
                  <a:srgbClr val="000000"/>
                </a:solidFill>
                <a:ea typeface="Arial Unicode MS" pitchFamily="34" charset="-128"/>
                <a:cs typeface="Arial Unicode MS" pitchFamily="34" charset="-128"/>
              </a:rPr>
              <a:t>The Project Handling, 00-OP-S0044 and 00-OP-S0416 provides the details of the evaluation and certification process.</a:t>
            </a:r>
          </a:p>
          <a:p>
            <a:pPr marL="228600" indent="-228600">
              <a:buFontTx/>
              <a:buAutoNum type="arabicPeriod"/>
            </a:pPr>
            <a:endParaRPr lang="en-US" smtClean="0">
              <a:solidFill>
                <a:srgbClr val="000000"/>
              </a:solidFill>
              <a:ea typeface="Arial Unicode MS" pitchFamily="34" charset="-128"/>
              <a:cs typeface="Arial Unicode MS" pitchFamily="34" charset="-128"/>
            </a:endParaRPr>
          </a:p>
          <a:p>
            <a:pPr marL="228600" indent="-228600">
              <a:buFontTx/>
              <a:buAutoNum type="arabicPeriod"/>
            </a:pPr>
            <a:r>
              <a:rPr lang="en-US" smtClean="0">
                <a:solidFill>
                  <a:srgbClr val="000000"/>
                </a:solidFill>
                <a:ea typeface="Arial Unicode MS" pitchFamily="34" charset="-128"/>
                <a:cs typeface="Arial Unicode MS" pitchFamily="34" charset="-128"/>
              </a:rPr>
              <a:t>An exception: </a:t>
            </a:r>
            <a:r>
              <a:rPr lang="en-US" smtClean="0">
                <a:cs typeface="Times New Roman" pitchFamily="18" charset="0"/>
              </a:rPr>
              <a:t>the Management System assessment activities like those associated with the Follow-Up Service (FUS) Blending Program shall be performed in compliance with ISO/IEC Guide 62:1996. </a:t>
            </a:r>
            <a:endParaRPr lang="en-US" smtClean="0"/>
          </a:p>
          <a:p>
            <a:pPr marL="228600" indent="-228600">
              <a:buFontTx/>
              <a:buAutoNum type="arabicPeriod"/>
            </a:pPr>
            <a:endParaRPr lang="en-US" smtClean="0">
              <a:ea typeface="Arial Unicode MS" pitchFamily="34" charset="-128"/>
              <a:cs typeface="Arial Unicode MS"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7573B32D-63C5-4F55-903F-17CA07F86795}" type="slidenum">
              <a:rPr lang="en-US" sz="1200" smtClean="0">
                <a:latin typeface="Times New Roman" pitchFamily="18" charset="0"/>
              </a:rPr>
              <a:pPr/>
              <a:t>11</a:t>
            </a:fld>
            <a:endParaRPr lang="en-US" sz="1200" smtClean="0">
              <a:latin typeface="Times New Roman" pitchFamily="18"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spcBef>
                <a:spcPct val="0"/>
              </a:spcBef>
              <a:buSzPct val="65000"/>
            </a:pPr>
            <a:r>
              <a:rPr lang="en-US" sz="1000" smtClean="0">
                <a:solidFill>
                  <a:srgbClr val="000000"/>
                </a:solidFill>
                <a:ea typeface="Arial Unicode MS" pitchFamily="34" charset="-128"/>
                <a:cs typeface="Arial Unicode MS" pitchFamily="34" charset="-128"/>
              </a:rPr>
              <a:t>1. </a:t>
            </a:r>
            <a:r>
              <a:rPr lang="en-US" smtClean="0">
                <a:solidFill>
                  <a:srgbClr val="000000"/>
                </a:solidFill>
                <a:ea typeface="Arial Unicode MS" pitchFamily="34" charset="-128"/>
                <a:cs typeface="Arial Unicode MS" pitchFamily="34" charset="-128"/>
              </a:rPr>
              <a:t>Laboratory accreditation (  Such as A2LA, NVLAP, etc..) of external test facilities </a:t>
            </a:r>
            <a:r>
              <a:rPr lang="en-US" b="1" smtClean="0">
                <a:solidFill>
                  <a:srgbClr val="000000"/>
                </a:solidFill>
                <a:ea typeface="Arial Unicode MS" pitchFamily="34" charset="-128"/>
                <a:cs typeface="Arial Unicode MS" pitchFamily="34" charset="-128"/>
              </a:rPr>
              <a:t>is not</a:t>
            </a:r>
            <a:r>
              <a:rPr lang="en-US" smtClean="0">
                <a:solidFill>
                  <a:srgbClr val="000000"/>
                </a:solidFill>
                <a:ea typeface="Arial Unicode MS" pitchFamily="34" charset="-128"/>
                <a:cs typeface="Arial Unicode MS" pitchFamily="34" charset="-128"/>
              </a:rPr>
              <a:t> a substitute for the UL Mark Data Acceptance Program. </a:t>
            </a:r>
          </a:p>
          <a:p>
            <a:pPr eaLnBrk="1" hangingPunct="1">
              <a:spcBef>
                <a:spcPct val="0"/>
              </a:spcBef>
              <a:buSzPct val="65000"/>
            </a:pPr>
            <a:endParaRPr lang="en-US" smtClean="0">
              <a:solidFill>
                <a:srgbClr val="000000"/>
              </a:solidFill>
              <a:ea typeface="Arial Unicode MS" pitchFamily="34" charset="-128"/>
              <a:cs typeface="Arial Unicode MS" pitchFamily="34" charset="-128"/>
            </a:endParaRPr>
          </a:p>
          <a:p>
            <a:pPr eaLnBrk="1" hangingPunct="1">
              <a:spcBef>
                <a:spcPct val="0"/>
              </a:spcBef>
              <a:buSzPct val="65000"/>
            </a:pPr>
            <a:r>
              <a:rPr lang="en-US" smtClean="0">
                <a:solidFill>
                  <a:srgbClr val="000000"/>
                </a:solidFill>
                <a:ea typeface="Arial Unicode MS" pitchFamily="34" charset="-128"/>
                <a:cs typeface="Arial Unicode MS" pitchFamily="34" charset="-128"/>
              </a:rPr>
              <a:t> 2. While laboratory accreditation is designed to promote confidence in test data, it is not intended to be the basis for transfer of responsibility for test data that the UL Mark Data Acceptance Program provides.  Conversely, the UL Mark Data Acceptance Program shall not be characterized as a laboratory accreditation program.</a:t>
            </a:r>
          </a:p>
          <a:p>
            <a:endParaRPr lang="en-US" smtClean="0"/>
          </a:p>
          <a:p>
            <a:r>
              <a:rPr lang="en-US" smtClean="0"/>
              <a:t>3. Does anyone know where agreements are stored?  Answer e-Agreements</a:t>
            </a:r>
          </a:p>
          <a:p>
            <a:r>
              <a:rPr lang="en-US" smtClean="0"/>
              <a:t>use link below to see agreements</a:t>
            </a:r>
          </a:p>
          <a:p>
            <a:r>
              <a:rPr lang="en-US" smtClean="0"/>
              <a:t>http://corporate.ul.com/departments/snk5212/IQA/kb/attachments/15.doc</a:t>
            </a:r>
          </a:p>
          <a:p>
            <a:endParaRPr lang="en-US" smtClean="0"/>
          </a:p>
          <a:p>
            <a:r>
              <a:rPr lang="en-US" smtClean="0"/>
              <a:t> 4. also see work instruction 00-CS-W0025, UL Agreements and Applications- List and Instructions</a:t>
            </a:r>
          </a:p>
          <a:p>
            <a:endParaRPr lang="en-US" smtClean="0"/>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38BC4A30-DB53-4375-83CE-246D64A5A0EB}" type="slidenum">
              <a:rPr lang="en-US" sz="1200" smtClean="0">
                <a:latin typeface="Times New Roman" pitchFamily="18" charset="0"/>
              </a:rPr>
              <a:pPr/>
              <a:t>12</a:t>
            </a:fld>
            <a:endParaRPr lang="en-US" sz="1200" smtClean="0">
              <a:latin typeface="Times New Roman" pitchFamily="18" charset="0"/>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r>
              <a:rPr lang="en-US" smtClean="0"/>
              <a:t>1. How is a quality system defined?</a:t>
            </a:r>
          </a:p>
          <a:p>
            <a:r>
              <a:rPr lang="en-US" smtClean="0"/>
              <a:t>Answer: can be defined as a set of policies, processes and procedures required for planning and execution in the core business area of an organization. QMS integrates the various internal processes within the organization and intends to provide a process approach for project execution. </a:t>
            </a:r>
          </a:p>
          <a:p>
            <a:endParaRPr lang="en-US" smtClean="0"/>
          </a:p>
          <a:p>
            <a:r>
              <a:rPr lang="en-US" smtClean="0"/>
              <a:t>2. Any one know Mission/? and familiar with Global Quality Manual?</a:t>
            </a:r>
          </a:p>
          <a:p>
            <a:r>
              <a:rPr lang="en-US" smtClean="0"/>
              <a:t>Click on hyperlink and review them</a:t>
            </a:r>
          </a:p>
          <a:p>
            <a:endParaRPr lang="en-US" smtClean="0"/>
          </a:p>
          <a:p>
            <a:r>
              <a:rPr lang="en-US" smtClean="0"/>
              <a:t>3. Go over the document pyramid in the global quality manual.  Find out how familiar group is with Doc Control and the global policies &amp; procedures.  Depending on group (site they work at) make up some may have local document control systems.  See if they  how to get to them via links in DCS.</a:t>
            </a:r>
          </a:p>
          <a:p>
            <a:endParaRPr lang="en-US" smtClean="0"/>
          </a:p>
          <a:p>
            <a:r>
              <a:rPr lang="en-US" smtClean="0"/>
              <a:t>4. There will be more on basic quality system processes like audits, doc control, corrective action in later sections.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A63B56F9-0D4B-4F7C-A1C9-460DBFE555FA}" type="slidenum">
              <a:rPr lang="en-US" sz="1200" smtClean="0">
                <a:latin typeface="Times New Roman" pitchFamily="18" charset="0"/>
              </a:rPr>
              <a:pPr/>
              <a:t>13</a:t>
            </a:fld>
            <a:endParaRPr lang="en-US" sz="1200" smtClean="0">
              <a:latin typeface="Times New Roman" pitchFamily="18" charset="0"/>
            </a:endParaRPr>
          </a:p>
        </p:txBody>
      </p:sp>
      <p:sp>
        <p:nvSpPr>
          <p:cNvPr id="68611" name="Rectangle 2"/>
          <p:cNvSpPr>
            <a:spLocks noChangeArrowheads="1" noTextEdit="1"/>
          </p:cNvSpPr>
          <p:nvPr>
            <p:ph type="sldImg"/>
          </p:nvPr>
        </p:nvSpPr>
        <p:spPr>
          <a:xfrm>
            <a:off x="1066800" y="685800"/>
            <a:ext cx="4648200" cy="3486150"/>
          </a:xfrm>
          <a:ln/>
        </p:spPr>
      </p:sp>
      <p:sp>
        <p:nvSpPr>
          <p:cNvPr id="68612" name="Rectangle 3"/>
          <p:cNvSpPr>
            <a:spLocks noGrp="1" noChangeArrowheads="1"/>
          </p:cNvSpPr>
          <p:nvPr>
            <p:ph type="body" idx="1"/>
          </p:nvPr>
        </p:nvSpPr>
        <p:spPr>
          <a:noFill/>
        </p:spPr>
        <p:txBody>
          <a:bodyPr/>
          <a:lstStyle/>
          <a:p>
            <a:pPr marL="228600" indent="-228600">
              <a:buFontTx/>
              <a:buAutoNum type="arabicPeriod"/>
            </a:pPr>
            <a:r>
              <a:rPr lang="en-US" smtClean="0">
                <a:solidFill>
                  <a:srgbClr val="000000"/>
                </a:solidFill>
                <a:latin typeface="Arial" pitchFamily="34" charset="0"/>
                <a:cs typeface="Arial" pitchFamily="34" charset="0"/>
              </a:rPr>
              <a:t>Changes in the standards or requirements for certification are addressed via the Industry File Review process described in the industry file review process.( 00-OP-S0057,  IFR Manual)</a:t>
            </a:r>
          </a:p>
          <a:p>
            <a:pPr marL="228600" indent="-228600">
              <a:buFontTx/>
              <a:buAutoNum type="arabicPeriod"/>
            </a:pPr>
            <a:endParaRPr lang="en-US" smtClean="0">
              <a:solidFill>
                <a:srgbClr val="000000"/>
              </a:solidFill>
              <a:latin typeface="Arial" pitchFamily="34" charset="0"/>
              <a:cs typeface="Arial" pitchFamily="34" charset="0"/>
            </a:endParaRPr>
          </a:p>
          <a:p>
            <a:pPr marL="228600" indent="-228600">
              <a:buFontTx/>
              <a:buAutoNum type="arabicPeriod"/>
            </a:pPr>
            <a:r>
              <a:rPr lang="en-US" smtClean="0">
                <a:solidFill>
                  <a:srgbClr val="000000"/>
                </a:solidFill>
                <a:latin typeface="Arial" pitchFamily="34" charset="0"/>
                <a:cs typeface="Arial" pitchFamily="34" charset="0"/>
              </a:rPr>
              <a:t>There is e-space training available on IFR </a:t>
            </a:r>
          </a:p>
          <a:p>
            <a:pPr marL="228600" indent="-228600"/>
            <a:endParaRPr lang="en-US" smtClean="0"/>
          </a:p>
          <a:p>
            <a:pPr marL="228600" indent="-228600"/>
            <a:endParaRPr lang="en-US" smtClean="0"/>
          </a:p>
          <a:p>
            <a:pPr marL="228600" indent="-228600"/>
            <a:endParaRPr lang="en-US" smtClean="0"/>
          </a:p>
          <a:p>
            <a:pPr marL="228600" indent="-228600"/>
            <a:endParaRPr lang="en-US" smtClean="0"/>
          </a:p>
          <a:p>
            <a:pPr marL="228600" indent="-228600"/>
            <a:endParaRPr lang="en-US" smtClean="0"/>
          </a:p>
          <a:p>
            <a:pPr marL="228600" indent="-228600"/>
            <a:endParaRPr lang="en-US" smtClean="0"/>
          </a:p>
          <a:p>
            <a:pPr marL="228600" indent="-228600"/>
            <a:endParaRPr lang="en-US" smtClean="0"/>
          </a:p>
          <a:p>
            <a:pPr marL="228600" indent="-228600"/>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E5C1F6CA-549F-4810-ABD2-0B714EFC1D24}" type="slidenum">
              <a:rPr lang="en-US" sz="1200" smtClean="0">
                <a:latin typeface="Times New Roman" pitchFamily="18" charset="0"/>
              </a:rPr>
              <a:pPr/>
              <a:t>14</a:t>
            </a:fld>
            <a:endParaRPr lang="en-US" sz="1200" smtClean="0">
              <a:latin typeface="Times New Roman" pitchFamily="18" charset="0"/>
            </a:endParaRPr>
          </a:p>
        </p:txBody>
      </p:sp>
      <p:sp>
        <p:nvSpPr>
          <p:cNvPr id="69635" name="Rectangle 2050"/>
          <p:cNvSpPr>
            <a:spLocks noChangeArrowheads="1" noTextEdit="1"/>
          </p:cNvSpPr>
          <p:nvPr>
            <p:ph type="sldImg"/>
          </p:nvPr>
        </p:nvSpPr>
        <p:spPr>
          <a:ln/>
        </p:spPr>
      </p:sp>
      <p:sp>
        <p:nvSpPr>
          <p:cNvPr id="69636" name="Rectangle 2051"/>
          <p:cNvSpPr>
            <a:spLocks noGrp="1" noChangeArrowheads="1"/>
          </p:cNvSpPr>
          <p:nvPr>
            <p:ph type="body" idx="1"/>
          </p:nvPr>
        </p:nvSpPr>
        <p:spPr>
          <a:noFill/>
        </p:spPr>
        <p:txBody>
          <a:bodyPr/>
          <a:lstStyle/>
          <a:p>
            <a:pPr marL="228600" indent="-228600">
              <a:buFontTx/>
              <a:buAutoNum type="arabicPeriod"/>
            </a:pPr>
            <a:r>
              <a:rPr lang="en-US" smtClean="0"/>
              <a:t>Introduce the terms policy and  term process owner is being introduced. </a:t>
            </a:r>
          </a:p>
          <a:p>
            <a:pPr marL="228600" indent="-228600">
              <a:buFontTx/>
              <a:buAutoNum type="arabicPeriod"/>
            </a:pPr>
            <a:endParaRPr lang="en-US" b="1" smtClean="0">
              <a:solidFill>
                <a:srgbClr val="000000"/>
              </a:solidFill>
              <a:cs typeface="Arial" pitchFamily="34" charset="0"/>
            </a:endParaRPr>
          </a:p>
          <a:p>
            <a:pPr marL="228600" indent="-228600">
              <a:buFontTx/>
              <a:buChar char="•"/>
            </a:pPr>
            <a:r>
              <a:rPr lang="en-US" b="1" smtClean="0">
                <a:solidFill>
                  <a:srgbClr val="000000"/>
                </a:solidFill>
                <a:cs typeface="Arial" pitchFamily="34" charset="0"/>
              </a:rPr>
              <a:t>Policy Owners</a:t>
            </a:r>
            <a:r>
              <a:rPr lang="en-US" smtClean="0">
                <a:solidFill>
                  <a:srgbClr val="000000"/>
                </a:solidFill>
                <a:cs typeface="Arial" pitchFamily="34" charset="0"/>
              </a:rPr>
              <a:t> are </a:t>
            </a:r>
            <a:r>
              <a:rPr lang="en-US" smtClean="0">
                <a:solidFill>
                  <a:srgbClr val="000000"/>
                </a:solidFill>
                <a:cs typeface="Times New Roman" pitchFamily="18" charset="0"/>
              </a:rPr>
              <a:t>responsible for </a:t>
            </a:r>
            <a:r>
              <a:rPr lang="en-US" smtClean="0">
                <a:solidFill>
                  <a:srgbClr val="000000"/>
                </a:solidFill>
                <a:cs typeface="Arial" pitchFamily="34" charset="0"/>
              </a:rPr>
              <a:t>development, release and global communication of policy requirements needed for product certification programs to meet regulatory, program, and accreditation requirements.  </a:t>
            </a:r>
          </a:p>
          <a:p>
            <a:pPr marL="228600" indent="-228600"/>
            <a:r>
              <a:rPr lang="en-US" smtClean="0">
                <a:solidFill>
                  <a:srgbClr val="000000"/>
                </a:solidFill>
                <a:cs typeface="Arial" pitchFamily="34" charset="0"/>
              </a:rPr>
              <a:t> </a:t>
            </a:r>
          </a:p>
          <a:p>
            <a:pPr marL="228600" indent="-228600">
              <a:buFontTx/>
              <a:buChar char="•"/>
            </a:pPr>
            <a:r>
              <a:rPr lang="en-US" b="1" smtClean="0">
                <a:solidFill>
                  <a:srgbClr val="000000"/>
                </a:solidFill>
                <a:cs typeface="Times New Roman" pitchFamily="18" charset="0"/>
              </a:rPr>
              <a:t>Process Owners</a:t>
            </a:r>
            <a:r>
              <a:rPr lang="en-US" smtClean="0">
                <a:solidFill>
                  <a:srgbClr val="000000"/>
                </a:solidFill>
                <a:cs typeface="Times New Roman" pitchFamily="18" charset="0"/>
              </a:rPr>
              <a:t> are globally responsible for the development, implementation, measurement, and review of their respective product certification program processes, and for ensuring that the process meets established policy requirements</a:t>
            </a:r>
            <a:r>
              <a:rPr lang="en-US" smtClean="0"/>
              <a:t> </a:t>
            </a:r>
          </a:p>
          <a:p>
            <a:pPr marL="228600" indent="-228600">
              <a:buFontTx/>
              <a:buAutoNum type="arabicPeriod"/>
            </a:pPr>
            <a:endParaRPr lang="en-US" smtClean="0"/>
          </a:p>
          <a:p>
            <a:pPr marL="228600" indent="-228600"/>
            <a:r>
              <a:rPr lang="en-US" smtClean="0"/>
              <a:t>2. See 00-QA-P0031, Global Policy and Process Owners Matrix</a:t>
            </a:r>
          </a:p>
          <a:p>
            <a:pPr marL="228600" indent="-228600">
              <a:buFontTx/>
              <a:buAutoNum type="arabicPeriod"/>
            </a:pPr>
            <a:endParaRPr lang="en-US" smtClean="0"/>
          </a:p>
          <a:p>
            <a:pPr marL="228600" indent="-228600"/>
            <a:r>
              <a:rPr lang="en-US" smtClean="0"/>
              <a:t>3. There are several types of audits conducted see 00-QA-P0028, Audit Policy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E2920A1B-7F51-426D-BDD5-5D700F8EAA9E}" type="slidenum">
              <a:rPr lang="en-US" sz="1200" smtClean="0">
                <a:latin typeface="Times New Roman" pitchFamily="18" charset="0"/>
              </a:rPr>
              <a:pPr/>
              <a:t>15</a:t>
            </a:fld>
            <a:endParaRPr lang="en-US" sz="1200" smtClean="0">
              <a:latin typeface="Times New Roman" pitchFamily="18"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marL="228600" indent="-228600">
              <a:buFontTx/>
              <a:buAutoNum type="arabicPeriod"/>
            </a:pPr>
            <a:r>
              <a:rPr lang="en-US" smtClean="0"/>
              <a:t>There should  only be 1 CAR Database in use within UL.  Systemic issues from customer complaints become CARs.  Note: excluded are data acceptance programs (DAP &amp; SMT)</a:t>
            </a:r>
          </a:p>
          <a:p>
            <a:pPr marL="228600" indent="-228600">
              <a:buFontTx/>
              <a:buAutoNum type="arabicPeriod"/>
            </a:pPr>
            <a:endParaRPr lang="en-US" smtClean="0"/>
          </a:p>
          <a:p>
            <a:pPr marL="228600" indent="-228600">
              <a:buFontTx/>
              <a:buAutoNum type="arabicPeriod"/>
            </a:pPr>
            <a:r>
              <a:rPr lang="en-US" smtClean="0"/>
              <a:t>Clause 4.7 covers ¾  of the  backbone of the Quality Management System:, audits, corrective action and management review.</a:t>
            </a:r>
          </a:p>
          <a:p>
            <a:pPr marL="228600" indent="-228600">
              <a:buFontTx/>
              <a:buAutoNum type="arabicPeriod"/>
            </a:pPr>
            <a:endParaRPr lang="en-US" smtClean="0"/>
          </a:p>
          <a:p>
            <a:pPr marL="228600" indent="-228600">
              <a:buFontTx/>
              <a:buAutoNum type="arabicPeriod"/>
            </a:pPr>
            <a:r>
              <a:rPr lang="en-US" smtClean="0"/>
              <a:t>The remaining ¼ is covered in 4.8- document control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60BAD8AC-7B3E-478C-8D25-AD72D38177B3}" type="slidenum">
              <a:rPr lang="en-US" sz="1200" smtClean="0">
                <a:latin typeface="Times New Roman" pitchFamily="18" charset="0"/>
              </a:rPr>
              <a:pPr/>
              <a:t>16</a:t>
            </a:fld>
            <a:endParaRPr lang="en-US" sz="1200" smtClean="0">
              <a:latin typeface="Times New Roman" pitchFamily="18" charset="0"/>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xfrm>
            <a:off x="838200" y="4343400"/>
            <a:ext cx="5029200" cy="4183063"/>
          </a:xfrm>
          <a:noFill/>
        </p:spPr>
        <p:txBody>
          <a:bodyPr/>
          <a:lstStyle/>
          <a:p>
            <a:r>
              <a:rPr lang="en-US" smtClean="0"/>
              <a:t>Section 4.8 goes through basic documentation for customers.</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47CE2E01-9757-4C05-B331-C38D49579FB0}" type="slidenum">
              <a:rPr lang="en-US" sz="1200" smtClean="0">
                <a:latin typeface="Times New Roman" pitchFamily="18" charset="0"/>
              </a:rPr>
              <a:pPr/>
              <a:t>17</a:t>
            </a:fld>
            <a:endParaRPr lang="en-US" sz="1200" smtClean="0">
              <a:latin typeface="Times New Roman" pitchFamily="18"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marL="228600" indent="-228600">
              <a:buFontTx/>
              <a:buAutoNum type="arabicPeriod"/>
            </a:pPr>
            <a:r>
              <a:rPr lang="en-US" smtClean="0">
                <a:solidFill>
                  <a:srgbClr val="000000"/>
                </a:solidFill>
                <a:latin typeface="Arial Unicode MS" pitchFamily="34" charset="-128"/>
                <a:ea typeface="Arial Unicode MS" pitchFamily="34" charset="-128"/>
                <a:cs typeface="Arial Unicode MS" pitchFamily="34" charset="-128"/>
              </a:rPr>
              <a:t>SOPs listed are the internal documents covering these requirements-for internal use only.  For those outside of UL …</a:t>
            </a:r>
          </a:p>
          <a:p>
            <a:pPr marL="228600" indent="-228600">
              <a:buFontTx/>
              <a:buAutoNum type="arabicPeriod"/>
            </a:pPr>
            <a:endParaRPr lang="en-US" smtClean="0">
              <a:solidFill>
                <a:srgbClr val="000000"/>
              </a:solidFill>
              <a:latin typeface="Arial Unicode MS" pitchFamily="34" charset="-128"/>
              <a:ea typeface="Arial Unicode MS" pitchFamily="34" charset="-128"/>
              <a:cs typeface="Arial Unicode MS" pitchFamily="34" charset="-128"/>
            </a:endParaRPr>
          </a:p>
          <a:p>
            <a:pPr marL="228600" indent="-228600">
              <a:buFontTx/>
              <a:buAutoNum type="arabicPeriod"/>
            </a:pPr>
            <a:r>
              <a:rPr lang="en-US" smtClean="0">
                <a:solidFill>
                  <a:srgbClr val="000000"/>
                </a:solidFill>
                <a:latin typeface="Arial Unicode MS" pitchFamily="34" charset="-128"/>
                <a:ea typeface="Arial Unicode MS" pitchFamily="34" charset="-128"/>
                <a:cs typeface="Arial Unicode MS" pitchFamily="34" charset="-128"/>
              </a:rPr>
              <a:t>Information concerning the actual evaluation procedures and certification process shall be made available on the company website (www.ul.com) on the Submittal Process webpage.</a:t>
            </a:r>
          </a:p>
          <a:p>
            <a:pPr marL="228600" indent="-228600">
              <a:buFontTx/>
              <a:buAutoNum type="arabicPeriod"/>
            </a:pPr>
            <a:endParaRPr lang="en-US" smtClean="0">
              <a:solidFill>
                <a:srgbClr val="000000"/>
              </a:solidFill>
              <a:latin typeface="Arial Unicode MS" pitchFamily="34" charset="-128"/>
              <a:ea typeface="Arial Unicode MS" pitchFamily="34" charset="-128"/>
              <a:cs typeface="Arial Unicode MS" pitchFamily="34" charset="-128"/>
            </a:endParaRPr>
          </a:p>
          <a:p>
            <a:pPr marL="228600" indent="-228600">
              <a:buFontTx/>
              <a:buAutoNum type="arabicPeriod"/>
            </a:pPr>
            <a:r>
              <a:rPr lang="en-US" smtClean="0">
                <a:solidFill>
                  <a:srgbClr val="000000"/>
                </a:solidFill>
                <a:latin typeface="Arial Unicode MS" pitchFamily="34" charset="-128"/>
                <a:ea typeface="Arial Unicode MS" pitchFamily="34" charset="-128"/>
                <a:cs typeface="Arial Unicode MS" pitchFamily="34" charset="-128"/>
              </a:rPr>
              <a:t>General information concerning program fees shall be made available on the company website (www.ul.com) and invoicing webpage (http://www.ul.com/info/invoices.html).</a:t>
            </a:r>
          </a:p>
          <a:p>
            <a:pPr marL="228600" indent="-228600">
              <a:buFontTx/>
              <a:buAutoNum type="arabicPeriod"/>
            </a:pPr>
            <a:endParaRPr lang="en-US" smtClean="0">
              <a:solidFill>
                <a:srgbClr val="000000"/>
              </a:solidFill>
              <a:latin typeface="Arial Unicode MS" pitchFamily="34" charset="-128"/>
              <a:ea typeface="Arial Unicode MS" pitchFamily="34" charset="-128"/>
              <a:cs typeface="Arial Unicode MS" pitchFamily="34" charset="-128"/>
            </a:endParaRPr>
          </a:p>
          <a:p>
            <a:pPr marL="228600" indent="-228600"/>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67329F16-2F56-4CF5-823B-3EF5DC6FF5F1}" type="slidenum">
              <a:rPr lang="en-US" sz="1200" smtClean="0">
                <a:latin typeface="Times New Roman" pitchFamily="18" charset="0"/>
              </a:rPr>
              <a:pPr/>
              <a:t>18</a:t>
            </a:fld>
            <a:endParaRPr lang="en-US" sz="1200" smtClean="0">
              <a:latin typeface="Times New Roman" pitchFamily="18" charset="0"/>
            </a:endParaRPr>
          </a:p>
        </p:txBody>
      </p:sp>
      <p:sp>
        <p:nvSpPr>
          <p:cNvPr id="73731" name="Rectangle 2050"/>
          <p:cNvSpPr>
            <a:spLocks noChangeArrowheads="1" noTextEdit="1"/>
          </p:cNvSpPr>
          <p:nvPr>
            <p:ph type="sldImg"/>
          </p:nvPr>
        </p:nvSpPr>
        <p:spPr>
          <a:ln/>
        </p:spPr>
      </p:sp>
      <p:sp>
        <p:nvSpPr>
          <p:cNvPr id="73732" name="Rectangle 2051"/>
          <p:cNvSpPr>
            <a:spLocks noGrp="1" noChangeArrowheads="1"/>
          </p:cNvSpPr>
          <p:nvPr>
            <p:ph type="body" idx="1"/>
          </p:nvPr>
        </p:nvSpPr>
        <p:spPr>
          <a:noFill/>
        </p:spPr>
        <p:txBody>
          <a:bodyPr/>
          <a:lstStyle/>
          <a:p>
            <a:r>
              <a:rPr lang="en-US" smtClean="0">
                <a:solidFill>
                  <a:srgbClr val="000000"/>
                </a:solidFill>
                <a:cs typeface="Times New Roman" pitchFamily="18" charset="0"/>
              </a:rPr>
              <a:t>  1.Forms </a:t>
            </a:r>
            <a:r>
              <a:rPr lang="en-US" smtClean="0">
                <a:solidFill>
                  <a:srgbClr val="000000"/>
                </a:solidFill>
                <a:latin typeface="Arial Unicode MS" pitchFamily="34" charset="-128"/>
                <a:ea typeface="Arial Unicode MS" pitchFamily="34" charset="-128"/>
                <a:cs typeface="Arial Unicode MS" pitchFamily="34" charset="-128"/>
              </a:rPr>
              <a:t> are available on the company website (www.ul.com) for submitting information concerning problems with products certified under the Program.  </a:t>
            </a:r>
          </a:p>
          <a:p>
            <a:endParaRPr lang="en-US" smtClean="0">
              <a:solidFill>
                <a:srgbClr val="000000"/>
              </a:solidFill>
              <a:latin typeface="Arial Unicode MS" pitchFamily="34" charset="-128"/>
              <a:ea typeface="Arial Unicode MS" pitchFamily="34" charset="-128"/>
              <a:cs typeface="Arial Unicode MS" pitchFamily="34" charset="-128"/>
            </a:endParaRPr>
          </a:p>
          <a:p>
            <a:r>
              <a:rPr lang="en-US" smtClean="0">
                <a:solidFill>
                  <a:srgbClr val="000000"/>
                </a:solidFill>
                <a:latin typeface="Arial Unicode MS" pitchFamily="34" charset="-128"/>
                <a:ea typeface="Arial Unicode MS" pitchFamily="34" charset="-128"/>
                <a:cs typeface="Arial Unicode MS" pitchFamily="34" charset="-128"/>
              </a:rPr>
              <a:t>2. The Technical Appeals process is also described on the company website on the page describing what to expect after testing has been completed.</a:t>
            </a:r>
          </a:p>
          <a:p>
            <a:endParaRPr lang="en-US" smtClean="0">
              <a:solidFill>
                <a:srgbClr val="000000"/>
              </a:solidFill>
              <a:latin typeface="Arial Unicode MS" pitchFamily="34" charset="-128"/>
              <a:ea typeface="Arial Unicode MS" pitchFamily="34" charset="-128"/>
              <a:cs typeface="Arial Unicode MS" pitchFamily="34" charset="-128"/>
            </a:endParaRPr>
          </a:p>
          <a:p>
            <a:r>
              <a:rPr lang="en-US" smtClean="0">
                <a:solidFill>
                  <a:srgbClr val="000000"/>
                </a:solidFill>
                <a:latin typeface="Arial Unicode MS" pitchFamily="34" charset="-128"/>
                <a:ea typeface="Arial Unicode MS" pitchFamily="34" charset="-128"/>
                <a:cs typeface="Arial Unicode MS" pitchFamily="34" charset="-128"/>
              </a:rPr>
              <a:t>3 Any other complaints or comments can be submitted by contacting the Customer Service organization.</a:t>
            </a:r>
          </a:p>
          <a:p>
            <a:endParaRPr lang="en-US" smtClean="0">
              <a:solidFill>
                <a:srgbClr val="000000"/>
              </a:solidFill>
              <a:latin typeface="Arial Unicode MS" pitchFamily="34" charset="-128"/>
              <a:ea typeface="Arial Unicode MS" pitchFamily="34" charset="-128"/>
              <a:cs typeface="Arial Unicode MS" pitchFamily="34" charset="-128"/>
            </a:endParaRPr>
          </a:p>
          <a:p>
            <a:r>
              <a:rPr lang="en-US" smtClean="0">
                <a:solidFill>
                  <a:srgbClr val="000000"/>
                </a:solidFill>
                <a:cs typeface="Times New Roman" pitchFamily="18" charset="0"/>
              </a:rPr>
              <a:t>4.  </a:t>
            </a:r>
            <a:r>
              <a:rPr lang="en-US" smtClean="0">
                <a:solidFill>
                  <a:srgbClr val="000000"/>
                </a:solidFill>
                <a:latin typeface="Arial Unicode MS" pitchFamily="34" charset="-128"/>
                <a:ea typeface="Arial Unicode MS" pitchFamily="34" charset="-128"/>
                <a:cs typeface="Arial Unicode MS" pitchFamily="34" charset="-128"/>
              </a:rPr>
              <a:t>The directory of certified products can be found on the UL Listing Information System –LIS  (internal access only), the Online Certifications Directory, and in published Directories.</a:t>
            </a:r>
          </a:p>
          <a:p>
            <a:r>
              <a:rPr lang="en-US" smtClean="0">
                <a:solidFill>
                  <a:srgbClr val="000000"/>
                </a:solidFill>
                <a:latin typeface="Arial Unicode MS" pitchFamily="34" charset="-128"/>
                <a:ea typeface="Arial Unicode MS" pitchFamily="34" charset="-128"/>
                <a:cs typeface="Arial Unicode MS" pitchFamily="34" charset="-128"/>
              </a:rPr>
              <a:t>	Use link: http://corporate.ul.com/departments/lis/</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4A00E707-2C18-495B-8FAC-81832B7EC589}" type="slidenum">
              <a:rPr lang="en-US" sz="1200" smtClean="0">
                <a:latin typeface="Times New Roman" pitchFamily="18" charset="0"/>
              </a:rPr>
              <a:pPr/>
              <a:t>19</a:t>
            </a:fld>
            <a:endParaRPr lang="en-US" sz="1200" smtClean="0">
              <a:latin typeface="Times New Roman" pitchFamily="18"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marL="228600" indent="-228600">
              <a:buFontTx/>
              <a:buAutoNum type="arabicPeriod"/>
            </a:pPr>
            <a:r>
              <a:rPr lang="en-US" smtClean="0"/>
              <a:t>All UL employees have access to this information. May need to look at this information to determine if a CAR Corrective Action response is ready for closure.  </a:t>
            </a:r>
          </a:p>
          <a:p>
            <a:pPr marL="228600" indent="-228600">
              <a:buFontTx/>
              <a:buAutoNum type="arabicPeriod"/>
            </a:pPr>
            <a:endParaRPr lang="en-US" smtClean="0"/>
          </a:p>
          <a:p>
            <a:pPr marL="228600" indent="-228600">
              <a:buFontTx/>
              <a:buAutoNum type="arabicPeriod"/>
            </a:pPr>
            <a:r>
              <a:rPr lang="en-US" smtClean="0"/>
              <a:t>If support is needed to navigate any of these databases, contact local quality or an internal auditor.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9E3E6DE3-C8E8-43F0-A0B9-AD3D89D2576E}" type="slidenum">
              <a:rPr lang="en-US" sz="1200" smtClean="0">
                <a:latin typeface="Times New Roman" pitchFamily="18" charset="0"/>
              </a:rPr>
              <a:pPr/>
              <a:t>2</a:t>
            </a:fld>
            <a:endParaRPr lang="en-US" sz="1200" smtClean="0">
              <a:latin typeface="Times New Roman" pitchFamily="18" charset="0"/>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0172A431-328B-4ACE-A882-C0C7E9EF9587}" type="slidenum">
              <a:rPr lang="en-US" sz="1200" smtClean="0">
                <a:latin typeface="Times New Roman" pitchFamily="18" charset="0"/>
              </a:rPr>
              <a:pPr/>
              <a:t>20</a:t>
            </a:fld>
            <a:endParaRPr lang="en-US" sz="1200" smtClean="0">
              <a:latin typeface="Times New Roman" pitchFamily="18" charset="0"/>
            </a:endParaRPr>
          </a:p>
        </p:txBody>
      </p:sp>
      <p:sp>
        <p:nvSpPr>
          <p:cNvPr id="75779" name="Rectangle 1026"/>
          <p:cNvSpPr>
            <a:spLocks noChangeArrowheads="1" noTextEdit="1"/>
          </p:cNvSpPr>
          <p:nvPr>
            <p:ph type="sldImg"/>
          </p:nvPr>
        </p:nvSpPr>
        <p:spPr>
          <a:ln/>
        </p:spPr>
      </p:sp>
      <p:sp>
        <p:nvSpPr>
          <p:cNvPr id="75780"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08A3D36E-C334-4BE8-869D-9040CCF569F9}" type="slidenum">
              <a:rPr lang="en-US" sz="1200" smtClean="0">
                <a:latin typeface="Times New Roman" pitchFamily="18" charset="0"/>
              </a:rPr>
              <a:pPr/>
              <a:t>21</a:t>
            </a:fld>
            <a:endParaRPr lang="en-US" sz="1200" smtClean="0">
              <a:latin typeface="Times New Roman" pitchFamily="18" charset="0"/>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r>
              <a:rPr lang="en-US" smtClean="0"/>
              <a:t>The different programs i.e. UL Mark, CB Scheme may also have records requirements above those in the Records Policy.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9CF04D1E-B80A-45CF-9A83-35EEEFDD2236}" type="slidenum">
              <a:rPr lang="en-US" sz="1200" smtClean="0">
                <a:latin typeface="Times New Roman" pitchFamily="18" charset="0"/>
              </a:rPr>
              <a:pPr/>
              <a:t>22</a:t>
            </a:fld>
            <a:endParaRPr lang="en-US" sz="1200" smtClean="0">
              <a:latin typeface="Times New Roman" pitchFamily="18" charset="0"/>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r>
              <a:rPr lang="en-US" smtClean="0"/>
              <a:t>You can see that the global processes in place satisfy many different clauses of guide 65; also shows how requirements in Guide 65 repeat.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5D10EEA2-30E0-4D8E-B86F-3D7C527F0C49}" type="slidenum">
              <a:rPr lang="en-US" sz="1200" smtClean="0">
                <a:latin typeface="Times New Roman" pitchFamily="18" charset="0"/>
              </a:rPr>
              <a:pPr/>
              <a:t>23</a:t>
            </a:fld>
            <a:endParaRPr lang="en-US" sz="1200" smtClean="0">
              <a:latin typeface="Times New Roman" pitchFamily="18" charset="0"/>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spcBef>
                <a:spcPct val="0"/>
              </a:spcBef>
              <a:buSzPct val="65000"/>
            </a:pPr>
            <a:r>
              <a:rPr lang="en-US" smtClean="0">
                <a:latin typeface="Arial" pitchFamily="34" charset="0"/>
              </a:rPr>
              <a:t>The criteria in 5.1 &amp; 5.2 pertain to the requirements for  </a:t>
            </a:r>
            <a:r>
              <a:rPr lang="en-US" u="sng" smtClean="0">
                <a:latin typeface="Arial" pitchFamily="34" charset="0"/>
              </a:rPr>
              <a:t>certification body personnel (UL employees), </a:t>
            </a:r>
            <a:r>
              <a:rPr lang="en-US" smtClean="0">
                <a:latin typeface="Arial" pitchFamily="34" charset="0"/>
              </a:rPr>
              <a:t>specifically</a:t>
            </a:r>
            <a:r>
              <a:rPr lang="en-US" sz="1800" smtClean="0">
                <a:latin typeface="Arial" pitchFamily="34" charset="0"/>
              </a:rPr>
              <a:t>!</a:t>
            </a:r>
          </a:p>
          <a:p>
            <a:pPr eaLnBrk="1" hangingPunct="1">
              <a:spcBef>
                <a:spcPct val="0"/>
              </a:spcBef>
              <a:buSzPct val="65000"/>
            </a:pPr>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F141616B-25FE-4FC0-B6D1-B3CA56AFC6AD}" type="slidenum">
              <a:rPr lang="en-US" sz="1200" smtClean="0">
                <a:latin typeface="Times New Roman" pitchFamily="18" charset="0"/>
              </a:rPr>
              <a:pPr/>
              <a:t>24</a:t>
            </a:fld>
            <a:endParaRPr lang="en-US" sz="1200" smtClean="0">
              <a:latin typeface="Times New Roman" pitchFamily="18" charset="0"/>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p:txBody>
          <a:bodyPr/>
          <a:lstStyle/>
          <a:p>
            <a:pPr marL="228600" indent="-228600">
              <a:buFontTx/>
              <a:buAutoNum type="arabicPeriod"/>
              <a:defRPr/>
            </a:pPr>
            <a:r>
              <a:rPr lang="en-US" dirty="0" smtClean="0"/>
              <a:t>Ask if they know of any other competency/qualification requirements documents such as:</a:t>
            </a:r>
          </a:p>
          <a:p>
            <a:pPr marL="228600" indent="-228600">
              <a:buFontTx/>
              <a:buAutoNum type="arabicPeriod"/>
              <a:defRPr/>
            </a:pPr>
            <a:r>
              <a:rPr lang="en-US" dirty="0" smtClean="0"/>
              <a:t>L2 competency requirements; maybe some program specific requirements like Food Program (see Food Program Manuals if needed for clarification)</a:t>
            </a:r>
          </a:p>
          <a:p>
            <a:pPr marL="228600" indent="-228600">
              <a:buFontTx/>
              <a:buAutoNum type="arabicPeriod"/>
              <a:defRPr/>
            </a:pPr>
            <a:r>
              <a:rPr lang="en-US" dirty="0" smtClean="0"/>
              <a:t>Note: 2 </a:t>
            </a:r>
            <a:r>
              <a:rPr lang="en-US" b="1" i="1" dirty="0" smtClean="0"/>
              <a:t>Guidance</a:t>
            </a:r>
            <a:r>
              <a:rPr lang="en-US" dirty="0" smtClean="0"/>
              <a:t> documents pertain to Tech Competency and could be discussed</a:t>
            </a:r>
          </a:p>
          <a:p>
            <a:pPr marL="228600" indent="-228600">
              <a:buClr>
                <a:srgbClr val="CC3300"/>
              </a:buClr>
              <a:buFontTx/>
              <a:buChar char="-"/>
              <a:defRPr/>
            </a:pPr>
            <a:r>
              <a:rPr lang="en-US" dirty="0" smtClean="0">
                <a:solidFill>
                  <a:srgbClr val="000080"/>
                </a:solidFill>
                <a:latin typeface="Tahoma" pitchFamily="34" charset="0"/>
              </a:rPr>
              <a:t>00-TC-G0049 for Technical Competence Model (Evaluation Staff - Engineering) -   00-TC-G0050 for Technical Competence Model (Evaluation Staff - Laboratory)</a:t>
            </a:r>
          </a:p>
          <a:p>
            <a:pPr>
              <a:spcBef>
                <a:spcPct val="0"/>
              </a:spcBef>
              <a:defRPr/>
            </a:pPr>
            <a:r>
              <a:rPr lang="en-US" dirty="0" smtClean="0"/>
              <a:t>4. Speak about Technical Competency database as record of competency L1-L4.</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8136268C-7C48-4C1E-8B7C-E7BFD857325E}" type="slidenum">
              <a:rPr lang="en-US" sz="1200" smtClean="0">
                <a:latin typeface="Times New Roman" pitchFamily="18" charset="0"/>
              </a:rPr>
              <a:pPr/>
              <a:t>25</a:t>
            </a:fld>
            <a:endParaRPr lang="en-US" sz="1200" smtClean="0">
              <a:latin typeface="Times New Roman" pitchFamily="18"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r>
              <a:rPr lang="en-US" smtClean="0"/>
              <a:t>Links can take you to the documents.  There is an espace training module on IFR if interested.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3CB8B0D1-80CC-4C1D-94DA-51D68735DDF3}" type="slidenum">
              <a:rPr lang="en-US" sz="1200" smtClean="0">
                <a:latin typeface="Times New Roman" pitchFamily="18" charset="0"/>
              </a:rPr>
              <a:pPr/>
              <a:t>26</a:t>
            </a:fld>
            <a:endParaRPr lang="en-US" sz="1200" smtClean="0">
              <a:latin typeface="Times New Roman" pitchFamily="18"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smtClean="0"/>
              <a:t>We talked about appeals in clause 4.5.3 m which stated have a policy/procedure on appeals, complaints &amp; disputes.   Now in clause 7 we are getting into the required records and corrective action.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EA7FA8D2-C5E9-4DB1-B58F-DAB19721E3D7}" type="slidenum">
              <a:rPr lang="en-US" sz="1200" smtClean="0">
                <a:latin typeface="Times New Roman" pitchFamily="18" charset="0"/>
              </a:rPr>
              <a:pPr/>
              <a:t>27</a:t>
            </a:fld>
            <a:endParaRPr lang="en-US" sz="1200" smtClean="0">
              <a:latin typeface="Times New Roman" pitchFamily="18"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marL="228600" indent="-228600">
              <a:buFontTx/>
              <a:buAutoNum type="arabicPeriod"/>
            </a:pPr>
            <a:r>
              <a:rPr lang="en-US" smtClean="0"/>
              <a:t>So far the standard has covered what UL must have in place to be a certification body:</a:t>
            </a:r>
          </a:p>
          <a:p>
            <a:pPr marL="228600" indent="-228600"/>
            <a:r>
              <a:rPr lang="en-US" smtClean="0"/>
              <a:t>-     Competent resources</a:t>
            </a:r>
          </a:p>
          <a:p>
            <a:pPr marL="228600" indent="-228600">
              <a:buFontTx/>
              <a:buChar char="-"/>
            </a:pPr>
            <a:r>
              <a:rPr lang="en-US" smtClean="0"/>
              <a:t>A quality system comprised of various policies &amp; procedures</a:t>
            </a:r>
          </a:p>
          <a:p>
            <a:pPr marL="228600" indent="-228600">
              <a:buFontTx/>
              <a:buChar char="-"/>
            </a:pPr>
            <a:r>
              <a:rPr lang="en-US" smtClean="0"/>
              <a:t>Financial and legal requirements that we have to adhere to</a:t>
            </a:r>
          </a:p>
          <a:p>
            <a:pPr marL="228600" indent="-228600">
              <a:buFontTx/>
              <a:buChar char="-"/>
            </a:pPr>
            <a:r>
              <a:rPr lang="en-US" smtClean="0"/>
              <a:t>Methods to communicate (appeals, changes in requirements, etc.)</a:t>
            </a:r>
          </a:p>
          <a:p>
            <a:pPr marL="228600" indent="-228600">
              <a:buFontTx/>
              <a:buAutoNum type="arabicPeriod"/>
            </a:pPr>
            <a:endParaRPr lang="en-US" smtClean="0"/>
          </a:p>
          <a:p>
            <a:pPr marL="228600" indent="-228600">
              <a:buFontTx/>
              <a:buAutoNum type="arabicPeriod" startAt="2"/>
            </a:pPr>
            <a:r>
              <a:rPr lang="en-US" smtClean="0"/>
              <a:t>Clause 8 of the standard is dealing UL’s interface with the applicant and manufacturer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0DB65AE5-6AC7-4A2F-86FE-5DA9E6472909}" type="slidenum">
              <a:rPr lang="en-US" sz="1200" smtClean="0">
                <a:latin typeface="Times New Roman" pitchFamily="18" charset="0"/>
              </a:rPr>
              <a:pPr/>
              <a:t>28</a:t>
            </a:fld>
            <a:endParaRPr lang="en-US" sz="1200" smtClean="0">
              <a:latin typeface="Times New Roman" pitchFamily="18" charset="0"/>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r>
              <a:rPr lang="en-US" smtClean="0"/>
              <a:t>This section covers requirements for those doing business with UL.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C8D686CB-B482-48AA-B34D-9FA41224F755}" type="slidenum">
              <a:rPr lang="en-US" sz="1200" smtClean="0">
                <a:latin typeface="Times New Roman" pitchFamily="18" charset="0"/>
              </a:rPr>
              <a:pPr/>
              <a:t>29</a:t>
            </a:fld>
            <a:endParaRPr lang="en-US" sz="1200" smtClean="0">
              <a:latin typeface="Times New Roman" pitchFamily="18"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r>
              <a:rPr lang="en-US" smtClean="0"/>
              <a:t>The same documentation covers both these clauses 8.1.1 and 8.1.2.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4920B20B-BB63-494E-93FE-73FC1A835EB7}" type="slidenum">
              <a:rPr lang="en-US" sz="1200" smtClean="0">
                <a:latin typeface="Times New Roman" pitchFamily="18" charset="0"/>
              </a:rPr>
              <a:pPr/>
              <a:t>3</a:t>
            </a:fld>
            <a:endParaRPr lang="en-US" sz="1200" smtClean="0">
              <a:latin typeface="Times New Roman" pitchFamily="18" charset="0"/>
            </a:endParaRPr>
          </a:p>
        </p:txBody>
      </p:sp>
      <p:sp>
        <p:nvSpPr>
          <p:cNvPr id="58371" name="Rectangle 1026"/>
          <p:cNvSpPr>
            <a:spLocks noChangeArrowheads="1" noTextEdit="1"/>
          </p:cNvSpPr>
          <p:nvPr>
            <p:ph type="sldImg"/>
          </p:nvPr>
        </p:nvSpPr>
        <p:spPr>
          <a:ln/>
        </p:spPr>
      </p:sp>
      <p:sp>
        <p:nvSpPr>
          <p:cNvPr id="58372" name="Rectangle 1027"/>
          <p:cNvSpPr>
            <a:spLocks noGrp="1" noChangeArrowheads="1"/>
          </p:cNvSpPr>
          <p:nvPr>
            <p:ph type="body" idx="1"/>
          </p:nvPr>
        </p:nvSpPr>
        <p:spPr>
          <a:noFill/>
        </p:spPr>
        <p:txBody>
          <a:bodyPr/>
          <a:lstStyle/>
          <a:p>
            <a:pPr eaLnBrk="1" hangingPunct="1"/>
            <a:r>
              <a:rPr lang="en-US" smtClean="0"/>
              <a:t>CAR Administrators do not need to be standards experts, but need only to be familiar with the intent and format of the Standards.  (2) Being able to ask the rights questions and knowing where to find information in the standards is the intent of this course (3) Even the best CAR Owners may unknowingly violate a standard requirement, which is why CAR Administrators must be able to “think with standard” when reviewing corrective action plans (4) While IQA Auditors are always available to assist in difficult standard interpretation issues, many standard related questions are straight forward enough to be handled directly by the CAR Administrator</a:t>
            </a:r>
          </a:p>
          <a:p>
            <a:pPr eaLnBrk="1" hangingPunct="1"/>
            <a:r>
              <a:rPr lang="en-US" smtClean="0"/>
              <a:t>Location of Guide 65 compliance documentation – Instructor should determine the best way to do this.  For example, database identification and use could be discussed after each clause of the standard, or it may be preferable to complete the standards training first, and then later review the applicable databases in a focused session.  This may allow a better focus on the standards related concepts.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BEDEBE66-0A25-4834-AA8D-D76D3311B6EE}" type="slidenum">
              <a:rPr lang="en-US" sz="1200" smtClean="0">
                <a:latin typeface="Times New Roman" pitchFamily="18" charset="0"/>
              </a:rPr>
              <a:pPr/>
              <a:t>30</a:t>
            </a:fld>
            <a:endParaRPr lang="en-US" sz="1200" smtClean="0">
              <a:latin typeface="Times New Roman" pitchFamily="18" charset="0"/>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xfrm>
            <a:off x="457200" y="4416425"/>
            <a:ext cx="6172200" cy="4183063"/>
          </a:xfrm>
          <a:noFill/>
        </p:spPr>
        <p:txBody>
          <a:bodyPr/>
          <a:lstStyle/>
          <a:p>
            <a:pPr marL="228600" indent="-228600">
              <a:buFontTx/>
              <a:buAutoNum type="arabicPeriod"/>
            </a:pPr>
            <a:r>
              <a:rPr lang="en-US" smtClean="0"/>
              <a:t>eCommunications is a Lotus-Notes based database where UL stores all the communications between UL and the client as well as any internal documentation related to processing the client’s request.</a:t>
            </a:r>
          </a:p>
          <a:p>
            <a:pPr marL="228600" indent="-228600">
              <a:buFontTx/>
              <a:buAutoNum type="arabicPeriod"/>
            </a:pPr>
            <a:endParaRPr lang="en-US" smtClean="0"/>
          </a:p>
          <a:p>
            <a:pPr marL="228600" indent="-228600">
              <a:buFontTx/>
              <a:buAutoNum type="arabicPeriod"/>
            </a:pPr>
            <a:r>
              <a:rPr lang="en-US" smtClean="0"/>
              <a:t>Each year of communication is stored in a separate archive that is easily available to search.  The current year’s communications are viewable from the first screen.</a:t>
            </a:r>
          </a:p>
          <a:p>
            <a:pPr marL="228600" indent="-228600">
              <a:buFontTx/>
              <a:buAutoNum type="arabicPeriod"/>
            </a:pPr>
            <a:endParaRPr lang="en-US" smtClean="0"/>
          </a:p>
          <a:p>
            <a:pPr marL="228600" indent="-228600">
              <a:buFontTx/>
              <a:buAutoNum type="arabicPeriod"/>
            </a:pPr>
            <a:r>
              <a:rPr lang="en-US" smtClean="0"/>
              <a:t>There is also a Training module: http://corporate.ul.com/depts/ITD/Departments/Oracle/eCommunications/ecommunications.htm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76C1A1A7-DC79-48CB-B337-80B76ED0E4D1}" type="slidenum">
              <a:rPr lang="en-US" sz="1200" smtClean="0">
                <a:latin typeface="Times New Roman" pitchFamily="18" charset="0"/>
              </a:rPr>
              <a:pPr/>
              <a:t>31</a:t>
            </a:fld>
            <a:endParaRPr lang="en-US" sz="1200" smtClean="0">
              <a:latin typeface="Times New Roman" pitchFamily="18"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marL="228600" indent="-228600">
              <a:buFontTx/>
              <a:buAutoNum type="arabicPeriod"/>
            </a:pPr>
            <a:r>
              <a:rPr lang="en-US" smtClean="0"/>
              <a:t>eAgreements is the Lotus Notes database that stores agreements once they have been generated via ePublisher</a:t>
            </a:r>
          </a:p>
          <a:p>
            <a:pPr marL="228600" indent="-228600">
              <a:buFontTx/>
              <a:buAutoNum type="arabicPeriod"/>
            </a:pPr>
            <a:endParaRPr lang="en-US" smtClean="0"/>
          </a:p>
          <a:p>
            <a:pPr marL="228600" indent="-228600">
              <a:buFontTx/>
              <a:buAutoNum type="arabicPeriod"/>
            </a:pPr>
            <a:r>
              <a:rPr lang="en-US" smtClean="0">
                <a:latin typeface="Arial" pitchFamily="34" charset="0"/>
                <a:cs typeface="Arial" pitchFamily="34" charset="0"/>
              </a:rPr>
              <a:t>EPublisher is a program UL uses in order to maintain forms, letters and documents containing standardized text.  UL staff can create customized forms, letters and documents specific to clients by choosing the desired item from ePublisher, and filling in the appropriate customizing information.</a:t>
            </a:r>
          </a:p>
          <a:p>
            <a:pPr marL="228600" indent="-228600">
              <a:buFontTx/>
              <a:buAutoNum type="arabicPeriod"/>
            </a:pPr>
            <a:endParaRPr lang="en-US" smtClean="0">
              <a:cs typeface="Times New Roman" pitchFamily="18" charset="0"/>
            </a:endParaRPr>
          </a:p>
          <a:p>
            <a:pPr marL="228600" indent="-228600">
              <a:buFontTx/>
              <a:buAutoNum type="arabicPeriod"/>
            </a:pPr>
            <a:r>
              <a:rPr lang="en-US" smtClean="0">
                <a:solidFill>
                  <a:srgbClr val="000000"/>
                </a:solidFill>
                <a:latin typeface="Helv" charset="0"/>
                <a:cs typeface="Times New Roman" pitchFamily="18" charset="0"/>
              </a:rPr>
              <a:t>The Global Forms Workflow tool will allow anyone within the company to request a revision to a Global Form in GFL ( Global Forms Library) </a:t>
            </a:r>
            <a:r>
              <a:rPr lang="en-US" altLang="zh-CN" smtClean="0">
                <a:solidFill>
                  <a:srgbClr val="000000"/>
                </a:solidFill>
                <a:latin typeface="Helv" charset="0"/>
              </a:rPr>
              <a:t>(Form: -  Appendix pages; Datasheets; CRD; Procedure descriptions; Section Generals; Report Test Records, SAP, FUII, or other Generic Forms) or submit a new one.  The workflow tool will automatically route the new or revised form to gain the necessary approvals.</a:t>
            </a:r>
          </a:p>
          <a:p>
            <a:pPr marL="228600" indent="-228600">
              <a:buFontTx/>
              <a:buAutoNum type="arabicPeriod"/>
            </a:pPr>
            <a:endParaRPr lang="en-US" altLang="zh-CN" smtClean="0"/>
          </a:p>
          <a:p>
            <a:pPr marL="228600" indent="-228600">
              <a:buFontTx/>
              <a:buAutoNum type="arabicPeriod"/>
            </a:pPr>
            <a:r>
              <a:rPr lang="en-US" smtClean="0">
                <a:latin typeface="Helv" charset="0"/>
                <a:cs typeface="Times New Roman" pitchFamily="18" charset="0"/>
              </a:rPr>
              <a:t>Global Forms Management Process - 00-QA-S0026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F0FA9F8B-9FB0-49B9-B1FD-97B4E6DBAEFF}" type="slidenum">
              <a:rPr lang="en-US" sz="1200" smtClean="0">
                <a:latin typeface="Times New Roman" pitchFamily="18" charset="0"/>
              </a:rPr>
              <a:pPr/>
              <a:t>32</a:t>
            </a:fld>
            <a:endParaRPr lang="en-US" sz="1200" smtClean="0">
              <a:latin typeface="Times New Roman" pitchFamily="18" charset="0"/>
            </a:endParaRPr>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marL="228600" indent="-228600">
              <a:buFontTx/>
              <a:buAutoNum type="arabicPeriod"/>
            </a:pPr>
            <a:r>
              <a:rPr lang="en-US" smtClean="0"/>
              <a:t>Currently we have some sites operating under PSR and others not.  </a:t>
            </a:r>
          </a:p>
          <a:p>
            <a:pPr marL="228600" indent="-228600">
              <a:buFontTx/>
              <a:buAutoNum type="arabicPeriod"/>
            </a:pPr>
            <a:r>
              <a:rPr lang="en-US" smtClean="0"/>
              <a:t>Staff involved with this process varies from site to site; some sites use Customer Service staff others have this function and utilize staff with different titles.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2836B934-5486-48FD-9068-FEA9FAED2874}" type="slidenum">
              <a:rPr lang="en-US" sz="1200" smtClean="0">
                <a:latin typeface="Times New Roman" pitchFamily="18" charset="0"/>
              </a:rPr>
              <a:pPr/>
              <a:t>33</a:t>
            </a:fld>
            <a:endParaRPr lang="en-US" sz="1200" smtClean="0">
              <a:latin typeface="Times New Roman" pitchFamily="18" charset="0"/>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r>
              <a:rPr lang="en-US" smtClean="0"/>
              <a:t>Technical Competency Database list qualified L1, L2, L3 and L4 staff.  Conflicts of interest statements signed at hiring…</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C2987AEB-A9DE-412B-AAA4-5E467425C897}" type="slidenum">
              <a:rPr lang="en-US" sz="1200" smtClean="0">
                <a:latin typeface="Times New Roman" pitchFamily="18" charset="0"/>
              </a:rPr>
              <a:pPr/>
              <a:t>34</a:t>
            </a:fld>
            <a:endParaRPr lang="en-US" sz="1200" smtClean="0">
              <a:latin typeface="Times New Roman" pitchFamily="18" charset="0"/>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marL="228600" indent="-228600">
              <a:buFontTx/>
              <a:buAutoNum type="arabicPeriod"/>
            </a:pPr>
            <a:r>
              <a:rPr lang="en-US" smtClean="0">
                <a:solidFill>
                  <a:srgbClr val="000000"/>
                </a:solidFill>
                <a:latin typeface="Arial" pitchFamily="34" charset="0"/>
                <a:cs typeface="Arial" pitchFamily="34" charset="0"/>
              </a:rPr>
              <a:t>When UL receives a request for certification of a new type of product that is not covered by the scope of a standard, a product for which certification has not been established, or a product similar to other products that are currently certified but not covered by UL requirements due to size, ratings, materials, or conditions of certification, UL shall determine whether appropriate requirements for certification can be developed. </a:t>
            </a:r>
          </a:p>
          <a:p>
            <a:pPr marL="228600" indent="-228600">
              <a:buFontTx/>
              <a:buAutoNum type="arabicPeriod"/>
            </a:pPr>
            <a:r>
              <a:rPr lang="en-US" smtClean="0">
                <a:solidFill>
                  <a:srgbClr val="000000"/>
                </a:solidFill>
                <a:latin typeface="Arial" pitchFamily="34" charset="0"/>
                <a:cs typeface="Arial" pitchFamily="34" charset="0"/>
              </a:rPr>
              <a:t> These situations shall be handled in accordance with the</a:t>
            </a:r>
            <a:r>
              <a:rPr lang="en-US" smtClean="0">
                <a:latin typeface="Arial" pitchFamily="34" charset="0"/>
              </a:rPr>
              <a:t> New or Unusual Product SOP, 00-OP-S0032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C16237C8-029A-4C98-AC0D-20F0830832BE}" type="slidenum">
              <a:rPr lang="en-US" sz="1200" smtClean="0">
                <a:latin typeface="Times New Roman" pitchFamily="18" charset="0"/>
              </a:rPr>
              <a:pPr/>
              <a:t>35</a:t>
            </a:fld>
            <a:endParaRPr lang="en-US" sz="1200" smtClean="0">
              <a:latin typeface="Times New Roman" pitchFamily="18" charset="0"/>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xfrm>
            <a:off x="914400" y="4416425"/>
            <a:ext cx="5410200" cy="4183063"/>
          </a:xfrm>
          <a:noFill/>
        </p:spPr>
        <p:txBody>
          <a:bodyPr/>
          <a:lstStyle/>
          <a:p>
            <a:pPr marL="228600" indent="-228600">
              <a:buFontTx/>
              <a:buAutoNum type="arabicPeriod"/>
            </a:pPr>
            <a:r>
              <a:rPr lang="en-US" smtClean="0"/>
              <a:t>UL Standards can be found at this link:  http://standards.ul.com/documents/</a:t>
            </a:r>
          </a:p>
          <a:p>
            <a:pPr marL="228600" indent="-228600">
              <a:buFontTx/>
              <a:buAutoNum type="arabicPeriod"/>
            </a:pPr>
            <a:endParaRPr lang="en-US" smtClean="0"/>
          </a:p>
          <a:p>
            <a:pPr marL="228600" indent="-228600">
              <a:buFontTx/>
              <a:buAutoNum type="arabicPeriod"/>
            </a:pPr>
            <a:r>
              <a:rPr lang="en-US" smtClean="0"/>
              <a:t>CPO web site details no on CB Scheme</a:t>
            </a:r>
          </a:p>
          <a:p>
            <a:pPr marL="228600" indent="-228600">
              <a:buFontTx/>
              <a:buAutoNum type="arabicPeriod"/>
            </a:pPr>
            <a:r>
              <a:rPr lang="en-US" smtClean="0"/>
              <a:t>The CB Scheme is based on the use of International (IEC) Standards. Following link shows the scope IEC Standards applicable to each office. http://nbkweb1.ul.com/departments/snk/3612/Programs/overview/cb_at_ul.html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40977F05-950F-407A-B90C-C9FFABE1A5EB}" type="slidenum">
              <a:rPr lang="en-US" sz="1200" smtClean="0">
                <a:latin typeface="Times New Roman" pitchFamily="18" charset="0"/>
              </a:rPr>
              <a:pPr/>
              <a:t>36</a:t>
            </a:fld>
            <a:endParaRPr lang="en-US" sz="1200" smtClean="0">
              <a:latin typeface="Times New Roman" pitchFamily="18" charset="0"/>
            </a:endParaRPr>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marL="228600" indent="-228600">
              <a:buFontTx/>
              <a:buAutoNum type="arabicPeriod"/>
            </a:pPr>
            <a:r>
              <a:rPr lang="en-US" smtClean="0"/>
              <a:t>We talked about evaluation requirements in Clause 10 and evaluation reports in clause 11 we are tying the 2 together to make the certification decision.</a:t>
            </a:r>
          </a:p>
          <a:p>
            <a:pPr marL="228600" indent="-228600">
              <a:buFontTx/>
              <a:buAutoNum type="arabicPeriod"/>
            </a:pPr>
            <a:r>
              <a:rPr lang="en-US" smtClean="0"/>
              <a:t>UL must have competent staff to make certification decisions(can’t subcontract decision)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8EF22D3B-7775-4DF4-839F-C6F3FE441BD8}" type="slidenum">
              <a:rPr lang="en-US" sz="1200" smtClean="0">
                <a:latin typeface="Times New Roman" pitchFamily="18" charset="0"/>
              </a:rPr>
              <a:pPr/>
              <a:t>37</a:t>
            </a:fld>
            <a:endParaRPr lang="en-US" sz="1200" smtClean="0">
              <a:latin typeface="Times New Roman" pitchFamily="18" charset="0"/>
            </a:endParaRPr>
          </a:p>
        </p:txBody>
      </p:sp>
      <p:sp>
        <p:nvSpPr>
          <p:cNvPr id="93187" name="Rectangle 1026"/>
          <p:cNvSpPr>
            <a:spLocks noChangeArrowheads="1" noTextEdit="1"/>
          </p:cNvSpPr>
          <p:nvPr>
            <p:ph type="sldImg"/>
          </p:nvPr>
        </p:nvSpPr>
        <p:spPr>
          <a:ln/>
        </p:spPr>
      </p:sp>
      <p:sp>
        <p:nvSpPr>
          <p:cNvPr id="93188" name="Rectangle 1027"/>
          <p:cNvSpPr>
            <a:spLocks noGrp="1" noChangeArrowheads="1"/>
          </p:cNvSpPr>
          <p:nvPr>
            <p:ph type="body" idx="1"/>
          </p:nvPr>
        </p:nvSpPr>
        <p:spPr>
          <a:noFill/>
        </p:spPr>
        <p:txBody>
          <a:bodyPr/>
          <a:lstStyle/>
          <a:p>
            <a:pPr marL="228600" indent="-228600"/>
            <a:endParaRPr lang="en-US" sz="1000" smtClean="0"/>
          </a:p>
          <a:p>
            <a:pPr marL="228600" indent="-228600">
              <a:buFontTx/>
              <a:buAutoNum type="arabicPeriod"/>
            </a:pPr>
            <a:r>
              <a:rPr lang="en-US" smtClean="0"/>
              <a:t>The standard is now covering the certification phase of the lifecycle.  As you recall….</a:t>
            </a:r>
          </a:p>
          <a:p>
            <a:pPr marL="228600" indent="-228600">
              <a:buFontTx/>
              <a:buAutoNum type="arabicPeriod"/>
            </a:pPr>
            <a:r>
              <a:rPr lang="en-US" smtClean="0"/>
              <a:t>Clause 4-certification body -covered UL’s requirements to be a certification body that is the quality management system requirements</a:t>
            </a:r>
          </a:p>
          <a:p>
            <a:pPr marL="228600" indent="-228600">
              <a:buFontTx/>
              <a:buAutoNum type="arabicPeriod"/>
            </a:pPr>
            <a:r>
              <a:rPr lang="en-US" smtClean="0"/>
              <a:t>Clause 5- Certification Body Personnel -covered requirements for UL employees (those performing evaluation and certification work)</a:t>
            </a:r>
          </a:p>
          <a:p>
            <a:pPr marL="228600" indent="-228600">
              <a:buFontTx/>
              <a:buAutoNum type="arabicPeriod"/>
            </a:pPr>
            <a:r>
              <a:rPr lang="en-US" smtClean="0"/>
              <a:t>Clause 6 –Changes in the certification requirements -covered what UL is required to do in cases where changes to requirements are needed</a:t>
            </a:r>
          </a:p>
          <a:p>
            <a:pPr marL="228600" indent="-228600">
              <a:buFontTx/>
              <a:buAutoNum type="arabicPeriod"/>
            </a:pPr>
            <a:r>
              <a:rPr lang="en-US" smtClean="0"/>
              <a:t>Clause 7- Appeals, complaints &amp; disputes -covered how we handle issues from suppliers, etc.</a:t>
            </a:r>
          </a:p>
          <a:p>
            <a:pPr marL="228600" indent="-228600">
              <a:buFontTx/>
              <a:buAutoNum type="arabicPeriod"/>
            </a:pPr>
            <a:r>
              <a:rPr lang="en-US" smtClean="0"/>
              <a:t>Clause 8- Application for certification -covers how applicants communicate evaluation and certification needs and what UL requires of them once certification efforts are completed</a:t>
            </a:r>
          </a:p>
          <a:p>
            <a:pPr marL="228600" indent="-228600">
              <a:buFontTx/>
              <a:buAutoNum type="arabicPeriod"/>
            </a:pPr>
            <a:r>
              <a:rPr lang="en-US" smtClean="0"/>
              <a:t>In Clause 9 the standard covered -what we need to comply with before evaluating a product.</a:t>
            </a:r>
          </a:p>
          <a:p>
            <a:pPr marL="228600" indent="-228600">
              <a:buFontTx/>
              <a:buAutoNum type="arabicPeriod"/>
            </a:pPr>
            <a:r>
              <a:rPr lang="en-US" smtClean="0"/>
              <a:t>Clauses 10 &amp; 11 covered requirements for evaluation and reporting. </a:t>
            </a:r>
          </a:p>
          <a:p>
            <a:pPr marL="228600" indent="-228600">
              <a:buFontTx/>
              <a:buAutoNum type="arabicPeriod"/>
            </a:pPr>
            <a:r>
              <a:rPr lang="en-US" smtClean="0"/>
              <a:t>Clause 12.1- For the UL Mark Programs, </a:t>
            </a:r>
            <a:r>
              <a:rPr lang="en-US" smtClean="0">
                <a:solidFill>
                  <a:srgbClr val="000000"/>
                </a:solidFill>
                <a:latin typeface="Arial" pitchFamily="34" charset="0"/>
                <a:cs typeface="Arial" pitchFamily="34" charset="0"/>
              </a:rPr>
              <a:t>UL Mark certification decision policy</a:t>
            </a:r>
            <a:r>
              <a:rPr lang="en-US" smtClean="0"/>
              <a:t> 00-CE-P0005 is available.  There may be other program specific items in other program manuals.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6DC14334-B93F-4115-8B85-0B53A9370304}" type="slidenum">
              <a:rPr lang="en-US" sz="1200" smtClean="0">
                <a:latin typeface="Times New Roman" pitchFamily="18" charset="0"/>
              </a:rPr>
              <a:pPr/>
              <a:t>38</a:t>
            </a:fld>
            <a:endParaRPr lang="en-US" sz="1200" smtClean="0">
              <a:latin typeface="Times New Roman" pitchFamily="18" charset="0"/>
            </a:endParaRPr>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marL="228600" indent="-228600">
              <a:buFontTx/>
              <a:buAutoNum type="arabicPeriod"/>
            </a:pPr>
            <a:r>
              <a:rPr lang="en-US" sz="1000" smtClean="0">
                <a:latin typeface="Arial" pitchFamily="34" charset="0"/>
              </a:rPr>
              <a:t>This clause is where the requirements of ISO 17020 come in.  UL decided to use the requirements of ISO 17020 however, with the exception of a IECEx Program UL is not accredited to ISO 17020.</a:t>
            </a:r>
          </a:p>
          <a:p>
            <a:pPr marL="228600" indent="-228600">
              <a:buFontTx/>
              <a:buAutoNum type="arabicPeriod"/>
            </a:pPr>
            <a:endParaRPr lang="en-US" sz="1000" smtClean="0">
              <a:latin typeface="Arial" pitchFamily="34" charset="0"/>
            </a:endParaRPr>
          </a:p>
          <a:p>
            <a:pPr marL="228600" indent="-228600">
              <a:buFontTx/>
              <a:buAutoNum type="arabicPeriod"/>
            </a:pPr>
            <a:r>
              <a:rPr lang="en-US" sz="1000" smtClean="0">
                <a:latin typeface="Arial" pitchFamily="34" charset="0"/>
                <a:ea typeface="Arial Unicode MS" pitchFamily="34" charset="-128"/>
                <a:cs typeface="Arial Unicode MS" pitchFamily="34" charset="-128"/>
              </a:rPr>
              <a:t>FUS shall be established for each product category.  The selection of the type of FUS to be applied to each product category is the responsibility of the Chief Engineer, Global Inspection and Field Services.  The FUS shall be uniform for all certifications under a product category</a:t>
            </a:r>
          </a:p>
          <a:p>
            <a:pPr marL="228600" indent="-228600">
              <a:buFontTx/>
              <a:buAutoNum type="arabicPeriod"/>
            </a:pPr>
            <a:endParaRPr lang="en-US" sz="1000" smtClean="0">
              <a:latin typeface="Arial" pitchFamily="34" charset="0"/>
              <a:ea typeface="Arial Unicode MS" pitchFamily="34" charset="-128"/>
              <a:cs typeface="Arial Unicode MS" pitchFamily="34" charset="-128"/>
            </a:endParaRPr>
          </a:p>
          <a:p>
            <a:pPr marL="228600" indent="-228600">
              <a:buFontTx/>
              <a:buAutoNum type="arabicPeriod"/>
            </a:pPr>
            <a:r>
              <a:rPr lang="en-US" sz="1000" smtClean="0">
                <a:latin typeface="Arial" pitchFamily="34" charset="0"/>
                <a:ea typeface="Arial Unicode MS" pitchFamily="34" charset="-128"/>
                <a:cs typeface="Arial Unicode MS" pitchFamily="34" charset="-128"/>
              </a:rPr>
              <a:t>Some international program may have different requirements. Exclusions in their program manual.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C28B0746-82C5-4934-B9AD-A5A599D41911}" type="slidenum">
              <a:rPr lang="en-US" sz="1200" smtClean="0">
                <a:latin typeface="Times New Roman" pitchFamily="18" charset="0"/>
              </a:rPr>
              <a:pPr/>
              <a:t>39</a:t>
            </a:fld>
            <a:endParaRPr lang="en-US" sz="1200" smtClean="0">
              <a:latin typeface="Times New Roman" pitchFamily="18" charset="0"/>
            </a:endParaRPr>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marL="228600" indent="-228600">
              <a:buFontTx/>
              <a:buAutoNum type="arabicPeriod"/>
            </a:pPr>
            <a:endParaRPr lang="en-US" smtClean="0"/>
          </a:p>
          <a:p>
            <a:pPr marL="228600" indent="-228600">
              <a:buFontTx/>
              <a:buAutoNum type="arabicPeriod"/>
            </a:pPr>
            <a:r>
              <a:rPr lang="en-US" smtClean="0">
                <a:solidFill>
                  <a:srgbClr val="000000"/>
                </a:solidFill>
                <a:latin typeface="Arial Unicode MS" pitchFamily="34" charset="-128"/>
                <a:ea typeface="Arial Unicode MS" pitchFamily="34" charset="-128"/>
                <a:cs typeface="Arial Unicode MS" pitchFamily="34" charset="-128"/>
              </a:rPr>
              <a:t>When UL Marks are found to be incorrectly used (other than situations that might involve suspected counterfeiting the information is to be communicated via a Field Report and handled according to the Global Field report Policy.  Submittal of the information can be via the external corporate website (www.ul.com) or the internal Field Report Department Website</a:t>
            </a:r>
          </a:p>
          <a:p>
            <a:pPr marL="228600" indent="-228600">
              <a:buFontTx/>
              <a:buAutoNum type="arabicPeriod"/>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76CCFEFD-280A-49F1-BEBF-1371C642C802}" type="slidenum">
              <a:rPr lang="en-US" sz="1200" smtClean="0">
                <a:latin typeface="Times New Roman" pitchFamily="18" charset="0"/>
              </a:rPr>
              <a:pPr/>
              <a:t>4</a:t>
            </a:fld>
            <a:endParaRPr lang="en-US" sz="1200" smtClean="0">
              <a:latin typeface="Times New Roman" pitchFamily="18" charset="0"/>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r>
              <a:rPr lang="en-US" smtClean="0"/>
              <a:t>Guide 65 is separated into the following sections.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B0246A32-4384-4C0C-ADAA-19C930815E94}" type="slidenum">
              <a:rPr lang="en-US" sz="1200" smtClean="0">
                <a:latin typeface="Times New Roman" pitchFamily="18" charset="0"/>
              </a:rPr>
              <a:pPr/>
              <a:t>40</a:t>
            </a:fld>
            <a:endParaRPr lang="en-US" sz="1200" smtClean="0">
              <a:latin typeface="Times New Roman" pitchFamily="18" charset="0"/>
            </a:endParaRPr>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r>
              <a:rPr lang="en-US" smtClean="0"/>
              <a:t>UL has complaint database; manufactures  are required to maintain a complaints database ( UL looks for this during inspection type audits)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27A43CB9-D0D3-4B3D-9FEA-388427C81214}" type="slidenum">
              <a:rPr lang="en-US" sz="1200" smtClean="0">
                <a:latin typeface="Times New Roman" pitchFamily="18" charset="0"/>
              </a:rPr>
              <a:pPr/>
              <a:t>41</a:t>
            </a:fld>
            <a:endParaRPr lang="en-US" sz="1200" smtClean="0">
              <a:latin typeface="Times New Roman" pitchFamily="18" charset="0"/>
            </a:endParaRPr>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r>
              <a:rPr lang="en-US" smtClean="0"/>
              <a:t>UL has complaint database; manufactures  are required to maintain a complaints database ( UL looks for this during inspection type audits)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3F2536A5-060D-440F-8ABF-99F0C66961FD}" type="slidenum">
              <a:rPr lang="en-US" sz="1200" smtClean="0">
                <a:latin typeface="Times New Roman" pitchFamily="18" charset="0"/>
              </a:rPr>
              <a:pPr/>
              <a:t>5</a:t>
            </a:fld>
            <a:endParaRPr lang="en-US" sz="1200" smtClean="0">
              <a:latin typeface="Times New Roman" pitchFamily="18" charset="0"/>
            </a:endParaRPr>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marL="228600" indent="-228600"/>
            <a:endParaRPr lang="en-US" smtClean="0"/>
          </a:p>
          <a:p>
            <a:pPr marL="228600" indent="-228600">
              <a:buFontTx/>
              <a:buAutoNum type="arabicPeriod"/>
            </a:pPr>
            <a:r>
              <a:rPr lang="en-US" smtClean="0">
                <a:latin typeface="Arial" pitchFamily="34" charset="0"/>
              </a:rPr>
              <a:t> </a:t>
            </a:r>
            <a:r>
              <a:rPr lang="en-US" b="1" smtClean="0"/>
              <a:t>Guide 65 is used to cover any certification body operating a product certification system.</a:t>
            </a:r>
          </a:p>
          <a:p>
            <a:pPr marL="228600" indent="-228600">
              <a:buFontTx/>
              <a:buAutoNum type="arabicPeriod"/>
            </a:pPr>
            <a:endParaRPr lang="en-US" b="1" smtClean="0"/>
          </a:p>
          <a:p>
            <a:pPr marL="228600" indent="-228600">
              <a:buFontTx/>
              <a:buAutoNum type="arabicPeriod"/>
            </a:pPr>
            <a:r>
              <a:rPr lang="en-US" b="1" smtClean="0">
                <a:ea typeface="Arial Unicode MS" pitchFamily="34" charset="-128"/>
                <a:cs typeface="Arial Unicode MS" pitchFamily="34" charset="-128"/>
              </a:rPr>
              <a:t>Certification of a product, as defined by UL, is a means of providing confidence that the product complies with specified standards and requirements.</a:t>
            </a:r>
          </a:p>
          <a:p>
            <a:pPr marL="228600" indent="-228600">
              <a:buFontTx/>
              <a:buAutoNum type="arabicPeriod"/>
            </a:pPr>
            <a:endParaRPr lang="en-US" smtClean="0"/>
          </a:p>
          <a:p>
            <a:pPr marL="228600" indent="-228600" eaLnBrk="1" hangingPunct="1">
              <a:spcBef>
                <a:spcPct val="0"/>
              </a:spcBef>
              <a:buSzPct val="65000"/>
              <a:buFontTx/>
              <a:buAutoNum type="arabicPeriod"/>
            </a:pPr>
            <a:r>
              <a:rPr lang="en-US" b="1" smtClean="0"/>
              <a:t>Guide 65 applies to </a:t>
            </a:r>
            <a:r>
              <a:rPr lang="en-US" b="1" u="sng" smtClean="0"/>
              <a:t>all</a:t>
            </a:r>
            <a:r>
              <a:rPr lang="en-US" b="1" smtClean="0"/>
              <a:t>  product certification programs at  UL</a:t>
            </a:r>
          </a:p>
          <a:p>
            <a:pPr marL="228600" indent="-228600" eaLnBrk="1" hangingPunct="1">
              <a:spcBef>
                <a:spcPct val="0"/>
              </a:spcBef>
              <a:buClr>
                <a:srgbClr val="003399"/>
              </a:buClr>
              <a:buSzPct val="65000"/>
              <a:buFontTx/>
              <a:buAutoNum type="arabicPeriod"/>
            </a:pPr>
            <a:endParaRPr lang="en-US" b="1" smtClean="0"/>
          </a:p>
          <a:p>
            <a:pPr marL="228600" indent="-228600" eaLnBrk="1" hangingPunct="1">
              <a:spcBef>
                <a:spcPct val="0"/>
              </a:spcBef>
              <a:buClr>
                <a:schemeClr val="tx1"/>
              </a:buClr>
              <a:buFontTx/>
              <a:buAutoNum type="arabicPeriod"/>
            </a:pPr>
            <a:r>
              <a:rPr lang="en-US" b="1" smtClean="0"/>
              <a:t> A list of certification programs can be found at:</a:t>
            </a:r>
          </a:p>
          <a:p>
            <a:pPr marL="685800" lvl="1" indent="-228600" eaLnBrk="1" hangingPunct="1">
              <a:spcBef>
                <a:spcPct val="0"/>
              </a:spcBef>
              <a:buClr>
                <a:schemeClr val="tx1"/>
              </a:buClr>
              <a:buFontTx/>
              <a:buChar char="•"/>
            </a:pPr>
            <a:r>
              <a:rPr lang="en-US" b="1" smtClean="0"/>
              <a:t>http://corporate.ul.com/departments/ics/home/index.asp</a:t>
            </a:r>
          </a:p>
          <a:p>
            <a:pPr marL="685800" lvl="1" indent="-228600" eaLnBrk="1" hangingPunct="1">
              <a:spcBef>
                <a:spcPct val="0"/>
              </a:spcBef>
              <a:buClr>
                <a:schemeClr val="tx1"/>
              </a:buClr>
              <a:buFontTx/>
              <a:buChar char="•"/>
            </a:pPr>
            <a:endParaRPr lang="en-US" b="1" smtClean="0"/>
          </a:p>
          <a:p>
            <a:pPr marL="228600" indent="-228600">
              <a:buFontTx/>
              <a:buAutoNum type="arabicPeriod"/>
            </a:pPr>
            <a:r>
              <a:rPr lang="en-US" b="1" smtClean="0"/>
              <a:t>Even though we are going through Guide 65 you will see the linkages to ISO 17025 and ISO 17020 requirements</a:t>
            </a:r>
          </a:p>
          <a:p>
            <a:pPr marL="228600" indent="-228600" eaLnBrk="1" hangingPunct="1">
              <a:spcBef>
                <a:spcPct val="0"/>
              </a:spcBef>
              <a:buSzPct val="65000"/>
              <a:buFontTx/>
              <a:buAutoNum type="arabicPeriod"/>
            </a:pPr>
            <a:endParaRPr lang="en-US" b="1" smtClean="0">
              <a:ea typeface="Arial Unicode MS" pitchFamily="34" charset="-128"/>
              <a:cs typeface="Arial Unicode MS" pitchFamily="34" charset="-128"/>
            </a:endParaRPr>
          </a:p>
          <a:p>
            <a:pPr marL="228600" indent="-228600"/>
            <a:r>
              <a:rPr lang="en-US" smtClean="0">
                <a:latin typeface="Arial" pitchFamily="34" charset="0"/>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B6851B2B-FCDE-47D4-A0EC-1F8BDA6D3A6F}" type="slidenum">
              <a:rPr lang="en-US" sz="1200" smtClean="0">
                <a:latin typeface="Times New Roman" pitchFamily="18" charset="0"/>
              </a:rPr>
              <a:pPr/>
              <a:t>6</a:t>
            </a:fld>
            <a:endParaRPr lang="en-US" sz="1200" smtClean="0">
              <a:latin typeface="Times New Roman" pitchFamily="18" charset="0"/>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marL="228600" indent="-228600" eaLnBrk="1" hangingPunct="1">
              <a:spcBef>
                <a:spcPct val="0"/>
              </a:spcBef>
              <a:buSzPct val="65000"/>
              <a:buFontTx/>
              <a:buAutoNum type="arabicPeriod"/>
            </a:pPr>
            <a:r>
              <a:rPr lang="en-US" b="1" smtClean="0">
                <a:latin typeface="Arial" pitchFamily="34" charset="0"/>
              </a:rPr>
              <a:t>Definitions utilized for implementation of certification requirements include these taken from the </a:t>
            </a:r>
            <a:r>
              <a:rPr lang="en-US" b="1" smtClean="0">
                <a:latin typeface="Arial" pitchFamily="34" charset="0"/>
                <a:ea typeface="Arial Unicode MS" pitchFamily="34" charset="-128"/>
                <a:cs typeface="Arial Unicode MS" pitchFamily="34" charset="-128"/>
              </a:rPr>
              <a:t>UL Glossary of terms and acronyms (00-QA-S0009)</a:t>
            </a:r>
          </a:p>
          <a:p>
            <a:pPr marL="228600" indent="-228600" eaLnBrk="1" hangingPunct="1">
              <a:spcBef>
                <a:spcPct val="0"/>
              </a:spcBef>
              <a:buSzPct val="65000"/>
              <a:buFontTx/>
              <a:buAutoNum type="arabicPeriod"/>
            </a:pPr>
            <a:endParaRPr lang="en-US" b="1" smtClean="0">
              <a:latin typeface="Arial" pitchFamily="34" charset="0"/>
              <a:ea typeface="Arial Unicode MS" pitchFamily="34" charset="-128"/>
              <a:cs typeface="Arial Unicode MS" pitchFamily="34" charset="-128"/>
            </a:endParaRPr>
          </a:p>
          <a:p>
            <a:pPr marL="228600" indent="-228600" eaLnBrk="1" hangingPunct="1">
              <a:spcBef>
                <a:spcPct val="0"/>
              </a:spcBef>
              <a:buSzPct val="65000"/>
              <a:buFontTx/>
              <a:buAutoNum type="arabicPeriod"/>
            </a:pPr>
            <a:r>
              <a:rPr lang="en-US" b="1" smtClean="0">
                <a:latin typeface="Arial" pitchFamily="34" charset="0"/>
                <a:ea typeface="Arial Unicode MS" pitchFamily="34" charset="-128"/>
                <a:cs typeface="Arial Unicode MS" pitchFamily="34" charset="-128"/>
              </a:rPr>
              <a:t>Supplier is the applicant.</a:t>
            </a:r>
          </a:p>
          <a:p>
            <a:pPr marL="228600" indent="-228600" eaLnBrk="1" hangingPunct="1">
              <a:spcBef>
                <a:spcPct val="0"/>
              </a:spcBef>
              <a:buSzPct val="65000"/>
            </a:pPr>
            <a:endParaRPr lang="en-US" b="1" smtClean="0">
              <a:latin typeface="Arial" pitchFamily="34" charset="0"/>
              <a:ea typeface="Arial Unicode MS" pitchFamily="34" charset="-128"/>
              <a:cs typeface="Arial Unicode MS" pitchFamily="34" charset="-128"/>
            </a:endParaRPr>
          </a:p>
          <a:p>
            <a:pPr marL="228600" indent="-228600" eaLnBrk="1" hangingPunct="1">
              <a:spcBef>
                <a:spcPct val="0"/>
              </a:spcBef>
              <a:buSzPct val="65000"/>
            </a:pPr>
            <a:endParaRPr lang="en-US" b="1" smtClean="0">
              <a:latin typeface="Arial" pitchFamily="34" charset="0"/>
              <a:ea typeface="Arial Unicode MS" pitchFamily="34" charset="-128"/>
              <a:cs typeface="Arial Unicode MS" pitchFamily="34" charset="-128"/>
            </a:endParaRPr>
          </a:p>
          <a:p>
            <a:pPr marL="228600" indent="-228600" eaLnBrk="1" hangingPunct="1">
              <a:spcBef>
                <a:spcPct val="0"/>
              </a:spcBef>
              <a:buSzPct val="65000"/>
            </a:pPr>
            <a:endParaRPr lang="en-US" b="1" smtClean="0">
              <a:latin typeface="Arial" pitchFamily="34" charset="0"/>
              <a:ea typeface="Arial Unicode MS" pitchFamily="34" charset="-128"/>
              <a:cs typeface="Arial Unicode MS" pitchFamily="34" charset="-128"/>
            </a:endParaRPr>
          </a:p>
          <a:p>
            <a:pPr marL="228600" indent="-228600"/>
            <a:endParaRPr lang="en-US" b="1"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67B99273-D89C-469A-ABE8-5D5146996A05}" type="slidenum">
              <a:rPr lang="en-US" sz="1200" smtClean="0">
                <a:latin typeface="Times New Roman" pitchFamily="18" charset="0"/>
              </a:rPr>
              <a:pPr/>
              <a:t>7</a:t>
            </a:fld>
            <a:endParaRPr lang="en-US" sz="1200" smtClean="0">
              <a:latin typeface="Times New Roman" pitchFamily="18"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xfrm>
            <a:off x="914400" y="4416425"/>
            <a:ext cx="5410200" cy="4183063"/>
          </a:xfrm>
          <a:noFill/>
        </p:spPr>
        <p:txBody>
          <a:bodyPr/>
          <a:lstStyle/>
          <a:p>
            <a:pPr marL="457200" indent="-228600">
              <a:buFontTx/>
              <a:buAutoNum type="arabicPeriod"/>
            </a:pPr>
            <a:r>
              <a:rPr lang="en-US" sz="1000" smtClean="0"/>
              <a:t>UL Standards of Conduct, 00-LE-P0001,  can be found in Doc Control.  </a:t>
            </a:r>
            <a:r>
              <a:rPr lang="en-US" sz="1000" i="1" smtClean="0"/>
              <a:t>Might be good to verify if all know how to get to DCS, if needed show them.</a:t>
            </a:r>
          </a:p>
          <a:p>
            <a:pPr marL="457200" indent="-228600">
              <a:buFontTx/>
              <a:buAutoNum type="arabicPeriod"/>
            </a:pPr>
            <a:endParaRPr lang="en-US" sz="1000" i="1" smtClean="0"/>
          </a:p>
          <a:p>
            <a:pPr marL="457200" indent="-228600">
              <a:buFontTx/>
              <a:buAutoNum type="arabicPeriod"/>
            </a:pPr>
            <a:r>
              <a:rPr lang="en-US" sz="1000" b="1" smtClean="0">
                <a:ea typeface="Arial Unicode MS" pitchFamily="34" charset="-128"/>
                <a:cs typeface="Arial Unicode MS" pitchFamily="34" charset="-128"/>
              </a:rPr>
              <a:t>Guide Information Pages</a:t>
            </a:r>
            <a:r>
              <a:rPr lang="en-US" sz="1000" smtClean="0">
                <a:ea typeface="Arial Unicode MS" pitchFamily="34" charset="-128"/>
                <a:cs typeface="Arial Unicode MS" pitchFamily="34" charset="-128"/>
              </a:rPr>
              <a:t> for each product category include critical information regarding the certified products, such as intended use of the product, reference to utilizing manufacturer's instructions, applicable installation codes, limitations regarding the use of the product, the standard or other requirements used to investigate the product, the type of UL Mark on the product, as well as other important facts such as explanation of markings, identification of related categories, and adjunct services.</a:t>
            </a:r>
          </a:p>
          <a:p>
            <a:pPr marL="457200" indent="-228600">
              <a:buFontTx/>
              <a:buAutoNum type="arabicPeriod"/>
            </a:pPr>
            <a:endParaRPr lang="en-US" sz="1000" smtClean="0">
              <a:ea typeface="Arial Unicode MS" pitchFamily="34" charset="-128"/>
              <a:cs typeface="Arial Unicode MS" pitchFamily="34" charset="-128"/>
            </a:endParaRPr>
          </a:p>
          <a:p>
            <a:pPr marL="457200" indent="-228600">
              <a:buFontTx/>
              <a:buAutoNum type="arabicPeriod"/>
            </a:pPr>
            <a:r>
              <a:rPr lang="en-US" sz="1000" smtClean="0">
                <a:ea typeface="Arial Unicode MS" pitchFamily="34" charset="-128"/>
                <a:cs typeface="Arial Unicode MS" pitchFamily="34" charset="-128"/>
              </a:rPr>
              <a:t>To locate The Guide, Listing, Classification and Recognition Information Pages are available in UL's printed product directories, and in </a:t>
            </a:r>
            <a:r>
              <a:rPr lang="en-US" sz="1000" b="1" smtClean="0">
                <a:ea typeface="Arial Unicode MS" pitchFamily="34" charset="-128"/>
                <a:cs typeface="Arial Unicode MS" pitchFamily="34" charset="-128"/>
              </a:rPr>
              <a:t>UL's Listing Information System</a:t>
            </a:r>
            <a:r>
              <a:rPr lang="en-US" sz="1000" smtClean="0">
                <a:ea typeface="Arial Unicode MS" pitchFamily="34" charset="-128"/>
                <a:cs typeface="Arial Unicode MS" pitchFamily="34" charset="-128"/>
              </a:rPr>
              <a:t> (http://lis.ul.com/cgibin/XYV/template/LISINT242/1FRAME/index.html) on UL's Intranet for UL staff)  and </a:t>
            </a:r>
            <a:r>
              <a:rPr lang="en-US" sz="1000" b="1" smtClean="0">
                <a:ea typeface="Arial Unicode MS" pitchFamily="34" charset="-128"/>
                <a:cs typeface="Arial Unicode MS" pitchFamily="34" charset="-128"/>
              </a:rPr>
              <a:t>On-line Certification Directory</a:t>
            </a:r>
            <a:r>
              <a:rPr lang="en-US" sz="1000" smtClean="0">
                <a:ea typeface="Arial Unicode MS" pitchFamily="34" charset="-128"/>
                <a:cs typeface="Arial Unicode MS" pitchFamily="34" charset="-128"/>
              </a:rPr>
              <a:t> (http://database.ul.com/cgibin/XYV/template/LISEXT/1FRAME/index.htm)  on UL's Internet for external users). The Model Information Pages are available only in LIS.</a:t>
            </a:r>
          </a:p>
          <a:p>
            <a:pPr marL="457200" indent="-228600">
              <a:buFontTx/>
              <a:buChar char="•"/>
            </a:pPr>
            <a:endParaRPr lang="en-US" sz="1000" smtClean="0"/>
          </a:p>
          <a:p>
            <a:pPr marL="457200" indent="-228600">
              <a:buFontTx/>
              <a:buAutoNum type="arabicPeriod" startAt="5"/>
            </a:pPr>
            <a:r>
              <a:rPr lang="en-US" sz="1000" b="1" smtClean="0">
                <a:solidFill>
                  <a:srgbClr val="000000"/>
                </a:solidFill>
                <a:cs typeface="Arial" pitchFamily="34" charset="0"/>
              </a:rPr>
              <a:t>Certification Requirement Decision  (CRD) is </a:t>
            </a:r>
            <a:r>
              <a:rPr lang="en-US" sz="1000" smtClean="0">
                <a:solidFill>
                  <a:srgbClr val="000000"/>
                </a:solidFill>
                <a:ea typeface="Arial Unicode MS" pitchFamily="34" charset="-128"/>
                <a:cs typeface="Arial Unicode MS" pitchFamily="34" charset="-128"/>
              </a:rPr>
              <a:t>A decision about the applicability or inapplicability of a requirement of the standard resulting in an impact to existing/future Listed, Recognized or Classified products, or that better defines the present practice in the application of the requirement.</a:t>
            </a:r>
          </a:p>
          <a:p>
            <a:pPr marL="457200" indent="-228600"/>
            <a:r>
              <a:rPr lang="en-US" sz="1000" smtClean="0">
                <a:solidFill>
                  <a:srgbClr val="000000"/>
                </a:solidFill>
                <a:ea typeface="Arial Unicode MS" pitchFamily="34" charset="-128"/>
                <a:cs typeface="Arial Unicode MS" pitchFamily="34" charset="-128"/>
              </a:rPr>
              <a:t> 	</a:t>
            </a:r>
            <a:r>
              <a:rPr lang="en-US" sz="1000" smtClean="0">
                <a:solidFill>
                  <a:srgbClr val="000000"/>
                </a:solidFill>
                <a:cs typeface="Arial" pitchFamily="34" charset="0"/>
              </a:rPr>
              <a:t>NOTE:  Certification Requirement Decisions were formerly called Significant Interpretations</a:t>
            </a:r>
            <a:r>
              <a:rPr lang="en-US" sz="1000" smtClean="0"/>
              <a:t> (SI)</a:t>
            </a:r>
          </a:p>
          <a:p>
            <a:pPr marL="457200" indent="-228600"/>
            <a:endParaRPr lang="en-US" sz="10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6E418AA3-1B0A-4A4F-8C1E-B2B1F3A67260}" type="slidenum">
              <a:rPr lang="en-US" sz="1200" smtClean="0">
                <a:latin typeface="Times New Roman" pitchFamily="18" charset="0"/>
              </a:rPr>
              <a:pPr/>
              <a:t>8</a:t>
            </a:fld>
            <a:endParaRPr lang="en-US" sz="1200" smtClean="0">
              <a:latin typeface="Times New Roman" pitchFamily="18" charset="0"/>
            </a:endParaRPr>
          </a:p>
        </p:txBody>
      </p:sp>
      <p:sp>
        <p:nvSpPr>
          <p:cNvPr id="63491" name="Rectangle 2"/>
          <p:cNvSpPr>
            <a:spLocks noChangeArrowheads="1" noTextEdit="1"/>
          </p:cNvSpPr>
          <p:nvPr>
            <p:ph type="sldImg"/>
          </p:nvPr>
        </p:nvSpPr>
        <p:spPr>
          <a:xfrm>
            <a:off x="1066800" y="685800"/>
            <a:ext cx="4648200" cy="3486150"/>
          </a:xfrm>
          <a:ln/>
        </p:spPr>
      </p:sp>
      <p:sp>
        <p:nvSpPr>
          <p:cNvPr id="63492" name="Rectangle 3"/>
          <p:cNvSpPr>
            <a:spLocks noGrp="1" noChangeArrowheads="1"/>
          </p:cNvSpPr>
          <p:nvPr>
            <p:ph type="body" idx="1"/>
          </p:nvPr>
        </p:nvSpPr>
        <p:spPr>
          <a:noFill/>
        </p:spPr>
        <p:txBody>
          <a:bodyPr/>
          <a:lstStyle/>
          <a:p>
            <a:pPr marL="342900" lvl="1" indent="-228600"/>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EEC50307-6CB3-45ED-A7EE-6B58CB85C528}" type="slidenum">
              <a:rPr lang="en-US" sz="1200" smtClean="0">
                <a:latin typeface="Times New Roman" pitchFamily="18" charset="0"/>
              </a:rPr>
              <a:pPr/>
              <a:t>9</a:t>
            </a:fld>
            <a:endParaRPr lang="en-US" sz="1200" smtClean="0">
              <a:latin typeface="Times New Roman" pitchFamily="18" charset="0"/>
            </a:endParaRPr>
          </a:p>
        </p:txBody>
      </p:sp>
      <p:sp>
        <p:nvSpPr>
          <p:cNvPr id="64515" name="Rectangle 2"/>
          <p:cNvSpPr>
            <a:spLocks noChangeArrowheads="1" noTextEdit="1"/>
          </p:cNvSpPr>
          <p:nvPr>
            <p:ph type="sldImg"/>
          </p:nvPr>
        </p:nvSpPr>
        <p:spPr>
          <a:xfrm>
            <a:off x="1066800" y="685800"/>
            <a:ext cx="4648200" cy="3486150"/>
          </a:xfrm>
          <a:ln/>
        </p:spPr>
      </p:sp>
      <p:sp>
        <p:nvSpPr>
          <p:cNvPr id="64516" name="Rectangle 3"/>
          <p:cNvSpPr>
            <a:spLocks noGrp="1" noChangeArrowheads="1"/>
          </p:cNvSpPr>
          <p:nvPr>
            <p:ph type="body" idx="1"/>
          </p:nvPr>
        </p:nvSpPr>
        <p:spPr>
          <a:xfrm>
            <a:off x="304800" y="4343400"/>
            <a:ext cx="3276600" cy="4183063"/>
          </a:xfrm>
          <a:noFill/>
        </p:spPr>
        <p:txBody>
          <a:bodyPr/>
          <a:lstStyle/>
          <a:p>
            <a:pPr marL="228600" indent="-228600" eaLnBrk="1" hangingPunct="1">
              <a:spcBef>
                <a:spcPct val="0"/>
              </a:spcBef>
              <a:buClr>
                <a:schemeClr val="tx1"/>
              </a:buClr>
              <a:buFontTx/>
              <a:buAutoNum type="arabicPeriod"/>
            </a:pPr>
            <a:r>
              <a:rPr lang="en-US" sz="1000" b="1" smtClean="0"/>
              <a:t>A list of certification programs can be found at link below and includes links to available to program manuals. http://corporate.ul.com/departments/ics/home/index.asp</a:t>
            </a:r>
          </a:p>
          <a:p>
            <a:pPr marL="685800" lvl="2" indent="-228600" eaLnBrk="1" hangingPunct="1">
              <a:spcBef>
                <a:spcPct val="0"/>
              </a:spcBef>
              <a:buClr>
                <a:schemeClr val="tx1"/>
              </a:buClr>
              <a:buFontTx/>
              <a:buAutoNum type="arabicPeriod"/>
            </a:pPr>
            <a:endParaRPr lang="en-US" sz="1000" b="1" smtClean="0"/>
          </a:p>
          <a:p>
            <a:pPr marL="228600" indent="-228600" eaLnBrk="1" hangingPunct="1">
              <a:spcBef>
                <a:spcPct val="0"/>
              </a:spcBef>
              <a:buClr>
                <a:schemeClr val="tx1"/>
              </a:buClr>
              <a:buFontTx/>
              <a:buAutoNum type="arabicPeriod"/>
            </a:pPr>
            <a:r>
              <a:rPr lang="en-US" sz="1000" b="1" smtClean="0"/>
              <a:t>The Global Quality Manual, 00-QA-P0001 has more information relative to responsibilities. </a:t>
            </a:r>
          </a:p>
          <a:p>
            <a:pPr marL="685800" lvl="2" indent="-228600" eaLnBrk="1" hangingPunct="1">
              <a:spcBef>
                <a:spcPct val="0"/>
              </a:spcBef>
              <a:buClr>
                <a:schemeClr val="tx1"/>
              </a:buClr>
              <a:buFontTx/>
              <a:buAutoNum type="arabicPeriod"/>
            </a:pPr>
            <a:endParaRPr lang="en-US" sz="1000" b="1" smtClean="0"/>
          </a:p>
          <a:p>
            <a:pPr marL="228600" indent="-228600" eaLnBrk="1" hangingPunct="1">
              <a:spcBef>
                <a:spcPct val="0"/>
              </a:spcBef>
              <a:buClr>
                <a:schemeClr val="tx1"/>
              </a:buClr>
              <a:buFontTx/>
              <a:buAutoNum type="arabicPeriod"/>
            </a:pPr>
            <a:r>
              <a:rPr lang="en-US" sz="1000" b="1" smtClean="0"/>
              <a:t>Certificate of Incorporation can be found in legal</a:t>
            </a:r>
          </a:p>
          <a:p>
            <a:pPr marL="571500" lvl="1" indent="-228600"/>
            <a:endParaRPr lang="en-US" sz="1000" smtClean="0"/>
          </a:p>
          <a:p>
            <a:pPr marL="228600" indent="-228600" eaLnBrk="1" hangingPunct="1">
              <a:spcBef>
                <a:spcPct val="0"/>
              </a:spcBef>
              <a:buClr>
                <a:schemeClr val="tx1"/>
              </a:buClr>
              <a:buFontTx/>
              <a:buAutoNum type="arabicPeriod"/>
            </a:pPr>
            <a:r>
              <a:rPr lang="en-US" sz="1000" b="1" smtClean="0">
                <a:solidFill>
                  <a:srgbClr val="CC3300"/>
                </a:solidFill>
              </a:rPr>
              <a:t>One key item is that decisions for granting certification can only be done by UL, can’t be subcontracted.</a:t>
            </a:r>
          </a:p>
          <a:p>
            <a:pPr marL="228600" indent="-228600" eaLnBrk="1" hangingPunct="1">
              <a:spcBef>
                <a:spcPct val="0"/>
              </a:spcBef>
              <a:buClr>
                <a:schemeClr val="tx1"/>
              </a:buClr>
              <a:buFontTx/>
              <a:buAutoNum type="arabicPeriod"/>
            </a:pPr>
            <a:endParaRPr lang="en-US" sz="1000" b="1" smtClean="0">
              <a:solidFill>
                <a:srgbClr val="CC3300"/>
              </a:solidFill>
            </a:endParaRPr>
          </a:p>
          <a:p>
            <a:pPr marL="228600" indent="-228600" eaLnBrk="1" hangingPunct="1">
              <a:spcBef>
                <a:spcPct val="0"/>
              </a:spcBef>
              <a:buClr>
                <a:schemeClr val="tx1"/>
              </a:buClr>
              <a:buFontTx/>
              <a:buAutoNum type="arabicPeriod"/>
            </a:pPr>
            <a:r>
              <a:rPr lang="en-US" sz="1000" b="1" smtClean="0">
                <a:solidFill>
                  <a:srgbClr val="000000"/>
                </a:solidFill>
                <a:ea typeface="Arial Unicode MS" pitchFamily="34" charset="-128"/>
                <a:cs typeface="Arial Unicode MS" pitchFamily="34" charset="-128"/>
              </a:rPr>
              <a:t>The personnel employed to operate the specific programs are shown in the organization charts. </a:t>
            </a:r>
          </a:p>
          <a:p>
            <a:pPr marL="228600" indent="-228600" eaLnBrk="1" hangingPunct="1">
              <a:spcBef>
                <a:spcPct val="0"/>
              </a:spcBef>
              <a:buClr>
                <a:schemeClr val="tx1"/>
              </a:buClr>
              <a:buFontTx/>
              <a:buAutoNum type="arabicPeriod"/>
            </a:pPr>
            <a:endParaRPr lang="en-US" sz="1000" b="1" smtClean="0">
              <a:solidFill>
                <a:srgbClr val="000000"/>
              </a:solidFill>
              <a:ea typeface="Arial Unicode MS" pitchFamily="34" charset="-128"/>
              <a:cs typeface="Arial Unicode MS" pitchFamily="34" charset="-128"/>
            </a:endParaRPr>
          </a:p>
          <a:p>
            <a:pPr marL="228600" indent="-228600" eaLnBrk="1" hangingPunct="1">
              <a:spcBef>
                <a:spcPct val="0"/>
              </a:spcBef>
              <a:buClr>
                <a:schemeClr val="tx1"/>
              </a:buClr>
              <a:buFontTx/>
              <a:buAutoNum type="arabicPeriod"/>
            </a:pPr>
            <a:r>
              <a:rPr lang="en-US" sz="1000" b="1" smtClean="0">
                <a:solidFill>
                  <a:srgbClr val="000000"/>
                </a:solidFill>
                <a:ea typeface="Arial Unicode MS" pitchFamily="34" charset="-128"/>
                <a:cs typeface="Arial Unicode MS" pitchFamily="34" charset="-128"/>
              </a:rPr>
              <a:t>The list of personnel having the necessary education, training, technical knowledge and experience to operate these Programs are shown in the Global Technical Competency Database for Evaluation Staff and Verification Staff, and in the Field Technical Competency Database for surveillance staff. </a:t>
            </a:r>
          </a:p>
          <a:p>
            <a:pPr marL="228600" indent="-228600" eaLnBrk="1" hangingPunct="1">
              <a:spcBef>
                <a:spcPct val="0"/>
              </a:spcBef>
              <a:buClr>
                <a:schemeClr val="tx1"/>
              </a:buClr>
              <a:buFontTx/>
              <a:buChar char="•"/>
            </a:pPr>
            <a:endParaRPr lang="en-US" sz="1000" b="1" smtClean="0">
              <a:solidFill>
                <a:srgbClr val="000000"/>
              </a:solidFill>
              <a:ea typeface="Arial Unicode MS" pitchFamily="34" charset="-128"/>
              <a:cs typeface="Arial Unicode MS" pitchFamily="34" charset="-128"/>
            </a:endParaRPr>
          </a:p>
        </p:txBody>
      </p:sp>
      <p:sp>
        <p:nvSpPr>
          <p:cNvPr id="64517" name="Text Box 39"/>
          <p:cNvSpPr txBox="1">
            <a:spLocks noChangeArrowheads="1"/>
          </p:cNvSpPr>
          <p:nvPr/>
        </p:nvSpPr>
        <p:spPr bwMode="auto">
          <a:xfrm>
            <a:off x="3581400" y="4267200"/>
            <a:ext cx="312420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000">
                <a:solidFill>
                  <a:schemeClr val="tx1"/>
                </a:solidFill>
                <a:latin typeface="Arial" pitchFamily="34" charset="0"/>
                <a:ea typeface="Osaka" pitchFamily="1" charset="-128"/>
              </a:defRPr>
            </a:lvl1pPr>
            <a:lvl2pPr marL="914400" indent="-45720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Clr>
                <a:schemeClr val="tx1"/>
              </a:buClr>
              <a:buFontTx/>
              <a:buAutoNum type="arabicPeriod" startAt="7"/>
            </a:pPr>
            <a:r>
              <a:rPr lang="en-US" b="1">
                <a:solidFill>
                  <a:srgbClr val="000000"/>
                </a:solidFill>
                <a:latin typeface="Times New Roman" pitchFamily="18" charset="0"/>
                <a:ea typeface="Arial Unicode MS" pitchFamily="34" charset="-128"/>
                <a:cs typeface="Arial Unicode MS" pitchFamily="34" charset="-128"/>
              </a:rPr>
              <a:t>The Senior Vice President Chief Operations Officer is responsible for employing sufficient staff to conduct evaluation and certification activities associated with the Program.  </a:t>
            </a:r>
          </a:p>
          <a:p>
            <a:pPr eaLnBrk="1" hangingPunct="1">
              <a:buClr>
                <a:schemeClr val="tx1"/>
              </a:buClr>
              <a:buFontTx/>
              <a:buAutoNum type="arabicPeriod" startAt="7"/>
            </a:pPr>
            <a:endParaRPr lang="en-US" b="1">
              <a:solidFill>
                <a:srgbClr val="000000"/>
              </a:solidFill>
              <a:latin typeface="Times New Roman" pitchFamily="18" charset="0"/>
              <a:ea typeface="Arial Unicode MS" pitchFamily="34" charset="-128"/>
              <a:cs typeface="Arial Unicode MS" pitchFamily="34" charset="-128"/>
            </a:endParaRPr>
          </a:p>
          <a:p>
            <a:pPr eaLnBrk="1" hangingPunct="1">
              <a:buClr>
                <a:schemeClr val="tx1"/>
              </a:buClr>
              <a:buFontTx/>
              <a:buAutoNum type="arabicPeriod" startAt="7"/>
            </a:pPr>
            <a:r>
              <a:rPr lang="en-US" b="1">
                <a:solidFill>
                  <a:srgbClr val="000000"/>
                </a:solidFill>
                <a:latin typeface="Times New Roman" pitchFamily="18" charset="0"/>
                <a:ea typeface="Arial Unicode MS" pitchFamily="34" charset="-128"/>
                <a:cs typeface="Arial Unicode MS" pitchFamily="34" charset="-128"/>
              </a:rPr>
              <a:t>The Senior Vice President of Follow-Up Services is responsible for employing sufficient staff to conduct surveillance activities and other field inspection activities associated with the</a:t>
            </a:r>
            <a:r>
              <a:rPr lang="en-US" b="1">
                <a:solidFill>
                  <a:srgbClr val="000000"/>
                </a:solidFill>
                <a:latin typeface="Arial Unicode MS" pitchFamily="34" charset="-128"/>
                <a:ea typeface="Arial Unicode MS" pitchFamily="34" charset="-128"/>
                <a:cs typeface="Arial Unicode MS" pitchFamily="34" charset="-128"/>
              </a:rPr>
              <a:t> </a:t>
            </a:r>
            <a:r>
              <a:rPr lang="en-US" b="1">
                <a:solidFill>
                  <a:srgbClr val="000000"/>
                </a:solidFill>
                <a:latin typeface="Times New Roman" pitchFamily="18" charset="0"/>
                <a:ea typeface="Arial Unicode MS" pitchFamily="34" charset="-128"/>
                <a:cs typeface="Arial Unicode MS" pitchFamily="34" charset="-128"/>
              </a:rPr>
              <a:t>Programs.</a:t>
            </a:r>
            <a:endParaRPr lang="en-US" b="1">
              <a:latin typeface="Times New Roman" pitchFamily="18" charset="0"/>
            </a:endParaRPr>
          </a:p>
          <a:p>
            <a:pPr eaLnBrk="1" hangingPunct="1">
              <a:buClr>
                <a:schemeClr val="tx1"/>
              </a:buClr>
              <a:buFontTx/>
              <a:buAutoNum type="arabicPeriod" startAt="7"/>
            </a:pPr>
            <a:endParaRPr lang="en-US" b="1">
              <a:solidFill>
                <a:srgbClr val="000000"/>
              </a:solidFill>
              <a:latin typeface="Times New Roman" pitchFamily="18" charset="0"/>
              <a:cs typeface="Times New Roman" pitchFamily="18" charset="0"/>
            </a:endParaRPr>
          </a:p>
          <a:p>
            <a:pPr eaLnBrk="1" hangingPunct="1">
              <a:buClr>
                <a:schemeClr val="tx1"/>
              </a:buClr>
              <a:buFontTx/>
              <a:buAutoNum type="arabicPeriod" startAt="7"/>
            </a:pPr>
            <a:r>
              <a:rPr lang="en-US" b="1">
                <a:solidFill>
                  <a:srgbClr val="000000"/>
                </a:solidFill>
                <a:latin typeface="Times New Roman" pitchFamily="18" charset="0"/>
                <a:cs typeface="Times New Roman" pitchFamily="18" charset="0"/>
              </a:rPr>
              <a:t>  </a:t>
            </a:r>
            <a:r>
              <a:rPr lang="en-US" b="1">
                <a:solidFill>
                  <a:srgbClr val="000000"/>
                </a:solidFill>
                <a:latin typeface="Times New Roman" pitchFamily="18" charset="0"/>
                <a:ea typeface="Arial Unicode MS" pitchFamily="34" charset="-128"/>
                <a:cs typeface="Arial Unicode MS" pitchFamily="34" charset="-128"/>
              </a:rPr>
              <a:t>The personnel employed to operate the Program are shown in the organization charts.  The list of personnel having the necessary education, training, technical knowledge and experience to operate the Program are shown in the Global Technical Competency Database for Evaluation Staff and Verification Staff, and in the Field Technical Competency Database for surveillance staff. The Senior Vice President Chief Operations Officer is responsible for employing sufficient staff to conduct evaluation and certification activities associated with the Program.  The Senior Vice President of Follow-Up Services is responsible for employing sufficient staff to conduct surveillance activities and other field inspection activities associated with the</a:t>
            </a:r>
            <a:r>
              <a:rPr lang="en-US" b="1">
                <a:solidFill>
                  <a:srgbClr val="000000"/>
                </a:solidFill>
                <a:latin typeface="Arial Unicode MS" pitchFamily="34" charset="-128"/>
                <a:ea typeface="Arial Unicode MS" pitchFamily="34" charset="-128"/>
                <a:cs typeface="Arial Unicode MS" pitchFamily="34" charset="-128"/>
              </a:rPr>
              <a:t> </a:t>
            </a:r>
            <a:r>
              <a:rPr lang="en-US" b="1">
                <a:solidFill>
                  <a:srgbClr val="000000"/>
                </a:solidFill>
                <a:latin typeface="Times New Roman" pitchFamily="18" charset="0"/>
                <a:ea typeface="Arial Unicode MS" pitchFamily="34" charset="-128"/>
                <a:cs typeface="Arial Unicode MS" pitchFamily="34" charset="-128"/>
              </a:rPr>
              <a:t>Program.</a:t>
            </a:r>
          </a:p>
          <a:p>
            <a:pPr lvl="1" eaLnBrk="1" hangingPunct="1">
              <a:buClr>
                <a:schemeClr val="tx1"/>
              </a:buClr>
              <a:buFontTx/>
              <a:buChar char="•"/>
            </a:pPr>
            <a:endParaRPr lang="en-US" b="1">
              <a:latin typeface="Times New Roman" pitchFamily="18" charset="0"/>
            </a:endParaRPr>
          </a:p>
          <a:p>
            <a:pPr>
              <a:spcBef>
                <a:spcPct val="30000"/>
              </a:spcBef>
            </a:pPr>
            <a:endParaRPr lang="en-US">
              <a:latin typeface="Times New Roman" pitchFamily="18" charset="0"/>
            </a:endParaRPr>
          </a:p>
          <a:p>
            <a:pPr eaLnBrk="1" hangingPunct="1"/>
            <a:endParaRPr lang="en-US" sz="18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Geneva" charset="0"/>
                <a:cs typeface="Geneva" charset="0"/>
              </a:defRPr>
            </a:lvl1pPr>
            <a:lvl2pPr marL="37931725" indent="-37474525" eaLnBrk="0" hangingPunct="0">
              <a:defRPr sz="2400">
                <a:solidFill>
                  <a:schemeClr val="tx1"/>
                </a:solidFill>
                <a:latin typeface="Arial" pitchFamily="34" charset="0"/>
                <a:ea typeface="Geneva" charset="0"/>
                <a:cs typeface="Geneva" charset="0"/>
              </a:defRPr>
            </a:lvl2pPr>
            <a:lvl3pPr eaLnBrk="0" hangingPunct="0">
              <a:defRPr sz="2400">
                <a:solidFill>
                  <a:schemeClr val="tx1"/>
                </a:solidFill>
                <a:latin typeface="Arial" pitchFamily="34" charset="0"/>
                <a:ea typeface="Geneva" charset="0"/>
                <a:cs typeface="Geneva" charset="0"/>
              </a:defRPr>
            </a:lvl3pPr>
            <a:lvl4pPr eaLnBrk="0" hangingPunct="0">
              <a:defRPr sz="2400">
                <a:solidFill>
                  <a:schemeClr val="tx1"/>
                </a:solidFill>
                <a:latin typeface="Arial" pitchFamily="34" charset="0"/>
                <a:ea typeface="Geneva" charset="0"/>
                <a:cs typeface="Geneva" charset="0"/>
              </a:defRPr>
            </a:lvl4pPr>
            <a:lvl5pPr eaLnBrk="0" hangingPunct="0">
              <a:defRPr sz="2400">
                <a:solidFill>
                  <a:schemeClr val="tx1"/>
                </a:solidFill>
                <a:latin typeface="Arial" pitchFamily="34" charset="0"/>
                <a:ea typeface="Geneva" charset="0"/>
                <a:cs typeface="Geneva" charset="0"/>
              </a:defRPr>
            </a:lvl5pPr>
            <a:lvl6pPr marL="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9144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13716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18288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defRPr/>
            </a:pPr>
            <a:r>
              <a:rPr lang="en-US" sz="1000" dirty="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2692611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928075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Geneva" charset="0"/>
                <a:cs typeface="Geneva" charset="0"/>
              </a:defRPr>
            </a:lvl1pPr>
            <a:lvl2pPr marL="37931725" indent="-37474525" eaLnBrk="0" hangingPunct="0">
              <a:defRPr sz="2400">
                <a:solidFill>
                  <a:schemeClr val="tx1"/>
                </a:solidFill>
                <a:latin typeface="Arial" pitchFamily="34" charset="0"/>
                <a:ea typeface="Geneva" charset="0"/>
                <a:cs typeface="Geneva" charset="0"/>
              </a:defRPr>
            </a:lvl2pPr>
            <a:lvl3pPr eaLnBrk="0" hangingPunct="0">
              <a:defRPr sz="2400">
                <a:solidFill>
                  <a:schemeClr val="tx1"/>
                </a:solidFill>
                <a:latin typeface="Arial" pitchFamily="34" charset="0"/>
                <a:ea typeface="Geneva" charset="0"/>
                <a:cs typeface="Geneva" charset="0"/>
              </a:defRPr>
            </a:lvl3pPr>
            <a:lvl4pPr eaLnBrk="0" hangingPunct="0">
              <a:defRPr sz="2400">
                <a:solidFill>
                  <a:schemeClr val="tx1"/>
                </a:solidFill>
                <a:latin typeface="Arial" pitchFamily="34" charset="0"/>
                <a:ea typeface="Geneva" charset="0"/>
                <a:cs typeface="Geneva" charset="0"/>
              </a:defRPr>
            </a:lvl4pPr>
            <a:lvl5pPr eaLnBrk="0" hangingPunct="0">
              <a:defRPr sz="2400">
                <a:solidFill>
                  <a:schemeClr val="tx1"/>
                </a:solidFill>
                <a:latin typeface="Arial" pitchFamily="34" charset="0"/>
                <a:ea typeface="Geneva" charset="0"/>
                <a:cs typeface="Geneva" charset="0"/>
              </a:defRPr>
            </a:lvl5pPr>
            <a:lvl6pPr marL="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9144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13716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18288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defRPr/>
            </a:pPr>
            <a:r>
              <a:rPr lang="en-US" sz="1000" dirty="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020098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6AB19545-3A82-436A-8106-B3BC3F3AC88F}" type="slidenum">
              <a:rPr lang="en-US"/>
              <a:pPr>
                <a:defRPr/>
              </a:pPr>
              <a:t>‹#›</a:t>
            </a:fld>
            <a:endParaRPr lang="en-US" dirty="0"/>
          </a:p>
        </p:txBody>
      </p:sp>
    </p:spTree>
    <p:extLst>
      <p:ext uri="{BB962C8B-B14F-4D97-AF65-F5344CB8AC3E}">
        <p14:creationId xmlns:p14="http://schemas.microsoft.com/office/powerpoint/2010/main" val="222916581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4F8BFFA0-C60F-4729-A371-038317214AF3}" type="slidenum">
              <a:rPr lang="en-US"/>
              <a:pPr>
                <a:defRPr/>
              </a:pPr>
              <a:t>‹#›</a:t>
            </a:fld>
            <a:endParaRPr lang="en-US" dirty="0"/>
          </a:p>
        </p:txBody>
      </p:sp>
    </p:spTree>
    <p:extLst>
      <p:ext uri="{BB962C8B-B14F-4D97-AF65-F5344CB8AC3E}">
        <p14:creationId xmlns:p14="http://schemas.microsoft.com/office/powerpoint/2010/main" val="93624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3B398C50-8D97-47B3-955C-B5989F3C9BE9}" type="slidenum">
              <a:rPr lang="en-US"/>
              <a:pPr>
                <a:defRPr/>
              </a:pPr>
              <a:t>‹#›</a:t>
            </a:fld>
            <a:endParaRPr lang="en-US" dirty="0"/>
          </a:p>
        </p:txBody>
      </p:sp>
    </p:spTree>
    <p:extLst>
      <p:ext uri="{BB962C8B-B14F-4D97-AF65-F5344CB8AC3E}">
        <p14:creationId xmlns:p14="http://schemas.microsoft.com/office/powerpoint/2010/main" val="25306012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409369"/>
      </p:ext>
    </p:extLst>
  </p:cSld>
  <p:clrMapOvr>
    <a:overrideClrMapping bg1="lt1" tx1="dk1" bg2="lt2" tx2="dk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C94286C7-CC87-402B-8BC1-CE6FC9F61F1C}" type="slidenum">
              <a:rPr lang="en-US"/>
              <a:pPr>
                <a:defRPr/>
              </a:pPr>
              <a:t>‹#›</a:t>
            </a:fld>
            <a:endParaRPr lang="en-US" dirty="0"/>
          </a:p>
        </p:txBody>
      </p:sp>
    </p:spTree>
    <p:extLst>
      <p:ext uri="{BB962C8B-B14F-4D97-AF65-F5344CB8AC3E}">
        <p14:creationId xmlns:p14="http://schemas.microsoft.com/office/powerpoint/2010/main" val="32952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1927E59-8AF9-4D4E-8638-F22BD42F2343}" type="slidenum">
              <a:rPr lang="en-US"/>
              <a:pPr>
                <a:defRPr/>
              </a:pPr>
              <a:t>‹#›</a:t>
            </a:fld>
            <a:endParaRPr lang="en-US" dirty="0"/>
          </a:p>
        </p:txBody>
      </p:sp>
    </p:spTree>
    <p:extLst>
      <p:ext uri="{BB962C8B-B14F-4D97-AF65-F5344CB8AC3E}">
        <p14:creationId xmlns:p14="http://schemas.microsoft.com/office/powerpoint/2010/main" val="342675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F56866FC-CB67-431F-BA0D-483F6337A8C6}" type="slidenum">
              <a:rPr lang="en-US"/>
              <a:pPr>
                <a:defRPr/>
              </a:pPr>
              <a:t>‹#›</a:t>
            </a:fld>
            <a:endParaRPr lang="en-US" dirty="0"/>
          </a:p>
        </p:txBody>
      </p:sp>
    </p:spTree>
    <p:extLst>
      <p:ext uri="{BB962C8B-B14F-4D97-AF65-F5344CB8AC3E}">
        <p14:creationId xmlns:p14="http://schemas.microsoft.com/office/powerpoint/2010/main" val="264655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E7771E9C-A88D-4AB4-A688-E462A9C0F24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Lst>
  <p:hf hdr="0" ft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kms.ul.com/km/livelink.exe/open/286511"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slide" Target="slide4.xml"/><Relationship Id="rId5" Type="http://schemas.openxmlformats.org/officeDocument/2006/relationships/hyperlink" Target="http://kms.ul.com/km/livelink.exe/open/286353" TargetMode="External"/><Relationship Id="rId4" Type="http://schemas.openxmlformats.org/officeDocument/2006/relationships/hyperlink" Target="http://nbkweb1.ul.com/departments/snk/3612/Programs/programs/manu_testing.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kms.ul.com/km/livelink.exe/open/288042"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hyperlink" Target="http://kms.ul.com/km/livelink.exe/open/288729"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kms.ul.com/km/livelink.exe/open/28633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kms.ul.com/km/llisapi.dll?func=ll&amp;objid=288059&amp;objAction=browse&amp;sort=name"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corporate.ul.com/departments/snk5212/IQA/index.cf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kms.ul.com/km/llisapi.dll?func=ll&amp;objid=288062&amp;objAction=browse&amp;sort=name" TargetMode="External"/><Relationship Id="rId7"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hyperlink" Target="http://kms.ul.com/km/llisapi.dll?func=ll&amp;objid=286579&amp;objAction=browse&amp;sort=name" TargetMode="External"/><Relationship Id="rId5" Type="http://schemas.openxmlformats.org/officeDocument/2006/relationships/hyperlink" Target="http://kms.ul.com/km/llisapi.dll?func=ll&amp;objid=286774&amp;objAction=browse&amp;sort=name" TargetMode="External"/><Relationship Id="rId4" Type="http://schemas.openxmlformats.org/officeDocument/2006/relationships/hyperlink" Target="http://corporate.ul.com/departments/snk5212/QE/" TargetMode="Externa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hyperlink" Target="http://kms.ul.com/km/llisapi.dll?func=ll&amp;objid=285332&amp;objAction=browse&amp;sort=name" TargetMode="External"/><Relationship Id="rId3" Type="http://schemas.openxmlformats.org/officeDocument/2006/relationships/hyperlink" Target="http://www.ul.com/" TargetMode="External"/><Relationship Id="rId7" Type="http://schemas.openxmlformats.org/officeDocument/2006/relationships/hyperlink" Target="http://kms.ul.com/km/llisapi.dll?func=ll&amp;objid=288200&amp;objAction=browse&amp;sort=name"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hyperlink" Target="http://kms.ul.com/km/llisapi.dll?func=ll&amp;objid=2133478&amp;objAction=browse&amp;sort=name" TargetMode="External"/><Relationship Id="rId5" Type="http://schemas.openxmlformats.org/officeDocument/2006/relationships/hyperlink" Target="http://kms.ul.com/km/llisapi.dll?func=ll&amp;objid=287741&amp;objAction=browse&amp;sort=name" TargetMode="External"/><Relationship Id="rId4" Type="http://schemas.openxmlformats.org/officeDocument/2006/relationships/hyperlink" Target="http://www.ul.com/global/eng/pages/" TargetMode="External"/><Relationship Id="rId9" Type="http://schemas.openxmlformats.org/officeDocument/2006/relationships/slide" Target="slide4.xml"/></Relationships>
</file>

<file path=ppt/slides/_rels/slide18.xml.rels><?xml version="1.0" encoding="UTF-8" standalone="yes"?>
<Relationships xmlns="http://schemas.openxmlformats.org/package/2006/relationships"><Relationship Id="rId8" Type="http://schemas.openxmlformats.org/officeDocument/2006/relationships/hyperlink" Target="http://kms.ul.com/km/llisapi.dll?func=ll&amp;objid=287939&amp;objAction=browse&amp;sort=name" TargetMode="External"/><Relationship Id="rId3" Type="http://schemas.openxmlformats.org/officeDocument/2006/relationships/hyperlink" Target="http://kms.ul.com/km/llisapi.dll?func=ll&amp;objid=285210&amp;objAction=browse&amp;sort=name" TargetMode="External"/><Relationship Id="rId7" Type="http://schemas.openxmlformats.org/officeDocument/2006/relationships/hyperlink" Target="http://www.ul.com/"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hyperlink" Target="http://kms.ul.com/km/llisapi.dll?func=ll&amp;objid=286196&amp;objAction=browse&amp;sort=name" TargetMode="External"/><Relationship Id="rId5" Type="http://schemas.openxmlformats.org/officeDocument/2006/relationships/hyperlink" Target="http://kms.ul.com/km/llisapi.dll?func=ll&amp;objid=285326&amp;objAction=browse&amp;sort=name" TargetMode="External"/><Relationship Id="rId4" Type="http://schemas.openxmlformats.org/officeDocument/2006/relationships/hyperlink" Target="http://kms.ul.com/km/llisapi.dll?func=ll&amp;objid=287930&amp;objAction=browse&amp;sort=name" TargetMode="External"/><Relationship Id="rId9" Type="http://schemas.openxmlformats.org/officeDocument/2006/relationships/slide" Target="slide4.xml"/></Relationships>
</file>

<file path=ppt/slides/_rels/slide19.xml.rels><?xml version="1.0" encoding="UTF-8" standalone="yes"?>
<Relationships xmlns="http://schemas.openxmlformats.org/package/2006/relationships"><Relationship Id="rId3" Type="http://schemas.openxmlformats.org/officeDocument/2006/relationships/hyperlink" Target="http://lis.ul.com/cgi-bin/XYV/template/LISINT242/1FRAME/index.html"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database.ul.com/cgi-bin/XYV/template/LISEXT/1FRAME/index.ht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slide" Target="slide7.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hyperlink" Target="http://kms.ul.com/km/llisapi.dll?func=ll&amp;objid=288056&amp;objAction=browse&amp;sort=name"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corporate.ul.com/documents/published_documents.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kms.ul.com/km/llisapi.dll?func=ll&amp;objid=288047&amp;objAction=browse&amp;sort=name"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slide" Target="slide4.xml"/></Relationships>
</file>

<file path=ppt/slides/_rels/slide22.xml.rels><?xml version="1.0" encoding="UTF-8" standalone="yes"?>
<Relationships xmlns="http://schemas.openxmlformats.org/package/2006/relationships"><Relationship Id="rId3" Type="http://schemas.openxmlformats.org/officeDocument/2006/relationships/hyperlink" Target="http://kms.ul.com/km/livelink.exe/open/286994"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slide" Target="slide4.xml"/><Relationship Id="rId5" Type="http://schemas.openxmlformats.org/officeDocument/2006/relationships/hyperlink" Target="http://kms.ul.com/km/llisapi.dll?func=ll&amp;objid=285329&amp;objAction=browse&amp;sort=name" TargetMode="External"/><Relationship Id="rId4" Type="http://schemas.openxmlformats.org/officeDocument/2006/relationships/hyperlink" Target="http://kms.ul.com/km/llisapi.dll?func=ll&amp;objid=286510&amp;objAction=browse&amp;sort=name" TargetMode="Externa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hyperlink" Target="http://kms.ul.com/km/livelink.exe/open/286994" TargetMode="External"/><Relationship Id="rId3" Type="http://schemas.openxmlformats.org/officeDocument/2006/relationships/hyperlink" Target="http://kms.ul.com/km/llisapi.dll?func=ll&amp;objid=287918&amp;objAction=browse&amp;sort=name" TargetMode="External"/><Relationship Id="rId7" Type="http://schemas.openxmlformats.org/officeDocument/2006/relationships/hyperlink" Target="http://kms.ul.com/km/llisapi.dll?func=ll&amp;objid=286510&amp;objAction=browse&amp;sort=name"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hyperlink" Target="http://kms.ul.com/km/llisapi.dll?func=ll&amp;objid=286364&amp;objAction=browse&amp;sort=name" TargetMode="External"/><Relationship Id="rId11" Type="http://schemas.openxmlformats.org/officeDocument/2006/relationships/slide" Target="slide4.xml"/><Relationship Id="rId5" Type="http://schemas.openxmlformats.org/officeDocument/2006/relationships/hyperlink" Target="http://kms.ul.com/km/llisapi.dll?func=ll&amp;objid=287933&amp;objAction=browse&amp;sort=name" TargetMode="External"/><Relationship Id="rId10" Type="http://schemas.openxmlformats.org/officeDocument/2006/relationships/hyperlink" Target="http://kms.ul.com/km/llisapi.dll?func=ll&amp;objid=285189&amp;objAction=browse&amp;sort=name" TargetMode="External"/><Relationship Id="rId4" Type="http://schemas.openxmlformats.org/officeDocument/2006/relationships/hyperlink" Target="http://kms.ul.com/km/llisapi.dll?func=ll&amp;objid=287798&amp;objAction=browse&amp;sort=name" TargetMode="External"/><Relationship Id="rId9" Type="http://schemas.openxmlformats.org/officeDocument/2006/relationships/hyperlink" Target="http://kms.ul.com/km/llisapi.dll?func=ll&amp;objid=286421&amp;objAction=browse&amp;sort=nam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kms.ul.com/km/llisapi.dll?func=ll&amp;objid=287768&amp;objAction=browse&amp;sort=name"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kms.ul.com/km/llisapi.dll?func=ll&amp;objid=287924&amp;objAction=browse&amp;sort=name"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kms.ul.com/km/llisapi.dll?func=ll&amp;objid=287930&amp;objAction=browse&amp;sort=name"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slide" Target="slide4.xml"/><Relationship Id="rId5" Type="http://schemas.openxmlformats.org/officeDocument/2006/relationships/hyperlink" Target="http://kms.ul.com/km/llisapi.dll?func=ll&amp;objid=286196&amp;objAction=browse&amp;sort=name" TargetMode="External"/><Relationship Id="rId4" Type="http://schemas.openxmlformats.org/officeDocument/2006/relationships/hyperlink" Target="http://kms.ul.com/km/llisapi.dll?func=ll&amp;objid=285326&amp;objAction=browse&amp;sort=name"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kms.ul.com/km/llisapi.dll?func=ll&amp;objid=288200&amp;objAction=browse&amp;sort=name" TargetMode="External"/><Relationship Id="rId3" Type="http://schemas.openxmlformats.org/officeDocument/2006/relationships/hyperlink" Target="http://kms.ul.com/km/llisapi.dll?func=ll&amp;objid=285353&amp;objAction=browse&amp;sort=name" TargetMode="External"/><Relationship Id="rId7" Type="http://schemas.openxmlformats.org/officeDocument/2006/relationships/hyperlink" Target="http://kms.ul.com/km/llisapi.dll?func=ll&amp;objid=287738&amp;objAction=browse&amp;sort=name"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hyperlink" Target="http://kms.ul.com/km/llisapi.dll?func=ll&amp;objid=2133478&amp;objAction=browse&amp;sort=name" TargetMode="External"/><Relationship Id="rId5" Type="http://schemas.openxmlformats.org/officeDocument/2006/relationships/hyperlink" Target="http://kms.ul.com/km/llisapi.dll?func=ll&amp;objid=287741&amp;objAction=browse&amp;sort=name" TargetMode="External"/><Relationship Id="rId4" Type="http://schemas.openxmlformats.org/officeDocument/2006/relationships/hyperlink" Target="http://kms.ul.com/km/llisapi.dll?func=ll&amp;objid=286771&amp;objAction=browse&amp;sort=name" TargetMode="External"/><Relationship Id="rId9" Type="http://schemas.openxmlformats.org/officeDocument/2006/relationships/slide" Target="slide4.xml"/></Relationships>
</file>

<file path=ppt/slides/_rels/slide2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hyperlink" Target="http://kms.ul.com/km/llisapi.dll?func=ll&amp;objid=285210&amp;objAction=browse&amp;sort=name"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kms.ul.com/km/llisapi.dll?func=ll&amp;objid=285335&amp;objAction=browse&amp;sort=name" TargetMode="External"/><Relationship Id="rId5" Type="http://schemas.openxmlformats.org/officeDocument/2006/relationships/hyperlink" Target="http://kms.ul.com/km/llisapi.dll?func=ll&amp;objid=286771&amp;objAction=browse&amp;sort=name" TargetMode="External"/><Relationship Id="rId4" Type="http://schemas.openxmlformats.org/officeDocument/2006/relationships/hyperlink" Target="http://kms.ul.com/km/llisapi.dll?func=ll&amp;objid=285332&amp;objAction=browse&amp;sort=name"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8" Type="http://schemas.openxmlformats.org/officeDocument/2006/relationships/hyperlink" Target="http://kms.ul.com/km/llisapi.dll?func=ll&amp;objid=2133478&amp;objAction=browse&amp;sort=name" TargetMode="External"/><Relationship Id="rId3" Type="http://schemas.openxmlformats.org/officeDocument/2006/relationships/hyperlink" Target="http://kms.ul.com/km/llisapi.dll?func=ll&amp;objid=288200&amp;objAction=browse&amp;sort=name" TargetMode="External"/><Relationship Id="rId7" Type="http://schemas.openxmlformats.org/officeDocument/2006/relationships/hyperlink" Target="http://kms.ul.com/km/llisapi.dll?func=ll&amp;objid=287741&amp;objAction=browse&amp;sort=name"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hyperlink" Target="http://kms.ul.com/km/llisapi.dll?func=ll&amp;objid=285353&amp;objAction=browse&amp;sort=name" TargetMode="External"/><Relationship Id="rId5" Type="http://schemas.openxmlformats.org/officeDocument/2006/relationships/hyperlink" Target="http://kms.ul.com/km/llisapi.dll?func=ll&amp;objid=285189&amp;objAction=browse&amp;sort=name" TargetMode="External"/><Relationship Id="rId10" Type="http://schemas.openxmlformats.org/officeDocument/2006/relationships/slide" Target="slide4.xml"/><Relationship Id="rId4" Type="http://schemas.openxmlformats.org/officeDocument/2006/relationships/hyperlink" Target="http://kms.ul.com/km/llisapi.dll?func=ll&amp;objid=286421&amp;objAction=browse&amp;sort=name" TargetMode="External"/><Relationship Id="rId9" Type="http://schemas.openxmlformats.org/officeDocument/2006/relationships/hyperlink" Target="http://kms.ul.com/km/llisapi.dll?func=ll&amp;objid=287942&amp;objAction=browse&amp;sort=nam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kms.ul.com/km/llisapi.dll?func=ll&amp;objid=285198&amp;objAction=browse&amp;sort=name"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slide" Target="slide4.xml"/><Relationship Id="rId5" Type="http://schemas.openxmlformats.org/officeDocument/2006/relationships/hyperlink" Target="http://kms.ul.com/km/llisapi.dll?func=ll&amp;objid=2133478&amp;objAction=browse&amp;sort=name" TargetMode="External"/><Relationship Id="rId4" Type="http://schemas.openxmlformats.org/officeDocument/2006/relationships/hyperlink" Target="http://kms.ul.com/km/llisapi.dll?func=ll&amp;objid=287741&amp;objAction=browse&amp;sort=name" TargetMode="External"/></Relationships>
</file>

<file path=ppt/slides/_rels/slide3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kms.ul.com/km/llisapi.dll?func=ll&amp;objid=285189&amp;objAction=browse&amp;sort=name" TargetMode="External"/><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slide" Target="slide4.xml"/></Relationships>
</file>

<file path=ppt/slides/_rels/slide38.xml.rels><?xml version="1.0" encoding="UTF-8" standalone="yes"?>
<Relationships xmlns="http://schemas.openxmlformats.org/package/2006/relationships"><Relationship Id="rId3" Type="http://schemas.openxmlformats.org/officeDocument/2006/relationships/hyperlink" Target="http://kms.ul.com/km/livelink.exe/open/286332" TargetMode="External"/><Relationship Id="rId2" Type="http://schemas.openxmlformats.org/officeDocument/2006/relationships/notesSlide" Target="../notesSlides/notesSlide38.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kms.ul.com/km/livelink.exe/open/286338"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kms.ul.com/km/llisapi.dll?func=ll&amp;objid=286196&amp;objAction=browse&amp;sort=name" TargetMode="External"/><Relationship Id="rId2" Type="http://schemas.openxmlformats.org/officeDocument/2006/relationships/notesSlide" Target="../notesSlides/notesSlide39.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kms.ul.com/km/llisapi.dll?func=ll&amp;objid=732540&amp;objAction=browse&amp;sort=name"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39.xml"/><Relationship Id="rId3" Type="http://schemas.openxmlformats.org/officeDocument/2006/relationships/slide" Target="slide6.xml"/><Relationship Id="rId7" Type="http://schemas.openxmlformats.org/officeDocument/2006/relationships/slide" Target="slide26.xml"/><Relationship Id="rId12" Type="http://schemas.openxmlformats.org/officeDocument/2006/relationships/slide" Target="slide38.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slide" Target="slide25.xml"/><Relationship Id="rId11" Type="http://schemas.openxmlformats.org/officeDocument/2006/relationships/slide" Target="slide36.xml"/><Relationship Id="rId5" Type="http://schemas.openxmlformats.org/officeDocument/2006/relationships/slide" Target="slide23.xml"/><Relationship Id="rId15" Type="http://schemas.openxmlformats.org/officeDocument/2006/relationships/slide" Target="slide2.xml"/><Relationship Id="rId10" Type="http://schemas.openxmlformats.org/officeDocument/2006/relationships/slide" Target="slide35.xml"/><Relationship Id="rId4" Type="http://schemas.openxmlformats.org/officeDocument/2006/relationships/slide" Target="slide7.xml"/><Relationship Id="rId9" Type="http://schemas.openxmlformats.org/officeDocument/2006/relationships/slide" Target="slide33.xml"/><Relationship Id="rId14" Type="http://schemas.openxmlformats.org/officeDocument/2006/relationships/slide" Target="slide40.xml"/></Relationships>
</file>

<file path=ppt/slides/_rels/slide4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kms.ul.com/km/llisapi.dll?func=ll&amp;objid=288065&amp;objAction=browse&amp;sort=name"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hyperlink" Target="http://kms.ul.com/km/livelink.exe/open/286994"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kms.ul.com/km/livelink.exe/open/287922"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kms.ul.com/km/livelink.exe/open/286994"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hyperlink" Target="http://corporate.ul.com/employinfo/orgcharts1474/OrgChartsCar1474.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457200" y="2533650"/>
            <a:ext cx="5548313" cy="1400175"/>
          </a:xfrm>
        </p:spPr>
        <p:txBody>
          <a:bodyPr/>
          <a:lstStyle/>
          <a:p>
            <a:pPr eaLnBrk="1" hangingPunct="1">
              <a:defRPr/>
            </a:pPr>
            <a:r>
              <a:rPr lang="en-US" sz="3200" dirty="0">
                <a:solidFill>
                  <a:schemeClr val="bg2">
                    <a:lumMod val="20000"/>
                    <a:lumOff val="80000"/>
                  </a:schemeClr>
                </a:solidFill>
                <a:latin typeface="Tahoma" pitchFamily="34" charset="0"/>
              </a:rPr>
              <a:t>CAR Administrator Training</a:t>
            </a:r>
            <a:r>
              <a:rPr lang="en-US" sz="2800" dirty="0">
                <a:solidFill>
                  <a:schemeClr val="bg2">
                    <a:lumMod val="20000"/>
                    <a:lumOff val="80000"/>
                  </a:schemeClr>
                </a:solidFill>
                <a:latin typeface="Tahoma" pitchFamily="34" charset="0"/>
              </a:rPr>
              <a:t/>
            </a:r>
            <a:br>
              <a:rPr lang="en-US" sz="2800" dirty="0">
                <a:solidFill>
                  <a:schemeClr val="bg2">
                    <a:lumMod val="20000"/>
                    <a:lumOff val="80000"/>
                  </a:schemeClr>
                </a:solidFill>
                <a:latin typeface="Tahoma" pitchFamily="34" charset="0"/>
              </a:rPr>
            </a:br>
            <a:r>
              <a:rPr lang="en-US" sz="2800" dirty="0">
                <a:solidFill>
                  <a:schemeClr val="bg2">
                    <a:lumMod val="20000"/>
                    <a:lumOff val="80000"/>
                  </a:schemeClr>
                </a:solidFill>
                <a:latin typeface="Tahoma" pitchFamily="34" charset="0"/>
              </a:rPr>
              <a:t>Guide 65:1996 Requirements </a:t>
            </a:r>
            <a:r>
              <a:rPr lang="en-US" sz="2000" dirty="0">
                <a:solidFill>
                  <a:schemeClr val="bg2">
                    <a:lumMod val="20000"/>
                    <a:lumOff val="80000"/>
                  </a:schemeClr>
                </a:solidFill>
                <a:latin typeface="Tahoma" pitchFamily="34" charset="0"/>
              </a:rPr>
              <a:t/>
            </a:r>
            <a:br>
              <a:rPr lang="en-US" sz="2000" dirty="0">
                <a:solidFill>
                  <a:schemeClr val="bg2">
                    <a:lumMod val="20000"/>
                    <a:lumOff val="80000"/>
                  </a:schemeClr>
                </a:solidFill>
                <a:latin typeface="Tahoma" pitchFamily="34" charset="0"/>
              </a:rPr>
            </a:br>
            <a:r>
              <a:rPr lang="en-US" sz="2000" dirty="0" smtClean="0">
                <a:solidFill>
                  <a:schemeClr val="bg2">
                    <a:lumMod val="20000"/>
                    <a:lumOff val="80000"/>
                  </a:schemeClr>
                </a:solidFill>
                <a:latin typeface="Tahoma" pitchFamily="34" charset="0"/>
              </a:rPr>
              <a:t>Rev 7.0 Released 2012/08/29</a:t>
            </a:r>
            <a:endParaRPr lang="en-US" dirty="0" smtClean="0">
              <a:solidFill>
                <a:schemeClr val="bg2">
                  <a:lumMod val="20000"/>
                  <a:lumOff val="80000"/>
                </a:schemeClr>
              </a:solidFill>
              <a:latin typeface="Arial" pitchFamily="34" charset="0"/>
              <a:ea typeface="Geneva" charset="0"/>
            </a:endParaRPr>
          </a:p>
        </p:txBody>
      </p:sp>
      <p:sp>
        <p:nvSpPr>
          <p:cNvPr id="12291" name="Text Box 1029"/>
          <p:cNvSpPr txBox="1">
            <a:spLocks noChangeArrowheads="1"/>
          </p:cNvSpPr>
          <p:nvPr/>
        </p:nvSpPr>
        <p:spPr bwMode="auto">
          <a:xfrm>
            <a:off x="1173163" y="5715000"/>
            <a:ext cx="434975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a:t>For questions or comments on the content, please contact  Denise Echols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764232B2-09E3-47BD-8634-6B618C082A1A}" type="slidenum">
              <a:rPr lang="en-US" sz="1400" smtClean="0"/>
              <a:pPr/>
              <a:t>10</a:t>
            </a:fld>
            <a:endParaRPr lang="en-US" sz="1400" smtClean="0"/>
          </a:p>
        </p:txBody>
      </p:sp>
      <p:sp>
        <p:nvSpPr>
          <p:cNvPr id="21507"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1508" name="Text Box 3"/>
          <p:cNvSpPr txBox="1">
            <a:spLocks noChangeArrowheads="1"/>
          </p:cNvSpPr>
          <p:nvPr/>
        </p:nvSpPr>
        <p:spPr bwMode="auto">
          <a:xfrm>
            <a:off x="174625" y="204788"/>
            <a:ext cx="87788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1509" name="Text Box 4"/>
          <p:cNvSpPr txBox="1">
            <a:spLocks noChangeArrowheads="1"/>
          </p:cNvSpPr>
          <p:nvPr/>
        </p:nvSpPr>
        <p:spPr bwMode="auto">
          <a:xfrm>
            <a:off x="225425" y="1204913"/>
            <a:ext cx="8705850" cy="461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228600" indent="-11430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4.3 Operations Clause Intent:</a:t>
            </a:r>
          </a:p>
          <a:p>
            <a:pPr eaLnBrk="1" hangingPunct="1">
              <a:buSzPct val="65000"/>
            </a:pPr>
            <a:r>
              <a:rPr lang="en-US" sz="1600" b="1">
                <a:solidFill>
                  <a:srgbClr val="003399"/>
                </a:solidFill>
              </a:rPr>
              <a:t>UL shall take all steps necessary to evaluate conformance with the specified relevant product standards using competent personnel for certification activities.</a:t>
            </a:r>
          </a:p>
          <a:p>
            <a:pPr eaLnBrk="1" hangingPunct="1">
              <a:buSzPct val="65000"/>
            </a:pPr>
            <a:endParaRPr lang="en-US" sz="1600" b="1">
              <a:solidFill>
                <a:srgbClr val="003399"/>
              </a:solidFill>
            </a:endParaRPr>
          </a:p>
          <a:p>
            <a:pPr eaLnBrk="1" hangingPunct="1">
              <a:buSzPct val="65000"/>
            </a:pPr>
            <a:r>
              <a:rPr lang="en-US" sz="2400" b="1">
                <a:solidFill>
                  <a:schemeClr val="hlink"/>
                </a:solidFill>
              </a:rPr>
              <a:t> </a:t>
            </a:r>
            <a:r>
              <a:rPr lang="en-US" sz="1600" b="1">
                <a:solidFill>
                  <a:srgbClr val="CC3300"/>
                </a:solidFill>
              </a:rPr>
              <a:t>Section 4.3</a:t>
            </a:r>
            <a:r>
              <a:rPr lang="en-US" sz="1600" b="1">
                <a:solidFill>
                  <a:schemeClr val="accent2"/>
                </a:solidFill>
              </a:rPr>
              <a:t> </a:t>
            </a:r>
            <a:r>
              <a:rPr lang="en-US" sz="1600" b="1">
                <a:solidFill>
                  <a:srgbClr val="CC3300"/>
                </a:solidFill>
              </a:rPr>
              <a:t>UL Implementation:</a:t>
            </a:r>
          </a:p>
          <a:p>
            <a:pPr lvl="1" eaLnBrk="1" hangingPunct="1">
              <a:buSzPct val="65000"/>
              <a:buFontTx/>
              <a:buChar char="•"/>
            </a:pPr>
            <a:r>
              <a:rPr lang="en-US" sz="1600" b="1">
                <a:solidFill>
                  <a:schemeClr val="accent2"/>
                </a:solidFill>
                <a:cs typeface="Times New Roman" pitchFamily="18" charset="0"/>
              </a:rPr>
              <a:t>Testing conducted shall be performed in compliance with ISO/IEC 17025:2005.  For </a:t>
            </a:r>
            <a:r>
              <a:rPr lang="en-US" sz="1600" b="1">
                <a:solidFill>
                  <a:srgbClr val="333399"/>
                </a:solidFill>
                <a:cs typeface="Times New Roman" pitchFamily="18" charset="0"/>
              </a:rPr>
              <a:t>testing that</a:t>
            </a:r>
            <a:r>
              <a:rPr lang="en-US" sz="1600" b="1">
                <a:solidFill>
                  <a:schemeClr val="accent2"/>
                </a:solidFill>
                <a:cs typeface="Times New Roman" pitchFamily="18" charset="0"/>
              </a:rPr>
              <a:t> is part of product certification, the customer is the UL staff member responsible for the conduct of the product certification activities; </a:t>
            </a:r>
          </a:p>
          <a:p>
            <a:pPr lvl="1" eaLnBrk="1" hangingPunct="1">
              <a:buSzPct val="65000"/>
              <a:buFontTx/>
              <a:buChar char="•"/>
            </a:pPr>
            <a:endParaRPr lang="en-US" sz="1600" b="1">
              <a:solidFill>
                <a:schemeClr val="accent2"/>
              </a:solidFill>
              <a:cs typeface="Times New Roman" pitchFamily="18" charset="0"/>
            </a:endParaRPr>
          </a:p>
          <a:p>
            <a:pPr lvl="1" eaLnBrk="1" hangingPunct="1">
              <a:buSzPct val="65000"/>
              <a:buFontTx/>
              <a:buChar char="•"/>
            </a:pPr>
            <a:r>
              <a:rPr lang="en-US" sz="1600" b="1">
                <a:solidFill>
                  <a:schemeClr val="accent2"/>
                </a:solidFill>
                <a:cs typeface="Times New Roman" pitchFamily="18" charset="0"/>
              </a:rPr>
              <a:t>Inspection conducted shall be performed in compliance with ISO/IEC 17020:2004.  Inspection programs are not identified separately from product certification programs when inspection is part of product certification.  For inspection that is part of a product certification program, the client is the individual responsible </a:t>
            </a:r>
            <a:r>
              <a:rPr lang="en-US" sz="1600" b="1">
                <a:solidFill>
                  <a:srgbClr val="333399"/>
                </a:solidFill>
                <a:cs typeface="Times New Roman" pitchFamily="18" charset="0"/>
              </a:rPr>
              <a:t>for receiving or reviewing the results of the inspection as part of the evaluation or surveillance activities within the product certification program.  </a:t>
            </a:r>
          </a:p>
          <a:p>
            <a:pPr lvl="1" eaLnBrk="1" hangingPunct="1">
              <a:buSzPct val="65000"/>
              <a:buFontTx/>
              <a:buChar char="•"/>
            </a:pPr>
            <a:endParaRPr lang="en-US" sz="1600" b="1">
              <a:solidFill>
                <a:schemeClr val="accent2"/>
              </a:solidFill>
            </a:endParaRPr>
          </a:p>
          <a:p>
            <a:pPr lvl="1" eaLnBrk="1" hangingPunct="1">
              <a:buSzPct val="65000"/>
              <a:buFontTx/>
              <a:buChar char="•"/>
            </a:pPr>
            <a:r>
              <a:rPr lang="en-US" sz="1600" b="1">
                <a:solidFill>
                  <a:schemeClr val="accent2"/>
                </a:solidFill>
              </a:rPr>
              <a:t>Technical Competency Criteria as well as program manuals define competency requirements.</a:t>
            </a:r>
          </a:p>
        </p:txBody>
      </p:sp>
      <p:sp>
        <p:nvSpPr>
          <p:cNvPr id="21510" name="Rectangle 5"/>
          <p:cNvSpPr>
            <a:spLocks noChangeArrowheads="1"/>
          </p:cNvSpPr>
          <p:nvPr/>
        </p:nvSpPr>
        <p:spPr bwMode="auto">
          <a:xfrm>
            <a:off x="8416925" y="60452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B5C7640F-7B64-4752-96F2-74DA8586A7A3}" type="slidenum">
              <a:rPr lang="en-US" sz="1400" smtClean="0"/>
              <a:pPr/>
              <a:t>11</a:t>
            </a:fld>
            <a:endParaRPr lang="en-US" sz="1400" smtClean="0"/>
          </a:p>
        </p:txBody>
      </p:sp>
      <p:sp>
        <p:nvSpPr>
          <p:cNvPr id="22531"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2532" name="Text Box 3"/>
          <p:cNvSpPr txBox="1">
            <a:spLocks noChangeArrowheads="1"/>
          </p:cNvSpPr>
          <p:nvPr/>
        </p:nvSpPr>
        <p:spPr bwMode="auto">
          <a:xfrm>
            <a:off x="200025" y="2301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2533" name="Text Box 4"/>
          <p:cNvSpPr txBox="1">
            <a:spLocks noChangeArrowheads="1"/>
          </p:cNvSpPr>
          <p:nvPr/>
        </p:nvSpPr>
        <p:spPr bwMode="auto">
          <a:xfrm>
            <a:off x="200025" y="1217613"/>
            <a:ext cx="876935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4.4 Subcontracting Clause Intent</a:t>
            </a:r>
          </a:p>
          <a:p>
            <a:pPr eaLnBrk="1" hangingPunct="1">
              <a:buSzPct val="65000"/>
            </a:pPr>
            <a:r>
              <a:rPr lang="en-US" sz="1600" b="1">
                <a:solidFill>
                  <a:srgbClr val="003399"/>
                </a:solidFill>
              </a:rPr>
              <a:t>If UL decides to subcontract certification work to an external body an agreement covering confidentiality and conflict of interest is required.  Additionally, UL must maintain responsibility for granting, maintaining, extending, suspending or withdrawing certification and ensure that the external body utilizes competent personnel.</a:t>
            </a:r>
          </a:p>
          <a:p>
            <a:pPr eaLnBrk="1" hangingPunct="1">
              <a:buSzPct val="65000"/>
            </a:pPr>
            <a:endParaRPr lang="en-US" sz="1600" b="1">
              <a:solidFill>
                <a:srgbClr val="003399"/>
              </a:solidFill>
            </a:endParaRPr>
          </a:p>
          <a:p>
            <a:pPr eaLnBrk="1" hangingPunct="1">
              <a:buSzPct val="65000"/>
              <a:buFontTx/>
              <a:buChar char="-"/>
            </a:pPr>
            <a:endParaRPr lang="en-US" sz="2400" b="1">
              <a:solidFill>
                <a:schemeClr val="hlink"/>
              </a:solidFill>
            </a:endParaRPr>
          </a:p>
          <a:p>
            <a:pPr eaLnBrk="1" hangingPunct="1">
              <a:buSzPct val="65000"/>
            </a:pPr>
            <a:r>
              <a:rPr lang="en-US" sz="1600" b="1">
                <a:solidFill>
                  <a:srgbClr val="CC3300"/>
                </a:solidFill>
              </a:rPr>
              <a:t>Section 4.4</a:t>
            </a:r>
            <a:r>
              <a:rPr lang="en-US" sz="1600" b="1">
                <a:solidFill>
                  <a:schemeClr val="accent2"/>
                </a:solidFill>
              </a:rPr>
              <a:t> </a:t>
            </a:r>
            <a:r>
              <a:rPr lang="en-US" sz="1600" b="1">
                <a:solidFill>
                  <a:srgbClr val="CC3300"/>
                </a:solidFill>
              </a:rPr>
              <a:t>UL Implementation:</a:t>
            </a:r>
          </a:p>
          <a:p>
            <a:pPr eaLnBrk="1" hangingPunct="1">
              <a:buSzPct val="65000"/>
              <a:buFontTx/>
              <a:buChar char="•"/>
            </a:pPr>
            <a:r>
              <a:rPr lang="en-US" sz="1600" b="1">
                <a:solidFill>
                  <a:srgbClr val="333399"/>
                </a:solidFill>
                <a:ea typeface="Arial Unicode MS" pitchFamily="34" charset="-128"/>
                <a:cs typeface="Arial Unicode MS" pitchFamily="34" charset="-128"/>
              </a:rPr>
              <a:t>For the UL Mark, subcontracting of testing activities is governed by the </a:t>
            </a:r>
            <a:r>
              <a:rPr lang="en-US" sz="1600" b="1">
                <a:solidFill>
                  <a:srgbClr val="333399"/>
                </a:solidFill>
                <a:ea typeface="Arial Unicode MS" pitchFamily="34" charset="-128"/>
                <a:cs typeface="Arial Unicode MS" pitchFamily="34" charset="-128"/>
                <a:hlinkClick r:id="rId3"/>
              </a:rPr>
              <a:t>UL Mark Data Acceptance Program</a:t>
            </a:r>
            <a:r>
              <a:rPr lang="en-US" sz="1600" b="1">
                <a:solidFill>
                  <a:srgbClr val="333399"/>
                </a:solidFill>
                <a:ea typeface="Arial Unicode MS" pitchFamily="34" charset="-128"/>
                <a:cs typeface="Arial Unicode MS" pitchFamily="34" charset="-128"/>
              </a:rPr>
              <a:t> and the associated procedures referenced in that policy.  </a:t>
            </a:r>
          </a:p>
          <a:p>
            <a:pPr eaLnBrk="1" hangingPunct="1">
              <a:buSzPct val="65000"/>
              <a:buFontTx/>
              <a:buChar char="•"/>
            </a:pPr>
            <a:endParaRPr lang="en-US" sz="1600" b="1">
              <a:solidFill>
                <a:srgbClr val="333399"/>
              </a:solidFill>
              <a:ea typeface="Arial Unicode MS" pitchFamily="34" charset="-128"/>
              <a:cs typeface="Arial Unicode MS" pitchFamily="34" charset="-128"/>
            </a:endParaRPr>
          </a:p>
          <a:p>
            <a:pPr eaLnBrk="1" hangingPunct="1">
              <a:buSzPct val="65000"/>
              <a:buFontTx/>
              <a:buChar char="•"/>
            </a:pPr>
            <a:r>
              <a:rPr lang="en-US" sz="1600" b="1">
                <a:solidFill>
                  <a:srgbClr val="333399"/>
                </a:solidFill>
                <a:ea typeface="Arial Unicode MS" pitchFamily="34" charset="-128"/>
                <a:cs typeface="Arial Unicode MS" pitchFamily="34" charset="-128"/>
              </a:rPr>
              <a:t>Additionally there are Data Acceptance Programs used for international certification schemes such as </a:t>
            </a:r>
            <a:r>
              <a:rPr lang="en-US" sz="1600" b="1">
                <a:solidFill>
                  <a:srgbClr val="333399"/>
                </a:solidFill>
                <a:ea typeface="Arial Unicode MS" pitchFamily="34" charset="-128"/>
                <a:cs typeface="Arial Unicode MS" pitchFamily="34" charset="-128"/>
                <a:hlinkClick r:id="rId4"/>
              </a:rPr>
              <a:t>Manufacturer’s Testing Programs</a:t>
            </a:r>
            <a:r>
              <a:rPr lang="en-US" sz="1600" b="1">
                <a:solidFill>
                  <a:srgbClr val="333399"/>
                </a:solidFill>
                <a:ea typeface="Arial Unicode MS" pitchFamily="34" charset="-128"/>
                <a:cs typeface="Arial Unicode MS" pitchFamily="34" charset="-128"/>
              </a:rPr>
              <a:t>.</a:t>
            </a:r>
          </a:p>
          <a:p>
            <a:pPr eaLnBrk="1" hangingPunct="1">
              <a:buSzPct val="65000"/>
              <a:buFontTx/>
              <a:buChar char="•"/>
            </a:pPr>
            <a:endParaRPr lang="en-US" sz="1600" b="1">
              <a:solidFill>
                <a:srgbClr val="333399"/>
              </a:solidFill>
              <a:ea typeface="Arial Unicode MS" pitchFamily="34" charset="-128"/>
              <a:cs typeface="Arial Unicode MS" pitchFamily="34" charset="-128"/>
            </a:endParaRPr>
          </a:p>
          <a:p>
            <a:pPr eaLnBrk="1" hangingPunct="1">
              <a:buSzPct val="65000"/>
              <a:buFontTx/>
              <a:buChar char="•"/>
            </a:pPr>
            <a:r>
              <a:rPr lang="en-US" sz="1600" b="1">
                <a:solidFill>
                  <a:srgbClr val="333399"/>
                </a:solidFill>
                <a:ea typeface="Arial Unicode MS" pitchFamily="34" charset="-128"/>
                <a:cs typeface="Arial Unicode MS" pitchFamily="34" charset="-128"/>
              </a:rPr>
              <a:t>Subcontracting of inspection activities is managed by the procedure </a:t>
            </a:r>
            <a:r>
              <a:rPr lang="en-US" sz="1600" b="1">
                <a:solidFill>
                  <a:srgbClr val="333399"/>
                </a:solidFill>
                <a:ea typeface="Arial Unicode MS" pitchFamily="34" charset="-128"/>
                <a:cs typeface="Arial Unicode MS" pitchFamily="34" charset="-128"/>
                <a:hlinkClick r:id="rId5"/>
              </a:rPr>
              <a:t>Subcontractors for Inspection Activities</a:t>
            </a:r>
            <a:r>
              <a:rPr lang="en-US" sz="1600" b="1">
                <a:solidFill>
                  <a:srgbClr val="333399"/>
                </a:solidFill>
                <a:ea typeface="Arial Unicode MS" pitchFamily="34" charset="-128"/>
                <a:cs typeface="Arial Unicode MS" pitchFamily="34" charset="-128"/>
              </a:rPr>
              <a:t>.</a:t>
            </a:r>
          </a:p>
          <a:p>
            <a:pPr eaLnBrk="1" hangingPunct="1">
              <a:buSzPct val="65000"/>
              <a:buFontTx/>
              <a:buChar char="•"/>
            </a:pPr>
            <a:endParaRPr lang="en-US" sz="1600" b="1">
              <a:solidFill>
                <a:srgbClr val="333399"/>
              </a:solidFill>
              <a:ea typeface="Arial Unicode MS" pitchFamily="34" charset="-128"/>
              <a:cs typeface="Arial Unicode MS" pitchFamily="34" charset="-128"/>
            </a:endParaRPr>
          </a:p>
          <a:p>
            <a:pPr eaLnBrk="1" hangingPunct="1">
              <a:buSzPct val="65000"/>
              <a:buFontTx/>
              <a:buChar char="•"/>
            </a:pPr>
            <a:r>
              <a:rPr lang="en-US" sz="1600" b="1">
                <a:solidFill>
                  <a:srgbClr val="333399"/>
                </a:solidFill>
                <a:ea typeface="Arial Unicode MS" pitchFamily="34" charset="-128"/>
                <a:cs typeface="Arial Unicode MS" pitchFamily="34" charset="-128"/>
              </a:rPr>
              <a:t>The consent for subcontracting work is obtained through the Applicant’s signature on the various contractual agreements.</a:t>
            </a:r>
          </a:p>
          <a:p>
            <a:pPr eaLnBrk="1" hangingPunct="1">
              <a:buSzPct val="65000"/>
            </a:pPr>
            <a:endParaRPr lang="en-US" sz="1600" b="1">
              <a:solidFill>
                <a:srgbClr val="333399"/>
              </a:solidFill>
            </a:endParaRPr>
          </a:p>
          <a:p>
            <a:pPr eaLnBrk="1" hangingPunct="1">
              <a:buSzPct val="65000"/>
            </a:pPr>
            <a:r>
              <a:rPr lang="en-US" sz="2400" b="1">
                <a:solidFill>
                  <a:schemeClr val="hlink"/>
                </a:solidFill>
              </a:rPr>
              <a:t> </a:t>
            </a:r>
          </a:p>
        </p:txBody>
      </p:sp>
      <p:sp>
        <p:nvSpPr>
          <p:cNvPr id="22534" name="Rectangle 5"/>
          <p:cNvSpPr>
            <a:spLocks noChangeArrowheads="1"/>
          </p:cNvSpPr>
          <p:nvPr/>
        </p:nvSpPr>
        <p:spPr bwMode="auto">
          <a:xfrm>
            <a:off x="8493125" y="60833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6"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0D935748-355A-4E9D-A4C7-A262AB0CFD05}" type="slidenum">
              <a:rPr lang="en-US" sz="1400" smtClean="0"/>
              <a:pPr/>
              <a:t>12</a:t>
            </a:fld>
            <a:endParaRPr lang="en-US" sz="1400" smtClean="0"/>
          </a:p>
        </p:txBody>
      </p:sp>
      <p:sp>
        <p:nvSpPr>
          <p:cNvPr id="23555"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3556" name="Text Box 3"/>
          <p:cNvSpPr txBox="1">
            <a:spLocks noChangeArrowheads="1"/>
          </p:cNvSpPr>
          <p:nvPr/>
        </p:nvSpPr>
        <p:spPr bwMode="auto">
          <a:xfrm>
            <a:off x="200025" y="179388"/>
            <a:ext cx="87661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3557" name="Text Box 4"/>
          <p:cNvSpPr txBox="1">
            <a:spLocks noChangeArrowheads="1"/>
          </p:cNvSpPr>
          <p:nvPr/>
        </p:nvSpPr>
        <p:spPr bwMode="auto">
          <a:xfrm>
            <a:off x="174625" y="1262063"/>
            <a:ext cx="8782050"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 indent="-63500"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4.5 Quality System Clause Intent:</a:t>
            </a:r>
            <a:endParaRPr lang="en-US" sz="2400" b="1">
              <a:solidFill>
                <a:srgbClr val="003399"/>
              </a:solidFill>
            </a:endParaRPr>
          </a:p>
          <a:p>
            <a:pPr eaLnBrk="1" hangingPunct="1">
              <a:buSzPct val="65000"/>
            </a:pPr>
            <a:r>
              <a:rPr lang="en-US" sz="1600" b="1">
                <a:solidFill>
                  <a:srgbClr val="003399"/>
                </a:solidFill>
              </a:rPr>
              <a:t>This section of Guide 65 pertains to defining, documenting, implementing  and maintaining an effective quality system.  It also requires a person be named who has authority for ensuring the quality system is implemented and maintained.</a:t>
            </a:r>
          </a:p>
          <a:p>
            <a:pPr eaLnBrk="1" hangingPunct="1">
              <a:buSzPct val="65000"/>
            </a:pPr>
            <a:endParaRPr lang="en-US" sz="3200" b="1">
              <a:solidFill>
                <a:schemeClr val="hlink"/>
              </a:solidFill>
            </a:endParaRPr>
          </a:p>
          <a:p>
            <a:pPr eaLnBrk="1" hangingPunct="1">
              <a:buSzPct val="65000"/>
            </a:pPr>
            <a:r>
              <a:rPr lang="en-US" sz="1600" b="1">
                <a:solidFill>
                  <a:srgbClr val="CC3300"/>
                </a:solidFill>
              </a:rPr>
              <a:t>Section 4.5 UL Implementation:</a:t>
            </a:r>
          </a:p>
          <a:p>
            <a:pPr eaLnBrk="1" hangingPunct="1">
              <a:buSzPct val="65000"/>
            </a:pPr>
            <a:endParaRPr lang="en-US" sz="1600" b="1">
              <a:solidFill>
                <a:schemeClr val="accent2"/>
              </a:solidFill>
              <a:cs typeface="Times New Roman" pitchFamily="18" charset="0"/>
            </a:endParaRPr>
          </a:p>
          <a:p>
            <a:pPr eaLnBrk="1" hangingPunct="1">
              <a:buSzPct val="65000"/>
              <a:buFontTx/>
              <a:buChar char="-"/>
            </a:pPr>
            <a:r>
              <a:rPr lang="en-US" sz="1600" b="1">
                <a:solidFill>
                  <a:schemeClr val="accent2"/>
                </a:solidFill>
                <a:cs typeface="Times New Roman" pitchFamily="18" charset="0"/>
              </a:rPr>
              <a:t>The </a:t>
            </a:r>
            <a:r>
              <a:rPr lang="en-US" sz="1600" b="1">
                <a:solidFill>
                  <a:schemeClr val="accent2"/>
                </a:solidFill>
                <a:cs typeface="Times New Roman" pitchFamily="18" charset="0"/>
                <a:hlinkClick r:id="rId3"/>
              </a:rPr>
              <a:t>UL Global Quality Manual</a:t>
            </a:r>
            <a:r>
              <a:rPr lang="en-US" sz="1600" b="1">
                <a:solidFill>
                  <a:srgbClr val="CC3300"/>
                </a:solidFill>
              </a:rPr>
              <a:t> </a:t>
            </a:r>
            <a:r>
              <a:rPr lang="en-US" sz="1600" b="1">
                <a:solidFill>
                  <a:schemeClr val="accent2"/>
                </a:solidFill>
                <a:cs typeface="Times New Roman" pitchFamily="18" charset="0"/>
              </a:rPr>
              <a:t>describes the UL Global Quality Management System and  it is applicable to all programs and services provided by UL.</a:t>
            </a:r>
            <a:r>
              <a:rPr lang="en-US" sz="1600" b="1">
                <a:solidFill>
                  <a:srgbClr val="000000"/>
                </a:solidFill>
                <a:cs typeface="Times New Roman" pitchFamily="18" charset="0"/>
              </a:rPr>
              <a:t> </a:t>
            </a:r>
          </a:p>
          <a:p>
            <a:pPr eaLnBrk="1" hangingPunct="1">
              <a:buSzPct val="65000"/>
              <a:buFontTx/>
              <a:buChar char="-"/>
            </a:pPr>
            <a:endParaRPr lang="en-US" sz="1600" b="1">
              <a:solidFill>
                <a:schemeClr val="accent2"/>
              </a:solidFill>
              <a:cs typeface="Times New Roman" pitchFamily="18" charset="0"/>
            </a:endParaRPr>
          </a:p>
          <a:p>
            <a:pPr eaLnBrk="1" hangingPunct="1">
              <a:buSzPct val="65000"/>
              <a:buFontTx/>
              <a:buChar char="-"/>
            </a:pPr>
            <a:r>
              <a:rPr lang="en-US" sz="1600" b="1">
                <a:solidFill>
                  <a:schemeClr val="accent2"/>
                </a:solidFill>
                <a:cs typeface="Times New Roman" pitchFamily="18" charset="0"/>
              </a:rPr>
              <a:t>Certification Programs are  governed by the UL Mission Statement, the UL Quality Policy, and the UL Quality Objectives as documented in the </a:t>
            </a:r>
            <a:r>
              <a:rPr lang="en-US" sz="1600" b="1">
                <a:solidFill>
                  <a:schemeClr val="accent2"/>
                </a:solidFill>
                <a:cs typeface="Times New Roman" pitchFamily="18" charset="0"/>
                <a:hlinkClick r:id="rId3"/>
              </a:rPr>
              <a:t>UL Global Quality Manual</a:t>
            </a:r>
            <a:r>
              <a:rPr lang="en-US" sz="1600" b="1">
                <a:solidFill>
                  <a:srgbClr val="CC3300"/>
                </a:solidFill>
              </a:rPr>
              <a:t> </a:t>
            </a:r>
            <a:endParaRPr lang="en-US" sz="2400" b="1">
              <a:solidFill>
                <a:schemeClr val="hlink"/>
              </a:solidFill>
            </a:endParaRPr>
          </a:p>
          <a:p>
            <a:pPr eaLnBrk="1" hangingPunct="1">
              <a:buSzPct val="65000"/>
            </a:pPr>
            <a:endParaRPr lang="en-US" sz="1600" b="1">
              <a:solidFill>
                <a:srgbClr val="000000"/>
              </a:solidFill>
              <a:ea typeface="Arial Unicode MS" pitchFamily="34" charset="-128"/>
              <a:cs typeface="Arial Unicode MS" pitchFamily="34" charset="-128"/>
            </a:endParaRPr>
          </a:p>
          <a:p>
            <a:pPr lvl="1" eaLnBrk="1" hangingPunct="1">
              <a:buSzPct val="65000"/>
            </a:pPr>
            <a:endParaRPr lang="en-US" sz="1600" b="1">
              <a:solidFill>
                <a:srgbClr val="000000"/>
              </a:solidFill>
              <a:ea typeface="Arial Unicode MS" pitchFamily="34" charset="-128"/>
              <a:cs typeface="Arial Unicode MS" pitchFamily="34" charset="-128"/>
            </a:endParaRPr>
          </a:p>
        </p:txBody>
      </p:sp>
      <p:sp>
        <p:nvSpPr>
          <p:cNvPr id="23558" name="Rectangle 5"/>
          <p:cNvSpPr>
            <a:spLocks noChangeArrowheads="1"/>
          </p:cNvSpPr>
          <p:nvPr/>
        </p:nvSpPr>
        <p:spPr bwMode="auto">
          <a:xfrm>
            <a:off x="8455025" y="61214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4" action="ppaction://hlinksldjump"/>
              </a:rPr>
              <a:t>Back</a:t>
            </a:r>
            <a:endParaRPr lang="en-US" sz="900" b="1">
              <a:solidFill>
                <a:schemeClr val="accent2"/>
              </a:solidFill>
            </a:endParaRPr>
          </a:p>
        </p:txBody>
      </p:sp>
      <p:sp>
        <p:nvSpPr>
          <p:cNvPr id="23559" name="Text Box 6"/>
          <p:cNvSpPr txBox="1">
            <a:spLocks noChangeArrowheads="1"/>
          </p:cNvSpPr>
          <p:nvPr/>
        </p:nvSpPr>
        <p:spPr bwMode="auto">
          <a:xfrm>
            <a:off x="1044575" y="6022975"/>
            <a:ext cx="420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spcBef>
                <a:spcPct val="50000"/>
              </a:spcBef>
            </a:pPr>
            <a:endParaRPr lang="en-US"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3E280980-7A59-4C9D-A7E8-CA2E21720EEC}" type="slidenum">
              <a:rPr lang="en-US" sz="1400" smtClean="0"/>
              <a:pPr/>
              <a:t>13</a:t>
            </a:fld>
            <a:endParaRPr lang="en-US" sz="1400" smtClean="0"/>
          </a:p>
        </p:txBody>
      </p:sp>
      <p:sp>
        <p:nvSpPr>
          <p:cNvPr id="24579"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4580" name="Text Box 3"/>
          <p:cNvSpPr txBox="1">
            <a:spLocks noChangeArrowheads="1"/>
          </p:cNvSpPr>
          <p:nvPr/>
        </p:nvSpPr>
        <p:spPr bwMode="auto">
          <a:xfrm>
            <a:off x="174625" y="192088"/>
            <a:ext cx="87788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4581" name="Text Box 4"/>
          <p:cNvSpPr txBox="1">
            <a:spLocks noChangeArrowheads="1"/>
          </p:cNvSpPr>
          <p:nvPr/>
        </p:nvSpPr>
        <p:spPr bwMode="auto">
          <a:xfrm>
            <a:off x="276225" y="1217613"/>
            <a:ext cx="8867775" cy="583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4.6  Conditions and procedures for granting, maintaining, extending, suspending and withdrawing certification Clause Intent:</a:t>
            </a:r>
            <a:endParaRPr lang="en-US" sz="2400" b="1">
              <a:solidFill>
                <a:srgbClr val="003399"/>
              </a:solidFill>
            </a:endParaRPr>
          </a:p>
          <a:p>
            <a:pPr eaLnBrk="1" hangingPunct="1">
              <a:buSzPct val="65000"/>
            </a:pPr>
            <a:r>
              <a:rPr lang="en-US" sz="1600" b="1">
                <a:solidFill>
                  <a:srgbClr val="003399"/>
                </a:solidFill>
                <a:cs typeface="Arial" pitchFamily="34" charset="0"/>
              </a:rPr>
              <a:t>Documentation is required for..</a:t>
            </a:r>
            <a:endParaRPr lang="en-US" sz="1600" b="1">
              <a:solidFill>
                <a:srgbClr val="003399"/>
              </a:solidFill>
              <a:cs typeface="Times New Roman" pitchFamily="18" charset="0"/>
            </a:endParaRPr>
          </a:p>
          <a:p>
            <a:pPr eaLnBrk="1" hangingPunct="1">
              <a:buSzPct val="65000"/>
              <a:buFontTx/>
              <a:buChar char="•"/>
            </a:pPr>
            <a:r>
              <a:rPr lang="en-US" sz="1600" b="1">
                <a:solidFill>
                  <a:srgbClr val="003399"/>
                </a:solidFill>
                <a:cs typeface="Arial" pitchFamily="34" charset="0"/>
              </a:rPr>
              <a:t>  Granting, maintaining, suspending (if suspension is used), and withdrawing </a:t>
            </a:r>
          </a:p>
          <a:p>
            <a:pPr eaLnBrk="1" hangingPunct="1">
              <a:buSzPct val="65000"/>
            </a:pPr>
            <a:r>
              <a:rPr lang="en-US" sz="1600" b="1">
                <a:solidFill>
                  <a:srgbClr val="003399"/>
                </a:solidFill>
                <a:cs typeface="Arial" pitchFamily="34" charset="0"/>
              </a:rPr>
              <a:t>   certification</a:t>
            </a:r>
            <a:endParaRPr lang="en-US" sz="1600" b="1">
              <a:solidFill>
                <a:srgbClr val="003399"/>
              </a:solidFill>
              <a:cs typeface="Times New Roman" pitchFamily="18" charset="0"/>
            </a:endParaRPr>
          </a:p>
          <a:p>
            <a:pPr eaLnBrk="1" hangingPunct="1">
              <a:buSzPct val="65000"/>
            </a:pPr>
            <a:r>
              <a:rPr lang="en-US" sz="1600" b="1">
                <a:solidFill>
                  <a:srgbClr val="003399"/>
                </a:solidFill>
                <a:cs typeface="Arial" pitchFamily="34" charset="0"/>
              </a:rPr>
              <a:t> </a:t>
            </a:r>
            <a:endParaRPr lang="en-US" sz="1600" b="1">
              <a:solidFill>
                <a:srgbClr val="003399"/>
              </a:solidFill>
              <a:cs typeface="Times New Roman" pitchFamily="18" charset="0"/>
            </a:endParaRPr>
          </a:p>
          <a:p>
            <a:pPr eaLnBrk="1" hangingPunct="1">
              <a:buSzPct val="65000"/>
              <a:buFontTx/>
              <a:buChar char="•"/>
            </a:pPr>
            <a:r>
              <a:rPr lang="en-US" sz="1600" b="1">
                <a:solidFill>
                  <a:srgbClr val="003399"/>
                </a:solidFill>
                <a:cs typeface="Arial" pitchFamily="34" charset="0"/>
              </a:rPr>
              <a:t>  Extending or reducing scopes of certification (if scopes are used)</a:t>
            </a:r>
            <a:endParaRPr lang="en-US" sz="1600" b="1">
              <a:solidFill>
                <a:srgbClr val="003399"/>
              </a:solidFill>
              <a:cs typeface="Times New Roman" pitchFamily="18" charset="0"/>
            </a:endParaRPr>
          </a:p>
          <a:p>
            <a:pPr eaLnBrk="1" hangingPunct="1">
              <a:buSzPct val="65000"/>
            </a:pPr>
            <a:r>
              <a:rPr lang="en-US" sz="1600" b="1">
                <a:solidFill>
                  <a:srgbClr val="003399"/>
                </a:solidFill>
                <a:cs typeface="Arial" pitchFamily="34" charset="0"/>
              </a:rPr>
              <a:t> </a:t>
            </a:r>
            <a:endParaRPr lang="en-US" sz="1600" b="1">
              <a:solidFill>
                <a:srgbClr val="003399"/>
              </a:solidFill>
              <a:cs typeface="Times New Roman" pitchFamily="18" charset="0"/>
            </a:endParaRPr>
          </a:p>
          <a:p>
            <a:pPr eaLnBrk="1" hangingPunct="1">
              <a:buSzPct val="65000"/>
              <a:buFontTx/>
              <a:buChar char="•"/>
            </a:pPr>
            <a:r>
              <a:rPr lang="en-US" sz="1600" b="1">
                <a:solidFill>
                  <a:srgbClr val="003399"/>
                </a:solidFill>
                <a:cs typeface="Arial" pitchFamily="34" charset="0"/>
              </a:rPr>
              <a:t>  Re-evaluation of the product when the design of the product changes, when the </a:t>
            </a:r>
          </a:p>
          <a:p>
            <a:pPr eaLnBrk="1" hangingPunct="1">
              <a:buSzPct val="65000"/>
            </a:pPr>
            <a:r>
              <a:rPr lang="en-US" sz="1600" b="1">
                <a:solidFill>
                  <a:srgbClr val="003399"/>
                </a:solidFill>
                <a:cs typeface="Arial" pitchFamily="34" charset="0"/>
              </a:rPr>
              <a:t>  requirements change, or when changes in the supplier’s organization or other changes </a:t>
            </a:r>
          </a:p>
          <a:p>
            <a:pPr eaLnBrk="1" hangingPunct="1">
              <a:buSzPct val="65000"/>
            </a:pPr>
            <a:r>
              <a:rPr lang="en-US" sz="1600" b="1">
                <a:solidFill>
                  <a:srgbClr val="003399"/>
                </a:solidFill>
                <a:cs typeface="Arial" pitchFamily="34" charset="0"/>
              </a:rPr>
              <a:t>  occur that are likely to affect compliance with requirements</a:t>
            </a:r>
          </a:p>
          <a:p>
            <a:pPr eaLnBrk="1" hangingPunct="1">
              <a:buSzPct val="65000"/>
            </a:pPr>
            <a:endParaRPr lang="en-US" sz="1600" b="1">
              <a:solidFill>
                <a:srgbClr val="003399"/>
              </a:solidFill>
              <a:cs typeface="Arial" pitchFamily="34" charset="0"/>
            </a:endParaRPr>
          </a:p>
          <a:p>
            <a:pPr eaLnBrk="1" hangingPunct="1">
              <a:buSzPct val="65000"/>
            </a:pPr>
            <a:r>
              <a:rPr lang="en-US" sz="1600" b="1">
                <a:solidFill>
                  <a:srgbClr val="CC3300"/>
                </a:solidFill>
              </a:rPr>
              <a:t>Section 4.6 UL Implementation:</a:t>
            </a:r>
          </a:p>
          <a:p>
            <a:pPr eaLnBrk="1" hangingPunct="1">
              <a:buSzPct val="65000"/>
              <a:buFontTx/>
              <a:buChar char="•"/>
            </a:pPr>
            <a:r>
              <a:rPr lang="en-US" sz="1600" b="1">
                <a:solidFill>
                  <a:schemeClr val="accent2"/>
                </a:solidFill>
                <a:cs typeface="Times New Roman" pitchFamily="18" charset="0"/>
              </a:rPr>
              <a:t> Changes in the product design or specification as submitted by the Applicant are </a:t>
            </a:r>
          </a:p>
          <a:p>
            <a:pPr eaLnBrk="1" hangingPunct="1">
              <a:buSzPct val="65000"/>
            </a:pPr>
            <a:r>
              <a:rPr lang="en-US" sz="1600" b="1">
                <a:solidFill>
                  <a:schemeClr val="accent2"/>
                </a:solidFill>
                <a:cs typeface="Times New Roman" pitchFamily="18" charset="0"/>
              </a:rPr>
              <a:t>  evaluated using the same procedures as were used for the initial evaluation.  </a:t>
            </a:r>
          </a:p>
          <a:p>
            <a:pPr eaLnBrk="1" hangingPunct="1">
              <a:buSzPct val="65000"/>
            </a:pPr>
            <a:endParaRPr lang="en-US" sz="1600" b="1">
              <a:solidFill>
                <a:schemeClr val="accent2"/>
              </a:solidFill>
              <a:cs typeface="Times New Roman" pitchFamily="18" charset="0"/>
            </a:endParaRPr>
          </a:p>
          <a:p>
            <a:pPr eaLnBrk="1" hangingPunct="1">
              <a:buSzPct val="65000"/>
              <a:buFontTx/>
              <a:buChar char="•"/>
            </a:pPr>
            <a:r>
              <a:rPr lang="en-US" sz="1600" b="1">
                <a:solidFill>
                  <a:schemeClr val="accent2"/>
                </a:solidFill>
                <a:cs typeface="Times New Roman" pitchFamily="18" charset="0"/>
              </a:rPr>
              <a:t>  Unauthorized changes associated with the product or supplier/manufacturer, are </a:t>
            </a:r>
          </a:p>
          <a:p>
            <a:pPr eaLnBrk="1" hangingPunct="1">
              <a:buSzPct val="65000"/>
            </a:pPr>
            <a:r>
              <a:rPr lang="en-US" sz="1600" b="1">
                <a:solidFill>
                  <a:schemeClr val="accent2"/>
                </a:solidFill>
                <a:cs typeface="Times New Roman" pitchFamily="18" charset="0"/>
              </a:rPr>
              <a:t>  addressed via the </a:t>
            </a:r>
            <a:r>
              <a:rPr lang="en-US" sz="1600" b="1">
                <a:solidFill>
                  <a:schemeClr val="accent2"/>
                </a:solidFill>
                <a:cs typeface="Times New Roman" pitchFamily="18" charset="0"/>
                <a:hlinkClick r:id="rId3"/>
              </a:rPr>
              <a:t>Variation Handling and Processing Procedure </a:t>
            </a:r>
            <a:r>
              <a:rPr lang="en-US" sz="1600" b="1">
                <a:solidFill>
                  <a:schemeClr val="accent2"/>
                </a:solidFill>
                <a:cs typeface="Times New Roman" pitchFamily="18" charset="0"/>
              </a:rPr>
              <a:t>and the </a:t>
            </a:r>
            <a:r>
              <a:rPr lang="en-US" sz="1600" b="1">
                <a:solidFill>
                  <a:schemeClr val="accent2"/>
                </a:solidFill>
                <a:cs typeface="Times New Roman" pitchFamily="18" charset="0"/>
                <a:hlinkClick r:id="rId4"/>
              </a:rPr>
              <a:t>UL Mark Surveillance Program Policy Manual. </a:t>
            </a:r>
            <a:endParaRPr lang="en-US" sz="1600" b="1">
              <a:solidFill>
                <a:schemeClr val="accent2"/>
              </a:solidFill>
            </a:endParaRPr>
          </a:p>
          <a:p>
            <a:pPr eaLnBrk="1" hangingPunct="1">
              <a:buSzPct val="65000"/>
            </a:pPr>
            <a:endParaRPr lang="en-US" sz="1600" b="1">
              <a:solidFill>
                <a:schemeClr val="accent2"/>
              </a:solidFill>
            </a:endParaRPr>
          </a:p>
          <a:p>
            <a:pPr eaLnBrk="1" hangingPunct="1">
              <a:buSzPct val="65000"/>
            </a:pPr>
            <a:endParaRPr lang="en-US" sz="1600" b="1">
              <a:solidFill>
                <a:srgbClr val="003399"/>
              </a:solidFill>
              <a:cs typeface="Times New Roman" pitchFamily="18" charset="0"/>
            </a:endParaRPr>
          </a:p>
          <a:p>
            <a:pPr eaLnBrk="1" hangingPunct="1">
              <a:buSzPct val="65000"/>
            </a:pPr>
            <a:endParaRPr lang="en-US" sz="1600" b="1">
              <a:solidFill>
                <a:srgbClr val="003399"/>
              </a:solidFill>
            </a:endParaRPr>
          </a:p>
          <a:p>
            <a:pPr eaLnBrk="1" hangingPunct="1">
              <a:buSzPct val="65000"/>
            </a:pPr>
            <a:r>
              <a:rPr lang="en-US" sz="2400" b="1">
                <a:solidFill>
                  <a:schemeClr val="hlink"/>
                </a:solidFill>
              </a:rPr>
              <a:t> </a:t>
            </a:r>
          </a:p>
        </p:txBody>
      </p:sp>
      <p:sp>
        <p:nvSpPr>
          <p:cNvPr id="24582" name="Rectangle 5"/>
          <p:cNvSpPr>
            <a:spLocks noChangeArrowheads="1"/>
          </p:cNvSpPr>
          <p:nvPr/>
        </p:nvSpPr>
        <p:spPr bwMode="auto">
          <a:xfrm>
            <a:off x="8429625" y="61087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5"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5EAAD947-51F9-4B2C-AE7B-50D98E9E2AB5}" type="slidenum">
              <a:rPr lang="en-US" sz="1400" smtClean="0"/>
              <a:pPr/>
              <a:t>14</a:t>
            </a:fld>
            <a:endParaRPr lang="en-US" sz="1400" smtClean="0"/>
          </a:p>
        </p:txBody>
      </p:sp>
      <p:sp>
        <p:nvSpPr>
          <p:cNvPr id="25603"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5604" name="Text Box 3"/>
          <p:cNvSpPr txBox="1">
            <a:spLocks noChangeArrowheads="1"/>
          </p:cNvSpPr>
          <p:nvPr/>
        </p:nvSpPr>
        <p:spPr bwMode="auto">
          <a:xfrm>
            <a:off x="228600" y="2428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5605" name="Text Box 4"/>
          <p:cNvSpPr txBox="1">
            <a:spLocks noChangeArrowheads="1"/>
          </p:cNvSpPr>
          <p:nvPr/>
        </p:nvSpPr>
        <p:spPr bwMode="auto">
          <a:xfrm>
            <a:off x="276225" y="1217613"/>
            <a:ext cx="848995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4.7 Internal Audits and Management  Reviews Clause Intent:</a:t>
            </a:r>
            <a:endParaRPr lang="en-US" sz="1600" b="1">
              <a:solidFill>
                <a:srgbClr val="003399"/>
              </a:solidFill>
            </a:endParaRPr>
          </a:p>
          <a:p>
            <a:pPr eaLnBrk="1" hangingPunct="1">
              <a:buSzPct val="65000"/>
            </a:pPr>
            <a:r>
              <a:rPr lang="en-US" sz="1600" b="1">
                <a:solidFill>
                  <a:srgbClr val="003399"/>
                </a:solidFill>
              </a:rPr>
              <a:t>This section requires:</a:t>
            </a:r>
          </a:p>
          <a:p>
            <a:pPr eaLnBrk="1" hangingPunct="1">
              <a:buSzPct val="65000"/>
              <a:buFontTx/>
              <a:buChar char="•"/>
            </a:pPr>
            <a:r>
              <a:rPr lang="en-US" sz="1600" b="1">
                <a:solidFill>
                  <a:srgbClr val="003399"/>
                </a:solidFill>
              </a:rPr>
              <a:t> Conduct scheduled periodic internal audits</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Cover all procedures in a systemic way</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Inform personnel responsible for an audited area about the audit outcome</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Take corrective action</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Document audit results</a:t>
            </a:r>
          </a:p>
          <a:p>
            <a:pPr eaLnBrk="1" hangingPunct="1">
              <a:buSzPct val="65000"/>
              <a:buFontTx/>
              <a:buChar char="•"/>
            </a:pPr>
            <a:endParaRPr lang="en-US" sz="1600" b="1">
              <a:solidFill>
                <a:srgbClr val="003399"/>
              </a:solidFill>
            </a:endParaRPr>
          </a:p>
          <a:p>
            <a:pPr eaLnBrk="1" hangingPunct="1">
              <a:buSzPct val="65000"/>
            </a:pPr>
            <a:r>
              <a:rPr lang="en-US" sz="1600" b="1">
                <a:solidFill>
                  <a:srgbClr val="CC3300"/>
                </a:solidFill>
              </a:rPr>
              <a:t>Section 4.7 UL Implementation:</a:t>
            </a:r>
            <a:endParaRPr lang="en-US" sz="1600" b="1">
              <a:solidFill>
                <a:srgbClr val="003399"/>
              </a:solidFill>
            </a:endParaRPr>
          </a:p>
          <a:p>
            <a:pPr eaLnBrk="1" hangingPunct="1">
              <a:buSzPct val="65000"/>
              <a:buFontTx/>
              <a:buChar char="•"/>
            </a:pPr>
            <a:r>
              <a:rPr lang="en-US" sz="1600" b="1">
                <a:solidFill>
                  <a:schemeClr val="accent2"/>
                </a:solidFill>
                <a:cs typeface="Arial" pitchFamily="34" charset="0"/>
              </a:rPr>
              <a:t> Internal Audits</a:t>
            </a:r>
          </a:p>
          <a:p>
            <a:pPr lvl="1" eaLnBrk="1" hangingPunct="1">
              <a:buClr>
                <a:schemeClr val="accent2"/>
              </a:buClr>
              <a:buSzPct val="65000"/>
              <a:buFontTx/>
              <a:buChar char="•"/>
            </a:pPr>
            <a:r>
              <a:rPr lang="en-US" sz="1600" b="1">
                <a:solidFill>
                  <a:schemeClr val="accent2"/>
                </a:solidFill>
                <a:cs typeface="Arial" pitchFamily="34" charset="0"/>
              </a:rPr>
              <a:t> Internal Audits Procedure, </a:t>
            </a:r>
            <a:r>
              <a:rPr lang="en-US" sz="1600" b="1">
                <a:solidFill>
                  <a:srgbClr val="000000"/>
                </a:solidFill>
                <a:cs typeface="Times New Roman" pitchFamily="18" charset="0"/>
                <a:hlinkClick r:id="rId3"/>
              </a:rPr>
              <a:t>00-QA-S0004</a:t>
            </a:r>
            <a:r>
              <a:rPr lang="en-US" sz="1600" b="1">
                <a:solidFill>
                  <a:schemeClr val="accent2"/>
                </a:solidFill>
                <a:cs typeface="Arial" pitchFamily="34" charset="0"/>
              </a:rPr>
              <a:t> </a:t>
            </a:r>
          </a:p>
          <a:p>
            <a:pPr lvl="1" eaLnBrk="1" hangingPunct="1">
              <a:buSzPct val="65000"/>
              <a:buFontTx/>
              <a:buChar char="•"/>
            </a:pPr>
            <a:r>
              <a:rPr lang="en-US" sz="1600" b="1">
                <a:solidFill>
                  <a:schemeClr val="accent2"/>
                </a:solidFill>
                <a:cs typeface="Arial" pitchFamily="34" charset="0"/>
              </a:rPr>
              <a:t> Process Owner - Denise Echols</a:t>
            </a:r>
          </a:p>
          <a:p>
            <a:pPr lvl="1" eaLnBrk="1" hangingPunct="1">
              <a:buSzPct val="65000"/>
              <a:buFontTx/>
              <a:buChar char="•"/>
            </a:pPr>
            <a:r>
              <a:rPr lang="en-US" sz="1600" b="1">
                <a:solidFill>
                  <a:schemeClr val="accent2"/>
                </a:solidFill>
                <a:cs typeface="Arial" pitchFamily="34" charset="0"/>
              </a:rPr>
              <a:t> Audit records located at IQA Web Site,  </a:t>
            </a:r>
            <a:r>
              <a:rPr lang="en-US" sz="1600" b="1">
                <a:solidFill>
                  <a:schemeClr val="accent2"/>
                </a:solidFill>
                <a:cs typeface="Arial" pitchFamily="34" charset="0"/>
                <a:hlinkClick r:id="rId4"/>
              </a:rPr>
              <a:t>http://corporate.ul.com/departments/snk5212/IQA/index.cfm</a:t>
            </a:r>
            <a:endParaRPr lang="en-US" sz="1600" b="1">
              <a:solidFill>
                <a:schemeClr val="accent2"/>
              </a:solidFill>
              <a:cs typeface="Arial" pitchFamily="34" charset="0"/>
            </a:endParaRPr>
          </a:p>
          <a:p>
            <a:pPr lvl="1" eaLnBrk="1" hangingPunct="1">
              <a:buSzPct val="65000"/>
              <a:buFontTx/>
              <a:buChar char="•"/>
            </a:pPr>
            <a:endParaRPr lang="en-US" sz="1600" b="1">
              <a:solidFill>
                <a:schemeClr val="accent2"/>
              </a:solidFill>
              <a:cs typeface="Arial" pitchFamily="34" charset="0"/>
            </a:endParaRPr>
          </a:p>
          <a:p>
            <a:pPr eaLnBrk="1" hangingPunct="1">
              <a:buSzPct val="65000"/>
              <a:buFontTx/>
              <a:buChar char="•"/>
            </a:pPr>
            <a:r>
              <a:rPr lang="en-US" sz="1600" b="1">
                <a:solidFill>
                  <a:schemeClr val="accent2"/>
                </a:solidFill>
                <a:cs typeface="Arial" pitchFamily="34" charset="0"/>
              </a:rPr>
              <a:t> </a:t>
            </a:r>
            <a:endParaRPr lang="en-US" sz="2400" b="1">
              <a:solidFill>
                <a:schemeClr val="hlink"/>
              </a:solidFill>
            </a:endParaRPr>
          </a:p>
        </p:txBody>
      </p:sp>
      <p:sp>
        <p:nvSpPr>
          <p:cNvPr id="25606" name="Rectangle 5"/>
          <p:cNvSpPr>
            <a:spLocks noChangeArrowheads="1"/>
          </p:cNvSpPr>
          <p:nvPr/>
        </p:nvSpPr>
        <p:spPr bwMode="auto">
          <a:xfrm>
            <a:off x="8416925" y="60325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5"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3C929078-E315-4E41-86D6-A956DFFFE483}" type="slidenum">
              <a:rPr lang="en-US" sz="1400" smtClean="0"/>
              <a:pPr/>
              <a:t>15</a:t>
            </a:fld>
            <a:endParaRPr lang="en-US" sz="1400" smtClean="0"/>
          </a:p>
        </p:txBody>
      </p:sp>
      <p:sp>
        <p:nvSpPr>
          <p:cNvPr id="26627"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6628" name="Text Box 3"/>
          <p:cNvSpPr txBox="1">
            <a:spLocks noChangeArrowheads="1"/>
          </p:cNvSpPr>
          <p:nvPr/>
        </p:nvSpPr>
        <p:spPr bwMode="auto">
          <a:xfrm>
            <a:off x="228600" y="2428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6629" name="Text Box 4"/>
          <p:cNvSpPr txBox="1">
            <a:spLocks noChangeArrowheads="1"/>
          </p:cNvSpPr>
          <p:nvPr/>
        </p:nvSpPr>
        <p:spPr bwMode="auto">
          <a:xfrm>
            <a:off x="276225" y="1217613"/>
            <a:ext cx="8489950" cy="477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4.7 UL Implementation:</a:t>
            </a:r>
          </a:p>
          <a:p>
            <a:pPr eaLnBrk="1" hangingPunct="1">
              <a:buSzPct val="65000"/>
              <a:buFontTx/>
              <a:buChar char="•"/>
            </a:pPr>
            <a:endParaRPr lang="en-US" sz="1600" b="1">
              <a:solidFill>
                <a:schemeClr val="accent2"/>
              </a:solidFill>
              <a:cs typeface="Arial" pitchFamily="34" charset="0"/>
            </a:endParaRPr>
          </a:p>
          <a:p>
            <a:pPr eaLnBrk="1" hangingPunct="1">
              <a:buClr>
                <a:schemeClr val="accent2"/>
              </a:buClr>
              <a:buSzPct val="65000"/>
              <a:buFontTx/>
              <a:buChar char="•"/>
            </a:pPr>
            <a:r>
              <a:rPr lang="en-US" sz="1600" b="1">
                <a:solidFill>
                  <a:schemeClr val="accent2"/>
                </a:solidFill>
                <a:cs typeface="Arial" pitchFamily="34" charset="0"/>
              </a:rPr>
              <a:t> </a:t>
            </a:r>
            <a:r>
              <a:rPr lang="en-US" sz="1600" b="1">
                <a:solidFill>
                  <a:srgbClr val="333399"/>
                </a:solidFill>
                <a:cs typeface="Arial" pitchFamily="34" charset="0"/>
              </a:rPr>
              <a:t>Corrective Actions</a:t>
            </a:r>
          </a:p>
          <a:p>
            <a:pPr lvl="1" eaLnBrk="1" hangingPunct="1">
              <a:buClr>
                <a:schemeClr val="accent2"/>
              </a:buClr>
              <a:buSzPct val="65000"/>
              <a:buFontTx/>
              <a:buChar char="•"/>
            </a:pPr>
            <a:r>
              <a:rPr lang="en-US" sz="1600" b="1">
                <a:solidFill>
                  <a:srgbClr val="333399"/>
                </a:solidFill>
              </a:rPr>
              <a:t> Corrective Action Request Procedures, </a:t>
            </a:r>
            <a:r>
              <a:rPr lang="en-US" sz="1600" b="1">
                <a:cs typeface="Arial" pitchFamily="34" charset="0"/>
                <a:hlinkClick r:id="rId3"/>
              </a:rPr>
              <a:t>00-QA-S0006</a:t>
            </a:r>
            <a:endParaRPr lang="en-US" sz="1600" b="1">
              <a:solidFill>
                <a:srgbClr val="333399"/>
              </a:solidFill>
            </a:endParaRPr>
          </a:p>
          <a:p>
            <a:pPr lvl="1" eaLnBrk="1" hangingPunct="1">
              <a:buClr>
                <a:schemeClr val="accent2"/>
              </a:buClr>
              <a:buSzPct val="65000"/>
              <a:buFontTx/>
              <a:buChar char="•"/>
            </a:pPr>
            <a:r>
              <a:rPr lang="en-US" sz="1600" b="1">
                <a:solidFill>
                  <a:srgbClr val="333399"/>
                </a:solidFill>
              </a:rPr>
              <a:t> Process Owner – Denise Echols </a:t>
            </a:r>
          </a:p>
          <a:p>
            <a:pPr lvl="1" eaLnBrk="1" hangingPunct="1">
              <a:buClr>
                <a:schemeClr val="accent2"/>
              </a:buClr>
              <a:buSzPct val="65000"/>
              <a:buFontTx/>
              <a:buChar char="•"/>
            </a:pPr>
            <a:r>
              <a:rPr lang="en-US" sz="1600" b="1">
                <a:solidFill>
                  <a:srgbClr val="333399"/>
                </a:solidFill>
              </a:rPr>
              <a:t> CAR Database,</a:t>
            </a:r>
            <a:r>
              <a:rPr lang="en-US" altLang="zh-CN" sz="1600" b="1">
                <a:solidFill>
                  <a:srgbClr val="333399"/>
                </a:solidFill>
                <a:ea typeface="SimSun" pitchFamily="2" charset="-122"/>
              </a:rPr>
              <a:t> on server USNBKM575P/ULI</a:t>
            </a:r>
          </a:p>
          <a:p>
            <a:pPr lvl="1" eaLnBrk="1" hangingPunct="1">
              <a:buClr>
                <a:schemeClr val="accent2"/>
              </a:buClr>
              <a:buSzPct val="65000"/>
              <a:buFontTx/>
              <a:buChar char="•"/>
            </a:pPr>
            <a:r>
              <a:rPr lang="en-US" altLang="zh-CN" sz="1600" b="1">
                <a:solidFill>
                  <a:srgbClr val="333399"/>
                </a:solidFill>
                <a:ea typeface="SimSun" pitchFamily="2" charset="-122"/>
              </a:rPr>
              <a:t> CAR Website located at,  </a:t>
            </a:r>
            <a:r>
              <a:rPr lang="en-US" altLang="zh-CN" sz="1600" b="1">
                <a:solidFill>
                  <a:srgbClr val="333399"/>
                </a:solidFill>
                <a:ea typeface="SimSun" pitchFamily="2" charset="-122"/>
                <a:hlinkClick r:id="rId4"/>
              </a:rPr>
              <a:t>http://corporate.ul.com/departments/snk5212/QE/</a:t>
            </a:r>
            <a:endParaRPr lang="en-US" altLang="zh-CN" sz="1600" b="1">
              <a:solidFill>
                <a:srgbClr val="333399"/>
              </a:solidFill>
              <a:ea typeface="SimSun" pitchFamily="2" charset="-122"/>
            </a:endParaRPr>
          </a:p>
          <a:p>
            <a:pPr lvl="2" eaLnBrk="1" hangingPunct="1">
              <a:buClr>
                <a:schemeClr val="accent2"/>
              </a:buClr>
              <a:buSzPct val="65000"/>
            </a:pPr>
            <a:r>
              <a:rPr lang="en-US" altLang="zh-CN" sz="1600" b="1">
                <a:solidFill>
                  <a:srgbClr val="333399"/>
                </a:solidFill>
                <a:ea typeface="SimSun" pitchFamily="2" charset="-122"/>
              </a:rPr>
              <a:t> </a:t>
            </a:r>
          </a:p>
          <a:p>
            <a:pPr eaLnBrk="1" hangingPunct="1">
              <a:buClr>
                <a:schemeClr val="accent2"/>
              </a:buClr>
              <a:buSzPct val="65000"/>
              <a:buFontTx/>
              <a:buChar char="•"/>
            </a:pPr>
            <a:r>
              <a:rPr lang="en-US" sz="1600" b="1">
                <a:solidFill>
                  <a:srgbClr val="333399"/>
                </a:solidFill>
                <a:ea typeface="SimSun" pitchFamily="2" charset="-122"/>
              </a:rPr>
              <a:t> Management Review</a:t>
            </a:r>
          </a:p>
          <a:p>
            <a:pPr lvl="1" eaLnBrk="1" hangingPunct="1">
              <a:buClr>
                <a:schemeClr val="accent2"/>
              </a:buClr>
              <a:buSzPct val="65000"/>
              <a:buFontTx/>
              <a:buChar char="•"/>
            </a:pPr>
            <a:r>
              <a:rPr lang="en-US" sz="1600" b="1">
                <a:solidFill>
                  <a:srgbClr val="333399"/>
                </a:solidFill>
              </a:rPr>
              <a:t> Reviews </a:t>
            </a:r>
            <a:r>
              <a:rPr lang="en-US" sz="1600" b="1" u="sng">
                <a:solidFill>
                  <a:srgbClr val="333399"/>
                </a:solidFill>
              </a:rPr>
              <a:t>are required</a:t>
            </a:r>
            <a:r>
              <a:rPr lang="en-US" sz="1600" b="1">
                <a:solidFill>
                  <a:srgbClr val="333399"/>
                </a:solidFill>
              </a:rPr>
              <a:t> at the laboratory and program level</a:t>
            </a:r>
          </a:p>
          <a:p>
            <a:pPr lvl="1" eaLnBrk="1" hangingPunct="1">
              <a:buClr>
                <a:schemeClr val="accent2"/>
              </a:buClr>
              <a:buSzPct val="65000"/>
              <a:buFontTx/>
              <a:buChar char="•"/>
            </a:pPr>
            <a:r>
              <a:rPr lang="en-US" sz="1600" b="1">
                <a:solidFill>
                  <a:srgbClr val="333399"/>
                </a:solidFill>
                <a:cs typeface="Arial" pitchFamily="34" charset="0"/>
              </a:rPr>
              <a:t> Global Laboratory Management Review Policy, </a:t>
            </a:r>
            <a:r>
              <a:rPr lang="en-US" sz="1600" b="1">
                <a:solidFill>
                  <a:srgbClr val="000000"/>
                </a:solidFill>
                <a:cs typeface="Times New Roman" pitchFamily="18" charset="0"/>
                <a:hlinkClick r:id="rId5"/>
              </a:rPr>
              <a:t>00-LC-P0040</a:t>
            </a:r>
            <a:r>
              <a:rPr lang="en-US" sz="1600" b="1">
                <a:solidFill>
                  <a:srgbClr val="333399"/>
                </a:solidFill>
                <a:cs typeface="Arial" pitchFamily="34" charset="0"/>
              </a:rPr>
              <a:t> and </a:t>
            </a:r>
          </a:p>
          <a:p>
            <a:pPr lvl="1" eaLnBrk="1" hangingPunct="1">
              <a:buClr>
                <a:schemeClr val="accent2"/>
              </a:buClr>
              <a:buSzPct val="65000"/>
            </a:pPr>
            <a:r>
              <a:rPr lang="en-US" sz="1600" b="1">
                <a:solidFill>
                  <a:srgbClr val="333399"/>
                </a:solidFill>
                <a:cs typeface="Arial" pitchFamily="34" charset="0"/>
              </a:rPr>
              <a:t>  Certification Programs Council - Operation and Management Review </a:t>
            </a:r>
          </a:p>
          <a:p>
            <a:pPr lvl="1" eaLnBrk="1" hangingPunct="1">
              <a:buClr>
                <a:schemeClr val="accent2"/>
              </a:buClr>
              <a:buSzPct val="65000"/>
            </a:pPr>
            <a:r>
              <a:rPr lang="en-US" sz="1600" b="1">
                <a:solidFill>
                  <a:srgbClr val="333399"/>
                </a:solidFill>
                <a:cs typeface="Arial" pitchFamily="34" charset="0"/>
              </a:rPr>
              <a:t>  Procedure, </a:t>
            </a:r>
            <a:r>
              <a:rPr lang="en-US" sz="1600" b="1">
                <a:solidFill>
                  <a:srgbClr val="333399"/>
                </a:solidFill>
                <a:cs typeface="Arial" pitchFamily="34" charset="0"/>
                <a:hlinkClick r:id="rId6"/>
              </a:rPr>
              <a:t>00-IC-S0045</a:t>
            </a:r>
            <a:endParaRPr lang="en-US" sz="1600" b="1">
              <a:solidFill>
                <a:srgbClr val="333399"/>
              </a:solidFill>
              <a:cs typeface="Arial" pitchFamily="34" charset="0"/>
            </a:endParaRPr>
          </a:p>
          <a:p>
            <a:pPr eaLnBrk="1" hangingPunct="1">
              <a:buSzPct val="65000"/>
              <a:buFontTx/>
              <a:buChar char="•"/>
            </a:pPr>
            <a:endParaRPr lang="en-US" sz="1600" b="1">
              <a:solidFill>
                <a:srgbClr val="333399"/>
              </a:solidFill>
            </a:endParaRPr>
          </a:p>
          <a:p>
            <a:pPr eaLnBrk="1" hangingPunct="1">
              <a:buSzPct val="65000"/>
            </a:pPr>
            <a:endParaRPr lang="en-US" sz="1600" b="1">
              <a:solidFill>
                <a:schemeClr val="accent2"/>
              </a:solidFill>
            </a:endParaRPr>
          </a:p>
          <a:p>
            <a:pPr eaLnBrk="1" hangingPunct="1">
              <a:buSzPct val="65000"/>
              <a:buFontTx/>
              <a:buChar char="-"/>
            </a:pPr>
            <a:endParaRPr lang="en-US" sz="1600" b="1">
              <a:solidFill>
                <a:schemeClr val="hlink"/>
              </a:solidFill>
            </a:endParaRPr>
          </a:p>
          <a:p>
            <a:pPr eaLnBrk="1" hangingPunct="1">
              <a:buSzPct val="65000"/>
            </a:pPr>
            <a:endParaRPr lang="en-US" sz="1600" b="1">
              <a:solidFill>
                <a:schemeClr val="hlink"/>
              </a:solidFill>
            </a:endParaRPr>
          </a:p>
          <a:p>
            <a:pPr eaLnBrk="1" hangingPunct="1">
              <a:buSzPct val="65000"/>
            </a:pPr>
            <a:r>
              <a:rPr lang="en-US" sz="2400" b="1">
                <a:solidFill>
                  <a:schemeClr val="hlink"/>
                </a:solidFill>
              </a:rPr>
              <a:t> </a:t>
            </a:r>
          </a:p>
        </p:txBody>
      </p:sp>
      <p:sp>
        <p:nvSpPr>
          <p:cNvPr id="26630" name="Rectangle 5"/>
          <p:cNvSpPr>
            <a:spLocks noChangeArrowheads="1"/>
          </p:cNvSpPr>
          <p:nvPr/>
        </p:nvSpPr>
        <p:spPr bwMode="auto">
          <a:xfrm>
            <a:off x="8416925" y="60325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7"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CA135001-01CA-4373-AC4D-BA619B10F1A5}" type="slidenum">
              <a:rPr lang="en-US" sz="1400" smtClean="0"/>
              <a:pPr/>
              <a:t>16</a:t>
            </a:fld>
            <a:endParaRPr lang="en-US" sz="1400" smtClean="0"/>
          </a:p>
        </p:txBody>
      </p:sp>
      <p:sp>
        <p:nvSpPr>
          <p:cNvPr id="27651"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7652" name="Text Box 3"/>
          <p:cNvSpPr txBox="1">
            <a:spLocks noChangeArrowheads="1"/>
          </p:cNvSpPr>
          <p:nvPr/>
        </p:nvSpPr>
        <p:spPr bwMode="auto">
          <a:xfrm>
            <a:off x="1873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7653" name="Text Box 4"/>
          <p:cNvSpPr txBox="1">
            <a:spLocks noChangeArrowheads="1"/>
          </p:cNvSpPr>
          <p:nvPr/>
        </p:nvSpPr>
        <p:spPr bwMode="auto">
          <a:xfrm>
            <a:off x="187325" y="1243013"/>
            <a:ext cx="8629650" cy="635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4.8.1 Documentation Clause Intent:</a:t>
            </a:r>
          </a:p>
          <a:p>
            <a:pPr eaLnBrk="1" hangingPunct="1">
              <a:buSzPct val="65000"/>
            </a:pPr>
            <a:endParaRPr lang="en-US" sz="1600" b="1">
              <a:solidFill>
                <a:srgbClr val="CC3300"/>
              </a:solidFill>
            </a:endParaRPr>
          </a:p>
          <a:p>
            <a:pPr eaLnBrk="1" hangingPunct="1">
              <a:buSzPct val="65000"/>
            </a:pPr>
            <a:r>
              <a:rPr lang="en-US" sz="1600" b="1">
                <a:solidFill>
                  <a:srgbClr val="333399"/>
                </a:solidFill>
              </a:rPr>
              <a:t>This section requires the following documentation available to customers upon request :</a:t>
            </a:r>
          </a:p>
          <a:p>
            <a:pPr eaLnBrk="1" hangingPunct="1">
              <a:buSzPct val="65000"/>
            </a:pPr>
            <a:endParaRPr lang="en-US" sz="1600" b="1">
              <a:solidFill>
                <a:srgbClr val="333399"/>
              </a:solidFill>
            </a:endParaRPr>
          </a:p>
          <a:p>
            <a:pPr eaLnBrk="1" hangingPunct="1">
              <a:buSzPct val="65000"/>
              <a:buFontTx/>
              <a:buChar char="•"/>
            </a:pPr>
            <a:r>
              <a:rPr lang="en-US" sz="1600" b="1">
                <a:solidFill>
                  <a:srgbClr val="333399"/>
                </a:solidFill>
              </a:rPr>
              <a:t> A statement of the product certification system; including rules and procedures for it;</a:t>
            </a:r>
          </a:p>
          <a:p>
            <a:pPr eaLnBrk="1" hangingPunct="1">
              <a:buSzPct val="65000"/>
            </a:pPr>
            <a:endParaRPr lang="en-US" sz="1600" b="1">
              <a:solidFill>
                <a:srgbClr val="333399"/>
              </a:solidFill>
            </a:endParaRPr>
          </a:p>
          <a:p>
            <a:pPr eaLnBrk="1" hangingPunct="1">
              <a:buSzPct val="65000"/>
              <a:buFontTx/>
              <a:buChar char="•"/>
            </a:pPr>
            <a:r>
              <a:rPr lang="en-US" sz="1600" b="1">
                <a:solidFill>
                  <a:srgbClr val="333399"/>
                </a:solidFill>
              </a:rPr>
              <a:t> Evaluation procedures and the certification process;</a:t>
            </a:r>
          </a:p>
          <a:p>
            <a:pPr eaLnBrk="1" hangingPunct="1">
              <a:buSzPct val="65000"/>
            </a:pPr>
            <a:r>
              <a:rPr lang="en-US" sz="1600" b="1">
                <a:solidFill>
                  <a:srgbClr val="333399"/>
                </a:solidFill>
              </a:rPr>
              <a:t> </a:t>
            </a:r>
          </a:p>
          <a:p>
            <a:pPr eaLnBrk="1" hangingPunct="1">
              <a:buSzPct val="65000"/>
              <a:buFontTx/>
              <a:buChar char="•"/>
            </a:pPr>
            <a:r>
              <a:rPr lang="en-US" sz="1600" b="1">
                <a:solidFill>
                  <a:srgbClr val="333399"/>
                </a:solidFill>
              </a:rPr>
              <a:t> Fees charged to applicants;</a:t>
            </a: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rPr>
              <a:t> Rights and duties of applicants;</a:t>
            </a: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rPr>
              <a:t> Certification body logo;</a:t>
            </a: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rPr>
              <a:t> Complaints, appeals and disputes and;</a:t>
            </a: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rPr>
              <a:t> Directory of certified products and their suppliers.</a:t>
            </a:r>
          </a:p>
          <a:p>
            <a:pPr eaLnBrk="1" hangingPunct="1">
              <a:buSzPct val="65000"/>
              <a:buFontTx/>
              <a:buChar char="•"/>
            </a:pPr>
            <a:endParaRPr lang="en-US" sz="1600" b="1">
              <a:solidFill>
                <a:srgbClr val="333399"/>
              </a:solidFill>
            </a:endParaRPr>
          </a:p>
          <a:p>
            <a:pPr eaLnBrk="1" hangingPunct="1">
              <a:buSzPct val="65000"/>
            </a:pPr>
            <a:endParaRPr lang="en-US" sz="1600" b="1">
              <a:solidFill>
                <a:srgbClr val="333399"/>
              </a:solidFill>
            </a:endParaRPr>
          </a:p>
          <a:p>
            <a:pPr eaLnBrk="1" hangingPunct="1">
              <a:buSzPct val="65000"/>
            </a:pPr>
            <a:endParaRPr lang="en-US" sz="1800" b="1">
              <a:solidFill>
                <a:srgbClr val="003399"/>
              </a:solidFill>
            </a:endParaRPr>
          </a:p>
          <a:p>
            <a:pPr eaLnBrk="1" hangingPunct="1">
              <a:buSzPct val="65000"/>
              <a:buFontTx/>
              <a:buChar char="-"/>
            </a:pPr>
            <a:endParaRPr lang="en-US" sz="2400" b="1">
              <a:solidFill>
                <a:schemeClr val="hlink"/>
              </a:solidFill>
            </a:endParaRPr>
          </a:p>
          <a:p>
            <a:pPr eaLnBrk="1" hangingPunct="1">
              <a:buSzPct val="65000"/>
            </a:pPr>
            <a:endParaRPr lang="en-US" sz="2400" b="1">
              <a:solidFill>
                <a:schemeClr val="hlink"/>
              </a:solidFill>
            </a:endParaRPr>
          </a:p>
          <a:p>
            <a:pPr eaLnBrk="1" hangingPunct="1">
              <a:buSzPct val="65000"/>
            </a:pPr>
            <a:r>
              <a:rPr lang="en-US" sz="2400" b="1">
                <a:solidFill>
                  <a:schemeClr val="hlink"/>
                </a:solidFill>
              </a:rPr>
              <a:t> </a:t>
            </a:r>
          </a:p>
        </p:txBody>
      </p:sp>
      <p:sp>
        <p:nvSpPr>
          <p:cNvPr id="27654" name="Rectangle 5"/>
          <p:cNvSpPr>
            <a:spLocks noChangeArrowheads="1"/>
          </p:cNvSpPr>
          <p:nvPr/>
        </p:nvSpPr>
        <p:spPr bwMode="auto">
          <a:xfrm>
            <a:off x="8455025" y="60960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90715BDD-F8B6-4DFF-84CC-C54C72DD6BDD}" type="slidenum">
              <a:rPr lang="en-US" sz="1400" smtClean="0"/>
              <a:pPr/>
              <a:t>17</a:t>
            </a:fld>
            <a:endParaRPr lang="en-US" sz="1400" smtClean="0"/>
          </a:p>
        </p:txBody>
      </p:sp>
      <p:sp>
        <p:nvSpPr>
          <p:cNvPr id="28675"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8676" name="Text Box 3"/>
          <p:cNvSpPr txBox="1">
            <a:spLocks noChangeArrowheads="1"/>
          </p:cNvSpPr>
          <p:nvPr/>
        </p:nvSpPr>
        <p:spPr bwMode="auto">
          <a:xfrm>
            <a:off x="1619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8677" name="Text Box 4"/>
          <p:cNvSpPr txBox="1">
            <a:spLocks noChangeArrowheads="1"/>
          </p:cNvSpPr>
          <p:nvPr/>
        </p:nvSpPr>
        <p:spPr bwMode="auto">
          <a:xfrm>
            <a:off x="200025" y="1206500"/>
            <a:ext cx="866775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4.8.1 UL Implementation</a:t>
            </a:r>
            <a:r>
              <a:rPr lang="en-US" sz="1600">
                <a:solidFill>
                  <a:srgbClr val="CC3300"/>
                </a:solidFill>
              </a:rPr>
              <a:t>:</a:t>
            </a:r>
          </a:p>
          <a:p>
            <a:pPr eaLnBrk="1" hangingPunct="1">
              <a:buSzPct val="65000"/>
            </a:pPr>
            <a:endParaRPr lang="en-US" sz="1600" b="1">
              <a:solidFill>
                <a:srgbClr val="003399"/>
              </a:solidFill>
            </a:endParaRPr>
          </a:p>
          <a:p>
            <a:pPr eaLnBrk="1" hangingPunct="1">
              <a:buSzPct val="65000"/>
              <a:buFontTx/>
              <a:buChar char="•"/>
            </a:pPr>
            <a:r>
              <a:rPr lang="en-US" sz="1600">
                <a:solidFill>
                  <a:srgbClr val="000000"/>
                </a:solidFill>
                <a:cs typeface="Arial" pitchFamily="34" charset="0"/>
              </a:rPr>
              <a:t> </a:t>
            </a:r>
            <a:r>
              <a:rPr lang="en-US" sz="1600" b="1">
                <a:solidFill>
                  <a:srgbClr val="003399"/>
                </a:solidFill>
              </a:rPr>
              <a:t>Certification body authority – Certificate of Incorporation</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S</a:t>
            </a:r>
            <a:r>
              <a:rPr lang="en-US" sz="1600" b="1">
                <a:solidFill>
                  <a:srgbClr val="333399"/>
                </a:solidFill>
              </a:rPr>
              <a:t>tatement of the product certification system; including rules and procedures for it  - </a:t>
            </a:r>
            <a:r>
              <a:rPr lang="en-US" sz="1600" b="1">
                <a:solidFill>
                  <a:srgbClr val="333399"/>
                </a:solidFill>
                <a:latin typeface="Arial Unicode MS" pitchFamily="34" charset="-128"/>
                <a:ea typeface="Arial Unicode MS" pitchFamily="34" charset="-128"/>
                <a:cs typeface="Arial Unicode MS" pitchFamily="34" charset="-128"/>
              </a:rPr>
              <a:t>Information</a:t>
            </a:r>
            <a:r>
              <a:rPr lang="en-US" sz="1600" b="1">
                <a:solidFill>
                  <a:schemeClr val="accent2"/>
                </a:solidFill>
                <a:latin typeface="Arial Unicode MS" pitchFamily="34" charset="-128"/>
                <a:ea typeface="Arial Unicode MS" pitchFamily="34" charset="-128"/>
                <a:cs typeface="Arial Unicode MS" pitchFamily="34" charset="-128"/>
              </a:rPr>
              <a:t> concerning the Program’s product certification system shall be made available on the company website (</a:t>
            </a:r>
            <a:r>
              <a:rPr lang="en-US" sz="1600" b="1">
                <a:solidFill>
                  <a:schemeClr val="accent2"/>
                </a:solidFill>
                <a:latin typeface="Arial Unicode MS" pitchFamily="34" charset="-128"/>
                <a:ea typeface="Arial Unicode MS" pitchFamily="34" charset="-128"/>
                <a:cs typeface="Arial Unicode MS" pitchFamily="34" charset="-128"/>
                <a:hlinkClick r:id="rId3"/>
              </a:rPr>
              <a:t>www.ul.com</a:t>
            </a:r>
            <a:r>
              <a:rPr lang="en-US" sz="1600" b="1">
                <a:solidFill>
                  <a:schemeClr val="accent2"/>
                </a:solidFill>
                <a:latin typeface="Arial Unicode MS" pitchFamily="34" charset="-128"/>
                <a:ea typeface="Arial Unicode MS" pitchFamily="34" charset="-128"/>
                <a:cs typeface="Arial Unicode MS" pitchFamily="34" charset="-128"/>
              </a:rPr>
              <a:t>) under various topics that are listed on the </a:t>
            </a:r>
            <a:r>
              <a:rPr lang="en-US" sz="1600" b="1">
                <a:solidFill>
                  <a:schemeClr val="accent2"/>
                </a:solidFill>
                <a:latin typeface="Arial Unicode MS" pitchFamily="34" charset="-128"/>
                <a:ea typeface="Arial Unicode MS" pitchFamily="34" charset="-128"/>
                <a:cs typeface="Arial Unicode MS" pitchFamily="34" charset="-128"/>
                <a:hlinkClick r:id="rId4"/>
              </a:rPr>
              <a:t>About UL webpage</a:t>
            </a:r>
            <a:r>
              <a:rPr lang="en-US" sz="1600" b="1">
                <a:solidFill>
                  <a:schemeClr val="accent2"/>
                </a:solidFill>
                <a:latin typeface="Arial Unicode MS" pitchFamily="34" charset="-128"/>
                <a:ea typeface="Arial Unicode MS" pitchFamily="34" charset="-128"/>
                <a:cs typeface="Arial Unicode MS" pitchFamily="34" charset="-128"/>
              </a:rPr>
              <a:t>.</a:t>
            </a:r>
          </a:p>
          <a:p>
            <a:pPr eaLnBrk="1" hangingPunct="1">
              <a:buSzPct val="65000"/>
              <a:buFontTx/>
              <a:buChar char="•"/>
            </a:pPr>
            <a:endParaRPr lang="en-US" sz="1600" b="1">
              <a:solidFill>
                <a:schemeClr val="accent2"/>
              </a:solidFill>
            </a:endParaRPr>
          </a:p>
          <a:p>
            <a:pPr eaLnBrk="1" hangingPunct="1">
              <a:buSzPct val="65000"/>
              <a:buFontTx/>
              <a:buChar char="•"/>
            </a:pPr>
            <a:r>
              <a:rPr lang="en-US" sz="1600" b="1">
                <a:solidFill>
                  <a:schemeClr val="accent2"/>
                </a:solidFill>
              </a:rPr>
              <a:t> Evaluation procedures and the certification process  located in </a:t>
            </a:r>
            <a:r>
              <a:rPr lang="en-US" sz="1600" b="1">
                <a:solidFill>
                  <a:srgbClr val="333399"/>
                </a:solidFill>
                <a:cs typeface="Times New Roman" pitchFamily="18" charset="0"/>
              </a:rPr>
              <a:t> </a:t>
            </a:r>
            <a:r>
              <a:rPr lang="en-US" sz="1600" b="1">
                <a:solidFill>
                  <a:srgbClr val="333399"/>
                </a:solidFill>
                <a:cs typeface="Times New Roman" pitchFamily="18" charset="0"/>
                <a:hlinkClick r:id="rId5"/>
              </a:rPr>
              <a:t>00-OP-S0044</a:t>
            </a:r>
            <a:r>
              <a:rPr lang="en-US" sz="1600" b="1">
                <a:solidFill>
                  <a:srgbClr val="333399"/>
                </a:solidFill>
                <a:cs typeface="Times New Roman" pitchFamily="18" charset="0"/>
              </a:rPr>
              <a:t> and </a:t>
            </a:r>
            <a:r>
              <a:rPr lang="en-US" sz="1600" b="1">
                <a:solidFill>
                  <a:srgbClr val="333399"/>
                </a:solidFill>
                <a:cs typeface="Times New Roman" pitchFamily="18" charset="0"/>
                <a:hlinkClick r:id="rId6"/>
              </a:rPr>
              <a:t>00- OP-S0416</a:t>
            </a:r>
            <a:endParaRPr lang="en-US" sz="1600" b="1">
              <a:solidFill>
                <a:schemeClr val="accent2"/>
              </a:solidFill>
            </a:endParaRPr>
          </a:p>
          <a:p>
            <a:pPr eaLnBrk="1" hangingPunct="1">
              <a:buSzPct val="65000"/>
              <a:buFontTx/>
              <a:buChar char="•"/>
            </a:pPr>
            <a:endParaRPr lang="en-US" sz="1600" b="1">
              <a:solidFill>
                <a:schemeClr val="accent2"/>
              </a:solidFill>
            </a:endParaRPr>
          </a:p>
          <a:p>
            <a:pPr eaLnBrk="1" hangingPunct="1">
              <a:buSzPct val="65000"/>
              <a:buFontTx/>
              <a:buChar char="•"/>
            </a:pPr>
            <a:r>
              <a:rPr lang="en-US" sz="1600" b="1">
                <a:solidFill>
                  <a:schemeClr val="accent2"/>
                </a:solidFill>
              </a:rPr>
              <a:t> Fees charged to applicants – Standard Operating Procedure for Project Start-up  </a:t>
            </a:r>
          </a:p>
          <a:p>
            <a:pPr eaLnBrk="1" hangingPunct="1">
              <a:buSzPct val="65000"/>
            </a:pPr>
            <a:r>
              <a:rPr lang="en-US" sz="1600" b="1">
                <a:solidFill>
                  <a:schemeClr val="accent2"/>
                </a:solidFill>
              </a:rPr>
              <a:t>  Redesign (PSR), </a:t>
            </a:r>
            <a:r>
              <a:rPr lang="en-US" sz="1600" b="1">
                <a:cs typeface="Times New Roman" pitchFamily="18" charset="0"/>
                <a:hlinkClick r:id="rId7"/>
              </a:rPr>
              <a:t>00-SA-S0026</a:t>
            </a:r>
            <a:endParaRPr lang="en-US" sz="1600" b="1">
              <a:solidFill>
                <a:schemeClr val="accent2"/>
              </a:solidFill>
            </a:endParaRPr>
          </a:p>
          <a:p>
            <a:pPr eaLnBrk="1" hangingPunct="1">
              <a:buSzPct val="65000"/>
              <a:buFontTx/>
              <a:buChar char="•"/>
            </a:pPr>
            <a:endParaRPr lang="en-US" sz="1600" b="1">
              <a:solidFill>
                <a:schemeClr val="accent2"/>
              </a:solidFill>
            </a:endParaRPr>
          </a:p>
          <a:p>
            <a:pPr eaLnBrk="1" hangingPunct="1">
              <a:buSzPct val="65000"/>
              <a:buFontTx/>
              <a:buChar char="•"/>
            </a:pPr>
            <a:r>
              <a:rPr lang="en-US" sz="1600" b="1">
                <a:solidFill>
                  <a:schemeClr val="accent2"/>
                </a:solidFill>
              </a:rPr>
              <a:t>  FUS Fees, Standard Operating Procedure for Non-Billable Work and Service </a:t>
            </a:r>
          </a:p>
          <a:p>
            <a:pPr eaLnBrk="1" hangingPunct="1">
              <a:buSzPct val="65000"/>
            </a:pPr>
            <a:r>
              <a:rPr lang="en-US" sz="1600" b="1">
                <a:solidFill>
                  <a:schemeClr val="accent2"/>
                </a:solidFill>
              </a:rPr>
              <a:t>   Requests</a:t>
            </a:r>
            <a:r>
              <a:rPr lang="en-US" sz="1600" b="1">
                <a:solidFill>
                  <a:schemeClr val="accent2"/>
                </a:solidFill>
                <a:hlinkClick r:id="rId8"/>
              </a:rPr>
              <a:t>, </a:t>
            </a:r>
            <a:r>
              <a:rPr lang="en-US" sz="1600" b="1">
                <a:solidFill>
                  <a:schemeClr val="accent2"/>
                </a:solidFill>
                <a:hlinkClick r:id="rId8"/>
              </a:rPr>
              <a:t>00-CS-S0025</a:t>
            </a:r>
            <a:endParaRPr lang="en-US" sz="1600" b="1">
              <a:solidFill>
                <a:schemeClr val="accent2"/>
              </a:solidFill>
            </a:endParaRPr>
          </a:p>
          <a:p>
            <a:pPr eaLnBrk="1" hangingPunct="1">
              <a:buSzPct val="65000"/>
              <a:buFontTx/>
              <a:buChar char="•"/>
            </a:pPr>
            <a:endParaRPr lang="en-US" sz="1600" b="1">
              <a:solidFill>
                <a:schemeClr val="accent2"/>
              </a:solidFill>
            </a:endParaRPr>
          </a:p>
          <a:p>
            <a:pPr eaLnBrk="1" hangingPunct="1">
              <a:buSzPct val="65000"/>
              <a:buFontTx/>
              <a:buChar char="•"/>
            </a:pPr>
            <a:r>
              <a:rPr lang="en-US" sz="1600" b="1">
                <a:solidFill>
                  <a:schemeClr val="accent2"/>
                </a:solidFill>
              </a:rPr>
              <a:t> Rights and duties of applicants – </a:t>
            </a:r>
            <a:r>
              <a:rPr lang="en-US" sz="1600" b="1">
                <a:solidFill>
                  <a:schemeClr val="accent2"/>
                </a:solidFill>
                <a:latin typeface="Arial Unicode MS" pitchFamily="34" charset="-128"/>
                <a:ea typeface="Arial Unicode MS" pitchFamily="34" charset="-128"/>
                <a:cs typeface="Arial Unicode MS" pitchFamily="34" charset="-128"/>
                <a:hlinkClick r:id="rId3"/>
              </a:rPr>
              <a:t>www.ul.com</a:t>
            </a:r>
            <a:endParaRPr lang="en-US" sz="1600" b="1">
              <a:solidFill>
                <a:schemeClr val="accent2"/>
              </a:solidFill>
            </a:endParaRPr>
          </a:p>
          <a:p>
            <a:pPr eaLnBrk="1" hangingPunct="1">
              <a:buSzPct val="65000"/>
            </a:pPr>
            <a:r>
              <a:rPr lang="en-US" sz="1600" b="1">
                <a:solidFill>
                  <a:srgbClr val="003399"/>
                </a:solidFill>
              </a:rPr>
              <a:t> </a:t>
            </a:r>
          </a:p>
        </p:txBody>
      </p:sp>
      <p:sp>
        <p:nvSpPr>
          <p:cNvPr id="28678" name="Rectangle 5"/>
          <p:cNvSpPr>
            <a:spLocks noChangeArrowheads="1"/>
          </p:cNvSpPr>
          <p:nvPr/>
        </p:nvSpPr>
        <p:spPr bwMode="auto">
          <a:xfrm>
            <a:off x="8496300" y="61468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9"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DA709198-A4E8-40C1-A393-B519F8273481}" type="slidenum">
              <a:rPr lang="en-US" sz="1400" smtClean="0"/>
              <a:pPr/>
              <a:t>18</a:t>
            </a:fld>
            <a:endParaRPr lang="en-US" sz="1400" smtClean="0"/>
          </a:p>
        </p:txBody>
      </p:sp>
      <p:sp>
        <p:nvSpPr>
          <p:cNvPr id="29699"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9700" name="Text Box 3"/>
          <p:cNvSpPr txBox="1">
            <a:spLocks noChangeArrowheads="1"/>
          </p:cNvSpPr>
          <p:nvPr/>
        </p:nvSpPr>
        <p:spPr bwMode="auto">
          <a:xfrm>
            <a:off x="200025" y="2301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9701" name="Text Box 4"/>
          <p:cNvSpPr txBox="1">
            <a:spLocks noChangeArrowheads="1"/>
          </p:cNvSpPr>
          <p:nvPr/>
        </p:nvSpPr>
        <p:spPr bwMode="auto">
          <a:xfrm>
            <a:off x="212725" y="1123950"/>
            <a:ext cx="85883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4.8.1 UL Implementation:</a:t>
            </a:r>
          </a:p>
          <a:p>
            <a:pPr eaLnBrk="1" hangingPunct="1">
              <a:buSzPct val="65000"/>
            </a:pPr>
            <a:endParaRPr lang="en-US" sz="1600" b="1">
              <a:solidFill>
                <a:srgbClr val="CC3300"/>
              </a:solidFill>
            </a:endParaRPr>
          </a:p>
          <a:p>
            <a:pPr eaLnBrk="1" hangingPunct="1">
              <a:buSzPct val="65000"/>
              <a:buFontTx/>
              <a:buChar char="•"/>
            </a:pPr>
            <a:r>
              <a:rPr lang="en-US" sz="1600" b="1">
                <a:solidFill>
                  <a:srgbClr val="003399"/>
                </a:solidFill>
              </a:rPr>
              <a:t>  </a:t>
            </a:r>
            <a:r>
              <a:rPr lang="en-US" sz="1600" b="1">
                <a:solidFill>
                  <a:srgbClr val="333399"/>
                </a:solidFill>
              </a:rPr>
              <a:t>Certification body logo – UL Marks Programs , </a:t>
            </a:r>
            <a:r>
              <a:rPr lang="en-US" sz="1600" b="1">
                <a:solidFill>
                  <a:srgbClr val="333399"/>
                </a:solidFill>
                <a:hlinkClick r:id="rId3"/>
              </a:rPr>
              <a:t>00-CE-S0032</a:t>
            </a:r>
            <a:endParaRPr lang="en-US" sz="1600" b="1">
              <a:solidFill>
                <a:srgbClr val="333399"/>
              </a:solidFill>
            </a:endParaRPr>
          </a:p>
          <a:p>
            <a:pPr eaLnBrk="1" hangingPunct="1">
              <a:buSzPct val="65000"/>
              <a:buFontTx/>
              <a:buChar char="•"/>
            </a:pPr>
            <a:endParaRPr lang="en-US" sz="1600" b="1">
              <a:solidFill>
                <a:srgbClr val="333399"/>
              </a:solidFill>
              <a:latin typeface="Arial Unicode MS" pitchFamily="34" charset="-128"/>
            </a:endParaRPr>
          </a:p>
          <a:p>
            <a:pPr eaLnBrk="1" hangingPunct="1">
              <a:buSzPct val="65000"/>
              <a:buFontTx/>
              <a:buChar char="•"/>
            </a:pPr>
            <a:r>
              <a:rPr lang="en-US" sz="1600" b="1">
                <a:solidFill>
                  <a:srgbClr val="333399"/>
                </a:solidFill>
              </a:rPr>
              <a:t> Complaints, appeals and disputes – </a:t>
            </a:r>
          </a:p>
          <a:p>
            <a:pPr lvl="1" eaLnBrk="1" hangingPunct="1">
              <a:buClr>
                <a:srgbClr val="000099"/>
              </a:buClr>
              <a:buSzPct val="65000"/>
              <a:buFontTx/>
              <a:buChar char="•"/>
            </a:pPr>
            <a:r>
              <a:rPr lang="en-US" sz="1600" b="1">
                <a:solidFill>
                  <a:srgbClr val="333399"/>
                </a:solidFill>
              </a:rPr>
              <a:t>  Complaints and Technical Appeals, </a:t>
            </a:r>
            <a:r>
              <a:rPr lang="en-US" sz="1600" b="1">
                <a:solidFill>
                  <a:srgbClr val="333399"/>
                </a:solidFill>
                <a:cs typeface="Arial" pitchFamily="34" charset="0"/>
                <a:hlinkClick r:id="rId4"/>
              </a:rPr>
              <a:t>00-PD-S0028 </a:t>
            </a:r>
            <a:endParaRPr lang="en-US" sz="1600" b="1">
              <a:solidFill>
                <a:srgbClr val="333399"/>
              </a:solidFill>
              <a:cs typeface="Arial" pitchFamily="34" charset="0"/>
            </a:endParaRPr>
          </a:p>
          <a:p>
            <a:pPr eaLnBrk="1" hangingPunct="1">
              <a:buSzPct val="65000"/>
            </a:pPr>
            <a:r>
              <a:rPr lang="en-US" sz="1600" b="1">
                <a:solidFill>
                  <a:srgbClr val="333399"/>
                </a:solidFill>
                <a:cs typeface="Arial" pitchFamily="34" charset="0"/>
              </a:rPr>
              <a:t> </a:t>
            </a:r>
          </a:p>
          <a:p>
            <a:pPr lvl="1" eaLnBrk="1" hangingPunct="1">
              <a:buSzPct val="65000"/>
              <a:buFontTx/>
              <a:buChar char="•"/>
            </a:pPr>
            <a:r>
              <a:rPr lang="en-US" sz="1600" b="1">
                <a:solidFill>
                  <a:srgbClr val="333399"/>
                </a:solidFill>
                <a:cs typeface="Arial" pitchFamily="34" charset="0"/>
              </a:rPr>
              <a:t>  Standard Operating Procedure for Handling Customer Complaints, </a:t>
            </a:r>
          </a:p>
          <a:p>
            <a:pPr lvl="1" eaLnBrk="1" hangingPunct="1">
              <a:buSzPct val="65000"/>
            </a:pPr>
            <a:r>
              <a:rPr lang="en-US" sz="1600" b="1">
                <a:solidFill>
                  <a:srgbClr val="333399"/>
                </a:solidFill>
                <a:cs typeface="Arial" pitchFamily="34" charset="0"/>
              </a:rPr>
              <a:t>   </a:t>
            </a:r>
            <a:r>
              <a:rPr lang="en-US" sz="1600" b="1">
                <a:solidFill>
                  <a:srgbClr val="333399"/>
                </a:solidFill>
                <a:cs typeface="Arial" pitchFamily="34" charset="0"/>
                <a:hlinkClick r:id="rId5"/>
              </a:rPr>
              <a:t>00-CS-S0012</a:t>
            </a:r>
            <a:endParaRPr lang="en-US" sz="1600" b="1">
              <a:solidFill>
                <a:srgbClr val="333399"/>
              </a:solidFill>
              <a:cs typeface="Arial" pitchFamily="34" charset="0"/>
            </a:endParaRPr>
          </a:p>
          <a:p>
            <a:pPr eaLnBrk="1" hangingPunct="1">
              <a:buSzPct val="65000"/>
              <a:buFontTx/>
              <a:buChar char="•"/>
            </a:pPr>
            <a:endParaRPr lang="en-US" sz="1600" b="1">
              <a:solidFill>
                <a:srgbClr val="333399"/>
              </a:solidFill>
              <a:cs typeface="Arial" pitchFamily="34" charset="0"/>
            </a:endParaRPr>
          </a:p>
          <a:p>
            <a:pPr lvl="1" eaLnBrk="1" hangingPunct="1">
              <a:buSzPct val="65000"/>
              <a:buFontTx/>
              <a:buChar char="•"/>
            </a:pPr>
            <a:r>
              <a:rPr lang="en-US" sz="1600" b="1">
                <a:solidFill>
                  <a:srgbClr val="333399"/>
                </a:solidFill>
                <a:cs typeface="Arial" pitchFamily="34" charset="0"/>
              </a:rPr>
              <a:t> </a:t>
            </a:r>
            <a:r>
              <a:rPr lang="en-US" sz="1600" b="1">
                <a:solidFill>
                  <a:srgbClr val="333399"/>
                </a:solidFill>
                <a:cs typeface="Arial" pitchFamily="34" charset="0"/>
                <a:hlinkClick r:id="rId6"/>
              </a:rPr>
              <a:t>00-FR-P0025</a:t>
            </a:r>
            <a:r>
              <a:rPr lang="en-US" sz="1600" b="1">
                <a:solidFill>
                  <a:srgbClr val="333399"/>
                </a:solidFill>
                <a:cs typeface="Arial" pitchFamily="34" charset="0"/>
              </a:rPr>
              <a:t>, Global Market Surveillance Policy</a:t>
            </a:r>
          </a:p>
          <a:p>
            <a:pPr lvl="1" eaLnBrk="1" hangingPunct="1">
              <a:buSzPct val="65000"/>
              <a:buFontTx/>
              <a:buChar char="•"/>
            </a:pPr>
            <a:endParaRPr lang="en-US" sz="1600" b="1">
              <a:solidFill>
                <a:srgbClr val="333399"/>
              </a:solidFill>
              <a:cs typeface="Arial" pitchFamily="34" charset="0"/>
            </a:endParaRPr>
          </a:p>
          <a:p>
            <a:pPr lvl="1" eaLnBrk="1" hangingPunct="1">
              <a:buSzPct val="65000"/>
              <a:buFontTx/>
              <a:buChar char="•"/>
            </a:pPr>
            <a:r>
              <a:rPr lang="en-US" sz="1600" b="1">
                <a:solidFill>
                  <a:srgbClr val="333399"/>
                </a:solidFill>
                <a:cs typeface="Arial" pitchFamily="34" charset="0"/>
              </a:rPr>
              <a:t>UL web site</a:t>
            </a:r>
            <a:r>
              <a:rPr lang="en-US" sz="1600" b="1">
                <a:solidFill>
                  <a:schemeClr val="accent2"/>
                </a:solidFill>
                <a:latin typeface="Arial Unicode MS" pitchFamily="34" charset="-128"/>
                <a:ea typeface="Arial Unicode MS" pitchFamily="34" charset="-128"/>
                <a:cs typeface="Arial Unicode MS" pitchFamily="34" charset="-128"/>
              </a:rPr>
              <a:t> </a:t>
            </a:r>
            <a:r>
              <a:rPr lang="en-US" sz="1600" b="1">
                <a:solidFill>
                  <a:schemeClr val="accent2"/>
                </a:solidFill>
                <a:latin typeface="Arial Unicode MS" pitchFamily="34" charset="-128"/>
                <a:ea typeface="Arial Unicode MS" pitchFamily="34" charset="-128"/>
                <a:cs typeface="Arial Unicode MS" pitchFamily="34" charset="-128"/>
                <a:hlinkClick r:id="rId7"/>
              </a:rPr>
              <a:t>www.ul.com</a:t>
            </a:r>
            <a:endParaRPr lang="en-US" sz="1600" b="1">
              <a:solidFill>
                <a:srgbClr val="333399"/>
              </a:solidFill>
            </a:endParaRP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rPr>
              <a:t> Directory of certified products and their suppliers –</a:t>
            </a:r>
          </a:p>
          <a:p>
            <a:pPr lvl="1" eaLnBrk="1" hangingPunct="1">
              <a:buClr>
                <a:srgbClr val="000099"/>
              </a:buClr>
              <a:buSzPct val="65000"/>
              <a:buFontTx/>
              <a:buChar char="•"/>
            </a:pPr>
            <a:r>
              <a:rPr lang="en-US" sz="1600" b="1">
                <a:solidFill>
                  <a:srgbClr val="333399"/>
                </a:solidFill>
                <a:latin typeface="Arial Unicode MS" pitchFamily="34" charset="-128"/>
                <a:ea typeface="Arial Unicode MS" pitchFamily="34" charset="-128"/>
                <a:cs typeface="Arial Unicode MS" pitchFamily="34" charset="-128"/>
              </a:rPr>
              <a:t>  </a:t>
            </a:r>
            <a:r>
              <a:rPr lang="en-US" sz="1600" b="1">
                <a:solidFill>
                  <a:srgbClr val="333399"/>
                </a:solidFill>
                <a:latin typeface="Arial Unicode MS" pitchFamily="34" charset="-128"/>
                <a:ea typeface="Arial Unicode MS" pitchFamily="34" charset="-128"/>
                <a:cs typeface="Arial Unicode MS" pitchFamily="34" charset="-128"/>
                <a:hlinkClick r:id="rId8"/>
              </a:rPr>
              <a:t>00-PD-S0031</a:t>
            </a:r>
            <a:r>
              <a:rPr lang="en-US" sz="1600" b="1">
                <a:solidFill>
                  <a:srgbClr val="333399"/>
                </a:solidFill>
                <a:latin typeface="Arial Unicode MS" pitchFamily="34" charset="-128"/>
                <a:ea typeface="Arial Unicode MS" pitchFamily="34" charset="-128"/>
                <a:cs typeface="Arial Unicode MS" pitchFamily="34" charset="-128"/>
              </a:rPr>
              <a:t>, Guide, Model, Listing, Classification and Recognition   </a:t>
            </a:r>
          </a:p>
          <a:p>
            <a:pPr lvl="1" eaLnBrk="1" hangingPunct="1">
              <a:buClr>
                <a:schemeClr val="hlink"/>
              </a:buClr>
              <a:buSzPct val="65000"/>
            </a:pPr>
            <a:r>
              <a:rPr lang="en-US" sz="1600" b="1">
                <a:solidFill>
                  <a:srgbClr val="333399"/>
                </a:solidFill>
                <a:latin typeface="Arial Unicode MS" pitchFamily="34" charset="-128"/>
                <a:ea typeface="Arial Unicode MS" pitchFamily="34" charset="-128"/>
                <a:cs typeface="Arial Unicode MS" pitchFamily="34" charset="-128"/>
              </a:rPr>
              <a:t>   Information Page Manual </a:t>
            </a:r>
          </a:p>
          <a:p>
            <a:pPr lvl="1" eaLnBrk="1" hangingPunct="1">
              <a:buSzPct val="65000"/>
            </a:pPr>
            <a:endParaRPr lang="en-US" sz="1600" b="1">
              <a:solidFill>
                <a:srgbClr val="333399"/>
              </a:solidFill>
            </a:endParaRPr>
          </a:p>
        </p:txBody>
      </p:sp>
      <p:sp>
        <p:nvSpPr>
          <p:cNvPr id="29702" name="Rectangle 5"/>
          <p:cNvSpPr>
            <a:spLocks noChangeArrowheads="1"/>
          </p:cNvSpPr>
          <p:nvPr/>
        </p:nvSpPr>
        <p:spPr bwMode="auto">
          <a:xfrm>
            <a:off x="8521700" y="61214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9"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DF689795-B5D5-4DC4-B9F1-67443908766B}" type="slidenum">
              <a:rPr lang="en-US" sz="1400" smtClean="0"/>
              <a:pPr/>
              <a:t>19</a:t>
            </a:fld>
            <a:endParaRPr lang="en-US" sz="1400" smtClean="0"/>
          </a:p>
        </p:txBody>
      </p:sp>
      <p:sp>
        <p:nvSpPr>
          <p:cNvPr id="30723"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0724" name="Text Box 1027"/>
          <p:cNvSpPr txBox="1">
            <a:spLocks noChangeArrowheads="1"/>
          </p:cNvSpPr>
          <p:nvPr/>
        </p:nvSpPr>
        <p:spPr bwMode="auto">
          <a:xfrm>
            <a:off x="1873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0725" name="Text Box 1028"/>
          <p:cNvSpPr txBox="1">
            <a:spLocks noChangeArrowheads="1"/>
          </p:cNvSpPr>
          <p:nvPr/>
        </p:nvSpPr>
        <p:spPr bwMode="auto">
          <a:xfrm>
            <a:off x="314325" y="1403350"/>
            <a:ext cx="8080375"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4.8.1 UL Implementation:</a:t>
            </a:r>
          </a:p>
          <a:p>
            <a:pPr eaLnBrk="1" hangingPunct="1">
              <a:buSzPct val="65000"/>
            </a:pPr>
            <a:endParaRPr lang="en-US" sz="1600" b="1">
              <a:solidFill>
                <a:srgbClr val="CC3300"/>
              </a:solidFill>
            </a:endParaRPr>
          </a:p>
          <a:p>
            <a:pPr eaLnBrk="1" hangingPunct="1">
              <a:buSzPct val="65000"/>
            </a:pPr>
            <a:r>
              <a:rPr lang="en-US" sz="1600" b="1">
                <a:solidFill>
                  <a:srgbClr val="003399"/>
                </a:solidFill>
              </a:rPr>
              <a:t>   Directory of certified products and their suppliers –</a:t>
            </a:r>
          </a:p>
          <a:p>
            <a:pPr lvl="1" eaLnBrk="1" hangingPunct="1">
              <a:buSzPct val="65000"/>
              <a:buFontTx/>
              <a:buChar char="•"/>
            </a:pPr>
            <a:endParaRPr lang="en-US" sz="1600" b="1">
              <a:solidFill>
                <a:schemeClr val="hlink"/>
              </a:solidFill>
              <a:latin typeface="Arial Unicode MS" pitchFamily="34" charset="-128"/>
              <a:ea typeface="Arial Unicode MS" pitchFamily="34" charset="-128"/>
              <a:cs typeface="Arial Unicode MS" pitchFamily="34" charset="-128"/>
            </a:endParaRPr>
          </a:p>
          <a:p>
            <a:pPr lvl="1" eaLnBrk="1" hangingPunct="1">
              <a:buClr>
                <a:srgbClr val="000099"/>
              </a:buClr>
              <a:buSzPct val="65000"/>
              <a:buFontTx/>
              <a:buChar char="•"/>
            </a:pPr>
            <a:r>
              <a:rPr lang="en-US" sz="1600" b="1">
                <a:solidFill>
                  <a:schemeClr val="hlink"/>
                </a:solidFill>
              </a:rPr>
              <a:t>  </a:t>
            </a:r>
            <a:r>
              <a:rPr lang="en-US" sz="1600" b="1">
                <a:solidFill>
                  <a:schemeClr val="accent2"/>
                </a:solidFill>
              </a:rPr>
              <a:t>LIS (Listing Information Services) on the Internet</a:t>
            </a:r>
          </a:p>
          <a:p>
            <a:pPr lvl="1" eaLnBrk="1" hangingPunct="1">
              <a:buSzPct val="65000"/>
            </a:pPr>
            <a:r>
              <a:rPr lang="en-US" sz="1600" b="1">
                <a:solidFill>
                  <a:schemeClr val="accent2"/>
                </a:solidFill>
              </a:rPr>
              <a:t>     </a:t>
            </a:r>
            <a:r>
              <a:rPr lang="en-US" sz="1600" b="1">
                <a:solidFill>
                  <a:schemeClr val="accent2"/>
                </a:solidFill>
                <a:hlinkClick r:id="rId3"/>
              </a:rPr>
              <a:t>http://lis.ul.com/cgi-bin/XYV/template/LISINT242/1FRAME/index.html</a:t>
            </a:r>
            <a:endParaRPr lang="en-US" sz="1600" b="1">
              <a:solidFill>
                <a:schemeClr val="accent2"/>
              </a:solidFill>
            </a:endParaRPr>
          </a:p>
          <a:p>
            <a:pPr lvl="2" eaLnBrk="1" hangingPunct="1">
              <a:buSzPct val="65000"/>
              <a:buFontTx/>
              <a:buChar char="•"/>
            </a:pPr>
            <a:endParaRPr lang="en-US" sz="1600" b="1">
              <a:solidFill>
                <a:schemeClr val="accent2"/>
              </a:solidFill>
            </a:endParaRPr>
          </a:p>
          <a:p>
            <a:pPr lvl="1" eaLnBrk="1" hangingPunct="1">
              <a:buSzPct val="65000"/>
              <a:buFontTx/>
              <a:buChar char="•"/>
            </a:pPr>
            <a:r>
              <a:rPr lang="en-US" sz="1600" b="1">
                <a:solidFill>
                  <a:schemeClr val="accent2"/>
                </a:solidFill>
              </a:rPr>
              <a:t> On-line certification directory  </a:t>
            </a:r>
          </a:p>
          <a:p>
            <a:pPr lvl="1" eaLnBrk="1" hangingPunct="1">
              <a:buSzPct val="65000"/>
            </a:pPr>
            <a:r>
              <a:rPr lang="en-US" sz="1600" b="1">
                <a:solidFill>
                  <a:schemeClr val="accent2"/>
                </a:solidFill>
              </a:rPr>
              <a:t>     </a:t>
            </a:r>
            <a:r>
              <a:rPr lang="en-US" sz="1600" b="1">
                <a:solidFill>
                  <a:schemeClr val="accent2"/>
                </a:solidFill>
                <a:hlinkClick r:id="rId4"/>
              </a:rPr>
              <a:t>http://database.ul.com/cgi-bin/XYV/template/LISEXT/1FRAME/index.htm</a:t>
            </a:r>
            <a:endParaRPr lang="en-US" sz="1600" b="1">
              <a:solidFill>
                <a:schemeClr val="accent2"/>
              </a:solidFill>
            </a:endParaRPr>
          </a:p>
          <a:p>
            <a:pPr eaLnBrk="1" hangingPunct="1">
              <a:buSzPct val="65000"/>
              <a:buFontTx/>
              <a:buChar char="•"/>
            </a:pPr>
            <a:endParaRPr lang="en-US" sz="1600" b="1">
              <a:solidFill>
                <a:schemeClr val="accent2"/>
              </a:solidFill>
            </a:endParaRPr>
          </a:p>
          <a:p>
            <a:pPr eaLnBrk="1" hangingPunct="1">
              <a:buSzPct val="65000"/>
            </a:pPr>
            <a:endParaRPr lang="en-US" sz="1600" b="1">
              <a:solidFill>
                <a:schemeClr val="accent2"/>
              </a:solidFill>
            </a:endParaRPr>
          </a:p>
          <a:p>
            <a:pPr eaLnBrk="1" hangingPunct="1">
              <a:buSzPct val="65000"/>
            </a:pPr>
            <a:r>
              <a:rPr lang="en-US" sz="2400" b="1">
                <a:solidFill>
                  <a:schemeClr val="hlink"/>
                </a:solidFill>
              </a:rPr>
              <a:t> </a:t>
            </a:r>
          </a:p>
        </p:txBody>
      </p:sp>
      <p:sp>
        <p:nvSpPr>
          <p:cNvPr id="30726" name="Rectangle 1029"/>
          <p:cNvSpPr>
            <a:spLocks noChangeArrowheads="1"/>
          </p:cNvSpPr>
          <p:nvPr/>
        </p:nvSpPr>
        <p:spPr bwMode="auto">
          <a:xfrm>
            <a:off x="8496300" y="61341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5"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23888" y="258763"/>
            <a:ext cx="6103937" cy="844550"/>
          </a:xfrm>
        </p:spPr>
        <p:txBody>
          <a:bodyPr/>
          <a:lstStyle/>
          <a:p>
            <a:pPr eaLnBrk="1" hangingPunct="1"/>
            <a:r>
              <a:rPr lang="en-US" smtClean="0">
                <a:solidFill>
                  <a:srgbClr val="003399"/>
                </a:solidFill>
                <a:latin typeface="Arial" pitchFamily="34" charset="0"/>
                <a:ea typeface="Geneva" charset="0"/>
              </a:rPr>
              <a:t>Agenda</a:t>
            </a:r>
          </a:p>
        </p:txBody>
      </p:sp>
      <p:sp>
        <p:nvSpPr>
          <p:cNvPr id="1331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6A074EA6-E147-47EF-94C5-6071CA2132BF}" type="slidenum">
              <a:rPr lang="en-US" sz="1400" smtClean="0"/>
              <a:pPr/>
              <a:t>2</a:t>
            </a:fld>
            <a:endParaRPr lang="en-US" sz="1400" smtClean="0"/>
          </a:p>
        </p:txBody>
      </p:sp>
      <p:sp>
        <p:nvSpPr>
          <p:cNvPr id="13316" name="Text Box 3"/>
          <p:cNvSpPr txBox="1">
            <a:spLocks noChangeArrowheads="1"/>
          </p:cNvSpPr>
          <p:nvPr/>
        </p:nvSpPr>
        <p:spPr bwMode="auto">
          <a:xfrm>
            <a:off x="1203325" y="1443038"/>
            <a:ext cx="7156450" cy="335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Clr>
                <a:srgbClr val="003399"/>
              </a:buClr>
              <a:buSzPct val="75000"/>
              <a:buFont typeface="Wingdings" pitchFamily="2" charset="2"/>
              <a:buChar char="q"/>
            </a:pPr>
            <a:r>
              <a:rPr lang="en-US" sz="2400"/>
              <a:t> </a:t>
            </a:r>
            <a:r>
              <a:rPr lang="en-US" sz="2000" b="1">
                <a:solidFill>
                  <a:srgbClr val="003399"/>
                </a:solidFill>
              </a:rPr>
              <a:t> </a:t>
            </a:r>
            <a:r>
              <a:rPr lang="en-US" sz="2000" b="1">
                <a:solidFill>
                  <a:srgbClr val="003399"/>
                </a:solidFill>
                <a:hlinkClick r:id="rId3" action="ppaction://hlinksldjump"/>
              </a:rPr>
              <a:t>Objective(s)</a:t>
            </a:r>
            <a:endParaRPr lang="en-US" sz="2000" b="1">
              <a:solidFill>
                <a:srgbClr val="003399"/>
              </a:solidFill>
            </a:endParaRPr>
          </a:p>
          <a:p>
            <a:pPr eaLnBrk="1" hangingPunct="1">
              <a:buClr>
                <a:srgbClr val="003399"/>
              </a:buClr>
              <a:buSzPct val="75000"/>
              <a:buFont typeface="Wingdings" pitchFamily="2" charset="2"/>
              <a:buChar char="q"/>
            </a:pPr>
            <a:endParaRPr lang="en-US" sz="2000" b="1">
              <a:solidFill>
                <a:srgbClr val="003399"/>
              </a:solidFill>
            </a:endParaRPr>
          </a:p>
          <a:p>
            <a:pPr eaLnBrk="1" hangingPunct="1">
              <a:buClr>
                <a:srgbClr val="003399"/>
              </a:buClr>
              <a:buSzPct val="75000"/>
              <a:buFont typeface="Wingdings" pitchFamily="2" charset="2"/>
              <a:buChar char="q"/>
            </a:pPr>
            <a:r>
              <a:rPr lang="en-US" sz="2000" b="1">
                <a:solidFill>
                  <a:srgbClr val="003399"/>
                </a:solidFill>
              </a:rPr>
              <a:t> </a:t>
            </a:r>
            <a:r>
              <a:rPr lang="en-US" sz="2000" b="1">
                <a:solidFill>
                  <a:srgbClr val="003399"/>
                </a:solidFill>
                <a:hlinkClick r:id="rId4" action="ppaction://hlinksldjump"/>
              </a:rPr>
              <a:t>Guide 65 General </a:t>
            </a:r>
            <a:endParaRPr lang="en-US" sz="2000" b="1">
              <a:solidFill>
                <a:srgbClr val="003399"/>
              </a:solidFill>
            </a:endParaRPr>
          </a:p>
          <a:p>
            <a:pPr eaLnBrk="1" hangingPunct="1">
              <a:buClr>
                <a:srgbClr val="003399"/>
              </a:buClr>
              <a:buSzPct val="75000"/>
              <a:buFont typeface="Wingdings" pitchFamily="2" charset="2"/>
              <a:buChar char="q"/>
            </a:pPr>
            <a:endParaRPr lang="en-US" sz="2000" b="1">
              <a:solidFill>
                <a:srgbClr val="003399"/>
              </a:solidFill>
            </a:endParaRPr>
          </a:p>
          <a:p>
            <a:pPr eaLnBrk="1" hangingPunct="1">
              <a:buClr>
                <a:srgbClr val="003399"/>
              </a:buClr>
              <a:buSzPct val="75000"/>
              <a:buFont typeface="Wingdings" pitchFamily="2" charset="2"/>
              <a:buChar char="q"/>
            </a:pPr>
            <a:r>
              <a:rPr lang="en-US" sz="2000" b="1">
                <a:solidFill>
                  <a:srgbClr val="003399"/>
                </a:solidFill>
              </a:rPr>
              <a:t> </a:t>
            </a:r>
            <a:r>
              <a:rPr lang="en-US" sz="2000" b="1">
                <a:solidFill>
                  <a:srgbClr val="003399"/>
                </a:solidFill>
                <a:hlinkClick r:id="rId5" action="ppaction://hlinksldjump"/>
              </a:rPr>
              <a:t>Guide 65 Requirements and UL Implementation</a:t>
            </a:r>
          </a:p>
          <a:p>
            <a:pPr eaLnBrk="1" hangingPunct="1">
              <a:buClr>
                <a:srgbClr val="003399"/>
              </a:buClr>
              <a:buSzPct val="75000"/>
              <a:buFont typeface="Wingdings" pitchFamily="2" charset="2"/>
              <a:buChar char="q"/>
            </a:pPr>
            <a:endParaRPr lang="en-US" sz="2000" b="1">
              <a:solidFill>
                <a:srgbClr val="003399"/>
              </a:solidFill>
              <a:hlinkClick r:id="rId5" action="ppaction://hlinksldjump"/>
            </a:endParaRPr>
          </a:p>
          <a:p>
            <a:pPr eaLnBrk="1" hangingPunct="1">
              <a:buClr>
                <a:srgbClr val="003399"/>
              </a:buClr>
              <a:buSzPct val="75000"/>
              <a:buFont typeface="Wingdings" pitchFamily="2" charset="2"/>
              <a:buChar char="q"/>
            </a:pPr>
            <a:r>
              <a:rPr lang="en-US" sz="2000" b="1">
                <a:solidFill>
                  <a:srgbClr val="003399"/>
                </a:solidFill>
                <a:hlinkClick r:id="rId5" action="ppaction://hlinksldjump"/>
              </a:rPr>
              <a:t> Location of Guide 65 compliance documentation and   records</a:t>
            </a:r>
          </a:p>
          <a:p>
            <a:pPr eaLnBrk="1" hangingPunct="1">
              <a:buClr>
                <a:srgbClr val="003399"/>
              </a:buClr>
              <a:buSzPct val="75000"/>
              <a:buFont typeface="Wingdings" pitchFamily="2" charset="2"/>
              <a:buChar char="q"/>
            </a:pPr>
            <a:endParaRPr lang="en-US" sz="2000" b="1">
              <a:solidFill>
                <a:srgbClr val="003399"/>
              </a:solidFill>
              <a:hlinkClick r:id="rId5" action="ppaction://hlinksldjump"/>
            </a:endParaRPr>
          </a:p>
          <a:p>
            <a:pPr marL="0" lvl="1" eaLnBrk="1" hangingPunct="1">
              <a:buClr>
                <a:srgbClr val="003399"/>
              </a:buClr>
              <a:buSzPct val="75000"/>
            </a:pPr>
            <a:r>
              <a:rPr lang="en-US" sz="2000" b="1">
                <a:solidFill>
                  <a:srgbClr val="003399"/>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B5DBA121-36BB-4E9E-9839-8D039A3D8B24}" type="slidenum">
              <a:rPr lang="en-US" sz="1400" smtClean="0"/>
              <a:pPr/>
              <a:t>20</a:t>
            </a:fld>
            <a:endParaRPr lang="en-US" sz="1400" smtClean="0"/>
          </a:p>
        </p:txBody>
      </p:sp>
      <p:sp>
        <p:nvSpPr>
          <p:cNvPr id="31747"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1748" name="Text Box 3"/>
          <p:cNvSpPr txBox="1">
            <a:spLocks noChangeArrowheads="1"/>
          </p:cNvSpPr>
          <p:nvPr/>
        </p:nvSpPr>
        <p:spPr bwMode="auto">
          <a:xfrm>
            <a:off x="212725" y="1920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1749" name="Text Box 4"/>
          <p:cNvSpPr txBox="1">
            <a:spLocks noChangeArrowheads="1"/>
          </p:cNvSpPr>
          <p:nvPr/>
        </p:nvSpPr>
        <p:spPr bwMode="auto">
          <a:xfrm>
            <a:off x="263525" y="1243013"/>
            <a:ext cx="8616950"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4.8.2 Documentation Clause Intent:</a:t>
            </a:r>
          </a:p>
          <a:p>
            <a:pPr eaLnBrk="1" hangingPunct="1">
              <a:buSzPct val="65000"/>
            </a:pPr>
            <a:r>
              <a:rPr lang="en-US" sz="1600" b="1">
                <a:solidFill>
                  <a:srgbClr val="333399"/>
                </a:solidFill>
              </a:rPr>
              <a:t>This section requires that UL establish, maintain, review and approve procedures to control all documents and data that pertain to certification.</a:t>
            </a:r>
          </a:p>
          <a:p>
            <a:pPr eaLnBrk="1" hangingPunct="1">
              <a:buSzPct val="65000"/>
              <a:buFontTx/>
              <a:buChar char="•"/>
            </a:pPr>
            <a:endParaRPr lang="en-US" sz="1600" b="1">
              <a:solidFill>
                <a:srgbClr val="333399"/>
              </a:solidFill>
            </a:endParaRPr>
          </a:p>
          <a:p>
            <a:pPr eaLnBrk="1" hangingPunct="1">
              <a:buSzPct val="65000"/>
              <a:buFontTx/>
              <a:buChar char="•"/>
            </a:pPr>
            <a:endParaRPr lang="en-US" sz="1600" b="1">
              <a:solidFill>
                <a:srgbClr val="333399"/>
              </a:solidFill>
            </a:endParaRPr>
          </a:p>
          <a:p>
            <a:pPr eaLnBrk="1" hangingPunct="1">
              <a:buSzPct val="65000"/>
            </a:pPr>
            <a:r>
              <a:rPr lang="en-US" sz="1600" b="1">
                <a:solidFill>
                  <a:srgbClr val="CC3300"/>
                </a:solidFill>
              </a:rPr>
              <a:t>Section 4.8.2 UL Implementation:</a:t>
            </a:r>
          </a:p>
          <a:p>
            <a:pPr eaLnBrk="1" hangingPunct="1">
              <a:buSzPct val="65000"/>
              <a:buFontTx/>
              <a:buChar char="•"/>
            </a:pPr>
            <a:r>
              <a:rPr lang="en-US" sz="1600" b="1">
                <a:solidFill>
                  <a:srgbClr val="333399"/>
                </a:solidFill>
                <a:cs typeface="Arial" pitchFamily="34" charset="0"/>
              </a:rPr>
              <a:t> Document Control</a:t>
            </a:r>
          </a:p>
          <a:p>
            <a:pPr lvl="1" eaLnBrk="1" hangingPunct="1">
              <a:buClr>
                <a:srgbClr val="333399"/>
              </a:buClr>
              <a:buSzPct val="65000"/>
              <a:buFontTx/>
              <a:buChar char="•"/>
            </a:pPr>
            <a:r>
              <a:rPr lang="en-US" sz="1600" b="1">
                <a:solidFill>
                  <a:srgbClr val="333399"/>
                </a:solidFill>
                <a:cs typeface="Arial" pitchFamily="34" charset="0"/>
              </a:rPr>
              <a:t> Document Management SOP, </a:t>
            </a:r>
            <a:r>
              <a:rPr lang="pt-BR" sz="1600" b="1">
                <a:ea typeface="Arial Unicode MS" pitchFamily="34" charset="-128"/>
                <a:cs typeface="Arial Unicode MS" pitchFamily="34" charset="-128"/>
                <a:hlinkClick r:id="rId3"/>
              </a:rPr>
              <a:t>00-QA-S0003</a:t>
            </a:r>
            <a:endParaRPr lang="en-US" sz="1600" b="1">
              <a:solidFill>
                <a:srgbClr val="333399"/>
              </a:solidFill>
              <a:cs typeface="Arial" pitchFamily="34" charset="0"/>
            </a:endParaRPr>
          </a:p>
          <a:p>
            <a:pPr lvl="1" eaLnBrk="1" hangingPunct="1">
              <a:buSzPct val="65000"/>
              <a:buFontTx/>
              <a:buChar char="•"/>
            </a:pPr>
            <a:r>
              <a:rPr lang="en-US" sz="1600" b="1">
                <a:solidFill>
                  <a:srgbClr val="333399"/>
                </a:solidFill>
                <a:cs typeface="Arial" pitchFamily="34" charset="0"/>
              </a:rPr>
              <a:t> Process Owner  - John Jones</a:t>
            </a:r>
          </a:p>
          <a:p>
            <a:pPr lvl="1" eaLnBrk="1" hangingPunct="1">
              <a:buSzPct val="65000"/>
              <a:buFontTx/>
              <a:buChar char="•"/>
            </a:pPr>
            <a:r>
              <a:rPr lang="en-US" sz="1600" b="1">
                <a:solidFill>
                  <a:srgbClr val="333399"/>
                </a:solidFill>
                <a:cs typeface="Arial" pitchFamily="34" charset="0"/>
              </a:rPr>
              <a:t> Document Control Database located, </a:t>
            </a:r>
          </a:p>
          <a:p>
            <a:pPr lvl="1" eaLnBrk="1" hangingPunct="1">
              <a:buSzPct val="65000"/>
            </a:pPr>
            <a:r>
              <a:rPr lang="en-US" sz="1600" b="1">
                <a:solidFill>
                  <a:srgbClr val="333399"/>
                </a:solidFill>
                <a:cs typeface="Arial" pitchFamily="34" charset="0"/>
                <a:hlinkClick r:id="rId4"/>
              </a:rPr>
              <a:t>http://corporate.ul.com/documents/published_documents</a:t>
            </a:r>
            <a:r>
              <a:rPr lang="en-US" sz="2000" b="1">
                <a:solidFill>
                  <a:srgbClr val="333399"/>
                </a:solidFill>
                <a:cs typeface="Arial" pitchFamily="34" charset="0"/>
                <a:hlinkClick r:id="rId4"/>
              </a:rPr>
              <a:t>.html</a:t>
            </a:r>
            <a:endParaRPr lang="en-US" sz="2000" b="1">
              <a:solidFill>
                <a:srgbClr val="333399"/>
              </a:solidFill>
            </a:endParaRPr>
          </a:p>
          <a:p>
            <a:pPr eaLnBrk="1" hangingPunct="1">
              <a:buSzPct val="65000"/>
            </a:pPr>
            <a:endParaRPr lang="en-US" sz="2000">
              <a:solidFill>
                <a:srgbClr val="333399"/>
              </a:solidFill>
            </a:endParaRPr>
          </a:p>
          <a:p>
            <a:pPr eaLnBrk="1" hangingPunct="1">
              <a:buSzPct val="65000"/>
              <a:buFontTx/>
              <a:buChar char="-"/>
            </a:pPr>
            <a:endParaRPr lang="en-US" sz="2000">
              <a:solidFill>
                <a:srgbClr val="333399"/>
              </a:solidFill>
            </a:endParaRPr>
          </a:p>
          <a:p>
            <a:pPr eaLnBrk="1" hangingPunct="1">
              <a:buSzPct val="65000"/>
            </a:pPr>
            <a:endParaRPr lang="en-US" sz="2400">
              <a:solidFill>
                <a:srgbClr val="333399"/>
              </a:solidFill>
            </a:endParaRPr>
          </a:p>
          <a:p>
            <a:pPr eaLnBrk="1" hangingPunct="1">
              <a:buSzPct val="65000"/>
            </a:pPr>
            <a:r>
              <a:rPr lang="en-US" sz="2400" b="1">
                <a:solidFill>
                  <a:schemeClr val="hlink"/>
                </a:solidFill>
              </a:rPr>
              <a:t> </a:t>
            </a:r>
          </a:p>
        </p:txBody>
      </p:sp>
      <p:sp>
        <p:nvSpPr>
          <p:cNvPr id="31750" name="Rectangle 5"/>
          <p:cNvSpPr>
            <a:spLocks noChangeArrowheads="1"/>
          </p:cNvSpPr>
          <p:nvPr/>
        </p:nvSpPr>
        <p:spPr bwMode="auto">
          <a:xfrm>
            <a:off x="8455025" y="60706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5"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6A2D2A09-DBEB-4CBA-ABD3-A70D74A262D8}" type="slidenum">
              <a:rPr lang="en-US" sz="1400" smtClean="0"/>
              <a:pPr/>
              <a:t>21</a:t>
            </a:fld>
            <a:endParaRPr lang="en-US" sz="1400" smtClean="0"/>
          </a:p>
        </p:txBody>
      </p:sp>
      <p:sp>
        <p:nvSpPr>
          <p:cNvPr id="32771"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2772" name="Text Box 3"/>
          <p:cNvSpPr txBox="1">
            <a:spLocks noChangeArrowheads="1"/>
          </p:cNvSpPr>
          <p:nvPr/>
        </p:nvSpPr>
        <p:spPr bwMode="auto">
          <a:xfrm>
            <a:off x="2127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2773" name="Text Box 4"/>
          <p:cNvSpPr txBox="1">
            <a:spLocks noChangeArrowheads="1"/>
          </p:cNvSpPr>
          <p:nvPr/>
        </p:nvSpPr>
        <p:spPr bwMode="auto">
          <a:xfrm>
            <a:off x="225425" y="1293813"/>
            <a:ext cx="8731250"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4.9.1 Records Clause Intent:</a:t>
            </a:r>
          </a:p>
          <a:p>
            <a:pPr eaLnBrk="1" hangingPunct="1">
              <a:buSzPct val="65000"/>
              <a:buFontTx/>
              <a:buChar char="•"/>
            </a:pPr>
            <a:r>
              <a:rPr lang="en-US" sz="1600" b="1">
                <a:solidFill>
                  <a:srgbClr val="333399"/>
                </a:solidFill>
              </a:rPr>
              <a:t>  Maintain a record system</a:t>
            </a:r>
          </a:p>
          <a:p>
            <a:pPr eaLnBrk="1" hangingPunct="1">
              <a:buSzPct val="65000"/>
              <a:buFontTx/>
              <a:buChar char="•"/>
            </a:pPr>
            <a:r>
              <a:rPr lang="en-US" sz="1600" b="1">
                <a:solidFill>
                  <a:srgbClr val="333399"/>
                </a:solidFill>
              </a:rPr>
              <a:t>  Records demonstrate certification procedures have been fulfilled</a:t>
            </a:r>
          </a:p>
          <a:p>
            <a:pPr eaLnBrk="1" hangingPunct="1">
              <a:buSzPct val="65000"/>
              <a:buFontTx/>
              <a:buChar char="•"/>
            </a:pPr>
            <a:r>
              <a:rPr lang="en-US" sz="1600" b="1">
                <a:solidFill>
                  <a:srgbClr val="333399"/>
                </a:solidFill>
              </a:rPr>
              <a:t> Records  shall be identified, managed, and disposed of  to protect integrity </a:t>
            </a:r>
          </a:p>
          <a:p>
            <a:pPr eaLnBrk="1" hangingPunct="1">
              <a:buSzPct val="65000"/>
            </a:pPr>
            <a:r>
              <a:rPr lang="en-US" sz="1600" b="1">
                <a:solidFill>
                  <a:srgbClr val="333399"/>
                </a:solidFill>
              </a:rPr>
              <a:t>   and confidentiality</a:t>
            </a:r>
          </a:p>
          <a:p>
            <a:pPr eaLnBrk="1" hangingPunct="1">
              <a:buSzPct val="65000"/>
              <a:buFontTx/>
              <a:buChar char="•"/>
            </a:pPr>
            <a:r>
              <a:rPr lang="en-US" sz="1600" b="1">
                <a:solidFill>
                  <a:srgbClr val="333399"/>
                </a:solidFill>
              </a:rPr>
              <a:t> Records shall be kept at least one full certification cycle</a:t>
            </a:r>
          </a:p>
          <a:p>
            <a:pPr eaLnBrk="1" hangingPunct="1">
              <a:buSzPct val="65000"/>
              <a:buFontTx/>
              <a:buChar char="•"/>
            </a:pPr>
            <a:r>
              <a:rPr lang="en-US" sz="1600" b="1">
                <a:solidFill>
                  <a:srgbClr val="333399"/>
                </a:solidFill>
              </a:rPr>
              <a:t> Shall have  policy and procedure for record retention</a:t>
            </a:r>
          </a:p>
          <a:p>
            <a:pPr eaLnBrk="1" hangingPunct="1">
              <a:buSzPct val="65000"/>
              <a:buFontTx/>
              <a:buChar char="•"/>
            </a:pPr>
            <a:endParaRPr lang="en-US" sz="1600" b="1">
              <a:solidFill>
                <a:srgbClr val="333399"/>
              </a:solidFill>
            </a:endParaRPr>
          </a:p>
          <a:p>
            <a:pPr eaLnBrk="1" hangingPunct="1">
              <a:buSzPct val="65000"/>
            </a:pPr>
            <a:r>
              <a:rPr lang="en-US" sz="1600" b="1">
                <a:solidFill>
                  <a:srgbClr val="CC3300"/>
                </a:solidFill>
              </a:rPr>
              <a:t>Section 4.9.1 UL Implementation:</a:t>
            </a:r>
          </a:p>
          <a:p>
            <a:pPr eaLnBrk="1" hangingPunct="1">
              <a:buSzPct val="65000"/>
              <a:buFontTx/>
              <a:buChar char="•"/>
            </a:pPr>
            <a:r>
              <a:rPr lang="en-US" sz="1600" b="1">
                <a:solidFill>
                  <a:srgbClr val="333399"/>
                </a:solidFill>
              </a:rPr>
              <a:t>  Records requirements are added to policies and  procedures</a:t>
            </a: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rPr>
              <a:t> Records maintained in systems such as DMS, ePro, eCommunications,  </a:t>
            </a:r>
          </a:p>
          <a:p>
            <a:pPr eaLnBrk="1" hangingPunct="1">
              <a:buSzPct val="65000"/>
            </a:pPr>
            <a:r>
              <a:rPr lang="en-US" sz="1600" b="1">
                <a:solidFill>
                  <a:srgbClr val="333399"/>
                </a:solidFill>
              </a:rPr>
              <a:t>  eAgreements…..</a:t>
            </a:r>
          </a:p>
          <a:p>
            <a:pPr eaLnBrk="1" hangingPunct="1">
              <a:buSzPct val="65000"/>
            </a:pPr>
            <a:endParaRPr lang="en-US" sz="1600" b="1">
              <a:solidFill>
                <a:srgbClr val="333399"/>
              </a:solidFill>
            </a:endParaRPr>
          </a:p>
          <a:p>
            <a:pPr eaLnBrk="1" hangingPunct="1">
              <a:buClr>
                <a:srgbClr val="000099"/>
              </a:buClr>
              <a:buSzPct val="65000"/>
              <a:buFontTx/>
              <a:buChar char="•"/>
            </a:pPr>
            <a:r>
              <a:rPr lang="en-US" sz="1600" b="1">
                <a:solidFill>
                  <a:srgbClr val="333399"/>
                </a:solidFill>
              </a:rPr>
              <a:t> Records Policy, </a:t>
            </a:r>
            <a:r>
              <a:rPr lang="en-US" sz="1600" b="1">
                <a:hlinkClick r:id="rId3"/>
              </a:rPr>
              <a:t>00-QA-P0026</a:t>
            </a:r>
            <a:endParaRPr lang="en-US" sz="1600" b="1">
              <a:solidFill>
                <a:srgbClr val="333399"/>
              </a:solidFill>
              <a:cs typeface="Arial" pitchFamily="34" charset="0"/>
            </a:endParaRPr>
          </a:p>
          <a:p>
            <a:pPr eaLnBrk="1" hangingPunct="1">
              <a:buSzPct val="65000"/>
            </a:pPr>
            <a:endParaRPr lang="en-US" sz="1600" b="1">
              <a:solidFill>
                <a:srgbClr val="333399"/>
              </a:solidFill>
            </a:endParaRPr>
          </a:p>
          <a:p>
            <a:pPr eaLnBrk="1" hangingPunct="1">
              <a:buSzPct val="65000"/>
              <a:buFontTx/>
              <a:buChar char="-"/>
            </a:pPr>
            <a:endParaRPr lang="en-US" sz="2400" b="1">
              <a:solidFill>
                <a:schemeClr val="hlink"/>
              </a:solidFill>
            </a:endParaRPr>
          </a:p>
          <a:p>
            <a:pPr eaLnBrk="1" hangingPunct="1">
              <a:buSzPct val="65000"/>
            </a:pPr>
            <a:endParaRPr lang="en-US" sz="2400" b="1">
              <a:solidFill>
                <a:schemeClr val="hlink"/>
              </a:solidFill>
            </a:endParaRPr>
          </a:p>
          <a:p>
            <a:pPr eaLnBrk="1" hangingPunct="1">
              <a:buSzPct val="65000"/>
            </a:pPr>
            <a:r>
              <a:rPr lang="en-US" sz="2400" b="1">
                <a:solidFill>
                  <a:schemeClr val="hlink"/>
                </a:solidFill>
              </a:rPr>
              <a:t> </a:t>
            </a:r>
          </a:p>
        </p:txBody>
      </p:sp>
      <p:sp>
        <p:nvSpPr>
          <p:cNvPr id="32774" name="Rectangle 5"/>
          <p:cNvSpPr>
            <a:spLocks noChangeArrowheads="1"/>
          </p:cNvSpPr>
          <p:nvPr/>
        </p:nvSpPr>
        <p:spPr bwMode="auto">
          <a:xfrm>
            <a:off x="8429625" y="61214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4"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C93AF5EE-6D50-4D4F-8C9C-238C9BD1DB76}" type="slidenum">
              <a:rPr lang="en-US" sz="1400" smtClean="0"/>
              <a:pPr/>
              <a:t>22</a:t>
            </a:fld>
            <a:endParaRPr lang="en-US" sz="1400" smtClean="0"/>
          </a:p>
        </p:txBody>
      </p:sp>
      <p:sp>
        <p:nvSpPr>
          <p:cNvPr id="33795"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3796" name="Text Box 1027"/>
          <p:cNvSpPr txBox="1">
            <a:spLocks noChangeArrowheads="1"/>
          </p:cNvSpPr>
          <p:nvPr/>
        </p:nvSpPr>
        <p:spPr bwMode="auto">
          <a:xfrm>
            <a:off x="161925" y="1920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3797" name="Text Box 1028"/>
          <p:cNvSpPr txBox="1">
            <a:spLocks noChangeArrowheads="1"/>
          </p:cNvSpPr>
          <p:nvPr/>
        </p:nvSpPr>
        <p:spPr bwMode="auto">
          <a:xfrm>
            <a:off x="212725" y="1227138"/>
            <a:ext cx="8616950" cy="55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4.10.1  Confidentiality Clause Intent:</a:t>
            </a:r>
          </a:p>
          <a:p>
            <a:pPr eaLnBrk="1" hangingPunct="1">
              <a:buSzPct val="65000"/>
            </a:pPr>
            <a:r>
              <a:rPr lang="en-US" sz="1600" b="1">
                <a:solidFill>
                  <a:srgbClr val="003399"/>
                </a:solidFill>
              </a:rPr>
              <a:t>  Safeguard confidentiality of information based on applicable laws</a:t>
            </a:r>
          </a:p>
          <a:p>
            <a:pPr eaLnBrk="1" hangingPunct="1">
              <a:buSzPct val="65000"/>
              <a:buFontTx/>
              <a:buChar char="•"/>
            </a:pPr>
            <a:endParaRPr lang="en-US" sz="1600" b="1">
              <a:solidFill>
                <a:srgbClr val="003399"/>
              </a:solidFill>
            </a:endParaRPr>
          </a:p>
          <a:p>
            <a:pPr eaLnBrk="1" hangingPunct="1">
              <a:buSzPct val="65000"/>
            </a:pPr>
            <a:r>
              <a:rPr lang="en-US" sz="1600" b="1">
                <a:solidFill>
                  <a:srgbClr val="CC3300"/>
                </a:solidFill>
              </a:rPr>
              <a:t>Section 4.10. 1 UL Implementation:</a:t>
            </a:r>
            <a:endParaRPr lang="en-US" sz="1600" b="1">
              <a:solidFill>
                <a:srgbClr val="003399"/>
              </a:solidFill>
            </a:endParaRPr>
          </a:p>
          <a:p>
            <a:pPr eaLnBrk="1" hangingPunct="1">
              <a:buSzPct val="65000"/>
            </a:pPr>
            <a:r>
              <a:rPr lang="en-US" sz="1600" b="1">
                <a:solidFill>
                  <a:srgbClr val="333399"/>
                </a:solidFill>
              </a:rPr>
              <a:t>00-LE-P0001, </a:t>
            </a:r>
            <a:r>
              <a:rPr lang="en-US" sz="1600" b="1">
                <a:solidFill>
                  <a:srgbClr val="000099"/>
                </a:solidFill>
                <a:cs typeface="Times New Roman" pitchFamily="18" charset="0"/>
              </a:rPr>
              <a:t>to </a:t>
            </a:r>
            <a:r>
              <a:rPr lang="en-US" sz="1600" b="1">
                <a:solidFill>
                  <a:schemeClr val="accent2"/>
                </a:solidFill>
                <a:cs typeface="Times New Roman" pitchFamily="18" charset="0"/>
                <a:hlinkClick r:id="rId3"/>
              </a:rPr>
              <a:t>UL Standards of Business Conduct</a:t>
            </a:r>
            <a:endParaRPr lang="en-US" sz="1600" b="1">
              <a:solidFill>
                <a:srgbClr val="333399"/>
              </a:solidFill>
            </a:endParaRPr>
          </a:p>
          <a:p>
            <a:pPr eaLnBrk="1" hangingPunct="1">
              <a:buSzPct val="65000"/>
              <a:buFontTx/>
              <a:buChar char="•"/>
            </a:pPr>
            <a:endParaRPr lang="en-US" sz="1600" b="1">
              <a:solidFill>
                <a:srgbClr val="003399"/>
              </a:solidFill>
            </a:endParaRPr>
          </a:p>
          <a:p>
            <a:pPr eaLnBrk="1" hangingPunct="1">
              <a:buSzPct val="65000"/>
              <a:buFontTx/>
              <a:buChar char="•"/>
            </a:pPr>
            <a:endParaRPr lang="en-US" sz="1600" b="1">
              <a:solidFill>
                <a:srgbClr val="003399"/>
              </a:solidFill>
            </a:endParaRPr>
          </a:p>
          <a:p>
            <a:pPr eaLnBrk="1" hangingPunct="1">
              <a:buSzPct val="65000"/>
              <a:buFontTx/>
              <a:buChar char="•"/>
            </a:pPr>
            <a:endParaRPr lang="en-US" sz="1600" b="1">
              <a:solidFill>
                <a:srgbClr val="003399"/>
              </a:solidFill>
            </a:endParaRPr>
          </a:p>
          <a:p>
            <a:pPr eaLnBrk="1" hangingPunct="1">
              <a:buSzPct val="65000"/>
            </a:pPr>
            <a:r>
              <a:rPr lang="en-US" sz="1600" b="1">
                <a:solidFill>
                  <a:srgbClr val="CC3300"/>
                </a:solidFill>
              </a:rPr>
              <a:t>Section 4.10.2  Confidentiality Clause Intent:</a:t>
            </a:r>
            <a:endParaRPr lang="en-US" sz="1600" b="1">
              <a:solidFill>
                <a:srgbClr val="003399"/>
              </a:solidFill>
            </a:endParaRPr>
          </a:p>
          <a:p>
            <a:pPr eaLnBrk="1" hangingPunct="1">
              <a:buSzPct val="65000"/>
            </a:pPr>
            <a:r>
              <a:rPr lang="en-US" sz="1600" b="1">
                <a:solidFill>
                  <a:srgbClr val="003399"/>
                </a:solidFill>
              </a:rPr>
              <a:t>  Except as required by UL policy or a law, information shall not be disclosed to a </a:t>
            </a:r>
          </a:p>
          <a:p>
            <a:pPr eaLnBrk="1" hangingPunct="1">
              <a:buSzPct val="65000"/>
            </a:pPr>
            <a:r>
              <a:rPr lang="en-US" sz="1600" b="1">
                <a:solidFill>
                  <a:srgbClr val="003399"/>
                </a:solidFill>
              </a:rPr>
              <a:t>  third- party without written consent</a:t>
            </a:r>
          </a:p>
          <a:p>
            <a:pPr eaLnBrk="1" hangingPunct="1">
              <a:buSzPct val="65000"/>
              <a:buFontTx/>
              <a:buChar char="•"/>
            </a:pPr>
            <a:endParaRPr lang="en-US" sz="2800" b="1">
              <a:solidFill>
                <a:srgbClr val="003399"/>
              </a:solidFill>
            </a:endParaRPr>
          </a:p>
          <a:p>
            <a:pPr eaLnBrk="1" hangingPunct="1">
              <a:buSzPct val="65000"/>
            </a:pPr>
            <a:r>
              <a:rPr lang="en-US" sz="1600" b="1">
                <a:solidFill>
                  <a:srgbClr val="CC3300"/>
                </a:solidFill>
              </a:rPr>
              <a:t>Section 4.10.2 UL Implementation:</a:t>
            </a:r>
            <a:endParaRPr lang="en-US" sz="2800" b="1">
              <a:solidFill>
                <a:srgbClr val="003399"/>
              </a:solidFill>
            </a:endParaRPr>
          </a:p>
          <a:p>
            <a:pPr eaLnBrk="1" hangingPunct="1">
              <a:buSzPct val="65000"/>
              <a:buFontTx/>
              <a:buChar char="•"/>
            </a:pPr>
            <a:r>
              <a:rPr lang="en-US" sz="1600" b="1">
                <a:solidFill>
                  <a:srgbClr val="333399"/>
                </a:solidFill>
              </a:rPr>
              <a:t>  </a:t>
            </a:r>
            <a:r>
              <a:rPr lang="en-US" sz="1600" b="1">
                <a:solidFill>
                  <a:srgbClr val="333399"/>
                </a:solidFill>
                <a:hlinkClick r:id="rId4"/>
              </a:rPr>
              <a:t>00-IC-P0026</a:t>
            </a:r>
            <a:r>
              <a:rPr lang="en-US" sz="1600" b="1">
                <a:solidFill>
                  <a:srgbClr val="333399"/>
                </a:solidFill>
              </a:rPr>
              <a:t> UL Mark Data Acceptance Program, </a:t>
            </a:r>
            <a:r>
              <a:rPr lang="en-US" sz="1600" b="1">
                <a:solidFill>
                  <a:srgbClr val="000099"/>
                </a:solidFill>
                <a:cs typeface="Times New Roman" pitchFamily="18" charset="0"/>
              </a:rPr>
              <a:t>to </a:t>
            </a:r>
            <a:r>
              <a:rPr lang="en-US" sz="1600" b="1">
                <a:solidFill>
                  <a:schemeClr val="accent2"/>
                </a:solidFill>
                <a:cs typeface="Times New Roman" pitchFamily="18" charset="0"/>
                <a:hlinkClick r:id="rId3"/>
              </a:rPr>
              <a:t>UL Standards of Business Conduct</a:t>
            </a:r>
            <a:endParaRPr lang="en-US" sz="1600" b="1">
              <a:solidFill>
                <a:srgbClr val="333399"/>
              </a:solidFill>
            </a:endParaRPr>
          </a:p>
          <a:p>
            <a:pPr eaLnBrk="1" hangingPunct="1">
              <a:buSzPct val="65000"/>
              <a:buFontTx/>
              <a:buChar char="•"/>
            </a:pPr>
            <a:r>
              <a:rPr lang="en-US" sz="1600" b="1">
                <a:solidFill>
                  <a:srgbClr val="333399"/>
                </a:solidFill>
              </a:rPr>
              <a:t>  </a:t>
            </a:r>
            <a:r>
              <a:rPr lang="en-US" sz="1600" b="1">
                <a:solidFill>
                  <a:srgbClr val="333399"/>
                </a:solidFill>
                <a:hlinkClick r:id="rId5"/>
              </a:rPr>
              <a:t>00-CS-S0017, </a:t>
            </a:r>
            <a:r>
              <a:rPr lang="en-US" sz="1600" b="1">
                <a:solidFill>
                  <a:srgbClr val="333399"/>
                </a:solidFill>
                <a:cs typeface="Times New Roman" pitchFamily="18" charset="0"/>
              </a:rPr>
              <a:t>Standard Operating Procedures for Legal Matters and Customer </a:t>
            </a:r>
          </a:p>
          <a:p>
            <a:pPr eaLnBrk="1" hangingPunct="1">
              <a:buSzPct val="65000"/>
            </a:pPr>
            <a:r>
              <a:rPr lang="en-US" sz="1600" b="1">
                <a:solidFill>
                  <a:srgbClr val="333399"/>
                </a:solidFill>
                <a:cs typeface="Times New Roman" pitchFamily="18" charset="0"/>
              </a:rPr>
              <a:t>  Confidentiality</a:t>
            </a:r>
            <a:endParaRPr lang="en-US" sz="1600" b="1">
              <a:solidFill>
                <a:srgbClr val="333399"/>
              </a:solidFill>
            </a:endParaRPr>
          </a:p>
          <a:p>
            <a:pPr eaLnBrk="1" hangingPunct="1">
              <a:buSzPct val="65000"/>
              <a:buFontTx/>
              <a:buChar char="-"/>
            </a:pPr>
            <a:endParaRPr lang="en-US" sz="2400" b="1">
              <a:solidFill>
                <a:schemeClr val="hlink"/>
              </a:solidFill>
            </a:endParaRPr>
          </a:p>
          <a:p>
            <a:pPr eaLnBrk="1" hangingPunct="1">
              <a:buSzPct val="65000"/>
            </a:pPr>
            <a:endParaRPr lang="en-US" sz="2400" b="1">
              <a:solidFill>
                <a:schemeClr val="hlink"/>
              </a:solidFill>
            </a:endParaRPr>
          </a:p>
          <a:p>
            <a:pPr eaLnBrk="1" hangingPunct="1">
              <a:buSzPct val="65000"/>
            </a:pPr>
            <a:r>
              <a:rPr lang="en-US" sz="2400" b="1">
                <a:solidFill>
                  <a:schemeClr val="hlink"/>
                </a:solidFill>
              </a:rPr>
              <a:t> </a:t>
            </a:r>
          </a:p>
        </p:txBody>
      </p:sp>
      <p:sp>
        <p:nvSpPr>
          <p:cNvPr id="33798" name="Rectangle 1029"/>
          <p:cNvSpPr>
            <a:spLocks noChangeArrowheads="1"/>
          </p:cNvSpPr>
          <p:nvPr/>
        </p:nvSpPr>
        <p:spPr bwMode="auto">
          <a:xfrm>
            <a:off x="8442325" y="60579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6"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1CCC0232-20E7-432C-857A-B1E841A3F170}" type="slidenum">
              <a:rPr lang="en-US" sz="1400" smtClean="0"/>
              <a:pPr/>
              <a:t>23</a:t>
            </a:fld>
            <a:endParaRPr lang="en-US" sz="1400" smtClean="0"/>
          </a:p>
        </p:txBody>
      </p:sp>
      <p:sp>
        <p:nvSpPr>
          <p:cNvPr id="34819"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4820" name="Text Box 3"/>
          <p:cNvSpPr txBox="1">
            <a:spLocks noChangeArrowheads="1"/>
          </p:cNvSpPr>
          <p:nvPr/>
        </p:nvSpPr>
        <p:spPr bwMode="auto">
          <a:xfrm>
            <a:off x="212725" y="2174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4821" name="Text Box 4"/>
          <p:cNvSpPr txBox="1">
            <a:spLocks noChangeArrowheads="1"/>
          </p:cNvSpPr>
          <p:nvPr/>
        </p:nvSpPr>
        <p:spPr bwMode="auto">
          <a:xfrm>
            <a:off x="225425" y="1152525"/>
            <a:ext cx="8639175" cy="464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5.1 Certification Body Personnel General Clause Intent:</a:t>
            </a:r>
            <a:endParaRPr lang="en-US" sz="1800" b="1">
              <a:solidFill>
                <a:schemeClr val="hlink"/>
              </a:solidFill>
            </a:endParaRPr>
          </a:p>
          <a:p>
            <a:pPr eaLnBrk="1" hangingPunct="1">
              <a:buClr>
                <a:srgbClr val="003399"/>
              </a:buClr>
              <a:buSzPct val="65000"/>
              <a:buFontTx/>
              <a:buChar char="•"/>
            </a:pPr>
            <a:r>
              <a:rPr lang="en-US" sz="1800" b="1">
                <a:solidFill>
                  <a:schemeClr val="hlink"/>
                </a:solidFill>
              </a:rPr>
              <a:t> </a:t>
            </a:r>
            <a:r>
              <a:rPr lang="en-US" sz="1600" b="1">
                <a:solidFill>
                  <a:srgbClr val="003399"/>
                </a:solidFill>
              </a:rPr>
              <a:t>Personnel shall be competent (5.1.1)</a:t>
            </a:r>
          </a:p>
          <a:p>
            <a:pPr eaLnBrk="1" hangingPunct="1">
              <a:buClr>
                <a:srgbClr val="003399"/>
              </a:buClr>
              <a:buSzPct val="65000"/>
              <a:buFontTx/>
              <a:buChar char="•"/>
            </a:pPr>
            <a:endParaRPr lang="en-US" sz="1600" b="1">
              <a:solidFill>
                <a:srgbClr val="003399"/>
              </a:solidFill>
            </a:endParaRPr>
          </a:p>
          <a:p>
            <a:pPr eaLnBrk="1" hangingPunct="1">
              <a:buClr>
                <a:srgbClr val="003399"/>
              </a:buClr>
              <a:buSzPct val="65000"/>
              <a:buFontTx/>
              <a:buChar char="•"/>
            </a:pPr>
            <a:r>
              <a:rPr lang="en-US" sz="1600" b="1">
                <a:solidFill>
                  <a:srgbClr val="003399"/>
                </a:solidFill>
              </a:rPr>
              <a:t> Instructions describing duties and responsibilities shall be available </a:t>
            </a:r>
          </a:p>
          <a:p>
            <a:pPr eaLnBrk="1" hangingPunct="1">
              <a:buSzPct val="65000"/>
            </a:pPr>
            <a:r>
              <a:rPr lang="en-US" sz="1600" b="1">
                <a:solidFill>
                  <a:srgbClr val="003399"/>
                </a:solidFill>
              </a:rPr>
              <a:t> and maintained (up to date) (5.1.2)</a:t>
            </a:r>
          </a:p>
          <a:p>
            <a:pPr eaLnBrk="1" hangingPunct="1">
              <a:buSzPct val="65000"/>
            </a:pPr>
            <a:endParaRPr lang="en-US" sz="1600" b="1">
              <a:solidFill>
                <a:srgbClr val="003399"/>
              </a:solidFill>
            </a:endParaRPr>
          </a:p>
          <a:p>
            <a:pPr eaLnBrk="1" hangingPunct="1">
              <a:buClr>
                <a:srgbClr val="003399"/>
              </a:buClr>
              <a:buSzPct val="65000"/>
            </a:pPr>
            <a:r>
              <a:rPr lang="en-US" sz="1600" b="1">
                <a:solidFill>
                  <a:srgbClr val="CC3300"/>
                </a:solidFill>
              </a:rPr>
              <a:t>Section 5.2 Certification Body Personnel Qualification Criteria Clause Intent:</a:t>
            </a:r>
            <a:endParaRPr lang="en-US" sz="1600" b="1">
              <a:solidFill>
                <a:srgbClr val="003399"/>
              </a:solidFill>
            </a:endParaRPr>
          </a:p>
          <a:p>
            <a:pPr eaLnBrk="1" hangingPunct="1">
              <a:buSzPct val="65000"/>
              <a:buFontTx/>
              <a:buChar char="•"/>
            </a:pPr>
            <a:r>
              <a:rPr lang="en-US" sz="1600" b="1">
                <a:solidFill>
                  <a:srgbClr val="003399"/>
                </a:solidFill>
              </a:rPr>
              <a:t> Minimum criteria for competence shall be defined (5.2.1)</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Personnel shall sign a contract or other document (5.2.2)</a:t>
            </a:r>
          </a:p>
          <a:p>
            <a:pPr lvl="1" eaLnBrk="1" hangingPunct="1">
              <a:buSzPct val="65000"/>
              <a:buFontTx/>
              <a:buChar char="•"/>
            </a:pPr>
            <a:r>
              <a:rPr lang="en-US" sz="1600" b="1">
                <a:solidFill>
                  <a:srgbClr val="003399"/>
                </a:solidFill>
              </a:rPr>
              <a:t> Comply with rules</a:t>
            </a:r>
          </a:p>
          <a:p>
            <a:pPr lvl="1" eaLnBrk="1" hangingPunct="1">
              <a:buSzPct val="65000"/>
              <a:buFontTx/>
              <a:buChar char="•"/>
            </a:pPr>
            <a:r>
              <a:rPr lang="en-US" sz="1600" b="1">
                <a:solidFill>
                  <a:srgbClr val="003399"/>
                </a:solidFill>
              </a:rPr>
              <a:t> Declare past/present associations with any suppliers of products  </a:t>
            </a:r>
          </a:p>
          <a:p>
            <a:pPr lvl="1" eaLnBrk="1" hangingPunct="1">
              <a:buSzPct val="65000"/>
            </a:pPr>
            <a:r>
              <a:rPr lang="en-US" sz="1600" b="1">
                <a:solidFill>
                  <a:srgbClr val="003399"/>
                </a:solidFill>
              </a:rPr>
              <a:t> to be evaluated</a:t>
            </a:r>
          </a:p>
          <a:p>
            <a:pPr lvl="1"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Maintain records on qualifications, training, performance appraisals(5.2.3)</a:t>
            </a:r>
          </a:p>
          <a:p>
            <a:pPr eaLnBrk="1" hangingPunct="1">
              <a:buSzPct val="65000"/>
              <a:buFontTx/>
              <a:buChar char="•"/>
            </a:pPr>
            <a:endParaRPr lang="en-US" sz="1600" b="1">
              <a:solidFill>
                <a:srgbClr val="003399"/>
              </a:solidFill>
            </a:endParaRPr>
          </a:p>
          <a:p>
            <a:pPr eaLnBrk="1" hangingPunct="1">
              <a:buSzPct val="65000"/>
            </a:pPr>
            <a:endParaRPr lang="en-US" sz="1600" b="1">
              <a:solidFill>
                <a:srgbClr val="003399"/>
              </a:solidFill>
            </a:endParaRPr>
          </a:p>
          <a:p>
            <a:pPr eaLnBrk="1" hangingPunct="1">
              <a:buSzPct val="65000"/>
            </a:pPr>
            <a:r>
              <a:rPr lang="en-US" sz="2400" b="1">
                <a:solidFill>
                  <a:schemeClr val="hlink"/>
                </a:solidFill>
              </a:rPr>
              <a:t> </a:t>
            </a:r>
          </a:p>
        </p:txBody>
      </p:sp>
      <p:sp>
        <p:nvSpPr>
          <p:cNvPr id="34822" name="Rectangle 5"/>
          <p:cNvSpPr>
            <a:spLocks noChangeArrowheads="1"/>
          </p:cNvSpPr>
          <p:nvPr/>
        </p:nvSpPr>
        <p:spPr bwMode="auto">
          <a:xfrm>
            <a:off x="8467725" y="60833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27B3B649-8B6D-4EC2-98BA-567B49AB495E}" type="slidenum">
              <a:rPr lang="en-US" sz="1400" smtClean="0"/>
              <a:pPr/>
              <a:t>24</a:t>
            </a:fld>
            <a:endParaRPr lang="en-US" sz="1400" smtClean="0"/>
          </a:p>
        </p:txBody>
      </p:sp>
      <p:sp>
        <p:nvSpPr>
          <p:cNvPr id="35843"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5844" name="Text Box 3"/>
          <p:cNvSpPr txBox="1">
            <a:spLocks noChangeArrowheads="1"/>
          </p:cNvSpPr>
          <p:nvPr/>
        </p:nvSpPr>
        <p:spPr bwMode="auto">
          <a:xfrm>
            <a:off x="200025" y="2428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5845" name="Text Box 4"/>
          <p:cNvSpPr txBox="1">
            <a:spLocks noChangeArrowheads="1"/>
          </p:cNvSpPr>
          <p:nvPr/>
        </p:nvSpPr>
        <p:spPr bwMode="auto">
          <a:xfrm>
            <a:off x="225425" y="1027113"/>
            <a:ext cx="8080375" cy="633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5 UL Implementation:</a:t>
            </a:r>
          </a:p>
          <a:p>
            <a:pPr eaLnBrk="1" hangingPunct="1">
              <a:buSzPct val="65000"/>
            </a:pPr>
            <a:endParaRPr lang="en-US" sz="1800" b="1">
              <a:solidFill>
                <a:srgbClr val="FF3300"/>
              </a:solidFill>
            </a:endParaRPr>
          </a:p>
          <a:p>
            <a:pPr eaLnBrk="1" hangingPunct="1">
              <a:buClr>
                <a:srgbClr val="333399"/>
              </a:buClr>
              <a:buSzPct val="65000"/>
              <a:buFontTx/>
              <a:buChar char="•"/>
            </a:pPr>
            <a:r>
              <a:rPr lang="en-US" sz="1600" b="1">
                <a:solidFill>
                  <a:srgbClr val="333399"/>
                </a:solidFill>
              </a:rPr>
              <a:t>  </a:t>
            </a:r>
            <a:r>
              <a:rPr lang="en-US" sz="1600" b="1">
                <a:solidFill>
                  <a:srgbClr val="333399"/>
                </a:solidFill>
                <a:hlinkClick r:id="rId3"/>
              </a:rPr>
              <a:t>00-PD-P0025</a:t>
            </a:r>
            <a:r>
              <a:rPr lang="en-US" sz="1600" b="1">
                <a:solidFill>
                  <a:srgbClr val="333399"/>
                </a:solidFill>
              </a:rPr>
              <a:t>, PDE Global Manual</a:t>
            </a:r>
            <a:br>
              <a:rPr lang="en-US" sz="1600" b="1">
                <a:solidFill>
                  <a:srgbClr val="333399"/>
                </a:solidFill>
              </a:rPr>
            </a:br>
            <a:endParaRPr lang="en-US" sz="1600">
              <a:solidFill>
                <a:srgbClr val="333399"/>
              </a:solidFill>
            </a:endParaRPr>
          </a:p>
          <a:p>
            <a:pPr eaLnBrk="1" hangingPunct="1">
              <a:buClr>
                <a:srgbClr val="333399"/>
              </a:buClr>
              <a:buSzPct val="65000"/>
              <a:buFontTx/>
              <a:buChar char="•"/>
            </a:pPr>
            <a:r>
              <a:rPr lang="en-US" sz="1600" b="1">
                <a:solidFill>
                  <a:srgbClr val="333399"/>
                </a:solidFill>
              </a:rPr>
              <a:t>  </a:t>
            </a:r>
            <a:r>
              <a:rPr lang="en-US" sz="1600" b="1">
                <a:solidFill>
                  <a:srgbClr val="333399"/>
                </a:solidFill>
                <a:hlinkClick r:id="rId4"/>
              </a:rPr>
              <a:t>00-OP-S0075</a:t>
            </a:r>
            <a:r>
              <a:rPr lang="en-US" sz="1600" b="1">
                <a:solidFill>
                  <a:srgbClr val="333399"/>
                </a:solidFill>
              </a:rPr>
              <a:t>, SOP for qualification for CAS Evaluation Staff - Level 2 </a:t>
            </a:r>
          </a:p>
          <a:p>
            <a:pPr eaLnBrk="1" hangingPunct="1">
              <a:buClr>
                <a:srgbClr val="333399"/>
              </a:buClr>
              <a:buSzPct val="65000"/>
              <a:buFontTx/>
              <a:buChar char="•"/>
            </a:pPr>
            <a:endParaRPr lang="en-US" sz="1600" b="1">
              <a:solidFill>
                <a:srgbClr val="333399"/>
              </a:solidFill>
            </a:endParaRPr>
          </a:p>
          <a:p>
            <a:pPr eaLnBrk="1" fontAlgn="t" hangingPunct="1">
              <a:buClr>
                <a:srgbClr val="333399"/>
              </a:buClr>
              <a:buSzPct val="65000"/>
              <a:buFontTx/>
              <a:buChar char="•"/>
            </a:pPr>
            <a:r>
              <a:rPr lang="en-US" sz="1600" b="1">
                <a:solidFill>
                  <a:srgbClr val="333399"/>
                </a:solidFill>
              </a:rPr>
              <a:t>  </a:t>
            </a:r>
            <a:r>
              <a:rPr lang="en-US" sz="1600" b="1">
                <a:solidFill>
                  <a:srgbClr val="333399"/>
                </a:solidFill>
                <a:hlinkClick r:id="rId5"/>
              </a:rPr>
              <a:t>00-PD-S0029</a:t>
            </a:r>
            <a:r>
              <a:rPr lang="en-US" sz="1600" b="1">
                <a:solidFill>
                  <a:srgbClr val="333399"/>
                </a:solidFill>
              </a:rPr>
              <a:t>, Technical Qualification Process For Level 3 Project Review </a:t>
            </a:r>
          </a:p>
          <a:p>
            <a:pPr eaLnBrk="1" fontAlgn="t" hangingPunct="1">
              <a:buClr>
                <a:srgbClr val="333399"/>
              </a:buClr>
              <a:buSzPct val="65000"/>
            </a:pPr>
            <a:r>
              <a:rPr lang="en-US" sz="1600" b="1">
                <a:solidFill>
                  <a:srgbClr val="333399"/>
                </a:solidFill>
              </a:rPr>
              <a:t>  (Verification Staff) Based on International  Standards</a:t>
            </a:r>
          </a:p>
          <a:p>
            <a:pPr eaLnBrk="1" fontAlgn="t" hangingPunct="1">
              <a:buClr>
                <a:srgbClr val="333399"/>
              </a:buClr>
              <a:buSzPct val="65000"/>
            </a:pPr>
            <a:endParaRPr lang="en-US" sz="1600" b="1">
              <a:solidFill>
                <a:srgbClr val="333399"/>
              </a:solidFill>
            </a:endParaRPr>
          </a:p>
          <a:p>
            <a:pPr eaLnBrk="1" fontAlgn="t" hangingPunct="1">
              <a:buClr>
                <a:srgbClr val="333399"/>
              </a:buClr>
              <a:buSzPct val="65000"/>
              <a:buFontTx/>
              <a:buChar char="•"/>
            </a:pPr>
            <a:r>
              <a:rPr lang="en-US" sz="1600" b="1">
                <a:solidFill>
                  <a:srgbClr val="333399"/>
                </a:solidFill>
              </a:rPr>
              <a:t>  Global Field Service Competency Procedure, </a:t>
            </a:r>
            <a:r>
              <a:rPr lang="en-US" sz="1600" b="1">
                <a:solidFill>
                  <a:srgbClr val="333399"/>
                </a:solidFill>
                <a:cs typeface="Arial" pitchFamily="34" charset="0"/>
                <a:hlinkClick r:id="rId6"/>
              </a:rPr>
              <a:t>00-GI-S0037</a:t>
            </a:r>
            <a:endParaRPr lang="en-US" sz="1600" b="1">
              <a:solidFill>
                <a:srgbClr val="333399"/>
              </a:solidFill>
            </a:endParaRPr>
          </a:p>
          <a:p>
            <a:pPr eaLnBrk="1" fontAlgn="t" hangingPunct="1">
              <a:buClr>
                <a:srgbClr val="333399"/>
              </a:buClr>
              <a:buSzPct val="65000"/>
              <a:buFontTx/>
              <a:buChar char="•"/>
            </a:pPr>
            <a:endParaRPr lang="en-US" sz="1600" b="1">
              <a:solidFill>
                <a:srgbClr val="333399"/>
              </a:solidFill>
            </a:endParaRPr>
          </a:p>
          <a:p>
            <a:pPr eaLnBrk="1" hangingPunct="1">
              <a:buClr>
                <a:srgbClr val="333399"/>
              </a:buClr>
              <a:buSzPct val="65000"/>
              <a:buFontTx/>
              <a:buChar char="•"/>
            </a:pPr>
            <a:r>
              <a:rPr lang="en-US" sz="1600" b="1">
                <a:solidFill>
                  <a:srgbClr val="333399"/>
                </a:solidFill>
              </a:rPr>
              <a:t> </a:t>
            </a:r>
            <a:r>
              <a:rPr lang="en-US" sz="1600" b="1">
                <a:solidFill>
                  <a:srgbClr val="333399"/>
                </a:solidFill>
                <a:hlinkClick r:id="rId7"/>
              </a:rPr>
              <a:t>00-IC-P0026</a:t>
            </a:r>
            <a:r>
              <a:rPr lang="en-US" sz="1600" b="1">
                <a:solidFill>
                  <a:srgbClr val="333399"/>
                </a:solidFill>
              </a:rPr>
              <a:t> UL Mark Data Acceptance Program, </a:t>
            </a:r>
            <a:r>
              <a:rPr lang="en-US" sz="1600" b="1">
                <a:solidFill>
                  <a:srgbClr val="000099"/>
                </a:solidFill>
                <a:cs typeface="Times New Roman" pitchFamily="18" charset="0"/>
              </a:rPr>
              <a:t>to </a:t>
            </a:r>
            <a:r>
              <a:rPr lang="en-US" sz="1600" b="1">
                <a:solidFill>
                  <a:schemeClr val="accent2"/>
                </a:solidFill>
                <a:cs typeface="Times New Roman" pitchFamily="18" charset="0"/>
                <a:hlinkClick r:id="rId8"/>
              </a:rPr>
              <a:t>UL Standards of Business Conduct</a:t>
            </a:r>
            <a:endParaRPr lang="en-US" sz="1600" b="1">
              <a:solidFill>
                <a:srgbClr val="333399"/>
              </a:solidFill>
            </a:endParaRPr>
          </a:p>
          <a:p>
            <a:pPr eaLnBrk="1" hangingPunct="1">
              <a:buClr>
                <a:srgbClr val="333399"/>
              </a:buClr>
              <a:buSzPct val="65000"/>
              <a:buFontTx/>
              <a:buChar char="•"/>
            </a:pPr>
            <a:endParaRPr lang="en-US" sz="1600" b="1">
              <a:solidFill>
                <a:srgbClr val="333399"/>
              </a:solidFill>
            </a:endParaRPr>
          </a:p>
          <a:p>
            <a:pPr eaLnBrk="1" hangingPunct="1">
              <a:buClr>
                <a:srgbClr val="333399"/>
              </a:buClr>
              <a:buSzPct val="65000"/>
              <a:buFontTx/>
              <a:buChar char="•"/>
            </a:pPr>
            <a:r>
              <a:rPr lang="en-US" sz="1600" b="1">
                <a:solidFill>
                  <a:srgbClr val="333399"/>
                </a:solidFill>
              </a:rPr>
              <a:t> </a:t>
            </a:r>
            <a:r>
              <a:rPr lang="en-US" sz="1600" b="1">
                <a:solidFill>
                  <a:srgbClr val="333399"/>
                </a:solidFill>
                <a:hlinkClick r:id="rId9"/>
              </a:rPr>
              <a:t>00-HR-S0052</a:t>
            </a:r>
            <a:r>
              <a:rPr lang="en-US" sz="1600" b="1">
                <a:solidFill>
                  <a:srgbClr val="333399"/>
                </a:solidFill>
              </a:rPr>
              <a:t>, Record of Agreements Pertaining to Confidentiality, Conflict of Interest,  Business Ethics, and Other Policies </a:t>
            </a:r>
          </a:p>
          <a:p>
            <a:pPr eaLnBrk="1" hangingPunct="1">
              <a:buClr>
                <a:srgbClr val="333399"/>
              </a:buClr>
              <a:buSzPct val="65000"/>
              <a:buFontTx/>
              <a:buChar char="•"/>
            </a:pPr>
            <a:endParaRPr lang="en-US" sz="1600" b="1">
              <a:solidFill>
                <a:srgbClr val="333399"/>
              </a:solidFill>
            </a:endParaRPr>
          </a:p>
          <a:p>
            <a:pPr eaLnBrk="1" hangingPunct="1">
              <a:buClr>
                <a:srgbClr val="333399"/>
              </a:buClr>
              <a:buSzPct val="65000"/>
              <a:buFontTx/>
              <a:buChar char="•"/>
            </a:pPr>
            <a:r>
              <a:rPr lang="en-US" sz="1600" b="1">
                <a:solidFill>
                  <a:srgbClr val="333399"/>
                </a:solidFill>
              </a:rPr>
              <a:t> </a:t>
            </a:r>
            <a:r>
              <a:rPr lang="en-US" sz="1600" b="1">
                <a:solidFill>
                  <a:srgbClr val="333399"/>
                </a:solidFill>
                <a:hlinkClick r:id="rId10"/>
              </a:rPr>
              <a:t>00-CE-P0001</a:t>
            </a:r>
            <a:r>
              <a:rPr lang="en-US" sz="1600" b="1">
                <a:solidFill>
                  <a:srgbClr val="333399"/>
                </a:solidFill>
              </a:rPr>
              <a:t> - </a:t>
            </a:r>
            <a:r>
              <a:rPr lang="en-US" sz="1600" b="1">
                <a:solidFill>
                  <a:srgbClr val="333399"/>
                </a:solidFill>
                <a:latin typeface="Arial Unicode MS" pitchFamily="34" charset="-128"/>
                <a:ea typeface="Arial Unicode MS" pitchFamily="34" charset="-128"/>
                <a:cs typeface="Arial Unicode MS" pitchFamily="34" charset="-128"/>
              </a:rPr>
              <a:t> </a:t>
            </a:r>
            <a:r>
              <a:rPr lang="en-US" sz="1600" b="1">
                <a:solidFill>
                  <a:srgbClr val="333399"/>
                </a:solidFill>
                <a:ea typeface="Arial Unicode MS" pitchFamily="34" charset="-128"/>
                <a:cs typeface="Arial Unicode MS" pitchFamily="34" charset="-128"/>
              </a:rPr>
              <a:t>Qualified Verification Staff shall not make product  </a:t>
            </a:r>
          </a:p>
          <a:p>
            <a:pPr eaLnBrk="1" hangingPunct="1">
              <a:buClr>
                <a:srgbClr val="333399"/>
              </a:buClr>
              <a:buSzPct val="65000"/>
            </a:pPr>
            <a:r>
              <a:rPr lang="en-US" sz="1600" b="1">
                <a:solidFill>
                  <a:srgbClr val="333399"/>
                </a:solidFill>
                <a:ea typeface="Arial Unicode MS" pitchFamily="34" charset="-128"/>
                <a:cs typeface="Arial Unicode MS" pitchFamily="34" charset="-128"/>
              </a:rPr>
              <a:t> certification decisions for products submitted by the Reviewer's former </a:t>
            </a:r>
          </a:p>
          <a:p>
            <a:pPr eaLnBrk="1" hangingPunct="1">
              <a:buClr>
                <a:srgbClr val="333399"/>
              </a:buClr>
              <a:buSzPct val="65000"/>
            </a:pPr>
            <a:r>
              <a:rPr lang="en-US" sz="1600" b="1">
                <a:solidFill>
                  <a:srgbClr val="333399"/>
                </a:solidFill>
                <a:ea typeface="Arial Unicode MS" pitchFamily="34" charset="-128"/>
                <a:cs typeface="Arial Unicode MS" pitchFamily="34" charset="-128"/>
              </a:rPr>
              <a:t> employer(s) for a period of two (2) years.</a:t>
            </a:r>
          </a:p>
          <a:p>
            <a:pPr eaLnBrk="1" hangingPunct="1">
              <a:buClr>
                <a:schemeClr val="hlink"/>
              </a:buClr>
              <a:buSzPct val="65000"/>
              <a:buFontTx/>
              <a:buChar char="•"/>
            </a:pPr>
            <a:endParaRPr lang="en-US" sz="1600" b="1">
              <a:solidFill>
                <a:srgbClr val="333399"/>
              </a:solidFill>
            </a:endParaRPr>
          </a:p>
          <a:p>
            <a:pPr eaLnBrk="1" hangingPunct="1">
              <a:buSzPct val="65000"/>
              <a:buFontTx/>
              <a:buChar char="•"/>
            </a:pPr>
            <a:endParaRPr lang="en-US" sz="2000" b="1">
              <a:solidFill>
                <a:srgbClr val="FF3300"/>
              </a:solidFill>
            </a:endParaRPr>
          </a:p>
          <a:p>
            <a:pPr eaLnBrk="1" hangingPunct="1">
              <a:buSzPct val="65000"/>
            </a:pPr>
            <a:endParaRPr lang="en-US" sz="2400" b="1">
              <a:solidFill>
                <a:schemeClr val="hlink"/>
              </a:solidFill>
            </a:endParaRPr>
          </a:p>
          <a:p>
            <a:pPr eaLnBrk="1" hangingPunct="1">
              <a:buSzPct val="65000"/>
            </a:pPr>
            <a:r>
              <a:rPr lang="en-US" sz="2400" b="1">
                <a:solidFill>
                  <a:schemeClr val="hlink"/>
                </a:solidFill>
              </a:rPr>
              <a:t> </a:t>
            </a:r>
          </a:p>
        </p:txBody>
      </p:sp>
      <p:sp>
        <p:nvSpPr>
          <p:cNvPr id="35846" name="Rectangle 5"/>
          <p:cNvSpPr>
            <a:spLocks noChangeArrowheads="1"/>
          </p:cNvSpPr>
          <p:nvPr/>
        </p:nvSpPr>
        <p:spPr bwMode="auto">
          <a:xfrm>
            <a:off x="8483600" y="61087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11"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0E13B12F-FD58-444F-A102-BFA6F79EE979}" type="slidenum">
              <a:rPr lang="en-US" sz="1400" smtClean="0"/>
              <a:pPr/>
              <a:t>25</a:t>
            </a:fld>
            <a:endParaRPr lang="en-US" sz="1400" smtClean="0"/>
          </a:p>
        </p:txBody>
      </p:sp>
      <p:sp>
        <p:nvSpPr>
          <p:cNvPr id="36867"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6868" name="Text Box 3"/>
          <p:cNvSpPr txBox="1">
            <a:spLocks noChangeArrowheads="1"/>
          </p:cNvSpPr>
          <p:nvPr/>
        </p:nvSpPr>
        <p:spPr bwMode="auto">
          <a:xfrm>
            <a:off x="200025" y="2428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6869" name="Text Box 4"/>
          <p:cNvSpPr txBox="1">
            <a:spLocks noChangeArrowheads="1"/>
          </p:cNvSpPr>
          <p:nvPr/>
        </p:nvSpPr>
        <p:spPr bwMode="auto">
          <a:xfrm>
            <a:off x="238125" y="1301750"/>
            <a:ext cx="866457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6 Changes in the Certification Requirements Clause Intent: </a:t>
            </a:r>
          </a:p>
          <a:p>
            <a:pPr eaLnBrk="1" hangingPunct="1">
              <a:buClr>
                <a:srgbClr val="003399"/>
              </a:buClr>
              <a:buSzPct val="65000"/>
              <a:buFontTx/>
              <a:buChar char="•"/>
            </a:pPr>
            <a:r>
              <a:rPr lang="en-US" sz="2400" b="1">
                <a:solidFill>
                  <a:schemeClr val="hlink"/>
                </a:solidFill>
              </a:rPr>
              <a:t> </a:t>
            </a:r>
            <a:r>
              <a:rPr lang="en-US" sz="1600" b="1">
                <a:solidFill>
                  <a:srgbClr val="003399"/>
                </a:solidFill>
              </a:rPr>
              <a:t>Requires that UL give due notice of any changes it intends to make in requirements   </a:t>
            </a:r>
          </a:p>
          <a:p>
            <a:pPr eaLnBrk="1" hangingPunct="1">
              <a:buClr>
                <a:srgbClr val="003399"/>
              </a:buClr>
              <a:buSzPct val="65000"/>
            </a:pPr>
            <a:r>
              <a:rPr lang="en-US" sz="1600" b="1">
                <a:solidFill>
                  <a:srgbClr val="003399"/>
                </a:solidFill>
              </a:rPr>
              <a:t>  for certification</a:t>
            </a:r>
          </a:p>
          <a:p>
            <a:pPr eaLnBrk="1" hangingPunct="1">
              <a:buClr>
                <a:srgbClr val="003399"/>
              </a:buClr>
              <a:buSzPct val="65000"/>
              <a:buFontTx/>
              <a:buChar char="•"/>
            </a:pPr>
            <a:endParaRPr lang="en-US" sz="1600" b="1">
              <a:solidFill>
                <a:srgbClr val="003399"/>
              </a:solidFill>
            </a:endParaRPr>
          </a:p>
          <a:p>
            <a:pPr eaLnBrk="1" hangingPunct="1">
              <a:buClr>
                <a:srgbClr val="003399"/>
              </a:buClr>
              <a:buSzPct val="65000"/>
              <a:buFontTx/>
              <a:buChar char="•"/>
            </a:pPr>
            <a:r>
              <a:rPr lang="en-US" sz="1600" b="1">
                <a:solidFill>
                  <a:srgbClr val="003399"/>
                </a:solidFill>
              </a:rPr>
              <a:t> After the decision on changes, verify that each supplier makes necessary adjustments</a:t>
            </a:r>
          </a:p>
          <a:p>
            <a:pPr eaLnBrk="1" hangingPunct="1">
              <a:buClr>
                <a:srgbClr val="003399"/>
              </a:buClr>
              <a:buSzPct val="65000"/>
            </a:pPr>
            <a:endParaRPr lang="en-US" sz="1600" b="1">
              <a:solidFill>
                <a:srgbClr val="003399"/>
              </a:solidFill>
            </a:endParaRPr>
          </a:p>
          <a:p>
            <a:pPr eaLnBrk="1" hangingPunct="1">
              <a:buSzPct val="65000"/>
            </a:pPr>
            <a:r>
              <a:rPr lang="en-US" sz="1600" b="1">
                <a:solidFill>
                  <a:srgbClr val="CC3300"/>
                </a:solidFill>
              </a:rPr>
              <a:t>Section 6 UL Implementation: </a:t>
            </a:r>
            <a:endParaRPr lang="en-US" sz="1600" b="1">
              <a:solidFill>
                <a:srgbClr val="003399"/>
              </a:solidFill>
            </a:endParaRPr>
          </a:p>
          <a:p>
            <a:pPr eaLnBrk="1" hangingPunct="1">
              <a:buClr>
                <a:srgbClr val="333399"/>
              </a:buClr>
              <a:buSzPct val="65000"/>
              <a:buFontTx/>
              <a:buChar char="•"/>
            </a:pPr>
            <a:r>
              <a:rPr lang="en-US" sz="1600" b="1">
                <a:solidFill>
                  <a:srgbClr val="333399"/>
                </a:solidFill>
              </a:rPr>
              <a:t>  </a:t>
            </a:r>
            <a:r>
              <a:rPr lang="en-US" sz="1600" b="1">
                <a:solidFill>
                  <a:srgbClr val="333399"/>
                </a:solidFill>
                <a:hlinkClick r:id="rId3"/>
              </a:rPr>
              <a:t>00-OP-S0057</a:t>
            </a:r>
            <a:r>
              <a:rPr lang="en-US" sz="1600" b="1">
                <a:solidFill>
                  <a:srgbClr val="333399"/>
                </a:solidFill>
              </a:rPr>
              <a:t>,  Industry File Review (IFR) Manual</a:t>
            </a:r>
          </a:p>
          <a:p>
            <a:pPr eaLnBrk="1" fontAlgn="t" hangingPunct="1">
              <a:buClr>
                <a:srgbClr val="333399"/>
              </a:buClr>
              <a:buSzPct val="65000"/>
              <a:buFontTx/>
              <a:buChar char="•"/>
            </a:pPr>
            <a:endParaRPr lang="en-US" sz="1600" b="1">
              <a:solidFill>
                <a:srgbClr val="333399"/>
              </a:solidFill>
            </a:endParaRPr>
          </a:p>
          <a:p>
            <a:pPr eaLnBrk="1" fontAlgn="t" hangingPunct="1">
              <a:buClr>
                <a:srgbClr val="333399"/>
              </a:buClr>
              <a:buSzPct val="65000"/>
              <a:buFontTx/>
              <a:buChar char="•"/>
            </a:pPr>
            <a:r>
              <a:rPr lang="en-US" sz="1600" b="1">
                <a:solidFill>
                  <a:srgbClr val="333399"/>
                </a:solidFill>
                <a:cs typeface="Times New Roman" pitchFamily="18" charset="0"/>
              </a:rPr>
              <a:t>  </a:t>
            </a:r>
            <a:r>
              <a:rPr lang="en-US" sz="1600" b="1">
                <a:solidFill>
                  <a:srgbClr val="333399"/>
                </a:solidFill>
                <a:cs typeface="Times New Roman" pitchFamily="18" charset="0"/>
                <a:hlinkClick r:id="rId4"/>
              </a:rPr>
              <a:t>00-PD-S0001</a:t>
            </a:r>
            <a:r>
              <a:rPr lang="en-US" sz="1600" b="1">
                <a:solidFill>
                  <a:srgbClr val="333399"/>
                </a:solidFill>
                <a:cs typeface="Times New Roman" pitchFamily="18" charset="0"/>
              </a:rPr>
              <a:t>, Tracking revisions to non-UL standards or regulations for     </a:t>
            </a:r>
          </a:p>
          <a:p>
            <a:pPr eaLnBrk="1" fontAlgn="t" hangingPunct="1">
              <a:buClr>
                <a:srgbClr val="333399"/>
              </a:buClr>
              <a:buSzPct val="65000"/>
            </a:pPr>
            <a:r>
              <a:rPr lang="en-US" sz="1600" b="1">
                <a:solidFill>
                  <a:srgbClr val="333399"/>
                </a:solidFill>
                <a:cs typeface="Times New Roman" pitchFamily="18" charset="0"/>
              </a:rPr>
              <a:t>  industry file review purposes</a:t>
            </a:r>
            <a:r>
              <a:rPr lang="en-US" sz="1600" b="1">
                <a:solidFill>
                  <a:srgbClr val="333399"/>
                </a:solidFill>
              </a:rPr>
              <a:t> </a:t>
            </a:r>
          </a:p>
          <a:p>
            <a:pPr eaLnBrk="1" fontAlgn="t" hangingPunct="1">
              <a:buClr>
                <a:srgbClr val="333399"/>
              </a:buClr>
              <a:buSzPct val="65000"/>
            </a:pPr>
            <a:endParaRPr lang="en-US" sz="1600" b="1">
              <a:solidFill>
                <a:srgbClr val="333399"/>
              </a:solidFill>
            </a:endParaRPr>
          </a:p>
          <a:p>
            <a:pPr eaLnBrk="1" fontAlgn="t" hangingPunct="1">
              <a:buClr>
                <a:srgbClr val="333399"/>
              </a:buClr>
              <a:buSzPct val="65000"/>
            </a:pPr>
            <a:r>
              <a:rPr lang="en-US" sz="1600" b="1">
                <a:solidFill>
                  <a:srgbClr val="333399"/>
                </a:solidFill>
              </a:rPr>
              <a:t>     </a:t>
            </a:r>
          </a:p>
          <a:p>
            <a:pPr eaLnBrk="1" fontAlgn="t" hangingPunct="1">
              <a:buClr>
                <a:srgbClr val="333399"/>
              </a:buClr>
              <a:buSzPct val="65000"/>
              <a:buFontTx/>
              <a:buChar char="•"/>
            </a:pPr>
            <a:r>
              <a:rPr lang="en-US" sz="1600" b="1">
                <a:solidFill>
                  <a:srgbClr val="333399"/>
                </a:solidFill>
              </a:rPr>
              <a:t>  </a:t>
            </a:r>
          </a:p>
        </p:txBody>
      </p:sp>
      <p:sp>
        <p:nvSpPr>
          <p:cNvPr id="36870" name="Rectangle 5"/>
          <p:cNvSpPr>
            <a:spLocks noChangeArrowheads="1"/>
          </p:cNvSpPr>
          <p:nvPr/>
        </p:nvSpPr>
        <p:spPr bwMode="auto">
          <a:xfrm>
            <a:off x="8455025" y="61087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5"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4D0322BD-7F27-4F71-9668-F1A5973215BC}" type="slidenum">
              <a:rPr lang="en-US" sz="1400" smtClean="0"/>
              <a:pPr/>
              <a:t>26</a:t>
            </a:fld>
            <a:endParaRPr lang="en-US" sz="1400" smtClean="0"/>
          </a:p>
        </p:txBody>
      </p:sp>
      <p:sp>
        <p:nvSpPr>
          <p:cNvPr id="37891"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7892" name="Text Box 3"/>
          <p:cNvSpPr txBox="1">
            <a:spLocks noChangeArrowheads="1"/>
          </p:cNvSpPr>
          <p:nvPr/>
        </p:nvSpPr>
        <p:spPr bwMode="auto">
          <a:xfrm>
            <a:off x="1873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7893" name="Text Box 4"/>
          <p:cNvSpPr txBox="1">
            <a:spLocks noChangeArrowheads="1"/>
          </p:cNvSpPr>
          <p:nvPr/>
        </p:nvSpPr>
        <p:spPr bwMode="auto">
          <a:xfrm>
            <a:off x="276225" y="1339850"/>
            <a:ext cx="80803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7 Appeals, Complaints, and Disputes Clause Intent:</a:t>
            </a:r>
          </a:p>
          <a:p>
            <a:pPr eaLnBrk="1" hangingPunct="1">
              <a:buSzPct val="65000"/>
              <a:buFontTx/>
              <a:buChar char="-"/>
            </a:pPr>
            <a:endParaRPr lang="en-US" sz="1600" b="1">
              <a:solidFill>
                <a:srgbClr val="CC3300"/>
              </a:solidFill>
            </a:endParaRPr>
          </a:p>
          <a:p>
            <a:pPr eaLnBrk="1" hangingPunct="1">
              <a:buClr>
                <a:srgbClr val="003399"/>
              </a:buClr>
              <a:buSzPct val="65000"/>
              <a:buFontTx/>
              <a:buChar char="•"/>
            </a:pPr>
            <a:r>
              <a:rPr lang="en-US" sz="1600" b="1">
                <a:solidFill>
                  <a:schemeClr val="hlink"/>
                </a:solidFill>
              </a:rPr>
              <a:t> </a:t>
            </a:r>
            <a:r>
              <a:rPr lang="en-US" sz="1600" b="1">
                <a:solidFill>
                  <a:srgbClr val="003399"/>
                </a:solidFill>
              </a:rPr>
              <a:t>Have procedures for appeals, complaints and disputes brought by suppliers or other parties (7.1)</a:t>
            </a:r>
          </a:p>
          <a:p>
            <a:pPr eaLnBrk="1" hangingPunct="1">
              <a:buClr>
                <a:srgbClr val="003399"/>
              </a:buClr>
              <a:buSzPct val="65000"/>
              <a:buFontTx/>
              <a:buChar char="•"/>
            </a:pPr>
            <a:endParaRPr lang="en-US" sz="1600" b="1">
              <a:solidFill>
                <a:srgbClr val="003399"/>
              </a:solidFill>
            </a:endParaRPr>
          </a:p>
          <a:p>
            <a:pPr eaLnBrk="1" hangingPunct="1">
              <a:buClr>
                <a:srgbClr val="003399"/>
              </a:buClr>
              <a:buSzPct val="65000"/>
              <a:buFontTx/>
              <a:buChar char="•"/>
            </a:pPr>
            <a:r>
              <a:rPr lang="en-US" sz="1600" b="1">
                <a:solidFill>
                  <a:srgbClr val="003399"/>
                </a:solidFill>
              </a:rPr>
              <a:t> Keep records of appeals, complaints and disputes and remedial actions(7.2)</a:t>
            </a:r>
          </a:p>
          <a:p>
            <a:pPr eaLnBrk="1" hangingPunct="1">
              <a:buClr>
                <a:srgbClr val="003399"/>
              </a:buClr>
              <a:buSzPct val="65000"/>
              <a:buFontTx/>
              <a:buChar char="•"/>
            </a:pPr>
            <a:endParaRPr lang="en-US" sz="1600" b="1">
              <a:solidFill>
                <a:srgbClr val="003399"/>
              </a:solidFill>
            </a:endParaRPr>
          </a:p>
          <a:p>
            <a:pPr eaLnBrk="1" hangingPunct="1">
              <a:buClr>
                <a:srgbClr val="003399"/>
              </a:buClr>
              <a:buSzPct val="65000"/>
              <a:buFontTx/>
              <a:buChar char="•"/>
            </a:pPr>
            <a:r>
              <a:rPr lang="en-US" sz="1600" b="1">
                <a:solidFill>
                  <a:srgbClr val="003399"/>
                </a:solidFill>
              </a:rPr>
              <a:t> Take and document corrective action as well as it’s effectiveness (7.2)</a:t>
            </a:r>
          </a:p>
          <a:p>
            <a:pPr eaLnBrk="1" hangingPunct="1">
              <a:buClr>
                <a:srgbClr val="003399"/>
              </a:buClr>
              <a:buSzPct val="65000"/>
              <a:buFontTx/>
              <a:buChar char="•"/>
            </a:pPr>
            <a:endParaRPr lang="en-US" sz="1600" b="1">
              <a:solidFill>
                <a:srgbClr val="003399"/>
              </a:solidFill>
            </a:endParaRPr>
          </a:p>
          <a:p>
            <a:pPr eaLnBrk="1" hangingPunct="1">
              <a:buSzPct val="65000"/>
            </a:pPr>
            <a:r>
              <a:rPr lang="en-US" sz="1600" b="1">
                <a:solidFill>
                  <a:srgbClr val="CC3300"/>
                </a:solidFill>
              </a:rPr>
              <a:t>Section 7 UL Implementation:</a:t>
            </a:r>
          </a:p>
          <a:p>
            <a:pPr eaLnBrk="1" hangingPunct="1">
              <a:buSzPct val="65000"/>
              <a:buFontTx/>
              <a:buChar char="•"/>
            </a:pPr>
            <a:r>
              <a:rPr lang="en-US" sz="1600" b="1">
                <a:solidFill>
                  <a:srgbClr val="333399"/>
                </a:solidFill>
              </a:rPr>
              <a:t> Complaints and Technical Appeals, </a:t>
            </a:r>
            <a:r>
              <a:rPr lang="en-US" sz="1600" b="1">
                <a:solidFill>
                  <a:srgbClr val="333399"/>
                </a:solidFill>
                <a:cs typeface="Arial" pitchFamily="34" charset="0"/>
                <a:hlinkClick r:id="rId3"/>
              </a:rPr>
              <a:t>00-PD-S0028</a:t>
            </a:r>
            <a:endParaRPr lang="en-US" sz="1600" b="1">
              <a:solidFill>
                <a:srgbClr val="333399"/>
              </a:solidFill>
              <a:cs typeface="Arial" pitchFamily="34" charset="0"/>
            </a:endParaRPr>
          </a:p>
          <a:p>
            <a:pPr eaLnBrk="1" hangingPunct="1">
              <a:buSzPct val="65000"/>
              <a:buFontTx/>
              <a:buChar char="•"/>
            </a:pPr>
            <a:endParaRPr lang="en-US" sz="1600" b="1">
              <a:solidFill>
                <a:srgbClr val="333399"/>
              </a:solidFill>
              <a:cs typeface="Arial" pitchFamily="34" charset="0"/>
            </a:endParaRPr>
          </a:p>
          <a:p>
            <a:pPr eaLnBrk="1" hangingPunct="1">
              <a:buSzPct val="65000"/>
              <a:buFontTx/>
              <a:buChar char="•"/>
            </a:pPr>
            <a:r>
              <a:rPr lang="en-US" sz="1600" b="1">
                <a:solidFill>
                  <a:srgbClr val="333399"/>
                </a:solidFill>
                <a:cs typeface="Arial" pitchFamily="34" charset="0"/>
              </a:rPr>
              <a:t> Standard Operating Procedure for Handling Customer Complaints, </a:t>
            </a:r>
            <a:r>
              <a:rPr lang="en-US" sz="1600" b="1">
                <a:solidFill>
                  <a:srgbClr val="333399"/>
                </a:solidFill>
                <a:cs typeface="Arial" pitchFamily="34" charset="0"/>
                <a:hlinkClick r:id="rId4"/>
              </a:rPr>
              <a:t>0</a:t>
            </a:r>
            <a:r>
              <a:rPr lang="en-US" sz="1600" b="1">
                <a:cs typeface="Arial" pitchFamily="34" charset="0"/>
                <a:hlinkClick r:id="rId4"/>
              </a:rPr>
              <a:t>0-CS-S0012</a:t>
            </a:r>
            <a:endParaRPr lang="en-US" sz="1600" b="1">
              <a:solidFill>
                <a:srgbClr val="333399"/>
              </a:solidFill>
              <a:cs typeface="Arial" pitchFamily="34" charset="0"/>
            </a:endParaRPr>
          </a:p>
          <a:p>
            <a:pPr eaLnBrk="1" hangingPunct="1">
              <a:buSzPct val="65000"/>
            </a:pPr>
            <a:endParaRPr lang="en-US" sz="1600" b="1">
              <a:solidFill>
                <a:srgbClr val="333399"/>
              </a:solidFill>
              <a:cs typeface="Arial" pitchFamily="34" charset="0"/>
            </a:endParaRPr>
          </a:p>
          <a:p>
            <a:pPr eaLnBrk="1" hangingPunct="1">
              <a:buSzPct val="65000"/>
              <a:buFontTx/>
              <a:buChar char="•"/>
            </a:pPr>
            <a:r>
              <a:rPr lang="en-US" sz="1600" b="1">
                <a:solidFill>
                  <a:srgbClr val="333399"/>
                </a:solidFill>
                <a:cs typeface="Arial" pitchFamily="34" charset="0"/>
              </a:rPr>
              <a:t> </a:t>
            </a:r>
            <a:r>
              <a:rPr lang="en-US" sz="1600" b="1">
                <a:solidFill>
                  <a:srgbClr val="333399"/>
                </a:solidFill>
                <a:cs typeface="Arial" pitchFamily="34" charset="0"/>
                <a:hlinkClick r:id="rId5"/>
              </a:rPr>
              <a:t>00-FR-P0025</a:t>
            </a:r>
            <a:r>
              <a:rPr lang="en-US" sz="1600" b="1">
                <a:solidFill>
                  <a:srgbClr val="333399"/>
                </a:solidFill>
                <a:cs typeface="Arial" pitchFamily="34" charset="0"/>
              </a:rPr>
              <a:t>, Global Market Surveillance Policy</a:t>
            </a:r>
            <a:endParaRPr lang="en-US" sz="1600" b="1">
              <a:solidFill>
                <a:srgbClr val="333399"/>
              </a:solidFill>
            </a:endParaRPr>
          </a:p>
          <a:p>
            <a:pPr eaLnBrk="1" hangingPunct="1">
              <a:buClr>
                <a:srgbClr val="003399"/>
              </a:buClr>
              <a:buSzPct val="65000"/>
              <a:buFontTx/>
              <a:buChar char="•"/>
            </a:pPr>
            <a:endParaRPr lang="en-US" sz="1600" b="1">
              <a:solidFill>
                <a:srgbClr val="333399"/>
              </a:solidFill>
            </a:endParaRPr>
          </a:p>
          <a:p>
            <a:pPr eaLnBrk="1" hangingPunct="1">
              <a:buClr>
                <a:srgbClr val="003399"/>
              </a:buClr>
              <a:buSzPct val="65000"/>
              <a:buFontTx/>
              <a:buChar char="•"/>
            </a:pPr>
            <a:endParaRPr lang="en-US" sz="1600" b="1">
              <a:solidFill>
                <a:srgbClr val="333399"/>
              </a:solidFill>
            </a:endParaRPr>
          </a:p>
          <a:p>
            <a:pPr eaLnBrk="1" hangingPunct="1">
              <a:buClr>
                <a:srgbClr val="003399"/>
              </a:buClr>
              <a:buSzPct val="65000"/>
              <a:buFontTx/>
              <a:buChar char="•"/>
            </a:pPr>
            <a:endParaRPr lang="en-US" sz="1600" b="1">
              <a:solidFill>
                <a:srgbClr val="003399"/>
              </a:solidFill>
            </a:endParaRPr>
          </a:p>
        </p:txBody>
      </p:sp>
      <p:sp>
        <p:nvSpPr>
          <p:cNvPr id="37894" name="Rectangle 5"/>
          <p:cNvSpPr>
            <a:spLocks noChangeArrowheads="1"/>
          </p:cNvSpPr>
          <p:nvPr/>
        </p:nvSpPr>
        <p:spPr bwMode="auto">
          <a:xfrm>
            <a:off x="8480425" y="61087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6"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DE2E7E21-9D9F-4D80-A8D1-FFC81E7779C6}" type="slidenum">
              <a:rPr lang="en-US" sz="1400" smtClean="0"/>
              <a:pPr/>
              <a:t>27</a:t>
            </a:fld>
            <a:endParaRPr lang="en-US" sz="1400" smtClean="0"/>
          </a:p>
        </p:txBody>
      </p:sp>
      <p:sp>
        <p:nvSpPr>
          <p:cNvPr id="38915"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8916" name="Text Box 3"/>
          <p:cNvSpPr txBox="1">
            <a:spLocks noChangeArrowheads="1"/>
          </p:cNvSpPr>
          <p:nvPr/>
        </p:nvSpPr>
        <p:spPr bwMode="auto">
          <a:xfrm>
            <a:off x="187325" y="2301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8917" name="Text Box 4"/>
          <p:cNvSpPr txBox="1">
            <a:spLocks noChangeArrowheads="1"/>
          </p:cNvSpPr>
          <p:nvPr/>
        </p:nvSpPr>
        <p:spPr bwMode="auto">
          <a:xfrm>
            <a:off x="212725" y="1377950"/>
            <a:ext cx="8753475"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8.1  Application for Certification - Information on the Procedure Clause Intent:</a:t>
            </a:r>
          </a:p>
          <a:p>
            <a:pPr eaLnBrk="1" hangingPunct="1">
              <a:buSzPct val="65000"/>
              <a:buFontTx/>
              <a:buChar char="•"/>
            </a:pPr>
            <a:r>
              <a:rPr lang="en-US" sz="1600" b="1">
                <a:solidFill>
                  <a:srgbClr val="003399"/>
                </a:solidFill>
              </a:rPr>
              <a:t>  Provide applicants up-to-date evaluation and certification procedures (8.1.1)</a:t>
            </a:r>
          </a:p>
          <a:p>
            <a:pPr eaLnBrk="1" hangingPunct="1">
              <a:buSzPct val="65000"/>
              <a:buFontTx/>
              <a:buChar char="•"/>
            </a:pPr>
            <a:r>
              <a:rPr lang="en-US" sz="1600" b="1">
                <a:solidFill>
                  <a:srgbClr val="003399"/>
                </a:solidFill>
              </a:rPr>
              <a:t>   Documents containing rights and duties of suppliers including fees (8.1.1)</a:t>
            </a:r>
          </a:p>
          <a:p>
            <a:pPr eaLnBrk="1" hangingPunct="1">
              <a:buSzPct val="65000"/>
            </a:pPr>
            <a:endParaRPr lang="en-US" sz="1600" b="1">
              <a:solidFill>
                <a:srgbClr val="003399"/>
              </a:solidFill>
            </a:endParaRPr>
          </a:p>
          <a:p>
            <a:pPr eaLnBrk="1" hangingPunct="1">
              <a:buSzPct val="65000"/>
            </a:pPr>
            <a:r>
              <a:rPr lang="en-US" sz="1600" b="1">
                <a:solidFill>
                  <a:srgbClr val="CC3300"/>
                </a:solidFill>
              </a:rPr>
              <a:t>Section 8.1  UL Implementation (8.1.1) :</a:t>
            </a:r>
          </a:p>
          <a:p>
            <a:pPr eaLnBrk="1" hangingPunct="1">
              <a:buClr>
                <a:srgbClr val="333399"/>
              </a:buClr>
              <a:buSzPct val="65000"/>
            </a:pPr>
            <a:r>
              <a:rPr lang="en-US" sz="1600" b="1">
                <a:solidFill>
                  <a:srgbClr val="FF3300"/>
                </a:solidFill>
              </a:rPr>
              <a:t> </a:t>
            </a:r>
            <a:endParaRPr lang="en-US" sz="1600" b="1">
              <a:solidFill>
                <a:srgbClr val="333399"/>
              </a:solidFill>
              <a:hlinkClick r:id="rId3"/>
            </a:endParaRPr>
          </a:p>
          <a:p>
            <a:pPr eaLnBrk="1" hangingPunct="1">
              <a:buSzPct val="65000"/>
              <a:buFontTx/>
              <a:buChar char="•"/>
            </a:pPr>
            <a:r>
              <a:rPr lang="en-US" sz="1600" b="1">
                <a:solidFill>
                  <a:srgbClr val="333399"/>
                </a:solidFill>
                <a:cs typeface="Times New Roman" pitchFamily="18" charset="0"/>
                <a:hlinkClick r:id="rId3"/>
              </a:rPr>
              <a:t>00- CS-W0025</a:t>
            </a:r>
            <a:r>
              <a:rPr lang="en-US" sz="1600" b="1">
                <a:solidFill>
                  <a:srgbClr val="333399"/>
                </a:solidFill>
                <a:cs typeface="Times New Roman" pitchFamily="18" charset="0"/>
              </a:rPr>
              <a:t>, UL Agreements and Applications - List</a:t>
            </a:r>
            <a:endParaRPr lang="en-US" sz="1600" b="1">
              <a:solidFill>
                <a:srgbClr val="333399"/>
              </a:solidFill>
            </a:endParaRPr>
          </a:p>
          <a:p>
            <a:pPr eaLnBrk="1" hangingPunct="1">
              <a:buSzPct val="65000"/>
              <a:buFontTx/>
              <a:buChar char="•"/>
            </a:pPr>
            <a:endParaRPr lang="en-US" sz="1600" b="1">
              <a:solidFill>
                <a:srgbClr val="333399"/>
              </a:solidFill>
            </a:endParaRPr>
          </a:p>
          <a:p>
            <a:pPr eaLnBrk="1" hangingPunct="1">
              <a:buSzPct val="65000"/>
            </a:pPr>
            <a:r>
              <a:rPr lang="en-US" sz="1600" b="1">
                <a:solidFill>
                  <a:srgbClr val="333399"/>
                </a:solidFill>
              </a:rPr>
              <a:t> </a:t>
            </a:r>
            <a:r>
              <a:rPr lang="en-US" sz="1600" b="1">
                <a:cs typeface="Arial" pitchFamily="34" charset="0"/>
                <a:hlinkClick r:id="rId4"/>
              </a:rPr>
              <a:t>00-LC-P0039</a:t>
            </a:r>
            <a:r>
              <a:rPr lang="en-US" sz="1600" b="1">
                <a:solidFill>
                  <a:srgbClr val="333399"/>
                </a:solidFill>
              </a:rPr>
              <a:t>, Global Sample Policy</a:t>
            </a: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cs typeface="Times New Roman" pitchFamily="18" charset="0"/>
                <a:hlinkClick r:id="rId5"/>
              </a:rPr>
              <a:t>00-OP-S0044</a:t>
            </a:r>
            <a:r>
              <a:rPr lang="en-US" sz="1600" b="1">
                <a:solidFill>
                  <a:srgbClr val="333399"/>
                </a:solidFill>
                <a:cs typeface="Times New Roman" pitchFamily="18" charset="0"/>
              </a:rPr>
              <a:t>, Project Handling Process</a:t>
            </a:r>
            <a:r>
              <a:rPr lang="en-US" sz="1600" b="1">
                <a:solidFill>
                  <a:srgbClr val="333399"/>
                </a:solidFill>
              </a:rPr>
              <a:t> </a:t>
            </a: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cs typeface="Times New Roman" pitchFamily="18" charset="0"/>
                <a:hlinkClick r:id="rId6"/>
              </a:rPr>
              <a:t>00-OP-S0416</a:t>
            </a:r>
            <a:r>
              <a:rPr lang="en-US" sz="1600" b="1">
                <a:solidFill>
                  <a:srgbClr val="333399"/>
                </a:solidFill>
                <a:cs typeface="Times New Roman" pitchFamily="18" charset="0"/>
              </a:rPr>
              <a:t> , Product Safety – Project Handling Process</a:t>
            </a:r>
            <a:endParaRPr lang="en-US" sz="1600" b="1">
              <a:solidFill>
                <a:schemeClr val="accent2"/>
              </a:solidFill>
            </a:endParaRPr>
          </a:p>
          <a:p>
            <a:pPr eaLnBrk="1" hangingPunct="1">
              <a:buSzPct val="65000"/>
            </a:pPr>
            <a:endParaRPr lang="en-US" sz="1600" b="1">
              <a:solidFill>
                <a:srgbClr val="333399"/>
              </a:solidFill>
            </a:endParaRPr>
          </a:p>
          <a:p>
            <a:pPr eaLnBrk="1" hangingPunct="1">
              <a:buSzPct val="65000"/>
              <a:buFontTx/>
              <a:buChar char="•"/>
            </a:pPr>
            <a:r>
              <a:rPr lang="en-US" sz="1600" b="1">
                <a:solidFill>
                  <a:srgbClr val="333399"/>
                </a:solidFill>
                <a:cs typeface="Times New Roman" pitchFamily="18" charset="0"/>
                <a:hlinkClick r:id="rId7"/>
              </a:rPr>
              <a:t>00-OP- S0026</a:t>
            </a:r>
            <a:r>
              <a:rPr lang="en-US" sz="1600" b="1">
                <a:solidFill>
                  <a:srgbClr val="333399"/>
                </a:solidFill>
              </a:rPr>
              <a:t>, </a:t>
            </a:r>
            <a:r>
              <a:rPr lang="en-US" sz="1600" b="1">
                <a:solidFill>
                  <a:srgbClr val="333399"/>
                </a:solidFill>
                <a:cs typeface="Times New Roman" pitchFamily="18" charset="0"/>
              </a:rPr>
              <a:t>Global Standardized Handoff to the Transaction Center Procedure</a:t>
            </a:r>
          </a:p>
          <a:p>
            <a:pPr eaLnBrk="1" hangingPunct="1">
              <a:buSzPct val="65000"/>
              <a:buFontTx/>
              <a:buChar char="•"/>
            </a:pPr>
            <a:endParaRPr lang="en-US" sz="1600" b="1">
              <a:solidFill>
                <a:srgbClr val="333399"/>
              </a:solidFill>
              <a:cs typeface="Times New Roman" pitchFamily="18" charset="0"/>
            </a:endParaRPr>
          </a:p>
          <a:p>
            <a:pPr eaLnBrk="1" hangingPunct="1">
              <a:buSzPct val="65000"/>
              <a:buFontTx/>
              <a:buChar char="•"/>
            </a:pPr>
            <a:r>
              <a:rPr lang="en-US" sz="1600" b="1">
                <a:cs typeface="Times New Roman" pitchFamily="18" charset="0"/>
                <a:hlinkClick r:id="rId8"/>
              </a:rPr>
              <a:t>00-SA-S0026</a:t>
            </a:r>
            <a:r>
              <a:rPr lang="en-US" sz="1600" b="1">
                <a:solidFill>
                  <a:srgbClr val="333399"/>
                </a:solidFill>
                <a:cs typeface="Times New Roman" pitchFamily="18" charset="0"/>
              </a:rPr>
              <a:t> ,SOP for Project Startup Process</a:t>
            </a:r>
            <a:endParaRPr lang="en-US" sz="1600" b="1">
              <a:solidFill>
                <a:srgbClr val="333399"/>
              </a:solidFill>
            </a:endParaRPr>
          </a:p>
          <a:p>
            <a:pPr eaLnBrk="1" hangingPunct="1">
              <a:buSzPct val="65000"/>
              <a:buFontTx/>
              <a:buChar char="-"/>
            </a:pPr>
            <a:endParaRPr lang="en-US" sz="1600" b="1">
              <a:solidFill>
                <a:srgbClr val="333399"/>
              </a:solidFill>
            </a:endParaRPr>
          </a:p>
          <a:p>
            <a:pPr eaLnBrk="1" hangingPunct="1">
              <a:buSzPct val="65000"/>
              <a:buFontTx/>
              <a:buChar char="-"/>
            </a:pPr>
            <a:endParaRPr lang="en-US" sz="1600" b="1">
              <a:solidFill>
                <a:srgbClr val="333399"/>
              </a:solidFill>
            </a:endParaRPr>
          </a:p>
          <a:p>
            <a:pPr eaLnBrk="1" hangingPunct="1">
              <a:buClr>
                <a:srgbClr val="003399"/>
              </a:buClr>
              <a:buSzPct val="65000"/>
              <a:buFontTx/>
              <a:buChar char="•"/>
            </a:pPr>
            <a:endParaRPr lang="en-US" sz="4400" b="1">
              <a:solidFill>
                <a:srgbClr val="003399"/>
              </a:solidFill>
            </a:endParaRPr>
          </a:p>
        </p:txBody>
      </p:sp>
      <p:sp>
        <p:nvSpPr>
          <p:cNvPr id="38918" name="Rectangle 5"/>
          <p:cNvSpPr>
            <a:spLocks noChangeArrowheads="1"/>
          </p:cNvSpPr>
          <p:nvPr/>
        </p:nvSpPr>
        <p:spPr bwMode="auto">
          <a:xfrm>
            <a:off x="8455025" y="61341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9"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B9E25F45-E59A-439C-AC4B-37FEC6B662CC}" type="slidenum">
              <a:rPr lang="en-US" sz="1400" smtClean="0"/>
              <a:pPr/>
              <a:t>28</a:t>
            </a:fld>
            <a:endParaRPr lang="en-US" sz="1400" smtClean="0"/>
          </a:p>
        </p:txBody>
      </p:sp>
      <p:sp>
        <p:nvSpPr>
          <p:cNvPr id="39939"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39940" name="Text Box 3"/>
          <p:cNvSpPr txBox="1">
            <a:spLocks noChangeArrowheads="1"/>
          </p:cNvSpPr>
          <p:nvPr/>
        </p:nvSpPr>
        <p:spPr bwMode="auto">
          <a:xfrm>
            <a:off x="174625" y="217488"/>
            <a:ext cx="86899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39941" name="Text Box 4"/>
          <p:cNvSpPr txBox="1">
            <a:spLocks noChangeArrowheads="1"/>
          </p:cNvSpPr>
          <p:nvPr/>
        </p:nvSpPr>
        <p:spPr bwMode="auto">
          <a:xfrm>
            <a:off x="187325" y="1212850"/>
            <a:ext cx="858837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8.1  Application for Certification - Information on the Procedure Clause Intent (8.1.2):</a:t>
            </a:r>
            <a:endParaRPr lang="en-US" sz="2400" b="1">
              <a:solidFill>
                <a:srgbClr val="003399"/>
              </a:solidFill>
            </a:endParaRPr>
          </a:p>
          <a:p>
            <a:pPr eaLnBrk="1" hangingPunct="1">
              <a:buSzPct val="65000"/>
              <a:buFontTx/>
              <a:buChar char="•"/>
            </a:pPr>
            <a:r>
              <a:rPr lang="en-US" sz="2000" b="1">
                <a:solidFill>
                  <a:srgbClr val="003399"/>
                </a:solidFill>
              </a:rPr>
              <a:t> </a:t>
            </a:r>
            <a:r>
              <a:rPr lang="en-US" sz="1600" b="1">
                <a:solidFill>
                  <a:srgbClr val="003399"/>
                </a:solidFill>
              </a:rPr>
              <a:t>Comply with the certification program</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Make arrangements to conduct evaluations</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Make claims only within the scope of the evaluation</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Doesn’t use certification to bring UL in disputes or in any misleading manner</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Upon suspension or cancellations discontinues use of advertising or references to  </a:t>
            </a:r>
          </a:p>
          <a:p>
            <a:pPr eaLnBrk="1" hangingPunct="1">
              <a:buSzPct val="65000"/>
            </a:pPr>
            <a:r>
              <a:rPr lang="en-US" sz="1600" b="1">
                <a:solidFill>
                  <a:srgbClr val="003399"/>
                </a:solidFill>
              </a:rPr>
              <a:t>   certification</a:t>
            </a:r>
          </a:p>
          <a:p>
            <a:pPr eaLnBrk="1" hangingPunct="1">
              <a:buSzPct val="65000"/>
            </a:pPr>
            <a:endParaRPr lang="en-US" sz="1600" b="1">
              <a:solidFill>
                <a:srgbClr val="003399"/>
              </a:solidFill>
            </a:endParaRPr>
          </a:p>
          <a:p>
            <a:pPr eaLnBrk="1" hangingPunct="1">
              <a:buSzPct val="65000"/>
              <a:buFontTx/>
              <a:buChar char="•"/>
            </a:pPr>
            <a:r>
              <a:rPr lang="en-US" sz="1600" b="1">
                <a:solidFill>
                  <a:srgbClr val="003399"/>
                </a:solidFill>
              </a:rPr>
              <a:t>  Only use certification as applicable</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Ensure that no certificate or report is used in a misleading manner</a:t>
            </a:r>
          </a:p>
          <a:p>
            <a:pPr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Complies with UL requirements</a:t>
            </a:r>
          </a:p>
          <a:p>
            <a:pPr eaLnBrk="1" hangingPunct="1">
              <a:buSzPct val="65000"/>
            </a:pPr>
            <a:endParaRPr lang="en-US" sz="1600" b="1">
              <a:solidFill>
                <a:srgbClr val="003399"/>
              </a:solidFill>
            </a:endParaRPr>
          </a:p>
          <a:p>
            <a:pPr eaLnBrk="1" hangingPunct="1">
              <a:buSzPct val="65000"/>
              <a:buFontTx/>
              <a:buChar char="•"/>
            </a:pPr>
            <a:endParaRPr lang="en-US" sz="1600" b="1">
              <a:solidFill>
                <a:srgbClr val="333399"/>
              </a:solidFill>
            </a:endParaRPr>
          </a:p>
          <a:p>
            <a:pPr eaLnBrk="1" hangingPunct="1">
              <a:buSzPct val="65000"/>
            </a:pPr>
            <a:r>
              <a:rPr lang="en-US" sz="1600" b="1">
                <a:solidFill>
                  <a:srgbClr val="333399"/>
                </a:solidFill>
                <a:cs typeface="Times New Roman" pitchFamily="18" charset="0"/>
              </a:rPr>
              <a:t> </a:t>
            </a:r>
            <a:endParaRPr lang="en-US" sz="1600" b="1">
              <a:solidFill>
                <a:srgbClr val="333399"/>
              </a:solidFill>
            </a:endParaRPr>
          </a:p>
        </p:txBody>
      </p:sp>
      <p:sp>
        <p:nvSpPr>
          <p:cNvPr id="39942" name="Rectangle 5"/>
          <p:cNvSpPr>
            <a:spLocks noChangeArrowheads="1"/>
          </p:cNvSpPr>
          <p:nvPr/>
        </p:nvSpPr>
        <p:spPr bwMode="auto">
          <a:xfrm>
            <a:off x="8483600" y="61341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E4645BF3-B8DC-4228-839A-28AC5850E643}" type="slidenum">
              <a:rPr lang="en-US" sz="1400" smtClean="0"/>
              <a:pPr/>
              <a:t>29</a:t>
            </a:fld>
            <a:endParaRPr lang="en-US" sz="1400" smtClean="0"/>
          </a:p>
        </p:txBody>
      </p:sp>
      <p:sp>
        <p:nvSpPr>
          <p:cNvPr id="40963"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0964" name="Text Box 3"/>
          <p:cNvSpPr txBox="1">
            <a:spLocks noChangeArrowheads="1"/>
          </p:cNvSpPr>
          <p:nvPr/>
        </p:nvSpPr>
        <p:spPr bwMode="auto">
          <a:xfrm>
            <a:off x="1746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0965" name="Text Box 4"/>
          <p:cNvSpPr txBox="1">
            <a:spLocks noChangeArrowheads="1"/>
          </p:cNvSpPr>
          <p:nvPr/>
        </p:nvSpPr>
        <p:spPr bwMode="auto">
          <a:xfrm>
            <a:off x="212725" y="1263650"/>
            <a:ext cx="8080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buFontTx/>
              <a:buChar char="•"/>
            </a:pPr>
            <a:endParaRPr lang="en-US" sz="1600" b="1">
              <a:solidFill>
                <a:srgbClr val="FF3300"/>
              </a:solidFill>
            </a:endParaRPr>
          </a:p>
        </p:txBody>
      </p:sp>
      <p:sp>
        <p:nvSpPr>
          <p:cNvPr id="40966" name="Rectangle 5"/>
          <p:cNvSpPr>
            <a:spLocks noChangeArrowheads="1"/>
          </p:cNvSpPr>
          <p:nvPr/>
        </p:nvSpPr>
        <p:spPr bwMode="auto">
          <a:xfrm>
            <a:off x="8496300" y="61595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3" action="ppaction://hlinksldjump"/>
              </a:rPr>
              <a:t>Back</a:t>
            </a:r>
            <a:endParaRPr lang="en-US" sz="900" b="1">
              <a:solidFill>
                <a:schemeClr val="accent2"/>
              </a:solidFill>
            </a:endParaRPr>
          </a:p>
        </p:txBody>
      </p:sp>
      <p:sp>
        <p:nvSpPr>
          <p:cNvPr id="31751" name="Rectangle 6"/>
          <p:cNvSpPr>
            <a:spLocks noChangeArrowheads="1"/>
          </p:cNvSpPr>
          <p:nvPr/>
        </p:nvSpPr>
        <p:spPr bwMode="auto">
          <a:xfrm>
            <a:off x="284163" y="1265238"/>
            <a:ext cx="862330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Pct val="65000"/>
              <a:defRPr/>
            </a:pPr>
            <a:r>
              <a:rPr lang="en-US" sz="1600" b="1" dirty="0">
                <a:solidFill>
                  <a:srgbClr val="CC3300"/>
                </a:solidFill>
              </a:rPr>
              <a:t>Section 8.1  UL Implementation (8.1.2) :</a:t>
            </a:r>
          </a:p>
          <a:p>
            <a:pPr>
              <a:spcBef>
                <a:spcPct val="50000"/>
              </a:spcBef>
              <a:buSzPct val="65000"/>
              <a:defRPr/>
            </a:pPr>
            <a:endParaRPr lang="en-US" sz="1600" b="1" dirty="0">
              <a:solidFill>
                <a:srgbClr val="003399"/>
              </a:solidFill>
            </a:endParaRPr>
          </a:p>
          <a:p>
            <a:pPr>
              <a:spcBef>
                <a:spcPct val="50000"/>
              </a:spcBef>
              <a:buClr>
                <a:srgbClr val="333399"/>
              </a:buClr>
              <a:buSzPct val="65000"/>
              <a:buFontTx/>
              <a:buChar char="•"/>
              <a:defRPr/>
            </a:pPr>
            <a:r>
              <a:rPr lang="en-US" sz="1600" b="1" dirty="0">
                <a:solidFill>
                  <a:srgbClr val="333399"/>
                </a:solidFill>
                <a:cs typeface="Times New Roman" pitchFamily="18" charset="0"/>
              </a:rPr>
              <a:t>  </a:t>
            </a:r>
            <a:r>
              <a:rPr lang="en-US" sz="1600" b="1" dirty="0">
                <a:solidFill>
                  <a:srgbClr val="333399"/>
                </a:solidFill>
                <a:cs typeface="Times New Roman" pitchFamily="18" charset="0"/>
                <a:hlinkClick r:id="rId4"/>
              </a:rPr>
              <a:t>00-CS-S0025</a:t>
            </a:r>
            <a:r>
              <a:rPr lang="en-US" sz="1600" b="1" dirty="0">
                <a:solidFill>
                  <a:srgbClr val="333399"/>
                </a:solidFill>
                <a:cs typeface="Times New Roman" pitchFamily="18" charset="0"/>
              </a:rPr>
              <a:t> -Standard Operating Procedure for Non-Billable Work and Service  </a:t>
            </a:r>
          </a:p>
          <a:p>
            <a:pPr>
              <a:buClr>
                <a:srgbClr val="333399"/>
              </a:buClr>
              <a:buSzPct val="65000"/>
              <a:defRPr/>
            </a:pPr>
            <a:r>
              <a:rPr lang="en-US" sz="1600" b="1" dirty="0">
                <a:solidFill>
                  <a:srgbClr val="333399"/>
                </a:solidFill>
                <a:cs typeface="Times New Roman" pitchFamily="18" charset="0"/>
              </a:rPr>
              <a:t>   Requests</a:t>
            </a:r>
            <a:r>
              <a:rPr lang="en-US" sz="1600" b="1" dirty="0">
                <a:solidFill>
                  <a:srgbClr val="333399"/>
                </a:solidFill>
              </a:rPr>
              <a:t> </a:t>
            </a:r>
          </a:p>
          <a:p>
            <a:pPr>
              <a:buClr>
                <a:srgbClr val="333399"/>
              </a:buClr>
              <a:buSzPct val="65000"/>
              <a:buFontTx/>
              <a:buChar char="•"/>
              <a:defRPr/>
            </a:pPr>
            <a:endParaRPr lang="en-US" sz="1600" b="1" dirty="0">
              <a:solidFill>
                <a:srgbClr val="333399"/>
              </a:solidFill>
            </a:endParaRPr>
          </a:p>
          <a:p>
            <a:pPr>
              <a:buClr>
                <a:srgbClr val="333399"/>
              </a:buClr>
              <a:buSzPct val="65000"/>
              <a:buFontTx/>
              <a:buChar char="•"/>
              <a:defRPr/>
            </a:pPr>
            <a:r>
              <a:rPr lang="en-US" sz="1600" b="1" dirty="0">
                <a:solidFill>
                  <a:srgbClr val="333399"/>
                </a:solidFill>
              </a:rPr>
              <a:t> </a:t>
            </a:r>
            <a:r>
              <a:rPr lang="en-US" sz="1600" b="1" dirty="0">
                <a:cs typeface="Arial" pitchFamily="34" charset="0"/>
                <a:hlinkClick r:id="rId5"/>
              </a:rPr>
              <a:t>00-LC-P0039</a:t>
            </a:r>
            <a:r>
              <a:rPr lang="en-US" sz="1600" b="1" dirty="0">
                <a:solidFill>
                  <a:srgbClr val="333399"/>
                </a:solidFill>
              </a:rPr>
              <a:t>, Global Sample Policy</a:t>
            </a:r>
          </a:p>
          <a:p>
            <a:pPr>
              <a:buClr>
                <a:srgbClr val="333399"/>
              </a:buClr>
              <a:buSzPct val="65000"/>
              <a:buFontTx/>
              <a:buChar char="•"/>
              <a:defRPr/>
            </a:pPr>
            <a:endParaRPr lang="en-US" sz="1600" b="1" dirty="0">
              <a:solidFill>
                <a:srgbClr val="333399"/>
              </a:solidFill>
            </a:endParaRPr>
          </a:p>
          <a:p>
            <a:pPr>
              <a:buClr>
                <a:srgbClr val="333399"/>
              </a:buClr>
              <a:buSzPct val="65000"/>
              <a:buFontTx/>
              <a:buChar char="•"/>
              <a:defRPr/>
            </a:pPr>
            <a:r>
              <a:rPr lang="en-US" sz="1600" b="1" dirty="0">
                <a:solidFill>
                  <a:srgbClr val="333399"/>
                </a:solidFill>
              </a:rPr>
              <a:t>  </a:t>
            </a:r>
            <a:r>
              <a:rPr lang="en-US" sz="1600" b="1" dirty="0">
                <a:solidFill>
                  <a:srgbClr val="333399"/>
                </a:solidFill>
                <a:hlinkClick r:id="rId6"/>
              </a:rPr>
              <a:t>00-CS-S0027</a:t>
            </a:r>
            <a:r>
              <a:rPr lang="en-US" sz="1600" b="1" dirty="0">
                <a:solidFill>
                  <a:srgbClr val="333399"/>
                </a:solidFill>
              </a:rPr>
              <a:t>, Authorized Label Suppliers Program</a:t>
            </a:r>
          </a:p>
          <a:p>
            <a:pPr>
              <a:buClr>
                <a:srgbClr val="333399"/>
              </a:buClr>
              <a:buSzPct val="65000"/>
              <a:buFontTx/>
              <a:buChar char="•"/>
              <a:defRPr/>
            </a:pPr>
            <a:endParaRPr lang="en-US" sz="1600" b="1" dirty="0">
              <a:solidFill>
                <a:srgbClr val="333399"/>
              </a:solidFill>
            </a:endParaRPr>
          </a:p>
          <a:p>
            <a:pPr>
              <a:buClr>
                <a:srgbClr val="333399"/>
              </a:buClr>
              <a:buSzPct val="65000"/>
              <a:buFontTx/>
              <a:buChar char="•"/>
              <a:defRPr/>
            </a:pPr>
            <a:r>
              <a:rPr lang="en-US" sz="1600" b="1" dirty="0">
                <a:solidFill>
                  <a:srgbClr val="333399"/>
                </a:solidFill>
              </a:rPr>
              <a:t> </a:t>
            </a:r>
            <a:r>
              <a:rPr lang="en-US" sz="1600" b="1" dirty="0">
                <a:solidFill>
                  <a:srgbClr val="333399"/>
                </a:solidFill>
                <a:hlinkClick r:id="rId7"/>
              </a:rPr>
              <a:t>00-CE-S0032, </a:t>
            </a:r>
            <a:r>
              <a:rPr lang="en-US" sz="1600" b="1" dirty="0">
                <a:solidFill>
                  <a:srgbClr val="333399"/>
                </a:solidFill>
                <a:latin typeface="+mj-lt"/>
                <a:ea typeface="Arial Unicode MS" pitchFamily="34" charset="-128"/>
                <a:cs typeface="Arial Unicode MS" pitchFamily="34" charset="-128"/>
              </a:rPr>
              <a:t>UL  Mark Program Marks and Certificates</a:t>
            </a:r>
          </a:p>
          <a:p>
            <a:pPr lvl="3">
              <a:buClr>
                <a:srgbClr val="FF3300"/>
              </a:buClr>
              <a:buSzPct val="65000"/>
              <a:buFontTx/>
              <a:buChar char="•"/>
              <a:defRPr/>
            </a:pPr>
            <a:endParaRPr lang="en-US" sz="1600" b="1" dirty="0">
              <a:solidFill>
                <a:srgbClr val="33339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solidFill>
                  <a:srgbClr val="003399"/>
                </a:solidFill>
                <a:latin typeface="Arial" pitchFamily="34" charset="0"/>
                <a:ea typeface="Geneva" charset="0"/>
              </a:rPr>
              <a:t>Objectives</a:t>
            </a:r>
          </a:p>
        </p:txBody>
      </p:sp>
      <p:sp>
        <p:nvSpPr>
          <p:cNvPr id="1433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5EDDDFF6-5567-4F74-85B9-64FB4DD96CCC}" type="slidenum">
              <a:rPr lang="en-US" sz="1400" smtClean="0"/>
              <a:pPr/>
              <a:t>3</a:t>
            </a:fld>
            <a:endParaRPr lang="en-US" sz="1400" smtClean="0"/>
          </a:p>
        </p:txBody>
      </p:sp>
      <p:sp>
        <p:nvSpPr>
          <p:cNvPr id="14340" name="Text Box 3"/>
          <p:cNvSpPr txBox="1">
            <a:spLocks noChangeArrowheads="1"/>
          </p:cNvSpPr>
          <p:nvPr/>
        </p:nvSpPr>
        <p:spPr bwMode="auto">
          <a:xfrm>
            <a:off x="920750" y="1938338"/>
            <a:ext cx="627063"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2400">
                <a:latin typeface="Tahoma" pitchFamily="34" charset="0"/>
              </a:rPr>
              <a:t>  </a:t>
            </a:r>
            <a:r>
              <a:rPr lang="en-US" sz="2400" b="1">
                <a:solidFill>
                  <a:schemeClr val="tx2"/>
                </a:solidFill>
              </a:rPr>
              <a:t>   </a:t>
            </a:r>
          </a:p>
          <a:p>
            <a:pPr eaLnBrk="1" hangingPunct="1">
              <a:buSzPct val="65000"/>
            </a:pPr>
            <a:r>
              <a:rPr lang="en-US" sz="2800" b="1">
                <a:solidFill>
                  <a:schemeClr val="tx2"/>
                </a:solidFill>
              </a:rPr>
              <a:t>   </a:t>
            </a:r>
          </a:p>
        </p:txBody>
      </p:sp>
      <p:sp>
        <p:nvSpPr>
          <p:cNvPr id="14341" name="Text Box 4"/>
          <p:cNvSpPr txBox="1">
            <a:spLocks noChangeArrowheads="1"/>
          </p:cNvSpPr>
          <p:nvPr/>
        </p:nvSpPr>
        <p:spPr bwMode="auto">
          <a:xfrm>
            <a:off x="187325" y="4471988"/>
            <a:ext cx="411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Clr>
                <a:srgbClr val="FF9933"/>
              </a:buClr>
              <a:buSzPct val="85000"/>
              <a:buFont typeface="Wingdings" pitchFamily="2" charset="2"/>
              <a:buNone/>
            </a:pPr>
            <a:r>
              <a:rPr lang="en-US" sz="2400">
                <a:solidFill>
                  <a:srgbClr val="003399"/>
                </a:solidFill>
              </a:rPr>
              <a:t> </a:t>
            </a:r>
            <a:endParaRPr lang="en-US" sz="2400" b="1">
              <a:solidFill>
                <a:srgbClr val="003399"/>
              </a:solidFill>
            </a:endParaRPr>
          </a:p>
          <a:p>
            <a:pPr eaLnBrk="1" hangingPunct="1">
              <a:buClr>
                <a:srgbClr val="FF9933"/>
              </a:buClr>
              <a:buSzPct val="85000"/>
              <a:buFont typeface="Wingdings" pitchFamily="2" charset="2"/>
              <a:buChar char="q"/>
            </a:pPr>
            <a:endParaRPr lang="en-US" sz="2400" b="1">
              <a:solidFill>
                <a:srgbClr val="003399"/>
              </a:solidFill>
            </a:endParaRPr>
          </a:p>
        </p:txBody>
      </p:sp>
      <p:sp>
        <p:nvSpPr>
          <p:cNvPr id="14342" name="Text Box 5"/>
          <p:cNvSpPr txBox="1">
            <a:spLocks noChangeArrowheads="1"/>
          </p:cNvSpPr>
          <p:nvPr/>
        </p:nvSpPr>
        <p:spPr bwMode="auto">
          <a:xfrm>
            <a:off x="347663" y="1487488"/>
            <a:ext cx="8593137"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spcBef>
                <a:spcPct val="20000"/>
              </a:spcBef>
              <a:buFontTx/>
              <a:buChar char="•"/>
            </a:pPr>
            <a:r>
              <a:rPr lang="en-US" sz="3200" b="1">
                <a:solidFill>
                  <a:srgbClr val="000099"/>
                </a:solidFill>
              </a:rPr>
              <a:t> </a:t>
            </a:r>
            <a:r>
              <a:rPr lang="en-US" sz="2800">
                <a:solidFill>
                  <a:srgbClr val="FF9933"/>
                </a:solidFill>
              </a:rPr>
              <a:t>Upon completion, CAR Administrators will be able to:</a:t>
            </a:r>
          </a:p>
          <a:p>
            <a:pPr lvl="1" eaLnBrk="1" hangingPunct="1">
              <a:spcBef>
                <a:spcPct val="20000"/>
              </a:spcBef>
              <a:buFontTx/>
              <a:buChar char="–"/>
            </a:pPr>
            <a:r>
              <a:rPr lang="en-US" sz="2800">
                <a:solidFill>
                  <a:srgbClr val="FF9933"/>
                </a:solidFill>
              </a:rPr>
              <a:t>Understand the intent of Guide 65</a:t>
            </a:r>
          </a:p>
          <a:p>
            <a:pPr lvl="1" eaLnBrk="1" hangingPunct="1">
              <a:spcBef>
                <a:spcPct val="20000"/>
              </a:spcBef>
              <a:buFontTx/>
              <a:buChar char="–"/>
            </a:pPr>
            <a:r>
              <a:rPr lang="en-US" sz="2800">
                <a:solidFill>
                  <a:srgbClr val="FF9933"/>
                </a:solidFill>
              </a:rPr>
              <a:t>Determine if a CAR response meets or violates a Guide 65 standard requirement</a:t>
            </a:r>
          </a:p>
          <a:p>
            <a:pPr lvl="1" eaLnBrk="1" hangingPunct="1">
              <a:spcBef>
                <a:spcPct val="20000"/>
              </a:spcBef>
              <a:buFontTx/>
              <a:buChar char="–"/>
            </a:pPr>
            <a:r>
              <a:rPr lang="en-US" sz="2800">
                <a:solidFill>
                  <a:srgbClr val="FF9933"/>
                </a:solidFill>
              </a:rPr>
              <a:t>Understand how to locate Guide 65 compliance documentation and records in various UL databases</a:t>
            </a:r>
          </a:p>
          <a:p>
            <a:pPr lvl="1" eaLnBrk="1" hangingPunct="1">
              <a:spcBef>
                <a:spcPct val="20000"/>
              </a:spcBef>
              <a:buFontTx/>
              <a:buChar char="–"/>
            </a:pPr>
            <a:endParaRPr lang="en-US" sz="2000" b="1">
              <a:solidFill>
                <a:schemeClr val="accent2"/>
              </a:solidFill>
            </a:endParaRPr>
          </a:p>
        </p:txBody>
      </p:sp>
      <p:sp>
        <p:nvSpPr>
          <p:cNvPr id="14343" name="Rectangle 6"/>
          <p:cNvSpPr>
            <a:spLocks noChangeArrowheads="1"/>
          </p:cNvSpPr>
          <p:nvPr/>
        </p:nvSpPr>
        <p:spPr bwMode="auto">
          <a:xfrm>
            <a:off x="7988300" y="61595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a:solidFill>
                  <a:srgbClr val="003399"/>
                </a:solidFill>
                <a:hlinkClick r:id="rId3" action="ppaction://hlinksldjump"/>
              </a:rPr>
              <a:t>Back to Agenda</a:t>
            </a:r>
            <a:endParaRPr lang="en-US" sz="900">
              <a:solidFill>
                <a:srgbClr val="00339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7FB26123-489B-4893-821A-7286C49776B4}" type="slidenum">
              <a:rPr lang="en-US" sz="1400" smtClean="0"/>
              <a:pPr/>
              <a:t>30</a:t>
            </a:fld>
            <a:endParaRPr lang="en-US" sz="1400" smtClean="0"/>
          </a:p>
        </p:txBody>
      </p:sp>
      <p:sp>
        <p:nvSpPr>
          <p:cNvPr id="41987"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1988" name="Text Box 3"/>
          <p:cNvSpPr txBox="1">
            <a:spLocks noChangeArrowheads="1"/>
          </p:cNvSpPr>
          <p:nvPr/>
        </p:nvSpPr>
        <p:spPr bwMode="auto">
          <a:xfrm>
            <a:off x="1746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1989" name="Text Box 4"/>
          <p:cNvSpPr txBox="1">
            <a:spLocks noChangeArrowheads="1"/>
          </p:cNvSpPr>
          <p:nvPr/>
        </p:nvSpPr>
        <p:spPr bwMode="auto">
          <a:xfrm>
            <a:off x="212725" y="1263650"/>
            <a:ext cx="8080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buFontTx/>
              <a:buChar char="•"/>
            </a:pPr>
            <a:endParaRPr lang="en-US" sz="1600" b="1">
              <a:solidFill>
                <a:srgbClr val="FF3300"/>
              </a:solidFill>
            </a:endParaRPr>
          </a:p>
        </p:txBody>
      </p:sp>
      <p:sp>
        <p:nvSpPr>
          <p:cNvPr id="41990" name="Rectangle 5"/>
          <p:cNvSpPr>
            <a:spLocks noChangeArrowheads="1"/>
          </p:cNvSpPr>
          <p:nvPr/>
        </p:nvSpPr>
        <p:spPr bwMode="auto">
          <a:xfrm>
            <a:off x="8496300" y="61595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3" action="ppaction://hlinksldjump"/>
              </a:rPr>
              <a:t>Back</a:t>
            </a:r>
            <a:endParaRPr lang="en-US" sz="900" b="1">
              <a:solidFill>
                <a:schemeClr val="accent2"/>
              </a:solidFill>
            </a:endParaRPr>
          </a:p>
        </p:txBody>
      </p:sp>
      <p:sp>
        <p:nvSpPr>
          <p:cNvPr id="41991" name="Rectangle 6"/>
          <p:cNvSpPr>
            <a:spLocks noChangeArrowheads="1"/>
          </p:cNvSpPr>
          <p:nvPr/>
        </p:nvSpPr>
        <p:spPr bwMode="auto">
          <a:xfrm>
            <a:off x="284163" y="1265238"/>
            <a:ext cx="86233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r>
              <a:rPr lang="en-US" sz="1600" b="1">
                <a:solidFill>
                  <a:srgbClr val="CC3300"/>
                </a:solidFill>
              </a:rPr>
              <a:t>Section 8.1  Application for Certification - Information on the Procedure Clause Intent (8.1.3 and 8.1.4):</a:t>
            </a:r>
            <a:endParaRPr lang="en-US" sz="1600" b="1">
              <a:solidFill>
                <a:srgbClr val="003399"/>
              </a:solidFill>
            </a:endParaRPr>
          </a:p>
          <a:p>
            <a:pPr>
              <a:spcBef>
                <a:spcPct val="50000"/>
              </a:spcBef>
              <a:buClr>
                <a:srgbClr val="333399"/>
              </a:buClr>
              <a:buSzPct val="65000"/>
            </a:pPr>
            <a:r>
              <a:rPr lang="en-US" sz="1600" b="1">
                <a:solidFill>
                  <a:srgbClr val="333399"/>
                </a:solidFill>
              </a:rPr>
              <a:t>If an applicant needs additional information it shall be provided.</a:t>
            </a:r>
          </a:p>
          <a:p>
            <a:pPr>
              <a:spcBef>
                <a:spcPct val="50000"/>
              </a:spcBef>
              <a:buClr>
                <a:srgbClr val="333399"/>
              </a:buClr>
              <a:buSzPct val="65000"/>
            </a:pPr>
            <a:endParaRPr lang="en-US" sz="1600" b="1">
              <a:solidFill>
                <a:srgbClr val="333399"/>
              </a:solidFill>
            </a:endParaRPr>
          </a:p>
          <a:p>
            <a:pPr>
              <a:buSzPct val="65000"/>
            </a:pPr>
            <a:r>
              <a:rPr lang="en-US" sz="1600" b="1">
                <a:solidFill>
                  <a:srgbClr val="CC3300"/>
                </a:solidFill>
              </a:rPr>
              <a:t>Section 8.1  UL Implementation (8.1.3 and 8.1.4):</a:t>
            </a:r>
            <a:endParaRPr lang="en-US" sz="1600" b="1">
              <a:solidFill>
                <a:srgbClr val="003399"/>
              </a:solidFill>
            </a:endParaRPr>
          </a:p>
          <a:p>
            <a:pPr>
              <a:spcBef>
                <a:spcPct val="50000"/>
              </a:spcBef>
              <a:buClr>
                <a:srgbClr val="333399"/>
              </a:buClr>
              <a:buSzPct val="65000"/>
              <a:buFontTx/>
              <a:buChar char="•"/>
            </a:pPr>
            <a:r>
              <a:rPr lang="en-US" sz="1600" b="1">
                <a:solidFill>
                  <a:srgbClr val="333399"/>
                </a:solidFill>
                <a:cs typeface="Times New Roman" pitchFamily="18" charset="0"/>
              </a:rPr>
              <a:t>  Further clarification of the scope of certification, is communicated via the project    plan or in other communications with the Applicant.  Records of this communication are stored in the eCommunications database.</a:t>
            </a:r>
          </a:p>
          <a:p>
            <a:pPr>
              <a:spcBef>
                <a:spcPct val="50000"/>
              </a:spcBef>
              <a:buClr>
                <a:srgbClr val="333399"/>
              </a:buClr>
              <a:buSzPct val="65000"/>
              <a:buFontTx/>
              <a:buChar char="•"/>
            </a:pPr>
            <a:r>
              <a:rPr lang="en-US" sz="1600" b="1">
                <a:solidFill>
                  <a:srgbClr val="333399"/>
                </a:solidFill>
                <a:cs typeface="Times New Roman" pitchFamily="18" charset="0"/>
              </a:rPr>
              <a:t>  If the Applicant requests additional information, it will be provided</a:t>
            </a:r>
            <a:r>
              <a:rPr lang="en-US" sz="1600" b="1">
                <a:solidFill>
                  <a:srgbClr val="333399"/>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6AA5C7D2-29D2-4256-88D3-2F1915C393E1}" type="slidenum">
              <a:rPr lang="en-US" sz="1400" smtClean="0"/>
              <a:pPr/>
              <a:t>31</a:t>
            </a:fld>
            <a:endParaRPr lang="en-US" sz="1400" smtClean="0"/>
          </a:p>
        </p:txBody>
      </p:sp>
      <p:sp>
        <p:nvSpPr>
          <p:cNvPr id="43011"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3012" name="Text Box 3"/>
          <p:cNvSpPr txBox="1">
            <a:spLocks noChangeArrowheads="1"/>
          </p:cNvSpPr>
          <p:nvPr/>
        </p:nvSpPr>
        <p:spPr bwMode="auto">
          <a:xfrm>
            <a:off x="212725" y="2174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3013" name="Text Box 4"/>
          <p:cNvSpPr txBox="1">
            <a:spLocks noChangeArrowheads="1"/>
          </p:cNvSpPr>
          <p:nvPr/>
        </p:nvSpPr>
        <p:spPr bwMode="auto">
          <a:xfrm>
            <a:off x="238125" y="1238250"/>
            <a:ext cx="8080375"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8.2  The Application Clause Intent (8.2.1):</a:t>
            </a:r>
          </a:p>
          <a:p>
            <a:pPr eaLnBrk="1" hangingPunct="1">
              <a:buSzPct val="65000"/>
            </a:pPr>
            <a:r>
              <a:rPr lang="en-US" sz="1600" b="1">
                <a:solidFill>
                  <a:srgbClr val="333399"/>
                </a:solidFill>
              </a:rPr>
              <a:t>The applicant shall provide the following signed by an authorized representative:</a:t>
            </a:r>
          </a:p>
          <a:p>
            <a:pPr eaLnBrk="1" hangingPunct="1">
              <a:buSzPct val="65000"/>
              <a:buFontTx/>
              <a:buChar char="•"/>
            </a:pPr>
            <a:r>
              <a:rPr lang="en-US" sz="1600" b="1">
                <a:solidFill>
                  <a:srgbClr val="333399"/>
                </a:solidFill>
              </a:rPr>
              <a:t>  Official application form</a:t>
            </a:r>
          </a:p>
          <a:p>
            <a:pPr eaLnBrk="1" hangingPunct="1">
              <a:buSzPct val="65000"/>
              <a:buFontTx/>
              <a:buChar char="•"/>
            </a:pPr>
            <a:r>
              <a:rPr lang="en-US" sz="1600" b="1">
                <a:solidFill>
                  <a:srgbClr val="333399"/>
                </a:solidFill>
              </a:rPr>
              <a:t>  Scope of certification desired</a:t>
            </a:r>
          </a:p>
          <a:p>
            <a:pPr eaLnBrk="1" hangingPunct="1">
              <a:buSzPct val="65000"/>
              <a:buFontTx/>
              <a:buChar char="•"/>
            </a:pPr>
            <a:r>
              <a:rPr lang="en-US" sz="1600" b="1">
                <a:solidFill>
                  <a:srgbClr val="333399"/>
                </a:solidFill>
              </a:rPr>
              <a:t>  Agreement to comply with certification requirements </a:t>
            </a:r>
          </a:p>
          <a:p>
            <a:pPr eaLnBrk="1" hangingPunct="1">
              <a:buSzPct val="65000"/>
            </a:pPr>
            <a:r>
              <a:rPr lang="en-US" sz="1600" b="1">
                <a:solidFill>
                  <a:srgbClr val="333399"/>
                </a:solidFill>
              </a:rPr>
              <a:t>  and to supply information needed for evaluation</a:t>
            </a:r>
          </a:p>
          <a:p>
            <a:pPr eaLnBrk="1" hangingPunct="1">
              <a:buSzPct val="65000"/>
            </a:pPr>
            <a:endParaRPr lang="en-US" sz="1600" b="1">
              <a:solidFill>
                <a:srgbClr val="333399"/>
              </a:solidFill>
            </a:endParaRPr>
          </a:p>
          <a:p>
            <a:pPr eaLnBrk="1" hangingPunct="1">
              <a:buSzPct val="65000"/>
            </a:pPr>
            <a:r>
              <a:rPr lang="en-US" sz="1600" b="1">
                <a:solidFill>
                  <a:srgbClr val="CC3300"/>
                </a:solidFill>
              </a:rPr>
              <a:t>Section 8.2  UL Implementation(8.2.1):</a:t>
            </a:r>
          </a:p>
          <a:p>
            <a:pPr eaLnBrk="1" hangingPunct="1">
              <a:buSzPct val="65000"/>
              <a:buFontTx/>
              <a:buChar char="•"/>
            </a:pPr>
            <a:r>
              <a:rPr lang="en-US" sz="1600" b="1">
                <a:solidFill>
                  <a:srgbClr val="333399"/>
                </a:solidFill>
                <a:cs typeface="Times New Roman" pitchFamily="18" charset="0"/>
              </a:rPr>
              <a:t> Quote, Scope, and/or Project Acknowledgement Letters sent to the Applicant during the quoting and scoping processes define the scope of the certification by providing the Standard to be used for the product evaluation, including information to define the specific requirements (version, edition, revision date, or issue date, as applicable). </a:t>
            </a:r>
          </a:p>
          <a:p>
            <a:pPr eaLnBrk="1" hangingPunct="1">
              <a:buSzPct val="65000"/>
              <a:buFontTx/>
              <a:buChar char="•"/>
            </a:pPr>
            <a:r>
              <a:rPr lang="en-US" sz="1600" b="1">
                <a:solidFill>
                  <a:srgbClr val="333399"/>
                </a:solidFill>
                <a:cs typeface="Times New Roman" pitchFamily="18" charset="0"/>
              </a:rPr>
              <a:t> The signed contractual agreements indicate the Applicant’s agreement to comply with all requirements and to supply any information needed for the certification project.</a:t>
            </a:r>
          </a:p>
          <a:p>
            <a:pPr eaLnBrk="1" hangingPunct="1">
              <a:buSzPct val="65000"/>
            </a:pPr>
            <a:r>
              <a:rPr lang="en-US" sz="1600">
                <a:solidFill>
                  <a:srgbClr val="333399"/>
                </a:solidFill>
                <a:cs typeface="Times New Roman" pitchFamily="18" charset="0"/>
              </a:rPr>
              <a:t>       </a:t>
            </a:r>
            <a:endParaRPr lang="en-US" sz="1600" b="1">
              <a:solidFill>
                <a:srgbClr val="333399"/>
              </a:solidFill>
            </a:endParaRPr>
          </a:p>
          <a:p>
            <a:pPr eaLnBrk="1" hangingPunct="1">
              <a:buSzPct val="65000"/>
            </a:pPr>
            <a:r>
              <a:rPr lang="en-US" sz="1600" b="1">
                <a:solidFill>
                  <a:srgbClr val="333399"/>
                </a:solidFill>
              </a:rPr>
              <a:t> </a:t>
            </a:r>
          </a:p>
          <a:p>
            <a:pPr lvl="1" eaLnBrk="1" hangingPunct="1">
              <a:buSzPct val="65000"/>
            </a:pPr>
            <a:endParaRPr lang="en-US" sz="2000" b="1">
              <a:solidFill>
                <a:srgbClr val="333399"/>
              </a:solidFill>
            </a:endParaRPr>
          </a:p>
        </p:txBody>
      </p:sp>
      <p:sp>
        <p:nvSpPr>
          <p:cNvPr id="43014" name="Rectangle 5"/>
          <p:cNvSpPr>
            <a:spLocks noChangeArrowheads="1"/>
          </p:cNvSpPr>
          <p:nvPr/>
        </p:nvSpPr>
        <p:spPr bwMode="auto">
          <a:xfrm>
            <a:off x="8455025" y="60452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C24BA02D-99B5-42D5-834D-0C06A5AE9E36}" type="slidenum">
              <a:rPr lang="en-US" sz="1400" smtClean="0"/>
              <a:pPr/>
              <a:t>32</a:t>
            </a:fld>
            <a:endParaRPr lang="en-US" sz="1400" smtClean="0"/>
          </a:p>
        </p:txBody>
      </p:sp>
      <p:sp>
        <p:nvSpPr>
          <p:cNvPr id="44035"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4036" name="Text Box 3"/>
          <p:cNvSpPr txBox="1">
            <a:spLocks noChangeArrowheads="1"/>
          </p:cNvSpPr>
          <p:nvPr/>
        </p:nvSpPr>
        <p:spPr bwMode="auto">
          <a:xfrm>
            <a:off x="1746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4037" name="Text Box 4"/>
          <p:cNvSpPr txBox="1">
            <a:spLocks noChangeArrowheads="1"/>
          </p:cNvSpPr>
          <p:nvPr/>
        </p:nvSpPr>
        <p:spPr bwMode="auto">
          <a:xfrm>
            <a:off x="263525" y="1225550"/>
            <a:ext cx="8702675"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8.2  The Application Clause Intent (8.2.2):</a:t>
            </a:r>
          </a:p>
          <a:p>
            <a:pPr eaLnBrk="1" hangingPunct="1">
              <a:buSzPct val="65000"/>
            </a:pPr>
            <a:r>
              <a:rPr lang="en-US" sz="1600" b="1">
                <a:solidFill>
                  <a:srgbClr val="333399"/>
                </a:solidFill>
              </a:rPr>
              <a:t>Additional info needed includes corporate entity, name, address, legal status, product definition, certification system, standards to which the product is to be certified</a:t>
            </a:r>
          </a:p>
          <a:p>
            <a:pPr eaLnBrk="1" hangingPunct="1">
              <a:buSzPct val="65000"/>
            </a:pPr>
            <a:endParaRPr lang="en-US" sz="1600" b="1">
              <a:solidFill>
                <a:srgbClr val="333399"/>
              </a:solidFill>
            </a:endParaRPr>
          </a:p>
          <a:p>
            <a:pPr eaLnBrk="1" hangingPunct="1">
              <a:buSzPct val="65000"/>
              <a:buFontTx/>
              <a:buChar char="•"/>
            </a:pPr>
            <a:endParaRPr lang="en-US" sz="1600" b="1">
              <a:solidFill>
                <a:srgbClr val="333399"/>
              </a:solidFill>
            </a:endParaRPr>
          </a:p>
          <a:p>
            <a:pPr eaLnBrk="1" hangingPunct="1">
              <a:buSzPct val="65000"/>
            </a:pPr>
            <a:r>
              <a:rPr lang="en-US" sz="2000" b="1">
                <a:solidFill>
                  <a:srgbClr val="333399"/>
                </a:solidFill>
              </a:rPr>
              <a:t> </a:t>
            </a:r>
            <a:r>
              <a:rPr lang="en-US" sz="1600" b="1">
                <a:solidFill>
                  <a:srgbClr val="CC3300"/>
                </a:solidFill>
              </a:rPr>
              <a:t>Section 8.2  UL Implementation(8.2.2):</a:t>
            </a:r>
          </a:p>
          <a:p>
            <a:pPr eaLnBrk="1" hangingPunct="1">
              <a:buSzPct val="65000"/>
            </a:pPr>
            <a:r>
              <a:rPr lang="en-US" sz="1600" b="1">
                <a:solidFill>
                  <a:srgbClr val="333399"/>
                </a:solidFill>
                <a:cs typeface="Times New Roman" pitchFamily="18" charset="0"/>
              </a:rPr>
              <a:t>The Applicant’s name and address information is provided on the contractual agreements.  Quote, Scope, and/or Project Acknowledgement Letters include the information concerning the product to be certified, the certification system, and the Standards to be used</a:t>
            </a:r>
            <a:r>
              <a:rPr lang="en-US" sz="1600" b="1">
                <a:solidFill>
                  <a:srgbClr val="000000"/>
                </a:solidFill>
                <a:cs typeface="Times New Roman" pitchFamily="18" charset="0"/>
              </a:rPr>
              <a:t>.</a:t>
            </a:r>
          </a:p>
        </p:txBody>
      </p:sp>
      <p:sp>
        <p:nvSpPr>
          <p:cNvPr id="44038" name="Rectangle 5"/>
          <p:cNvSpPr>
            <a:spLocks noChangeArrowheads="1"/>
          </p:cNvSpPr>
          <p:nvPr/>
        </p:nvSpPr>
        <p:spPr bwMode="auto">
          <a:xfrm>
            <a:off x="8496300" y="61214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B824E011-2DBA-4132-A974-E4CCA91B70ED}" type="slidenum">
              <a:rPr lang="en-US" sz="1400" smtClean="0"/>
              <a:pPr/>
              <a:t>33</a:t>
            </a:fld>
            <a:endParaRPr lang="en-US" sz="1400" smtClean="0"/>
          </a:p>
        </p:txBody>
      </p:sp>
      <p:sp>
        <p:nvSpPr>
          <p:cNvPr id="45059"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5060" name="Text Box 3"/>
          <p:cNvSpPr txBox="1">
            <a:spLocks noChangeArrowheads="1"/>
          </p:cNvSpPr>
          <p:nvPr/>
        </p:nvSpPr>
        <p:spPr bwMode="auto">
          <a:xfrm>
            <a:off x="187325" y="2301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5061" name="Text Box 4"/>
          <p:cNvSpPr txBox="1">
            <a:spLocks noChangeArrowheads="1"/>
          </p:cNvSpPr>
          <p:nvPr/>
        </p:nvSpPr>
        <p:spPr bwMode="auto">
          <a:xfrm>
            <a:off x="238125" y="1219200"/>
            <a:ext cx="8728075"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9  Preparation for Evaluation Clause Intent:</a:t>
            </a:r>
            <a:endParaRPr lang="en-US" sz="1600" b="1">
              <a:solidFill>
                <a:srgbClr val="333399"/>
              </a:solidFill>
            </a:endParaRPr>
          </a:p>
          <a:p>
            <a:pPr eaLnBrk="1" hangingPunct="1">
              <a:buSzPct val="65000"/>
              <a:buFontTx/>
              <a:buChar char="•"/>
            </a:pPr>
            <a:r>
              <a:rPr lang="en-US" sz="1600" b="1">
                <a:solidFill>
                  <a:srgbClr val="333399"/>
                </a:solidFill>
              </a:rPr>
              <a:t> Before proceeding with the evaluation, UL shall conduct and maintain records of a review of the certification application to ensure:</a:t>
            </a:r>
          </a:p>
          <a:p>
            <a:pPr lvl="2" eaLnBrk="1" hangingPunct="1">
              <a:buSzPct val="65000"/>
              <a:buFontTx/>
              <a:buChar char="•"/>
            </a:pPr>
            <a:r>
              <a:rPr lang="en-US" sz="1600" b="1">
                <a:solidFill>
                  <a:srgbClr val="333399"/>
                </a:solidFill>
              </a:rPr>
              <a:t> Requirements are defined, documented and </a:t>
            </a:r>
          </a:p>
          <a:p>
            <a:pPr lvl="2" eaLnBrk="1" hangingPunct="1">
              <a:buSzPct val="65000"/>
            </a:pPr>
            <a:r>
              <a:rPr lang="en-US" sz="1600" b="1">
                <a:solidFill>
                  <a:srgbClr val="333399"/>
                </a:solidFill>
              </a:rPr>
              <a:t>  understood</a:t>
            </a:r>
          </a:p>
          <a:p>
            <a:pPr lvl="2" eaLnBrk="1" hangingPunct="1">
              <a:buSzPct val="65000"/>
              <a:buFontTx/>
              <a:buChar char="•"/>
            </a:pPr>
            <a:r>
              <a:rPr lang="en-US" sz="1600" b="1">
                <a:solidFill>
                  <a:srgbClr val="333399"/>
                </a:solidFill>
              </a:rPr>
              <a:t> Any differences are resolved</a:t>
            </a:r>
          </a:p>
          <a:p>
            <a:pPr lvl="2" eaLnBrk="1" hangingPunct="1">
              <a:buSzPct val="65000"/>
              <a:buFontTx/>
              <a:buChar char="•"/>
            </a:pPr>
            <a:r>
              <a:rPr lang="en-US" sz="1600" b="1">
                <a:solidFill>
                  <a:srgbClr val="333399"/>
                </a:solidFill>
              </a:rPr>
              <a:t> UL has the capability to perform the service</a:t>
            </a:r>
            <a:r>
              <a:rPr lang="en-US" sz="1600" b="1">
                <a:solidFill>
                  <a:srgbClr val="CC3300"/>
                </a:solidFill>
              </a:rPr>
              <a:t>(9.1)</a:t>
            </a:r>
          </a:p>
          <a:p>
            <a:pPr lvl="1" eaLnBrk="1" hangingPunct="1">
              <a:buSzPct val="65000"/>
            </a:pPr>
            <a:r>
              <a:rPr lang="en-US" sz="1600" b="1">
                <a:solidFill>
                  <a:srgbClr val="333399"/>
                </a:solidFill>
              </a:rPr>
              <a:t> </a:t>
            </a:r>
          </a:p>
          <a:p>
            <a:pPr eaLnBrk="1" hangingPunct="1">
              <a:buSzPct val="65000"/>
              <a:buFontTx/>
              <a:buChar char="•"/>
            </a:pPr>
            <a:r>
              <a:rPr lang="en-US" sz="1600" b="1">
                <a:solidFill>
                  <a:srgbClr val="333399"/>
                </a:solidFill>
              </a:rPr>
              <a:t> UL shall also prepare a plan for managing the evaluation activities </a:t>
            </a:r>
            <a:r>
              <a:rPr lang="en-US" sz="1600" b="1">
                <a:solidFill>
                  <a:srgbClr val="CC3300"/>
                </a:solidFill>
              </a:rPr>
              <a:t>(9.2)</a:t>
            </a:r>
          </a:p>
          <a:p>
            <a:pPr eaLnBrk="1" hangingPunct="1">
              <a:buSzPct val="65000"/>
              <a:buFontTx/>
              <a:buChar char="•"/>
            </a:pPr>
            <a:endParaRPr lang="en-US" sz="1600" b="1">
              <a:solidFill>
                <a:srgbClr val="CC3300"/>
              </a:solidFill>
            </a:endParaRPr>
          </a:p>
          <a:p>
            <a:pPr eaLnBrk="1" hangingPunct="1">
              <a:buClr>
                <a:srgbClr val="333399"/>
              </a:buClr>
              <a:buSzPct val="65000"/>
              <a:buFontTx/>
              <a:buChar char="•"/>
            </a:pPr>
            <a:r>
              <a:rPr lang="en-US" sz="1600" b="1">
                <a:solidFill>
                  <a:srgbClr val="CC3300"/>
                </a:solidFill>
              </a:rPr>
              <a:t> </a:t>
            </a:r>
            <a:r>
              <a:rPr lang="en-US" sz="1600" b="1">
                <a:solidFill>
                  <a:srgbClr val="333399"/>
                </a:solidFill>
              </a:rPr>
              <a:t>UL shall assign qualified personnel to perform the work who have no conflict of </a:t>
            </a:r>
          </a:p>
          <a:p>
            <a:pPr eaLnBrk="1" hangingPunct="1">
              <a:buSzPct val="65000"/>
            </a:pPr>
            <a:r>
              <a:rPr lang="en-US" sz="1600" b="1">
                <a:solidFill>
                  <a:srgbClr val="333399"/>
                </a:solidFill>
              </a:rPr>
              <a:t> interest </a:t>
            </a:r>
            <a:r>
              <a:rPr lang="en-US" sz="1600" b="1">
                <a:solidFill>
                  <a:srgbClr val="CC3300"/>
                </a:solidFill>
              </a:rPr>
              <a:t>(9.3)</a:t>
            </a:r>
            <a:r>
              <a:rPr lang="en-US" sz="1600" b="1">
                <a:solidFill>
                  <a:srgbClr val="333399"/>
                </a:solidFill>
              </a:rPr>
              <a:t> </a:t>
            </a:r>
          </a:p>
          <a:p>
            <a:pPr eaLnBrk="1" hangingPunct="1">
              <a:buSzPct val="65000"/>
            </a:pPr>
            <a:endParaRPr lang="en-US" sz="1600" b="1">
              <a:solidFill>
                <a:srgbClr val="333399"/>
              </a:solidFill>
            </a:endParaRPr>
          </a:p>
          <a:p>
            <a:pPr eaLnBrk="1" hangingPunct="1">
              <a:buSzPct val="65000"/>
              <a:buFontTx/>
              <a:buChar char="•"/>
            </a:pPr>
            <a:r>
              <a:rPr lang="en-US" sz="1600" b="1">
                <a:solidFill>
                  <a:srgbClr val="333399"/>
                </a:solidFill>
              </a:rPr>
              <a:t> UL shall provide personnel with the correct working documents to carry out the </a:t>
            </a:r>
          </a:p>
          <a:p>
            <a:pPr eaLnBrk="1" hangingPunct="1">
              <a:buSzPct val="65000"/>
            </a:pPr>
            <a:r>
              <a:rPr lang="en-US" sz="1600" b="1">
                <a:solidFill>
                  <a:srgbClr val="333399"/>
                </a:solidFill>
              </a:rPr>
              <a:t>  evaluation</a:t>
            </a:r>
            <a:r>
              <a:rPr lang="en-US" sz="1600" b="1">
                <a:solidFill>
                  <a:srgbClr val="CC3300"/>
                </a:solidFill>
              </a:rPr>
              <a:t>(9.4)</a:t>
            </a:r>
          </a:p>
          <a:p>
            <a:pPr eaLnBrk="1" hangingPunct="1">
              <a:buSzPct val="65000"/>
            </a:pPr>
            <a:endParaRPr lang="en-US" sz="1600" b="1">
              <a:solidFill>
                <a:srgbClr val="CC3300"/>
              </a:solidFill>
            </a:endParaRPr>
          </a:p>
          <a:p>
            <a:pPr eaLnBrk="1" hangingPunct="1">
              <a:buSzPct val="65000"/>
            </a:pPr>
            <a:endParaRPr lang="en-US" sz="1600" b="1">
              <a:solidFill>
                <a:srgbClr val="333399"/>
              </a:solidFill>
              <a:cs typeface="Times New Roman" pitchFamily="18" charset="0"/>
            </a:endParaRPr>
          </a:p>
          <a:p>
            <a:pPr eaLnBrk="1" hangingPunct="1">
              <a:buClr>
                <a:srgbClr val="333399"/>
              </a:buClr>
              <a:buSzPct val="65000"/>
            </a:pPr>
            <a:endParaRPr lang="en-US" sz="1600" b="1">
              <a:solidFill>
                <a:srgbClr val="333399"/>
              </a:solidFill>
            </a:endParaRPr>
          </a:p>
          <a:p>
            <a:pPr lvl="1" eaLnBrk="1" hangingPunct="1">
              <a:buClr>
                <a:srgbClr val="333399"/>
              </a:buClr>
              <a:buSzPct val="65000"/>
            </a:pPr>
            <a:endParaRPr lang="en-US" sz="1600" b="1">
              <a:solidFill>
                <a:srgbClr val="333399"/>
              </a:solidFill>
            </a:endParaRPr>
          </a:p>
          <a:p>
            <a:pPr lvl="1" eaLnBrk="1" hangingPunct="1">
              <a:buSzPct val="65000"/>
              <a:buFontTx/>
              <a:buChar char="•"/>
            </a:pPr>
            <a:endParaRPr lang="en-US" sz="2000" b="1">
              <a:solidFill>
                <a:srgbClr val="003399"/>
              </a:solidFill>
            </a:endParaRPr>
          </a:p>
          <a:p>
            <a:pPr lvl="1" eaLnBrk="1" hangingPunct="1">
              <a:buSzPct val="65000"/>
              <a:buFontTx/>
              <a:buChar char="•"/>
            </a:pPr>
            <a:endParaRPr lang="en-US" sz="2000" b="1">
              <a:solidFill>
                <a:srgbClr val="003399"/>
              </a:solidFill>
            </a:endParaRPr>
          </a:p>
        </p:txBody>
      </p:sp>
      <p:sp>
        <p:nvSpPr>
          <p:cNvPr id="45062" name="Rectangle 5"/>
          <p:cNvSpPr>
            <a:spLocks noChangeArrowheads="1"/>
          </p:cNvSpPr>
          <p:nvPr/>
        </p:nvSpPr>
        <p:spPr bwMode="auto">
          <a:xfrm>
            <a:off x="8442325" y="60452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9EC97449-8611-4CC7-910B-F0F2B071ECA3}" type="slidenum">
              <a:rPr lang="en-US" sz="1400" smtClean="0"/>
              <a:pPr/>
              <a:t>34</a:t>
            </a:fld>
            <a:endParaRPr lang="en-US" sz="1400" smtClean="0"/>
          </a:p>
        </p:txBody>
      </p:sp>
      <p:sp>
        <p:nvSpPr>
          <p:cNvPr id="46083"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6084" name="Text Box 1027"/>
          <p:cNvSpPr txBox="1">
            <a:spLocks noChangeArrowheads="1"/>
          </p:cNvSpPr>
          <p:nvPr/>
        </p:nvSpPr>
        <p:spPr bwMode="auto">
          <a:xfrm>
            <a:off x="187325" y="2301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6085" name="Text Box 1028"/>
          <p:cNvSpPr txBox="1">
            <a:spLocks noChangeArrowheads="1"/>
          </p:cNvSpPr>
          <p:nvPr/>
        </p:nvSpPr>
        <p:spPr bwMode="auto">
          <a:xfrm>
            <a:off x="238125" y="1219200"/>
            <a:ext cx="8728075" cy="587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9  UL Implementation:</a:t>
            </a:r>
          </a:p>
          <a:p>
            <a:pPr eaLnBrk="1" hangingPunct="1">
              <a:buClr>
                <a:srgbClr val="333399"/>
              </a:buClr>
              <a:buSzPct val="65000"/>
            </a:pPr>
            <a:r>
              <a:rPr lang="en-US" sz="1600" b="1">
                <a:solidFill>
                  <a:srgbClr val="333399"/>
                </a:solidFill>
              </a:rPr>
              <a:t> </a:t>
            </a:r>
          </a:p>
          <a:p>
            <a:pPr eaLnBrk="1" hangingPunct="1">
              <a:buSzPct val="65000"/>
              <a:buFontTx/>
              <a:buChar char="•"/>
            </a:pPr>
            <a:r>
              <a:rPr lang="en-US" sz="1600" b="1">
                <a:solidFill>
                  <a:srgbClr val="333399"/>
                </a:solidFill>
                <a:cs typeface="Times New Roman" pitchFamily="18" charset="0"/>
              </a:rPr>
              <a:t> </a:t>
            </a:r>
            <a:r>
              <a:rPr lang="en-US" sz="1600" b="1">
                <a:cs typeface="Times New Roman" pitchFamily="18" charset="0"/>
                <a:hlinkClick r:id="rId3"/>
              </a:rPr>
              <a:t>00-SA-S0026</a:t>
            </a:r>
            <a:r>
              <a:rPr lang="en-US" sz="1600" b="1">
                <a:solidFill>
                  <a:srgbClr val="333399"/>
                </a:solidFill>
                <a:cs typeface="Times New Roman" pitchFamily="18" charset="0"/>
              </a:rPr>
              <a:t> SOP for Project Startup Process</a:t>
            </a:r>
            <a:endParaRPr lang="en-US" sz="1600" b="1">
              <a:solidFill>
                <a:srgbClr val="333399"/>
              </a:solidFill>
            </a:endParaRPr>
          </a:p>
          <a:p>
            <a:pPr eaLnBrk="1" hangingPunct="1">
              <a:buClr>
                <a:srgbClr val="FF3300"/>
              </a:buClr>
              <a:buSzPct val="65000"/>
            </a:pPr>
            <a:endParaRPr lang="en-US" sz="1600" b="1">
              <a:solidFill>
                <a:srgbClr val="333399"/>
              </a:solidFill>
            </a:endParaRPr>
          </a:p>
          <a:p>
            <a:pPr eaLnBrk="1" hangingPunct="1">
              <a:buClr>
                <a:srgbClr val="333399"/>
              </a:buClr>
              <a:buSzPct val="65000"/>
              <a:buFontTx/>
              <a:buChar char="•"/>
            </a:pPr>
            <a:r>
              <a:rPr lang="en-US" sz="1600" b="1">
                <a:solidFill>
                  <a:srgbClr val="333399"/>
                </a:solidFill>
                <a:hlinkClick r:id="rId4"/>
              </a:rPr>
              <a:t>00-HR-S0052</a:t>
            </a:r>
            <a:r>
              <a:rPr lang="en-US" sz="1600" b="1">
                <a:solidFill>
                  <a:srgbClr val="333399"/>
                </a:solidFill>
              </a:rPr>
              <a:t>,, Record of Agreements Pertaining to Confidentiality, Conflict of Interest,  Business Ethics, and Other Policies </a:t>
            </a:r>
          </a:p>
          <a:p>
            <a:pPr eaLnBrk="1" hangingPunct="1">
              <a:buClr>
                <a:srgbClr val="333399"/>
              </a:buClr>
              <a:buSzPct val="65000"/>
              <a:buFontTx/>
              <a:buChar char="•"/>
            </a:pPr>
            <a:endParaRPr lang="en-US" sz="1600" b="1">
              <a:solidFill>
                <a:srgbClr val="333399"/>
              </a:solidFill>
            </a:endParaRPr>
          </a:p>
          <a:p>
            <a:pPr eaLnBrk="1" hangingPunct="1">
              <a:buClr>
                <a:srgbClr val="333399"/>
              </a:buClr>
              <a:buSzPct val="65000"/>
              <a:buFontTx/>
              <a:buChar char="•"/>
            </a:pPr>
            <a:r>
              <a:rPr lang="en-US" sz="1600" b="1">
                <a:solidFill>
                  <a:srgbClr val="333399"/>
                </a:solidFill>
              </a:rPr>
              <a:t> </a:t>
            </a:r>
            <a:r>
              <a:rPr lang="en-US" sz="1600" b="1">
                <a:solidFill>
                  <a:srgbClr val="333399"/>
                </a:solidFill>
                <a:hlinkClick r:id="rId5"/>
              </a:rPr>
              <a:t>00-CE-P0001</a:t>
            </a:r>
            <a:r>
              <a:rPr lang="en-US" sz="1600" b="1">
                <a:solidFill>
                  <a:srgbClr val="333399"/>
                </a:solidFill>
              </a:rPr>
              <a:t> - </a:t>
            </a:r>
            <a:r>
              <a:rPr lang="en-US" sz="1600" b="1">
                <a:solidFill>
                  <a:srgbClr val="333399"/>
                </a:solidFill>
                <a:latin typeface="Arial Unicode MS" pitchFamily="34" charset="-128"/>
                <a:ea typeface="Arial Unicode MS" pitchFamily="34" charset="-128"/>
                <a:cs typeface="Arial Unicode MS" pitchFamily="34" charset="-128"/>
              </a:rPr>
              <a:t> </a:t>
            </a:r>
            <a:r>
              <a:rPr lang="en-US" sz="1600" b="1">
                <a:solidFill>
                  <a:srgbClr val="333399"/>
                </a:solidFill>
                <a:ea typeface="Arial Unicode MS" pitchFamily="34" charset="-128"/>
                <a:cs typeface="Arial Unicode MS" pitchFamily="34" charset="-128"/>
              </a:rPr>
              <a:t>Qualified Verification Staff shall not make product certification decisions for products submitted by the Reviewer's former employer(s) for a period of two (2) years.</a:t>
            </a:r>
          </a:p>
          <a:p>
            <a:pPr eaLnBrk="1" hangingPunct="1">
              <a:buClr>
                <a:srgbClr val="333399"/>
              </a:buClr>
              <a:buSzPct val="65000"/>
              <a:buFontTx/>
              <a:buChar char="•"/>
            </a:pPr>
            <a:endParaRPr lang="en-US" sz="1600" b="1">
              <a:solidFill>
                <a:srgbClr val="333399"/>
              </a:solidFill>
            </a:endParaRPr>
          </a:p>
          <a:p>
            <a:pPr eaLnBrk="1" hangingPunct="1">
              <a:buClr>
                <a:srgbClr val="333399"/>
              </a:buClr>
              <a:buSzPct val="65000"/>
              <a:buFontTx/>
              <a:buChar char="•"/>
            </a:pPr>
            <a:r>
              <a:rPr lang="en-US" sz="1600" b="1">
                <a:solidFill>
                  <a:srgbClr val="333399"/>
                </a:solidFill>
                <a:cs typeface="Times New Roman" pitchFamily="18" charset="0"/>
                <a:hlinkClick r:id="rId6"/>
              </a:rPr>
              <a:t>00- CS-W0025</a:t>
            </a:r>
            <a:r>
              <a:rPr lang="en-US" sz="1600" b="1">
                <a:solidFill>
                  <a:srgbClr val="333399"/>
                </a:solidFill>
                <a:cs typeface="Times New Roman" pitchFamily="18" charset="0"/>
              </a:rPr>
              <a:t>, UL Agreements and Applications – List</a:t>
            </a:r>
            <a:endParaRPr lang="en-US" sz="1600" b="1">
              <a:solidFill>
                <a:srgbClr val="333399"/>
              </a:solidFill>
            </a:endParaRPr>
          </a:p>
          <a:p>
            <a:pPr eaLnBrk="1" hangingPunct="1">
              <a:buClr>
                <a:srgbClr val="333399"/>
              </a:buClr>
              <a:buSzPct val="65000"/>
              <a:buFontTx/>
              <a:buChar char="•"/>
            </a:pPr>
            <a:endParaRPr lang="en-US" sz="1600" b="1">
              <a:solidFill>
                <a:srgbClr val="333399"/>
              </a:solidFill>
            </a:endParaRPr>
          </a:p>
          <a:p>
            <a:pPr eaLnBrk="1" hangingPunct="1">
              <a:buClr>
                <a:srgbClr val="333399"/>
              </a:buClr>
              <a:buSzPct val="65000"/>
              <a:buFontTx/>
              <a:buChar char="•"/>
            </a:pPr>
            <a:r>
              <a:rPr lang="en-US" sz="1600" b="1">
                <a:solidFill>
                  <a:srgbClr val="333399"/>
                </a:solidFill>
                <a:cs typeface="Times New Roman" pitchFamily="18" charset="0"/>
                <a:hlinkClick r:id="rId7"/>
              </a:rPr>
              <a:t>00-OP-S0044</a:t>
            </a:r>
            <a:r>
              <a:rPr lang="en-US" sz="1600" b="1">
                <a:solidFill>
                  <a:srgbClr val="333399"/>
                </a:solidFill>
                <a:cs typeface="Times New Roman" pitchFamily="18" charset="0"/>
              </a:rPr>
              <a:t>,  Project Handling Process</a:t>
            </a:r>
          </a:p>
          <a:p>
            <a:pPr eaLnBrk="1" hangingPunct="1">
              <a:buClr>
                <a:srgbClr val="333399"/>
              </a:buClr>
              <a:buSzPct val="65000"/>
              <a:buFontTx/>
              <a:buChar char="•"/>
            </a:pPr>
            <a:endParaRPr lang="en-US" sz="1600" b="1">
              <a:solidFill>
                <a:srgbClr val="333399"/>
              </a:solidFill>
              <a:cs typeface="Times New Roman" pitchFamily="18" charset="0"/>
            </a:endParaRPr>
          </a:p>
          <a:p>
            <a:pPr eaLnBrk="1" hangingPunct="1">
              <a:buClr>
                <a:srgbClr val="333399"/>
              </a:buClr>
              <a:buSzPct val="65000"/>
              <a:buFontTx/>
              <a:buChar char="•"/>
            </a:pPr>
            <a:r>
              <a:rPr lang="en-US" sz="1600" b="1">
                <a:solidFill>
                  <a:srgbClr val="333399"/>
                </a:solidFill>
                <a:cs typeface="Times New Roman" pitchFamily="18" charset="0"/>
                <a:hlinkClick r:id="rId8"/>
              </a:rPr>
              <a:t>00- OP-S0416</a:t>
            </a:r>
            <a:r>
              <a:rPr lang="en-US" sz="1600" b="1">
                <a:solidFill>
                  <a:srgbClr val="333399"/>
                </a:solidFill>
                <a:cs typeface="Times New Roman" pitchFamily="18" charset="0"/>
              </a:rPr>
              <a:t> , Product Safety – Project Handling Process</a:t>
            </a:r>
            <a:endParaRPr lang="en-US" sz="1600" b="1">
              <a:solidFill>
                <a:schemeClr val="accent2"/>
              </a:solidFill>
            </a:endParaRPr>
          </a:p>
          <a:p>
            <a:pPr eaLnBrk="1" hangingPunct="1">
              <a:buClr>
                <a:srgbClr val="333399"/>
              </a:buClr>
              <a:buSzPct val="65000"/>
            </a:pPr>
            <a:endParaRPr lang="en-US" sz="1600" b="1">
              <a:solidFill>
                <a:srgbClr val="333399"/>
              </a:solidFill>
              <a:cs typeface="Times New Roman" pitchFamily="18" charset="0"/>
            </a:endParaRPr>
          </a:p>
          <a:p>
            <a:pPr eaLnBrk="1" hangingPunct="1">
              <a:buClr>
                <a:srgbClr val="333399"/>
              </a:buClr>
              <a:buSzPct val="65000"/>
              <a:buFontTx/>
              <a:buChar char="•"/>
            </a:pPr>
            <a:r>
              <a:rPr lang="en-US" sz="1600" b="1">
                <a:solidFill>
                  <a:srgbClr val="333399"/>
                </a:solidFill>
                <a:cs typeface="Times New Roman" pitchFamily="18" charset="0"/>
                <a:hlinkClick r:id="rId9"/>
              </a:rPr>
              <a:t>00-PD-S0032</a:t>
            </a:r>
            <a:r>
              <a:rPr lang="en-US" sz="1600" b="1">
                <a:solidFill>
                  <a:srgbClr val="333399"/>
                </a:solidFill>
                <a:cs typeface="Times New Roman" pitchFamily="18" charset="0"/>
              </a:rPr>
              <a:t>,  New or Innovative  (I/P) Product SOP </a:t>
            </a:r>
          </a:p>
          <a:p>
            <a:pPr eaLnBrk="1" hangingPunct="1">
              <a:buClr>
                <a:srgbClr val="333399"/>
              </a:buClr>
              <a:buSzPct val="65000"/>
            </a:pPr>
            <a:endParaRPr lang="en-US" sz="1600"/>
          </a:p>
          <a:p>
            <a:pPr eaLnBrk="1" hangingPunct="1">
              <a:buClr>
                <a:srgbClr val="333399"/>
              </a:buClr>
              <a:buSzPct val="65000"/>
            </a:pPr>
            <a:endParaRPr lang="en-US" sz="1600" b="1">
              <a:solidFill>
                <a:srgbClr val="333399"/>
              </a:solidFill>
            </a:endParaRPr>
          </a:p>
          <a:p>
            <a:pPr lvl="1" eaLnBrk="1" hangingPunct="1">
              <a:buClr>
                <a:srgbClr val="333399"/>
              </a:buClr>
              <a:buSzPct val="65000"/>
            </a:pPr>
            <a:endParaRPr lang="en-US" sz="1600" b="1">
              <a:solidFill>
                <a:srgbClr val="333399"/>
              </a:solidFill>
            </a:endParaRPr>
          </a:p>
          <a:p>
            <a:pPr lvl="1" eaLnBrk="1" hangingPunct="1">
              <a:buSzPct val="65000"/>
              <a:buFontTx/>
              <a:buChar char="•"/>
            </a:pPr>
            <a:endParaRPr lang="en-US" sz="2000" b="1">
              <a:solidFill>
                <a:srgbClr val="003399"/>
              </a:solidFill>
            </a:endParaRPr>
          </a:p>
          <a:p>
            <a:pPr lvl="1" eaLnBrk="1" hangingPunct="1">
              <a:buSzPct val="65000"/>
              <a:buFontTx/>
              <a:buChar char="•"/>
            </a:pPr>
            <a:endParaRPr lang="en-US" sz="2000" b="1">
              <a:solidFill>
                <a:srgbClr val="003399"/>
              </a:solidFill>
            </a:endParaRPr>
          </a:p>
        </p:txBody>
      </p:sp>
      <p:sp>
        <p:nvSpPr>
          <p:cNvPr id="46086" name="Rectangle 1029"/>
          <p:cNvSpPr>
            <a:spLocks noChangeArrowheads="1"/>
          </p:cNvSpPr>
          <p:nvPr/>
        </p:nvSpPr>
        <p:spPr bwMode="auto">
          <a:xfrm>
            <a:off x="8442325" y="60452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10"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2CA627A5-AB42-4006-AB15-1541E24CF075}" type="slidenum">
              <a:rPr lang="en-US" sz="1400" smtClean="0"/>
              <a:pPr/>
              <a:t>35</a:t>
            </a:fld>
            <a:endParaRPr lang="en-US" sz="1400" smtClean="0"/>
          </a:p>
        </p:txBody>
      </p:sp>
      <p:sp>
        <p:nvSpPr>
          <p:cNvPr id="47107"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7108" name="Text Box 3"/>
          <p:cNvSpPr txBox="1">
            <a:spLocks noChangeArrowheads="1"/>
          </p:cNvSpPr>
          <p:nvPr/>
        </p:nvSpPr>
        <p:spPr bwMode="auto">
          <a:xfrm>
            <a:off x="161925" y="1920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7109" name="Text Box 4"/>
          <p:cNvSpPr txBox="1">
            <a:spLocks noChangeArrowheads="1"/>
          </p:cNvSpPr>
          <p:nvPr/>
        </p:nvSpPr>
        <p:spPr bwMode="auto">
          <a:xfrm>
            <a:off x="238125" y="1276350"/>
            <a:ext cx="8639175"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10 Evaluation Clause Intent:</a:t>
            </a:r>
          </a:p>
          <a:p>
            <a:pPr eaLnBrk="1" hangingPunct="1">
              <a:buSzPct val="65000"/>
            </a:pPr>
            <a:r>
              <a:rPr lang="en-US" sz="1600" b="1">
                <a:solidFill>
                  <a:srgbClr val="003399"/>
                </a:solidFill>
                <a:ea typeface="Arial Unicode MS" pitchFamily="34" charset="-128"/>
                <a:cs typeface="Arial Unicode MS" pitchFamily="34" charset="-128"/>
              </a:rPr>
              <a:t>Evaluate products against the standards covered by the scope against the requirements referenced in the application and/or contract.</a:t>
            </a:r>
          </a:p>
          <a:p>
            <a:pPr eaLnBrk="1" hangingPunct="1">
              <a:buSzPct val="65000"/>
            </a:pPr>
            <a:endParaRPr lang="en-US" sz="1600" b="1">
              <a:solidFill>
                <a:srgbClr val="CC3300"/>
              </a:solidFill>
            </a:endParaRPr>
          </a:p>
          <a:p>
            <a:pPr eaLnBrk="1" hangingPunct="1">
              <a:buSzPct val="65000"/>
            </a:pPr>
            <a:r>
              <a:rPr lang="en-US" sz="1600" b="1">
                <a:solidFill>
                  <a:srgbClr val="CC3300"/>
                </a:solidFill>
              </a:rPr>
              <a:t>Section 10 UL Implementation:</a:t>
            </a:r>
          </a:p>
          <a:p>
            <a:pPr eaLnBrk="1" hangingPunct="1">
              <a:buClr>
                <a:srgbClr val="333399"/>
              </a:buClr>
              <a:buSzPct val="65000"/>
              <a:buFontTx/>
              <a:buChar char="•"/>
            </a:pPr>
            <a:r>
              <a:rPr lang="en-US" sz="1600" b="1">
                <a:solidFill>
                  <a:srgbClr val="333399"/>
                </a:solidFill>
                <a:cs typeface="Times New Roman" pitchFamily="18" charset="0"/>
                <a:hlinkClick r:id="rId3"/>
              </a:rPr>
              <a:t>00-CE-P0004</a:t>
            </a:r>
            <a:r>
              <a:rPr lang="en-US" sz="1600" b="1">
                <a:solidFill>
                  <a:srgbClr val="333399"/>
                </a:solidFill>
                <a:cs typeface="Arial" pitchFamily="34" charset="0"/>
              </a:rPr>
              <a:t> , </a:t>
            </a:r>
            <a:r>
              <a:rPr lang="en-US" sz="1600" b="1">
                <a:solidFill>
                  <a:srgbClr val="333399"/>
                </a:solidFill>
                <a:ea typeface="Arial Unicode MS" pitchFamily="34" charset="-128"/>
                <a:cs typeface="Arial Unicode MS" pitchFamily="34" charset="-128"/>
              </a:rPr>
              <a:t>UL Mark Evaluation Policy</a:t>
            </a:r>
          </a:p>
          <a:p>
            <a:pPr eaLnBrk="1" hangingPunct="1">
              <a:buClr>
                <a:srgbClr val="333399"/>
              </a:buClr>
              <a:buSzPct val="65000"/>
            </a:pPr>
            <a:r>
              <a:rPr lang="en-US" sz="1600" b="1">
                <a:solidFill>
                  <a:srgbClr val="333399"/>
                </a:solidFill>
                <a:cs typeface="Times New Roman" pitchFamily="18" charset="0"/>
              </a:rPr>
              <a:t> </a:t>
            </a:r>
            <a:r>
              <a:rPr lang="en-US" sz="1600" b="1">
                <a:solidFill>
                  <a:srgbClr val="333399"/>
                </a:solidFill>
                <a:cs typeface="Times New Roman" pitchFamily="18" charset="0"/>
                <a:hlinkClick r:id="rId4"/>
              </a:rPr>
              <a:t>00-OP-S0044</a:t>
            </a:r>
            <a:r>
              <a:rPr lang="en-US" sz="1600" b="1">
                <a:solidFill>
                  <a:srgbClr val="333399"/>
                </a:solidFill>
                <a:cs typeface="Arial" pitchFamily="34" charset="0"/>
              </a:rPr>
              <a:t>, </a:t>
            </a:r>
            <a:r>
              <a:rPr lang="en-US" sz="1600" b="1">
                <a:solidFill>
                  <a:srgbClr val="333399"/>
                </a:solidFill>
                <a:cs typeface="Times New Roman" pitchFamily="18" charset="0"/>
              </a:rPr>
              <a:t>Project Handling Process</a:t>
            </a:r>
          </a:p>
          <a:p>
            <a:pPr eaLnBrk="1" hangingPunct="1">
              <a:buClr>
                <a:srgbClr val="333399"/>
              </a:buClr>
              <a:buSzPct val="65000"/>
            </a:pPr>
            <a:r>
              <a:rPr lang="en-US" sz="1600" b="1">
                <a:solidFill>
                  <a:srgbClr val="333399"/>
                </a:solidFill>
                <a:cs typeface="Times New Roman" pitchFamily="18" charset="0"/>
                <a:hlinkClick r:id="rId5"/>
              </a:rPr>
              <a:t> 00- OP-S0416</a:t>
            </a:r>
            <a:r>
              <a:rPr lang="en-US" sz="1600" b="1">
                <a:solidFill>
                  <a:srgbClr val="333399"/>
                </a:solidFill>
                <a:cs typeface="Times New Roman" pitchFamily="18" charset="0"/>
              </a:rPr>
              <a:t> , Product Safety – Project Handling Process</a:t>
            </a:r>
            <a:endParaRPr lang="en-US" sz="2000" b="1">
              <a:solidFill>
                <a:srgbClr val="003399"/>
              </a:solidFill>
            </a:endParaRPr>
          </a:p>
          <a:p>
            <a:pPr eaLnBrk="1" hangingPunct="1">
              <a:buSzPct val="65000"/>
            </a:pPr>
            <a:r>
              <a:rPr lang="en-US" sz="1600" b="1">
                <a:solidFill>
                  <a:srgbClr val="CC3300"/>
                </a:solidFill>
              </a:rPr>
              <a:t>Section 11 Evaluation Report Clause Intent:</a:t>
            </a:r>
          </a:p>
          <a:p>
            <a:pPr eaLnBrk="1" hangingPunct="1">
              <a:buSzPct val="65000"/>
            </a:pPr>
            <a:r>
              <a:rPr lang="en-US" sz="1600" b="1">
                <a:solidFill>
                  <a:srgbClr val="003399"/>
                </a:solidFill>
                <a:ea typeface="Arial Unicode MS" pitchFamily="34" charset="-128"/>
                <a:cs typeface="Arial Unicode MS" pitchFamily="34" charset="-128"/>
              </a:rPr>
              <a:t>Reporting procedures to ensure at a minimum:</a:t>
            </a:r>
          </a:p>
          <a:p>
            <a:pPr lvl="1" eaLnBrk="1" hangingPunct="1">
              <a:buSzPct val="65000"/>
              <a:buFontTx/>
              <a:buChar char="•"/>
            </a:pPr>
            <a:r>
              <a:rPr lang="en-US" sz="1600" b="1">
                <a:solidFill>
                  <a:srgbClr val="003399"/>
                </a:solidFill>
                <a:ea typeface="Arial Unicode MS" pitchFamily="34" charset="-128"/>
                <a:cs typeface="Arial Unicode MS" pitchFamily="34" charset="-128"/>
              </a:rPr>
              <a:t> Report of findings as to conformity with certification requirement</a:t>
            </a:r>
          </a:p>
          <a:p>
            <a:pPr lvl="1" eaLnBrk="1" hangingPunct="1">
              <a:buSzPct val="65000"/>
              <a:buFontTx/>
              <a:buChar char="•"/>
            </a:pPr>
            <a:r>
              <a:rPr lang="en-US" sz="1600" b="1">
                <a:solidFill>
                  <a:srgbClr val="003399"/>
                </a:solidFill>
                <a:ea typeface="Arial Unicode MS" pitchFamily="34" charset="-128"/>
                <a:cs typeface="Arial Unicode MS" pitchFamily="34" charset="-128"/>
              </a:rPr>
              <a:t> Report on the outcome of the evaluation, identifying nonconformities discharged</a:t>
            </a:r>
          </a:p>
          <a:p>
            <a:pPr lvl="1" eaLnBrk="1" hangingPunct="1">
              <a:buSzPct val="65000"/>
              <a:buFontTx/>
              <a:buChar char="•"/>
            </a:pPr>
            <a:r>
              <a:rPr lang="en-US" sz="1600" b="1">
                <a:solidFill>
                  <a:srgbClr val="003399"/>
                </a:solidFill>
                <a:ea typeface="Arial Unicode MS" pitchFamily="34" charset="-128"/>
                <a:cs typeface="Arial Unicode MS" pitchFamily="34" charset="-128"/>
              </a:rPr>
              <a:t> If the applicant can show remedial action, only the  necessary parts of the </a:t>
            </a:r>
          </a:p>
          <a:p>
            <a:pPr lvl="1" eaLnBrk="1" hangingPunct="1">
              <a:buSzPct val="65000"/>
            </a:pPr>
            <a:r>
              <a:rPr lang="en-US" sz="1600" b="1">
                <a:solidFill>
                  <a:srgbClr val="003399"/>
                </a:solidFill>
                <a:ea typeface="Arial Unicode MS" pitchFamily="34" charset="-128"/>
                <a:cs typeface="Arial Unicode MS" pitchFamily="34" charset="-128"/>
              </a:rPr>
              <a:t>  evaluation need repeating</a:t>
            </a:r>
          </a:p>
          <a:p>
            <a:pPr lvl="1" eaLnBrk="1" hangingPunct="1">
              <a:buSzPct val="65000"/>
            </a:pPr>
            <a:endParaRPr lang="en-US" sz="1600" b="1">
              <a:solidFill>
                <a:srgbClr val="CC3300"/>
              </a:solidFill>
            </a:endParaRPr>
          </a:p>
          <a:p>
            <a:pPr eaLnBrk="1" hangingPunct="1">
              <a:buSzPct val="65000"/>
            </a:pPr>
            <a:r>
              <a:rPr lang="en-US" sz="1600" b="1">
                <a:solidFill>
                  <a:srgbClr val="CC3300"/>
                </a:solidFill>
              </a:rPr>
              <a:t>Section 11 UL Implementation:</a:t>
            </a:r>
          </a:p>
          <a:p>
            <a:pPr eaLnBrk="1" hangingPunct="1">
              <a:buClr>
                <a:srgbClr val="333399"/>
              </a:buClr>
              <a:buSzPct val="65000"/>
            </a:pPr>
            <a:r>
              <a:rPr lang="en-US" sz="1600" b="1">
                <a:solidFill>
                  <a:srgbClr val="333399"/>
                </a:solidFill>
                <a:cs typeface="Arial" pitchFamily="34" charset="0"/>
              </a:rPr>
              <a:t> </a:t>
            </a:r>
            <a:r>
              <a:rPr lang="en-US" sz="1600" b="1">
                <a:solidFill>
                  <a:srgbClr val="333399"/>
                </a:solidFill>
                <a:cs typeface="Times New Roman" pitchFamily="18" charset="0"/>
                <a:hlinkClick r:id="rId3"/>
              </a:rPr>
              <a:t>00-CE-P0004 </a:t>
            </a:r>
            <a:r>
              <a:rPr lang="en-US" sz="1600" b="1">
                <a:solidFill>
                  <a:srgbClr val="333399"/>
                </a:solidFill>
                <a:ea typeface="Arial Unicode MS" pitchFamily="34" charset="-128"/>
                <a:cs typeface="Arial Unicode MS" pitchFamily="34" charset="-128"/>
              </a:rPr>
              <a:t>UL Mark Evaluation Policy</a:t>
            </a:r>
          </a:p>
          <a:p>
            <a:pPr eaLnBrk="1" hangingPunct="1">
              <a:buClr>
                <a:srgbClr val="333399"/>
              </a:buClr>
              <a:buSzPct val="65000"/>
            </a:pPr>
            <a:r>
              <a:rPr lang="en-US" sz="1600" b="1">
                <a:solidFill>
                  <a:srgbClr val="333399"/>
                </a:solidFill>
                <a:cs typeface="Times New Roman" pitchFamily="18" charset="0"/>
              </a:rPr>
              <a:t> </a:t>
            </a:r>
            <a:r>
              <a:rPr lang="en-US" sz="1600" b="1">
                <a:solidFill>
                  <a:srgbClr val="333399"/>
                </a:solidFill>
                <a:cs typeface="Times New Roman" pitchFamily="18" charset="0"/>
                <a:hlinkClick r:id="rId4"/>
              </a:rPr>
              <a:t>00-OP-S0044</a:t>
            </a:r>
            <a:r>
              <a:rPr lang="en-US" sz="1600" b="1">
                <a:solidFill>
                  <a:srgbClr val="333399"/>
                </a:solidFill>
                <a:cs typeface="Arial" pitchFamily="34" charset="0"/>
              </a:rPr>
              <a:t>, </a:t>
            </a:r>
            <a:r>
              <a:rPr lang="en-US" sz="1600" b="1">
                <a:solidFill>
                  <a:srgbClr val="333399"/>
                </a:solidFill>
                <a:cs typeface="Times New Roman" pitchFamily="18" charset="0"/>
              </a:rPr>
              <a:t>Project Handling Process</a:t>
            </a:r>
          </a:p>
          <a:p>
            <a:pPr eaLnBrk="1" hangingPunct="1">
              <a:buClr>
                <a:srgbClr val="333399"/>
              </a:buClr>
              <a:buSzPct val="65000"/>
              <a:buFontTx/>
              <a:buChar char="•"/>
            </a:pPr>
            <a:r>
              <a:rPr lang="en-US" sz="1600" b="1">
                <a:solidFill>
                  <a:srgbClr val="333399"/>
                </a:solidFill>
                <a:cs typeface="Times New Roman" pitchFamily="18" charset="0"/>
                <a:hlinkClick r:id="rId5"/>
              </a:rPr>
              <a:t>00- OP-S0416</a:t>
            </a:r>
            <a:r>
              <a:rPr lang="en-US" sz="1600" b="1">
                <a:solidFill>
                  <a:srgbClr val="333399"/>
                </a:solidFill>
                <a:cs typeface="Times New Roman" pitchFamily="18" charset="0"/>
              </a:rPr>
              <a:t> , Product Safety – Project Handling Process</a:t>
            </a:r>
            <a:endParaRPr lang="en-US" sz="1600" b="1">
              <a:solidFill>
                <a:schemeClr val="accent2"/>
              </a:solidFill>
            </a:endParaRPr>
          </a:p>
          <a:p>
            <a:pPr eaLnBrk="1" hangingPunct="1">
              <a:buClr>
                <a:srgbClr val="333399"/>
              </a:buClr>
              <a:buSzPct val="65000"/>
              <a:buFontTx/>
              <a:buChar char="•"/>
            </a:pPr>
            <a:endParaRPr lang="en-US" sz="1600" b="1">
              <a:solidFill>
                <a:srgbClr val="333399"/>
              </a:solidFill>
            </a:endParaRPr>
          </a:p>
          <a:p>
            <a:pPr eaLnBrk="1" hangingPunct="1">
              <a:buSzPct val="65000"/>
            </a:pPr>
            <a:endParaRPr lang="en-US" sz="1600" b="1">
              <a:solidFill>
                <a:srgbClr val="CC3300"/>
              </a:solidFill>
            </a:endParaRPr>
          </a:p>
        </p:txBody>
      </p:sp>
      <p:sp>
        <p:nvSpPr>
          <p:cNvPr id="47110" name="Rectangle 5"/>
          <p:cNvSpPr>
            <a:spLocks noChangeArrowheads="1"/>
          </p:cNvSpPr>
          <p:nvPr/>
        </p:nvSpPr>
        <p:spPr bwMode="auto">
          <a:xfrm>
            <a:off x="8493125" y="60833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6"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504B310E-6638-4AF6-937E-0F88AE53979A}" type="slidenum">
              <a:rPr lang="en-US" sz="1400" smtClean="0"/>
              <a:pPr/>
              <a:t>36</a:t>
            </a:fld>
            <a:endParaRPr lang="en-US" sz="1400" smtClean="0"/>
          </a:p>
        </p:txBody>
      </p:sp>
      <p:sp>
        <p:nvSpPr>
          <p:cNvPr id="48131"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8132" name="Text Box 3"/>
          <p:cNvSpPr txBox="1">
            <a:spLocks noChangeArrowheads="1"/>
          </p:cNvSpPr>
          <p:nvPr/>
        </p:nvSpPr>
        <p:spPr bwMode="auto">
          <a:xfrm>
            <a:off x="2000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8133" name="Text Box 4"/>
          <p:cNvSpPr txBox="1">
            <a:spLocks noChangeArrowheads="1"/>
          </p:cNvSpPr>
          <p:nvPr/>
        </p:nvSpPr>
        <p:spPr bwMode="auto">
          <a:xfrm>
            <a:off x="225425" y="1212850"/>
            <a:ext cx="8639175"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12 Decision on Certification Clause Intent:</a:t>
            </a:r>
          </a:p>
          <a:p>
            <a:pPr eaLnBrk="1" hangingPunct="1">
              <a:buSzPct val="65000"/>
            </a:pPr>
            <a:endParaRPr lang="en-US" sz="1600" b="1">
              <a:solidFill>
                <a:srgbClr val="CC3300"/>
              </a:solidFill>
            </a:endParaRPr>
          </a:p>
          <a:p>
            <a:pPr eaLnBrk="1" hangingPunct="1">
              <a:buSzPct val="65000"/>
              <a:buFontTx/>
              <a:buChar char="•"/>
            </a:pPr>
            <a:r>
              <a:rPr lang="en-US" sz="2000" b="1">
                <a:solidFill>
                  <a:srgbClr val="003399"/>
                </a:solidFill>
              </a:rPr>
              <a:t> </a:t>
            </a:r>
            <a:r>
              <a:rPr lang="en-US" sz="1600" b="1">
                <a:solidFill>
                  <a:srgbClr val="003399"/>
                </a:solidFill>
              </a:rPr>
              <a:t>Decisions shall be based on evaluation process</a:t>
            </a:r>
            <a:r>
              <a:rPr lang="en-US" sz="1600" b="1">
                <a:solidFill>
                  <a:srgbClr val="CC3300"/>
                </a:solidFill>
              </a:rPr>
              <a:t>(12.1)</a:t>
            </a:r>
          </a:p>
          <a:p>
            <a:pPr eaLnBrk="1" hangingPunct="1">
              <a:buSzPct val="65000"/>
              <a:buFontTx/>
              <a:buChar char="•"/>
            </a:pPr>
            <a:endParaRPr lang="en-US" sz="1600" b="1">
              <a:solidFill>
                <a:srgbClr val="CC3300"/>
              </a:solidFill>
            </a:endParaRPr>
          </a:p>
          <a:p>
            <a:pPr eaLnBrk="1" hangingPunct="1">
              <a:buSzPct val="65000"/>
              <a:buFontTx/>
              <a:buChar char="•"/>
            </a:pPr>
            <a:r>
              <a:rPr lang="en-US" sz="1600" b="1">
                <a:solidFill>
                  <a:srgbClr val="003399"/>
                </a:solidFill>
              </a:rPr>
              <a:t> UL shall not delegate authority for granting, maintaining, extending, suspending or </a:t>
            </a:r>
          </a:p>
          <a:p>
            <a:pPr eaLnBrk="1" hangingPunct="1">
              <a:buSzPct val="65000"/>
            </a:pPr>
            <a:r>
              <a:rPr lang="en-US" sz="1600" b="1">
                <a:solidFill>
                  <a:srgbClr val="003399"/>
                </a:solidFill>
              </a:rPr>
              <a:t>  withdrawing certification to an outside body</a:t>
            </a:r>
            <a:r>
              <a:rPr lang="en-US" sz="1600" b="1">
                <a:solidFill>
                  <a:srgbClr val="CC3300"/>
                </a:solidFill>
              </a:rPr>
              <a:t>(12.2)</a:t>
            </a:r>
          </a:p>
          <a:p>
            <a:pPr eaLnBrk="1" hangingPunct="1">
              <a:buSzPct val="65000"/>
            </a:pPr>
            <a:endParaRPr lang="en-US" sz="1600" b="1">
              <a:solidFill>
                <a:srgbClr val="CC3300"/>
              </a:solidFill>
            </a:endParaRPr>
          </a:p>
          <a:p>
            <a:pPr eaLnBrk="1" hangingPunct="1">
              <a:buSzPct val="65000"/>
              <a:buFontTx/>
              <a:buChar char="•"/>
            </a:pPr>
            <a:r>
              <a:rPr lang="en-US" sz="1600" b="1">
                <a:solidFill>
                  <a:srgbClr val="003399"/>
                </a:solidFill>
              </a:rPr>
              <a:t>  UL shall provide formal certification documents that include:</a:t>
            </a:r>
          </a:p>
          <a:p>
            <a:pPr lvl="2" eaLnBrk="1" hangingPunct="1">
              <a:buSzPct val="65000"/>
              <a:buFontTx/>
              <a:buChar char="•"/>
            </a:pPr>
            <a:r>
              <a:rPr lang="en-US" sz="1600" b="1">
                <a:solidFill>
                  <a:srgbClr val="003399"/>
                </a:solidFill>
              </a:rPr>
              <a:t> Name, address of supplier</a:t>
            </a:r>
          </a:p>
          <a:p>
            <a:pPr lvl="2" eaLnBrk="1" hangingPunct="1">
              <a:buSzPct val="65000"/>
              <a:buFontTx/>
              <a:buChar char="•"/>
            </a:pPr>
            <a:r>
              <a:rPr lang="en-US" sz="1600" b="1">
                <a:solidFill>
                  <a:srgbClr val="003399"/>
                </a:solidFill>
              </a:rPr>
              <a:t> Scope of certification granted that includes products  certified, product </a:t>
            </a:r>
          </a:p>
          <a:p>
            <a:pPr lvl="2" eaLnBrk="1" hangingPunct="1">
              <a:buSzPct val="65000"/>
            </a:pPr>
            <a:r>
              <a:rPr lang="en-US" sz="1600" b="1">
                <a:solidFill>
                  <a:srgbClr val="003399"/>
                </a:solidFill>
              </a:rPr>
              <a:t> standards used, applicable certification systems </a:t>
            </a:r>
          </a:p>
          <a:p>
            <a:pPr lvl="2" eaLnBrk="1" hangingPunct="1">
              <a:buSzPct val="65000"/>
              <a:buFontTx/>
              <a:buChar char="•"/>
            </a:pPr>
            <a:r>
              <a:rPr lang="en-US" sz="1600" b="1">
                <a:solidFill>
                  <a:srgbClr val="003399"/>
                </a:solidFill>
              </a:rPr>
              <a:t> Effective date of the certification </a:t>
            </a:r>
            <a:r>
              <a:rPr lang="en-US" sz="1600" b="1">
                <a:solidFill>
                  <a:srgbClr val="CC3300"/>
                </a:solidFill>
              </a:rPr>
              <a:t>(12.3)</a:t>
            </a:r>
          </a:p>
          <a:p>
            <a:pPr lvl="2" eaLnBrk="1" hangingPunct="1">
              <a:buSzPct val="65000"/>
              <a:buFontTx/>
              <a:buChar char="•"/>
            </a:pPr>
            <a:endParaRPr lang="en-US" sz="1600" b="1">
              <a:solidFill>
                <a:srgbClr val="003399"/>
              </a:solidFill>
            </a:endParaRPr>
          </a:p>
          <a:p>
            <a:pPr eaLnBrk="1" hangingPunct="1">
              <a:buSzPct val="65000"/>
              <a:buFontTx/>
              <a:buChar char="•"/>
            </a:pPr>
            <a:r>
              <a:rPr lang="en-US" sz="1600" b="1">
                <a:solidFill>
                  <a:srgbClr val="003399"/>
                </a:solidFill>
              </a:rPr>
              <a:t>  UL shall decide what, if any, evaluations are needed when an application for </a:t>
            </a:r>
          </a:p>
          <a:p>
            <a:pPr eaLnBrk="1" hangingPunct="1">
              <a:buSzPct val="65000"/>
            </a:pPr>
            <a:r>
              <a:rPr lang="en-US" sz="1600" b="1">
                <a:solidFill>
                  <a:srgbClr val="003399"/>
                </a:solidFill>
              </a:rPr>
              <a:t> amendment to the scope of a certificate already granted is requested </a:t>
            </a:r>
            <a:r>
              <a:rPr lang="en-US" sz="1600" b="1">
                <a:solidFill>
                  <a:srgbClr val="CC3300"/>
                </a:solidFill>
              </a:rPr>
              <a:t>(12.4)</a:t>
            </a:r>
          </a:p>
          <a:p>
            <a:pPr eaLnBrk="1" hangingPunct="1">
              <a:buSzPct val="65000"/>
              <a:buFontTx/>
              <a:buChar char="•"/>
            </a:pPr>
            <a:endParaRPr lang="en-US" sz="1600" b="1">
              <a:solidFill>
                <a:srgbClr val="CC3300"/>
              </a:solidFill>
            </a:endParaRPr>
          </a:p>
          <a:p>
            <a:pPr eaLnBrk="1" hangingPunct="1">
              <a:buSzPct val="65000"/>
            </a:pPr>
            <a:r>
              <a:rPr lang="en-US" sz="2000" b="1">
                <a:solidFill>
                  <a:srgbClr val="003399"/>
                </a:solidFill>
              </a:rPr>
              <a:t> </a:t>
            </a:r>
          </a:p>
          <a:p>
            <a:pPr lvl="1" eaLnBrk="1" hangingPunct="1">
              <a:buSzPct val="65000"/>
              <a:buFontTx/>
              <a:buChar char="•"/>
            </a:pPr>
            <a:endParaRPr lang="en-US" sz="2000" b="1">
              <a:solidFill>
                <a:srgbClr val="003399"/>
              </a:solidFill>
            </a:endParaRPr>
          </a:p>
          <a:p>
            <a:pPr lvl="1" eaLnBrk="1" hangingPunct="1">
              <a:buSzPct val="65000"/>
              <a:buFontTx/>
              <a:buChar char="•"/>
            </a:pPr>
            <a:endParaRPr lang="en-US" sz="2000" b="1">
              <a:solidFill>
                <a:srgbClr val="003399"/>
              </a:solidFill>
            </a:endParaRPr>
          </a:p>
        </p:txBody>
      </p:sp>
      <p:sp>
        <p:nvSpPr>
          <p:cNvPr id="48134" name="Rectangle 5"/>
          <p:cNvSpPr>
            <a:spLocks noChangeArrowheads="1"/>
          </p:cNvSpPr>
          <p:nvPr/>
        </p:nvSpPr>
        <p:spPr bwMode="auto">
          <a:xfrm>
            <a:off x="8455025" y="60579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24210D5E-3591-4040-89D7-D414B225CC82}" type="slidenum">
              <a:rPr lang="en-US" sz="1400" smtClean="0"/>
              <a:pPr/>
              <a:t>37</a:t>
            </a:fld>
            <a:endParaRPr lang="en-US" sz="1400" smtClean="0"/>
          </a:p>
        </p:txBody>
      </p:sp>
      <p:sp>
        <p:nvSpPr>
          <p:cNvPr id="49155"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49156" name="Text Box 3"/>
          <p:cNvSpPr txBox="1">
            <a:spLocks noChangeArrowheads="1"/>
          </p:cNvSpPr>
          <p:nvPr/>
        </p:nvSpPr>
        <p:spPr bwMode="auto">
          <a:xfrm>
            <a:off x="2000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49157" name="Text Box 4"/>
          <p:cNvSpPr txBox="1">
            <a:spLocks noChangeArrowheads="1"/>
          </p:cNvSpPr>
          <p:nvPr/>
        </p:nvSpPr>
        <p:spPr bwMode="auto">
          <a:xfrm>
            <a:off x="225425" y="1212850"/>
            <a:ext cx="8639175"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12 UL Implementation:</a:t>
            </a:r>
          </a:p>
          <a:p>
            <a:pPr eaLnBrk="1" hangingPunct="1">
              <a:buSzPct val="65000"/>
              <a:buFontTx/>
              <a:buChar char="•"/>
            </a:pPr>
            <a:r>
              <a:rPr lang="en-US" sz="2000" b="1">
                <a:solidFill>
                  <a:srgbClr val="003399"/>
                </a:solidFill>
              </a:rPr>
              <a:t> </a:t>
            </a:r>
            <a:r>
              <a:rPr lang="en-US" sz="1600" b="1">
                <a:solidFill>
                  <a:srgbClr val="333399"/>
                </a:solidFill>
                <a:cs typeface="Times New Roman" pitchFamily="18" charset="0"/>
              </a:rPr>
              <a:t>The steps associated with the certification decision process are described in the  </a:t>
            </a:r>
          </a:p>
          <a:p>
            <a:pPr eaLnBrk="1" hangingPunct="1">
              <a:buSzPct val="65000"/>
            </a:pPr>
            <a:r>
              <a:rPr lang="en-US" sz="1600" b="1">
                <a:solidFill>
                  <a:srgbClr val="333399"/>
                </a:solidFill>
                <a:cs typeface="Times New Roman" pitchFamily="18" charset="0"/>
              </a:rPr>
              <a:t>  Project Handling Process under the Final Review topic</a:t>
            </a:r>
            <a:r>
              <a:rPr lang="en-US" sz="1600" b="1">
                <a:solidFill>
                  <a:srgbClr val="333399"/>
                </a:solidFill>
              </a:rPr>
              <a:t> </a:t>
            </a:r>
            <a:r>
              <a:rPr lang="en-US" sz="1600" b="1">
                <a:solidFill>
                  <a:srgbClr val="CC3300"/>
                </a:solidFill>
              </a:rPr>
              <a:t>(12.1)</a:t>
            </a:r>
          </a:p>
          <a:p>
            <a:pPr eaLnBrk="1" hangingPunct="1">
              <a:buSzPct val="65000"/>
            </a:pPr>
            <a:endParaRPr lang="en-US" sz="1600" b="1">
              <a:solidFill>
                <a:srgbClr val="CC3300"/>
              </a:solidFill>
            </a:endParaRPr>
          </a:p>
          <a:p>
            <a:pPr eaLnBrk="1" hangingPunct="1">
              <a:buSzPct val="65000"/>
              <a:buFontTx/>
              <a:buChar char="•"/>
            </a:pPr>
            <a:r>
              <a:rPr lang="en-US" sz="1600" b="1">
                <a:solidFill>
                  <a:srgbClr val="333399"/>
                </a:solidFill>
              </a:rPr>
              <a:t> For the UL Mark,  </a:t>
            </a:r>
            <a:r>
              <a:rPr lang="en-US" sz="1600" b="1">
                <a:solidFill>
                  <a:srgbClr val="333399"/>
                </a:solidFill>
                <a:cs typeface="Times New Roman" pitchFamily="18" charset="0"/>
              </a:rPr>
              <a:t>Only UL personnel designated as Verification Staff shall make all </a:t>
            </a:r>
          </a:p>
          <a:p>
            <a:pPr eaLnBrk="1" hangingPunct="1">
              <a:buSzPct val="65000"/>
            </a:pPr>
            <a:r>
              <a:rPr lang="en-US" sz="1600" b="1">
                <a:solidFill>
                  <a:srgbClr val="333399"/>
                </a:solidFill>
                <a:cs typeface="Times New Roman" pitchFamily="18" charset="0"/>
              </a:rPr>
              <a:t>  decisions on UL Mark Program certification. There are other requirements for</a:t>
            </a:r>
          </a:p>
          <a:p>
            <a:pPr eaLnBrk="1" hangingPunct="1">
              <a:buSzPct val="65000"/>
            </a:pPr>
            <a:r>
              <a:rPr lang="en-US" sz="1600" b="1">
                <a:solidFill>
                  <a:srgbClr val="333399"/>
                </a:solidFill>
                <a:cs typeface="Times New Roman" pitchFamily="18" charset="0"/>
              </a:rPr>
              <a:t>  programs such as CB Scheme</a:t>
            </a:r>
            <a:r>
              <a:rPr lang="en-US" sz="1600" b="1">
                <a:solidFill>
                  <a:srgbClr val="CC3300"/>
                </a:solidFill>
                <a:cs typeface="Times New Roman" pitchFamily="18" charset="0"/>
              </a:rPr>
              <a:t>(12.2)</a:t>
            </a:r>
          </a:p>
          <a:p>
            <a:pPr eaLnBrk="1" hangingPunct="1">
              <a:buSzPct val="65000"/>
            </a:pPr>
            <a:endParaRPr lang="en-US" sz="1600" b="1">
              <a:solidFill>
                <a:srgbClr val="CC3300"/>
              </a:solidFill>
              <a:cs typeface="Times New Roman" pitchFamily="18" charset="0"/>
            </a:endParaRPr>
          </a:p>
          <a:p>
            <a:pPr eaLnBrk="1" hangingPunct="1">
              <a:buSzPct val="65000"/>
              <a:buFontTx/>
              <a:buChar char="•"/>
            </a:pPr>
            <a:r>
              <a:rPr lang="en-US" sz="1600" b="1">
                <a:solidFill>
                  <a:srgbClr val="333399"/>
                </a:solidFill>
                <a:cs typeface="Times New Roman" pitchFamily="18" charset="0"/>
              </a:rPr>
              <a:t> For UL Mark Certification Documents see </a:t>
            </a:r>
            <a:r>
              <a:rPr lang="en-US" sz="1600" b="1">
                <a:solidFill>
                  <a:srgbClr val="333399"/>
                </a:solidFill>
                <a:hlinkClick r:id="rId3"/>
              </a:rPr>
              <a:t>00-CE-P0001</a:t>
            </a:r>
            <a:r>
              <a:rPr lang="en-US" sz="1600" b="1">
                <a:solidFill>
                  <a:srgbClr val="333399"/>
                </a:solidFill>
              </a:rPr>
              <a:t> </a:t>
            </a:r>
            <a:r>
              <a:rPr lang="en-US" sz="1600" b="1">
                <a:solidFill>
                  <a:srgbClr val="333399"/>
                </a:solidFill>
                <a:cs typeface="Times New Roman" pitchFamily="18" charset="0"/>
              </a:rPr>
              <a:t>. Other requirements are listed </a:t>
            </a:r>
          </a:p>
          <a:p>
            <a:pPr eaLnBrk="1" hangingPunct="1">
              <a:buSzPct val="65000"/>
            </a:pPr>
            <a:r>
              <a:rPr lang="en-US" sz="1600" b="1">
                <a:solidFill>
                  <a:srgbClr val="333399"/>
                </a:solidFill>
                <a:cs typeface="Times New Roman" pitchFamily="18" charset="0"/>
              </a:rPr>
              <a:t>  in program specific documents </a:t>
            </a:r>
            <a:r>
              <a:rPr lang="en-US" sz="1600" b="1">
                <a:solidFill>
                  <a:srgbClr val="CC3300"/>
                </a:solidFill>
                <a:cs typeface="Times New Roman" pitchFamily="18" charset="0"/>
              </a:rPr>
              <a:t>(12.3)</a:t>
            </a:r>
            <a:endParaRPr lang="en-US" sz="1600" b="1">
              <a:solidFill>
                <a:srgbClr val="CC3300"/>
              </a:solidFill>
            </a:endParaRPr>
          </a:p>
          <a:p>
            <a:pPr eaLnBrk="1" hangingPunct="1">
              <a:buSzPct val="65000"/>
            </a:pPr>
            <a:endParaRPr lang="en-US" sz="1600" b="1">
              <a:solidFill>
                <a:srgbClr val="333399"/>
              </a:solidFill>
            </a:endParaRPr>
          </a:p>
          <a:p>
            <a:pPr eaLnBrk="1" hangingPunct="1">
              <a:buSzPct val="65000"/>
            </a:pPr>
            <a:endParaRPr lang="en-US" sz="1600" b="1">
              <a:solidFill>
                <a:srgbClr val="333399"/>
              </a:solidFill>
            </a:endParaRPr>
          </a:p>
          <a:p>
            <a:pPr eaLnBrk="1" hangingPunct="1">
              <a:buSzPct val="65000"/>
            </a:pPr>
            <a:endParaRPr lang="en-US" sz="1600" b="1">
              <a:solidFill>
                <a:srgbClr val="333399"/>
              </a:solidFill>
            </a:endParaRPr>
          </a:p>
          <a:p>
            <a:pPr lvl="1" eaLnBrk="1" hangingPunct="1">
              <a:buSzPct val="65000"/>
              <a:buFontTx/>
              <a:buChar char="•"/>
            </a:pPr>
            <a:endParaRPr lang="en-US" sz="1600" b="1">
              <a:solidFill>
                <a:srgbClr val="333399"/>
              </a:solidFill>
            </a:endParaRPr>
          </a:p>
        </p:txBody>
      </p:sp>
      <p:sp>
        <p:nvSpPr>
          <p:cNvPr id="49158" name="Rectangle 5"/>
          <p:cNvSpPr>
            <a:spLocks noChangeArrowheads="1"/>
          </p:cNvSpPr>
          <p:nvPr/>
        </p:nvSpPr>
        <p:spPr bwMode="auto">
          <a:xfrm>
            <a:off x="8455025" y="60579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4"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E2764DA5-D2D5-4F13-A46B-D286BF2E9080}" type="slidenum">
              <a:rPr lang="en-US" sz="1400" smtClean="0"/>
              <a:pPr/>
              <a:t>38</a:t>
            </a:fld>
            <a:endParaRPr lang="en-US" sz="1400" smtClean="0"/>
          </a:p>
        </p:txBody>
      </p:sp>
      <p:sp>
        <p:nvSpPr>
          <p:cNvPr id="50179"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50180" name="Text Box 3"/>
          <p:cNvSpPr txBox="1">
            <a:spLocks noChangeArrowheads="1"/>
          </p:cNvSpPr>
          <p:nvPr/>
        </p:nvSpPr>
        <p:spPr bwMode="auto">
          <a:xfrm>
            <a:off x="200025" y="1920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50181" name="Text Box 4"/>
          <p:cNvSpPr txBox="1">
            <a:spLocks noChangeArrowheads="1"/>
          </p:cNvSpPr>
          <p:nvPr/>
        </p:nvSpPr>
        <p:spPr bwMode="auto">
          <a:xfrm>
            <a:off x="365125" y="1123950"/>
            <a:ext cx="844867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13 Surveillance Clause Intent:</a:t>
            </a:r>
            <a:endParaRPr lang="en-US" sz="2400" b="1">
              <a:solidFill>
                <a:srgbClr val="003399"/>
              </a:solidFill>
            </a:endParaRPr>
          </a:p>
          <a:p>
            <a:pPr eaLnBrk="1" hangingPunct="1">
              <a:buSzPct val="65000"/>
              <a:buFontTx/>
              <a:buChar char="•"/>
            </a:pPr>
            <a:r>
              <a:rPr lang="en-US" sz="2400" b="1">
                <a:solidFill>
                  <a:srgbClr val="003399"/>
                </a:solidFill>
              </a:rPr>
              <a:t> </a:t>
            </a:r>
            <a:r>
              <a:rPr lang="en-US" sz="1600" b="1">
                <a:solidFill>
                  <a:srgbClr val="003399"/>
                </a:solidFill>
              </a:rPr>
              <a:t>Have a documented procedure to enable surveillance </a:t>
            </a:r>
            <a:r>
              <a:rPr lang="en-US" sz="1600" b="1">
                <a:solidFill>
                  <a:srgbClr val="CC3300"/>
                </a:solidFill>
              </a:rPr>
              <a:t>(13.1)</a:t>
            </a:r>
          </a:p>
          <a:p>
            <a:pPr eaLnBrk="1" hangingPunct="1">
              <a:buSzPct val="65000"/>
              <a:buFontTx/>
              <a:buChar char="•"/>
            </a:pPr>
            <a:r>
              <a:rPr lang="en-US" sz="1600" b="1">
                <a:solidFill>
                  <a:srgbClr val="003399"/>
                </a:solidFill>
              </a:rPr>
              <a:t> Require that suppliers inform UL about changes to  the  product, manufacturing </a:t>
            </a:r>
          </a:p>
          <a:p>
            <a:pPr eaLnBrk="1" hangingPunct="1">
              <a:buSzPct val="65000"/>
            </a:pPr>
            <a:r>
              <a:rPr lang="en-US" sz="1600" b="1">
                <a:solidFill>
                  <a:srgbClr val="003399"/>
                </a:solidFill>
              </a:rPr>
              <a:t>  process or it’s quality system </a:t>
            </a:r>
            <a:r>
              <a:rPr lang="en-US" sz="1600" b="1">
                <a:solidFill>
                  <a:srgbClr val="CC3300"/>
                </a:solidFill>
              </a:rPr>
              <a:t>(13.2)</a:t>
            </a:r>
          </a:p>
          <a:p>
            <a:pPr eaLnBrk="1" hangingPunct="1">
              <a:buSzPct val="65000"/>
              <a:buFontTx/>
              <a:buChar char="•"/>
            </a:pPr>
            <a:r>
              <a:rPr lang="en-US" sz="1600" b="1">
                <a:solidFill>
                  <a:srgbClr val="003399"/>
                </a:solidFill>
              </a:rPr>
              <a:t> Document surveillance activities</a:t>
            </a:r>
            <a:r>
              <a:rPr lang="en-US" sz="1600" b="1">
                <a:solidFill>
                  <a:srgbClr val="CC3300"/>
                </a:solidFill>
              </a:rPr>
              <a:t>(13.3)</a:t>
            </a:r>
          </a:p>
          <a:p>
            <a:pPr eaLnBrk="1" hangingPunct="1">
              <a:buSzPct val="65000"/>
              <a:buFontTx/>
              <a:buChar char="•"/>
            </a:pPr>
            <a:r>
              <a:rPr lang="en-US" sz="1600" b="1">
                <a:solidFill>
                  <a:srgbClr val="003399"/>
                </a:solidFill>
              </a:rPr>
              <a:t> Periodically evaluate marked products to confirm their conformance </a:t>
            </a:r>
            <a:r>
              <a:rPr lang="en-US" sz="1600" b="1">
                <a:solidFill>
                  <a:srgbClr val="CC3300"/>
                </a:solidFill>
              </a:rPr>
              <a:t>(13.4)</a:t>
            </a:r>
          </a:p>
          <a:p>
            <a:pPr lvl="1" eaLnBrk="1" hangingPunct="1">
              <a:buSzPct val="65000"/>
              <a:buFontTx/>
              <a:buChar char="•"/>
            </a:pPr>
            <a:endParaRPr lang="en-US" sz="1600" b="1">
              <a:solidFill>
                <a:srgbClr val="CC3300"/>
              </a:solidFill>
            </a:endParaRPr>
          </a:p>
          <a:p>
            <a:pPr eaLnBrk="1" hangingPunct="1">
              <a:buSzPct val="65000"/>
            </a:pPr>
            <a:r>
              <a:rPr lang="en-US" sz="1600" b="1">
                <a:solidFill>
                  <a:srgbClr val="CC3300"/>
                </a:solidFill>
              </a:rPr>
              <a:t>Section 13 UL Implementation:</a:t>
            </a:r>
          </a:p>
          <a:p>
            <a:pPr eaLnBrk="1" hangingPunct="1">
              <a:buSzPct val="65000"/>
              <a:buFontTx/>
              <a:buChar char="•"/>
            </a:pPr>
            <a:r>
              <a:rPr lang="en-US" sz="1600" b="1">
                <a:solidFill>
                  <a:srgbClr val="333399"/>
                </a:solidFill>
                <a:ea typeface="Arial Unicode MS" pitchFamily="34" charset="-128"/>
                <a:cs typeface="Arial Unicode MS" pitchFamily="34" charset="-128"/>
              </a:rPr>
              <a:t> UL’s surveillance system is called Follow-Up Service (FUS), and is described in the </a:t>
            </a:r>
            <a:r>
              <a:rPr lang="en-US" sz="1600" b="1">
                <a:solidFill>
                  <a:schemeClr val="accent2"/>
                </a:solidFill>
                <a:cs typeface="Times New Roman" pitchFamily="18" charset="0"/>
                <a:hlinkClick r:id="rId3"/>
              </a:rPr>
              <a:t>UL Mark Surveillance Program Policy Manual. </a:t>
            </a:r>
            <a:r>
              <a:rPr lang="en-US" sz="1600" b="1">
                <a:solidFill>
                  <a:srgbClr val="CC3300"/>
                </a:solidFill>
                <a:ea typeface="Arial Unicode MS" pitchFamily="34" charset="-128"/>
                <a:cs typeface="Arial Unicode MS" pitchFamily="34" charset="-128"/>
              </a:rPr>
              <a:t>(13.1 and 13.3)</a:t>
            </a:r>
          </a:p>
          <a:p>
            <a:pPr eaLnBrk="1" hangingPunct="1">
              <a:buSzPct val="65000"/>
              <a:buFontTx/>
              <a:buChar char="•"/>
            </a:pPr>
            <a:endParaRPr lang="en-US" sz="1600" b="1">
              <a:solidFill>
                <a:srgbClr val="CC3300"/>
              </a:solidFill>
              <a:ea typeface="Arial Unicode MS" pitchFamily="34" charset="-128"/>
              <a:cs typeface="Arial Unicode MS" pitchFamily="34" charset="-128"/>
            </a:endParaRPr>
          </a:p>
          <a:p>
            <a:pPr eaLnBrk="1" hangingPunct="1">
              <a:buSzPct val="65000"/>
              <a:buFontTx/>
              <a:buChar char="•"/>
            </a:pPr>
            <a:r>
              <a:rPr lang="en-US" sz="1600" b="1">
                <a:solidFill>
                  <a:srgbClr val="333399"/>
                </a:solidFill>
                <a:cs typeface="Times New Roman" pitchFamily="18" charset="0"/>
              </a:rPr>
              <a:t> The executed contractual agreements confirm the Applicant’s agreement to notify UL of any intended modifications to the product, the manufacturing process, or any other pertinent changes that might affect conformity of the product </a:t>
            </a:r>
            <a:r>
              <a:rPr lang="en-US" sz="1600" b="1">
                <a:solidFill>
                  <a:srgbClr val="CC3300"/>
                </a:solidFill>
                <a:cs typeface="Times New Roman" pitchFamily="18" charset="0"/>
              </a:rPr>
              <a:t>(13.2)</a:t>
            </a:r>
            <a:r>
              <a:rPr lang="en-US" sz="1600" b="1">
                <a:solidFill>
                  <a:srgbClr val="CC3300"/>
                </a:solidFill>
                <a:ea typeface="Arial Unicode MS" pitchFamily="34" charset="-128"/>
                <a:cs typeface="Arial Unicode MS" pitchFamily="34" charset="-128"/>
              </a:rPr>
              <a:t> </a:t>
            </a:r>
          </a:p>
          <a:p>
            <a:pPr eaLnBrk="1" hangingPunct="1">
              <a:buSzPct val="65000"/>
              <a:buFontTx/>
              <a:buChar char="•"/>
            </a:pPr>
            <a:endParaRPr lang="en-US" sz="1600" b="1">
              <a:solidFill>
                <a:srgbClr val="CC3300"/>
              </a:solidFill>
              <a:ea typeface="Arial Unicode MS" pitchFamily="34" charset="-128"/>
              <a:cs typeface="Arial Unicode MS" pitchFamily="34" charset="-128"/>
            </a:endParaRPr>
          </a:p>
          <a:p>
            <a:pPr eaLnBrk="1" hangingPunct="1">
              <a:buSzPct val="65000"/>
              <a:buFontTx/>
              <a:buChar char="•"/>
            </a:pPr>
            <a:r>
              <a:rPr lang="en-US" sz="1600" b="1">
                <a:solidFill>
                  <a:srgbClr val="000000"/>
                </a:solidFill>
                <a:latin typeface="Arial Unicode MS" pitchFamily="34" charset="-128"/>
                <a:cs typeface="Times New Roman" pitchFamily="18" charset="0"/>
              </a:rPr>
              <a:t> </a:t>
            </a:r>
            <a:r>
              <a:rPr lang="en-US" sz="1600" b="1">
                <a:solidFill>
                  <a:srgbClr val="333399"/>
                </a:solidFill>
                <a:cs typeface="Times New Roman" pitchFamily="18" charset="0"/>
              </a:rPr>
              <a:t>Procedures for periodic evaluation/inspection of certified products can be found in the </a:t>
            </a:r>
            <a:r>
              <a:rPr lang="en-US" sz="1600" b="1">
                <a:solidFill>
                  <a:schemeClr val="accent2"/>
                </a:solidFill>
                <a:cs typeface="Times New Roman" pitchFamily="18" charset="0"/>
                <a:hlinkClick r:id="rId3"/>
              </a:rPr>
              <a:t>UL Mark Surveillance Program Policy Manual</a:t>
            </a:r>
            <a:endParaRPr lang="en-US" sz="1600" b="1">
              <a:solidFill>
                <a:schemeClr val="accent2"/>
              </a:solidFill>
              <a:cs typeface="Times New Roman" pitchFamily="18" charset="0"/>
            </a:endParaRPr>
          </a:p>
          <a:p>
            <a:pPr eaLnBrk="1" hangingPunct="1">
              <a:buSzPct val="65000"/>
              <a:buFontTx/>
              <a:buChar char="•"/>
            </a:pPr>
            <a:endParaRPr lang="en-US" sz="1600" b="1">
              <a:solidFill>
                <a:schemeClr val="accent2"/>
              </a:solidFill>
            </a:endParaRPr>
          </a:p>
          <a:p>
            <a:pPr eaLnBrk="1" hangingPunct="1">
              <a:buSzPct val="65000"/>
            </a:pPr>
            <a:r>
              <a:rPr lang="en-US" sz="1600" b="1">
                <a:solidFill>
                  <a:srgbClr val="333399"/>
                </a:solidFill>
                <a:cs typeface="Times New Roman" pitchFamily="18" charset="0"/>
              </a:rPr>
              <a:t>.  The schedule for these evaluations/inspections is provided in the </a:t>
            </a:r>
            <a:r>
              <a:rPr lang="en-US" sz="1600" b="1">
                <a:solidFill>
                  <a:srgbClr val="333399"/>
                </a:solidFill>
                <a:cs typeface="Times New Roman" pitchFamily="18" charset="0"/>
                <a:hlinkClick r:id="rId4"/>
              </a:rPr>
              <a:t>Guide for Establishing Inspection Frequency</a:t>
            </a:r>
            <a:r>
              <a:rPr lang="en-US" sz="1600" b="1">
                <a:solidFill>
                  <a:srgbClr val="333399"/>
                </a:solidFill>
                <a:cs typeface="Times New Roman" pitchFamily="18" charset="0"/>
              </a:rPr>
              <a:t>.</a:t>
            </a:r>
          </a:p>
          <a:p>
            <a:pPr eaLnBrk="1" hangingPunct="1">
              <a:buSzPct val="65000"/>
              <a:buFontTx/>
              <a:buChar char="•"/>
            </a:pPr>
            <a:endParaRPr lang="en-US" sz="1600" b="1">
              <a:solidFill>
                <a:srgbClr val="333399"/>
              </a:solidFill>
              <a:ea typeface="Arial Unicode MS" pitchFamily="34" charset="-128"/>
              <a:cs typeface="Arial Unicode MS" pitchFamily="34" charset="-128"/>
            </a:endParaRPr>
          </a:p>
          <a:p>
            <a:pPr eaLnBrk="1" hangingPunct="1">
              <a:buSzPct val="65000"/>
            </a:pPr>
            <a:endParaRPr lang="en-US" sz="1600" b="1">
              <a:solidFill>
                <a:srgbClr val="CC3300"/>
              </a:solidFill>
            </a:endParaRPr>
          </a:p>
        </p:txBody>
      </p:sp>
      <p:sp>
        <p:nvSpPr>
          <p:cNvPr id="50182" name="Rectangle 5"/>
          <p:cNvSpPr>
            <a:spLocks noChangeArrowheads="1"/>
          </p:cNvSpPr>
          <p:nvPr/>
        </p:nvSpPr>
        <p:spPr bwMode="auto">
          <a:xfrm>
            <a:off x="8442325" y="61468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5"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2D8FECF1-DDAB-4BB2-BEA8-85E980D1DB6D}" type="slidenum">
              <a:rPr lang="en-US" sz="1400" smtClean="0"/>
              <a:pPr/>
              <a:t>39</a:t>
            </a:fld>
            <a:endParaRPr lang="en-US" sz="1400" smtClean="0"/>
          </a:p>
        </p:txBody>
      </p:sp>
      <p:sp>
        <p:nvSpPr>
          <p:cNvPr id="51203"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51204" name="Text Box 3"/>
          <p:cNvSpPr txBox="1">
            <a:spLocks noChangeArrowheads="1"/>
          </p:cNvSpPr>
          <p:nvPr/>
        </p:nvSpPr>
        <p:spPr bwMode="auto">
          <a:xfrm>
            <a:off x="200025" y="2174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51205" name="Text Box 4"/>
          <p:cNvSpPr txBox="1">
            <a:spLocks noChangeArrowheads="1"/>
          </p:cNvSpPr>
          <p:nvPr/>
        </p:nvSpPr>
        <p:spPr bwMode="auto">
          <a:xfrm>
            <a:off x="514350" y="1082675"/>
            <a:ext cx="8321675"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14 Use of Licenses, Certificates and Marks of Conformity Clause Intent:</a:t>
            </a:r>
          </a:p>
          <a:p>
            <a:pPr eaLnBrk="1" hangingPunct="1">
              <a:buSzPct val="65000"/>
              <a:buFontTx/>
              <a:buChar char="•"/>
            </a:pPr>
            <a:r>
              <a:rPr lang="en-US" sz="1600" b="1">
                <a:solidFill>
                  <a:srgbClr val="333399"/>
                </a:solidFill>
              </a:rPr>
              <a:t> UL shall exercise proper control over ownership, use and display of licenses, </a:t>
            </a:r>
          </a:p>
          <a:p>
            <a:pPr eaLnBrk="1" hangingPunct="1">
              <a:buSzPct val="65000"/>
            </a:pPr>
            <a:r>
              <a:rPr lang="en-US" sz="1600" b="1">
                <a:solidFill>
                  <a:srgbClr val="333399"/>
                </a:solidFill>
              </a:rPr>
              <a:t> certificates  and marks  of conformance</a:t>
            </a:r>
          </a:p>
          <a:p>
            <a:pPr eaLnBrk="1" hangingPunct="1">
              <a:buSzPct val="65000"/>
              <a:buFontTx/>
              <a:buChar char="•"/>
            </a:pPr>
            <a:endParaRPr lang="en-US" sz="1600" b="1">
              <a:solidFill>
                <a:srgbClr val="333399"/>
              </a:solidFill>
            </a:endParaRPr>
          </a:p>
          <a:p>
            <a:pPr eaLnBrk="1" hangingPunct="1">
              <a:buSzPct val="65000"/>
              <a:buFontTx/>
              <a:buChar char="•"/>
            </a:pPr>
            <a:r>
              <a:rPr lang="en-US" sz="1600" b="1">
                <a:solidFill>
                  <a:srgbClr val="333399"/>
                </a:solidFill>
              </a:rPr>
              <a:t> Incorrect references to the certification system or misleading use of licenses, </a:t>
            </a:r>
          </a:p>
          <a:p>
            <a:pPr eaLnBrk="1" hangingPunct="1">
              <a:buSzPct val="65000"/>
            </a:pPr>
            <a:r>
              <a:rPr lang="en-US" sz="1600" b="1">
                <a:solidFill>
                  <a:srgbClr val="333399"/>
                </a:solidFill>
              </a:rPr>
              <a:t> certificates or marks  shall be dealt with by suitable action</a:t>
            </a:r>
          </a:p>
          <a:p>
            <a:pPr eaLnBrk="1" hangingPunct="1">
              <a:buSzPct val="65000"/>
            </a:pPr>
            <a:endParaRPr lang="en-US" sz="1600" b="1">
              <a:solidFill>
                <a:srgbClr val="CC3300"/>
              </a:solidFill>
            </a:endParaRPr>
          </a:p>
          <a:p>
            <a:pPr eaLnBrk="1" hangingPunct="1">
              <a:buSzPct val="65000"/>
            </a:pPr>
            <a:r>
              <a:rPr lang="en-US" sz="1600" b="1">
                <a:solidFill>
                  <a:srgbClr val="CC3300"/>
                </a:solidFill>
              </a:rPr>
              <a:t>Section 14 UL Implementation:</a:t>
            </a:r>
          </a:p>
          <a:p>
            <a:pPr eaLnBrk="1" hangingPunct="1">
              <a:buSzPct val="65000"/>
              <a:buFontTx/>
              <a:buChar char="•"/>
            </a:pPr>
            <a:r>
              <a:rPr lang="en-US" sz="1600" b="1">
                <a:solidFill>
                  <a:srgbClr val="333399"/>
                </a:solidFill>
                <a:cs typeface="Times New Roman" pitchFamily="18" charset="0"/>
              </a:rPr>
              <a:t>  UL’s official company name, the UL Marks, and the associated symbols are registered with the US Patent and Trademark Office, and in other countries, as certification marks.  Subject to the terms of the contractual agreements, companies are permitted to use specified forms of UL's name or symbol as an element of UL Marks on products that are Listed, Recognized, or Classified, and which comply with UL product certification requirements. </a:t>
            </a:r>
            <a:r>
              <a:rPr lang="en-US" sz="1600" b="1">
                <a:solidFill>
                  <a:srgbClr val="CC3300"/>
                </a:solidFill>
                <a:cs typeface="Times New Roman" pitchFamily="18" charset="0"/>
              </a:rPr>
              <a:t>(14,1)</a:t>
            </a:r>
            <a:endParaRPr lang="en-US" sz="1600" b="1">
              <a:solidFill>
                <a:srgbClr val="CC3300"/>
              </a:solidFill>
            </a:endParaRPr>
          </a:p>
          <a:p>
            <a:pPr eaLnBrk="1" hangingPunct="1">
              <a:buSzPct val="65000"/>
            </a:pPr>
            <a:endParaRPr lang="en-US" sz="1600" b="1">
              <a:solidFill>
                <a:srgbClr val="CC3300"/>
              </a:solidFill>
            </a:endParaRPr>
          </a:p>
          <a:p>
            <a:pPr eaLnBrk="1" hangingPunct="1">
              <a:buSzPct val="65000"/>
              <a:buFontTx/>
              <a:buChar char="•"/>
            </a:pPr>
            <a:r>
              <a:rPr lang="en-US" sz="2400" b="1">
                <a:solidFill>
                  <a:srgbClr val="003399"/>
                </a:solidFill>
              </a:rPr>
              <a:t> </a:t>
            </a:r>
            <a:r>
              <a:rPr lang="en-US" sz="1600" b="1">
                <a:solidFill>
                  <a:srgbClr val="333399"/>
                </a:solidFill>
                <a:cs typeface="Times New Roman" pitchFamily="18" charset="0"/>
              </a:rPr>
              <a:t>The contractual agreements provide information concerning proper use of the UL Marks. </a:t>
            </a:r>
            <a:r>
              <a:rPr lang="en-US" sz="1600" b="1">
                <a:solidFill>
                  <a:srgbClr val="CC3300"/>
                </a:solidFill>
                <a:cs typeface="Times New Roman" pitchFamily="18" charset="0"/>
              </a:rPr>
              <a:t>(14.2)</a:t>
            </a:r>
          </a:p>
          <a:p>
            <a:pPr eaLnBrk="1" hangingPunct="1">
              <a:buSzPct val="65000"/>
              <a:buFontTx/>
              <a:buChar char="•"/>
            </a:pPr>
            <a:endParaRPr lang="en-US" sz="1600" b="1">
              <a:solidFill>
                <a:srgbClr val="CC3300"/>
              </a:solidFill>
              <a:cs typeface="Times New Roman" pitchFamily="18" charset="0"/>
            </a:endParaRPr>
          </a:p>
          <a:p>
            <a:pPr eaLnBrk="1" hangingPunct="1">
              <a:buSzPct val="65000"/>
              <a:buFontTx/>
              <a:buChar char="•"/>
            </a:pPr>
            <a:r>
              <a:rPr lang="en-US" sz="1600" b="1">
                <a:solidFill>
                  <a:srgbClr val="333399"/>
                </a:solidFill>
                <a:cs typeface="Times New Roman" pitchFamily="18" charset="0"/>
              </a:rPr>
              <a:t> </a:t>
            </a:r>
            <a:r>
              <a:rPr lang="en-US" sz="1600" b="1">
                <a:solidFill>
                  <a:srgbClr val="333399"/>
                </a:solidFill>
                <a:cs typeface="Arial" pitchFamily="34" charset="0"/>
                <a:hlinkClick r:id="rId3"/>
              </a:rPr>
              <a:t>00-FR-P0025</a:t>
            </a:r>
            <a:r>
              <a:rPr lang="en-US" sz="1600" b="1">
                <a:solidFill>
                  <a:srgbClr val="333399"/>
                </a:solidFill>
                <a:cs typeface="Arial" pitchFamily="34" charset="0"/>
              </a:rPr>
              <a:t>, Global Market Surveillance Policy </a:t>
            </a:r>
            <a:r>
              <a:rPr lang="en-US" sz="1600" b="1">
                <a:solidFill>
                  <a:srgbClr val="333399"/>
                </a:solidFill>
                <a:cs typeface="Times New Roman" pitchFamily="18" charset="0"/>
              </a:rPr>
              <a:t> and  </a:t>
            </a:r>
            <a:r>
              <a:rPr lang="en-US" sz="1600" b="1">
                <a:solidFill>
                  <a:srgbClr val="333399"/>
                </a:solidFill>
                <a:cs typeface="Times New Roman" pitchFamily="18" charset="0"/>
                <a:hlinkClick r:id="rId4"/>
              </a:rPr>
              <a:t>00-FP-P0026</a:t>
            </a:r>
            <a:r>
              <a:rPr lang="en-US" sz="1600" b="1">
                <a:solidFill>
                  <a:srgbClr val="333399"/>
                </a:solidFill>
                <a:cs typeface="Times New Roman" pitchFamily="18" charset="0"/>
              </a:rPr>
              <a:t>, Global Market Survey  Policy  </a:t>
            </a:r>
            <a:r>
              <a:rPr lang="en-US" sz="1600" b="1">
                <a:solidFill>
                  <a:srgbClr val="CC3300"/>
                </a:solidFill>
                <a:cs typeface="Times New Roman" pitchFamily="18" charset="0"/>
              </a:rPr>
              <a:t>(14.3)</a:t>
            </a:r>
          </a:p>
        </p:txBody>
      </p:sp>
      <p:sp>
        <p:nvSpPr>
          <p:cNvPr id="51206" name="Rectangle 5"/>
          <p:cNvSpPr>
            <a:spLocks noChangeArrowheads="1"/>
          </p:cNvSpPr>
          <p:nvPr/>
        </p:nvSpPr>
        <p:spPr bwMode="auto">
          <a:xfrm>
            <a:off x="8416925" y="61087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5"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pPr eaLnBrk="1" hangingPunct="1"/>
            <a:r>
              <a:rPr lang="en-US" smtClean="0">
                <a:solidFill>
                  <a:srgbClr val="003399"/>
                </a:solidFill>
                <a:latin typeface="Arial" pitchFamily="34" charset="0"/>
                <a:ea typeface="Geneva" charset="0"/>
              </a:rPr>
              <a:t>Guide 65 - General</a:t>
            </a:r>
          </a:p>
        </p:txBody>
      </p:sp>
      <p:sp>
        <p:nvSpPr>
          <p:cNvPr id="1536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3B676B62-DBAB-4121-8433-C02DA102D172}" type="slidenum">
              <a:rPr lang="en-US" sz="1400" smtClean="0"/>
              <a:pPr/>
              <a:t>4</a:t>
            </a:fld>
            <a:endParaRPr lang="en-US" sz="1400" smtClean="0"/>
          </a:p>
        </p:txBody>
      </p:sp>
      <p:sp>
        <p:nvSpPr>
          <p:cNvPr id="15364" name="Text Box 1027"/>
          <p:cNvSpPr txBox="1">
            <a:spLocks noChangeArrowheads="1"/>
          </p:cNvSpPr>
          <p:nvPr/>
        </p:nvSpPr>
        <p:spPr bwMode="auto">
          <a:xfrm>
            <a:off x="1304925" y="1506538"/>
            <a:ext cx="7488238" cy="585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800" b="1">
                <a:solidFill>
                  <a:srgbClr val="003399"/>
                </a:solidFill>
              </a:rPr>
              <a:t>Guide 65 is divided into 15 main sections:</a:t>
            </a:r>
          </a:p>
          <a:p>
            <a:pPr eaLnBrk="1" hangingPunct="1">
              <a:buSzPct val="65000"/>
            </a:pPr>
            <a:endParaRPr lang="en-US" sz="1800" b="1">
              <a:solidFill>
                <a:srgbClr val="003399"/>
              </a:solidFill>
            </a:endParaRPr>
          </a:p>
          <a:p>
            <a:pPr eaLnBrk="1" hangingPunct="1">
              <a:buSzPct val="65000"/>
            </a:pPr>
            <a:r>
              <a:rPr lang="en-US" sz="1800" b="1">
                <a:solidFill>
                  <a:srgbClr val="003399"/>
                </a:solidFill>
              </a:rPr>
              <a:t>1  Scope</a:t>
            </a:r>
          </a:p>
          <a:p>
            <a:pPr eaLnBrk="1" hangingPunct="1">
              <a:buSzPct val="65000"/>
            </a:pPr>
            <a:r>
              <a:rPr lang="en-US" sz="1800" b="1">
                <a:solidFill>
                  <a:srgbClr val="003399"/>
                </a:solidFill>
              </a:rPr>
              <a:t>2  Reference</a:t>
            </a:r>
          </a:p>
          <a:p>
            <a:pPr eaLnBrk="1" hangingPunct="1">
              <a:buSzPct val="65000"/>
            </a:pPr>
            <a:r>
              <a:rPr lang="en-US" sz="1800" b="1">
                <a:solidFill>
                  <a:srgbClr val="003399"/>
                </a:solidFill>
                <a:hlinkClick r:id="rId3" action="ppaction://hlinksldjump"/>
              </a:rPr>
              <a:t>3  Definitions</a:t>
            </a:r>
            <a:endParaRPr lang="en-US" sz="1800" b="1">
              <a:solidFill>
                <a:srgbClr val="003399"/>
              </a:solidFill>
            </a:endParaRPr>
          </a:p>
          <a:p>
            <a:pPr eaLnBrk="1" hangingPunct="1">
              <a:buSzPct val="65000"/>
            </a:pPr>
            <a:r>
              <a:rPr lang="en-US" sz="1800" b="1">
                <a:solidFill>
                  <a:srgbClr val="003399"/>
                </a:solidFill>
                <a:hlinkClick r:id="rId4" action="ppaction://hlinksldjump"/>
              </a:rPr>
              <a:t>4  Certification Body</a:t>
            </a:r>
            <a:endParaRPr lang="en-US" sz="1800" b="1">
              <a:solidFill>
                <a:srgbClr val="003399"/>
              </a:solidFill>
            </a:endParaRPr>
          </a:p>
          <a:p>
            <a:pPr eaLnBrk="1" hangingPunct="1">
              <a:buSzPct val="65000"/>
            </a:pPr>
            <a:r>
              <a:rPr lang="en-US" sz="1800" b="1">
                <a:solidFill>
                  <a:srgbClr val="003399"/>
                </a:solidFill>
                <a:hlinkClick r:id="rId5" action="ppaction://hlinksldjump"/>
              </a:rPr>
              <a:t>5  Certification Body Personnel</a:t>
            </a:r>
            <a:endParaRPr lang="en-US" sz="1800" b="1">
              <a:solidFill>
                <a:srgbClr val="003399"/>
              </a:solidFill>
            </a:endParaRPr>
          </a:p>
          <a:p>
            <a:pPr eaLnBrk="1" hangingPunct="1">
              <a:buSzPct val="65000"/>
            </a:pPr>
            <a:r>
              <a:rPr lang="en-US" sz="1800" b="1">
                <a:solidFill>
                  <a:srgbClr val="003399"/>
                </a:solidFill>
                <a:hlinkClick r:id="rId6" action="ppaction://hlinksldjump"/>
              </a:rPr>
              <a:t>6  Changes in the Certification Requirements</a:t>
            </a:r>
            <a:endParaRPr lang="en-US" sz="1800" b="1">
              <a:solidFill>
                <a:srgbClr val="003399"/>
              </a:solidFill>
            </a:endParaRPr>
          </a:p>
          <a:p>
            <a:pPr eaLnBrk="1" hangingPunct="1">
              <a:buSzPct val="65000"/>
            </a:pPr>
            <a:r>
              <a:rPr lang="en-US" sz="1800" b="1">
                <a:solidFill>
                  <a:srgbClr val="003399"/>
                </a:solidFill>
                <a:hlinkClick r:id="rId7" action="ppaction://hlinksldjump"/>
              </a:rPr>
              <a:t>7  Appeals, Complaints and Disputes</a:t>
            </a:r>
            <a:endParaRPr lang="en-US" sz="1800" b="1">
              <a:solidFill>
                <a:srgbClr val="003399"/>
              </a:solidFill>
            </a:endParaRPr>
          </a:p>
          <a:p>
            <a:pPr eaLnBrk="1" hangingPunct="1">
              <a:buSzPct val="65000"/>
            </a:pPr>
            <a:r>
              <a:rPr lang="en-US" sz="1800" b="1">
                <a:solidFill>
                  <a:srgbClr val="003399"/>
                </a:solidFill>
                <a:hlinkClick r:id="rId8" action="ppaction://hlinksldjump"/>
              </a:rPr>
              <a:t>8  Application for Certification</a:t>
            </a:r>
            <a:endParaRPr lang="en-US" sz="1800" b="1">
              <a:solidFill>
                <a:srgbClr val="003399"/>
              </a:solidFill>
            </a:endParaRPr>
          </a:p>
          <a:p>
            <a:pPr eaLnBrk="1" hangingPunct="1">
              <a:buSzPct val="65000"/>
            </a:pPr>
            <a:r>
              <a:rPr lang="en-US" sz="1800" b="1">
                <a:solidFill>
                  <a:srgbClr val="003399"/>
                </a:solidFill>
                <a:hlinkClick r:id="rId9" action="ppaction://hlinksldjump"/>
              </a:rPr>
              <a:t>9  Preparation for Evaluation</a:t>
            </a:r>
            <a:endParaRPr lang="en-US" sz="1800" b="1">
              <a:solidFill>
                <a:srgbClr val="003399"/>
              </a:solidFill>
            </a:endParaRPr>
          </a:p>
          <a:p>
            <a:pPr eaLnBrk="1" hangingPunct="1">
              <a:buSzPct val="65000"/>
            </a:pPr>
            <a:r>
              <a:rPr lang="en-US" sz="1800" b="1">
                <a:solidFill>
                  <a:srgbClr val="003399"/>
                </a:solidFill>
                <a:hlinkClick r:id="rId10" action="ppaction://hlinksldjump"/>
              </a:rPr>
              <a:t>10 Evaluation </a:t>
            </a:r>
            <a:endParaRPr lang="en-US" sz="1800" b="1">
              <a:solidFill>
                <a:srgbClr val="003399"/>
              </a:solidFill>
            </a:endParaRPr>
          </a:p>
          <a:p>
            <a:pPr eaLnBrk="1" hangingPunct="1">
              <a:buSzPct val="65000"/>
            </a:pPr>
            <a:r>
              <a:rPr lang="en-US" sz="1800" b="1">
                <a:solidFill>
                  <a:srgbClr val="003399"/>
                </a:solidFill>
                <a:hlinkClick r:id="rId10" action="ppaction://hlinksldjump"/>
              </a:rPr>
              <a:t>11 Evaluation Report</a:t>
            </a:r>
            <a:endParaRPr lang="en-US" sz="1800" b="1">
              <a:solidFill>
                <a:srgbClr val="003399"/>
              </a:solidFill>
            </a:endParaRPr>
          </a:p>
          <a:p>
            <a:pPr eaLnBrk="1" hangingPunct="1">
              <a:buSzPct val="65000"/>
            </a:pPr>
            <a:r>
              <a:rPr lang="en-US" sz="1800" b="1">
                <a:solidFill>
                  <a:srgbClr val="003399"/>
                </a:solidFill>
                <a:hlinkClick r:id="rId11" action="ppaction://hlinksldjump"/>
              </a:rPr>
              <a:t>12 Decision on Certification</a:t>
            </a:r>
            <a:endParaRPr lang="en-US" sz="1800" b="1">
              <a:solidFill>
                <a:srgbClr val="003399"/>
              </a:solidFill>
            </a:endParaRPr>
          </a:p>
          <a:p>
            <a:pPr eaLnBrk="1" hangingPunct="1">
              <a:buSzPct val="65000"/>
            </a:pPr>
            <a:r>
              <a:rPr lang="en-US" sz="1800" b="1">
                <a:solidFill>
                  <a:srgbClr val="003399"/>
                </a:solidFill>
                <a:hlinkClick r:id="rId12" action="ppaction://hlinksldjump"/>
              </a:rPr>
              <a:t>13 Surveillance</a:t>
            </a:r>
            <a:endParaRPr lang="en-US" sz="1800" b="1">
              <a:solidFill>
                <a:srgbClr val="003399"/>
              </a:solidFill>
            </a:endParaRPr>
          </a:p>
          <a:p>
            <a:pPr eaLnBrk="1" hangingPunct="1">
              <a:buSzPct val="65000"/>
            </a:pPr>
            <a:r>
              <a:rPr lang="en-US" sz="1800" b="1">
                <a:solidFill>
                  <a:srgbClr val="003399"/>
                </a:solidFill>
                <a:hlinkClick r:id="rId13" action="ppaction://hlinksldjump"/>
              </a:rPr>
              <a:t>14 Use of Licenses, certificates and Marks of Conformity</a:t>
            </a:r>
            <a:endParaRPr lang="en-US" sz="1800" b="1">
              <a:solidFill>
                <a:srgbClr val="003399"/>
              </a:solidFill>
            </a:endParaRPr>
          </a:p>
          <a:p>
            <a:pPr eaLnBrk="1" hangingPunct="1">
              <a:buSzPct val="65000"/>
            </a:pPr>
            <a:r>
              <a:rPr lang="en-US" sz="1800" b="1">
                <a:solidFill>
                  <a:srgbClr val="003399"/>
                </a:solidFill>
                <a:hlinkClick r:id="rId14" action="ppaction://hlinksldjump"/>
              </a:rPr>
              <a:t>15 Complaints to Suppliers</a:t>
            </a:r>
            <a:endParaRPr lang="en-US" sz="1800" b="1">
              <a:solidFill>
                <a:srgbClr val="003399"/>
              </a:solidFill>
            </a:endParaRPr>
          </a:p>
          <a:p>
            <a:pPr eaLnBrk="1" hangingPunct="1">
              <a:buSzPct val="65000"/>
            </a:pPr>
            <a:endParaRPr lang="en-US" sz="1800" b="1">
              <a:solidFill>
                <a:srgbClr val="003399"/>
              </a:solidFill>
            </a:endParaRPr>
          </a:p>
          <a:p>
            <a:pPr eaLnBrk="1" hangingPunct="1">
              <a:buSzPct val="65000"/>
            </a:pPr>
            <a:endParaRPr lang="en-US" sz="1800" b="1">
              <a:solidFill>
                <a:srgbClr val="003399"/>
              </a:solidFill>
            </a:endParaRPr>
          </a:p>
          <a:p>
            <a:pPr eaLnBrk="1" hangingPunct="1">
              <a:buSzPct val="65000"/>
            </a:pPr>
            <a:endParaRPr lang="en-US" sz="1800" b="1">
              <a:solidFill>
                <a:srgbClr val="003399"/>
              </a:solidFill>
            </a:endParaRPr>
          </a:p>
          <a:p>
            <a:pPr eaLnBrk="1" hangingPunct="1">
              <a:buSzPct val="65000"/>
            </a:pPr>
            <a:r>
              <a:rPr lang="en-US" sz="1800"/>
              <a:t>  </a:t>
            </a:r>
          </a:p>
        </p:txBody>
      </p:sp>
      <p:sp>
        <p:nvSpPr>
          <p:cNvPr id="15365" name="Rectangle 1028"/>
          <p:cNvSpPr>
            <a:spLocks noChangeArrowheads="1"/>
          </p:cNvSpPr>
          <p:nvPr/>
        </p:nvSpPr>
        <p:spPr bwMode="auto">
          <a:xfrm>
            <a:off x="7975600" y="6121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a:solidFill>
                  <a:srgbClr val="003399"/>
                </a:solidFill>
                <a:hlinkClick r:id="rId15" action="ppaction://hlinksldjump"/>
              </a:rPr>
              <a:t>Back to Agenda</a:t>
            </a:r>
            <a:endParaRPr lang="en-US" sz="900">
              <a:solidFill>
                <a:srgbClr val="00339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FBC12A43-7EE4-4A4F-AF6F-C57EAE159002}" type="slidenum">
              <a:rPr lang="en-US" sz="1400" smtClean="0"/>
              <a:pPr/>
              <a:t>40</a:t>
            </a:fld>
            <a:endParaRPr lang="en-US" sz="1400" smtClean="0"/>
          </a:p>
        </p:txBody>
      </p:sp>
      <p:sp>
        <p:nvSpPr>
          <p:cNvPr id="52227"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52228" name="Text Box 1027"/>
          <p:cNvSpPr txBox="1">
            <a:spLocks noChangeArrowheads="1"/>
          </p:cNvSpPr>
          <p:nvPr/>
        </p:nvSpPr>
        <p:spPr bwMode="auto">
          <a:xfrm>
            <a:off x="161925" y="1920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52229" name="Text Box 1028"/>
          <p:cNvSpPr txBox="1">
            <a:spLocks noChangeArrowheads="1"/>
          </p:cNvSpPr>
          <p:nvPr/>
        </p:nvSpPr>
        <p:spPr bwMode="auto">
          <a:xfrm>
            <a:off x="301625" y="1263650"/>
            <a:ext cx="7813675"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15 Complaint to Supplier Clause Intent:</a:t>
            </a:r>
          </a:p>
          <a:p>
            <a:pPr eaLnBrk="1" hangingPunct="1">
              <a:buSzPct val="65000"/>
            </a:pPr>
            <a:r>
              <a:rPr lang="en-US" sz="1600" b="1">
                <a:solidFill>
                  <a:srgbClr val="333399"/>
                </a:solidFill>
              </a:rPr>
              <a:t>Suppliers of certified product shall  keep a record of all complaints relating to a products compliance, take appropriate action and document actions taken.</a:t>
            </a:r>
          </a:p>
          <a:p>
            <a:pPr eaLnBrk="1" hangingPunct="1">
              <a:buSzPct val="65000"/>
            </a:pPr>
            <a:endParaRPr lang="en-US" sz="1600" b="1">
              <a:solidFill>
                <a:srgbClr val="CC3300"/>
              </a:solidFill>
            </a:endParaRPr>
          </a:p>
          <a:p>
            <a:pPr eaLnBrk="1" hangingPunct="1">
              <a:buSzPct val="65000"/>
            </a:pPr>
            <a:endParaRPr lang="en-US" sz="1600" b="1">
              <a:solidFill>
                <a:srgbClr val="CC3300"/>
              </a:solidFill>
            </a:endParaRPr>
          </a:p>
          <a:p>
            <a:pPr eaLnBrk="1" hangingPunct="1">
              <a:buSzPct val="65000"/>
            </a:pPr>
            <a:endParaRPr lang="en-US" sz="1600" b="1">
              <a:solidFill>
                <a:srgbClr val="CC3300"/>
              </a:solidFill>
            </a:endParaRPr>
          </a:p>
          <a:p>
            <a:pPr eaLnBrk="1" hangingPunct="1">
              <a:buSzPct val="65000"/>
            </a:pPr>
            <a:r>
              <a:rPr lang="en-US" sz="1600" b="1">
                <a:solidFill>
                  <a:srgbClr val="CC3300"/>
                </a:solidFill>
              </a:rPr>
              <a:t>Section 15 UL Implementation:</a:t>
            </a:r>
          </a:p>
          <a:p>
            <a:pPr eaLnBrk="1" hangingPunct="1">
              <a:buClr>
                <a:srgbClr val="FF3300"/>
              </a:buClr>
              <a:buSzPct val="65000"/>
            </a:pPr>
            <a:r>
              <a:rPr lang="en-US" sz="1600" b="1">
                <a:solidFill>
                  <a:srgbClr val="333399"/>
                </a:solidFill>
                <a:cs typeface="Times New Roman" pitchFamily="18" charset="0"/>
              </a:rPr>
              <a:t>Supplier requirements on complaint  handling are detailed via agreements</a:t>
            </a:r>
            <a:endParaRPr lang="en-US" sz="1600" b="1">
              <a:solidFill>
                <a:srgbClr val="333399"/>
              </a:solidFill>
            </a:endParaRPr>
          </a:p>
          <a:p>
            <a:pPr eaLnBrk="1" hangingPunct="1">
              <a:buSzPct val="65000"/>
              <a:buFontTx/>
              <a:buChar char="•"/>
            </a:pPr>
            <a:endParaRPr lang="en-US" sz="1600" b="1">
              <a:solidFill>
                <a:srgbClr val="333399"/>
              </a:solidFill>
            </a:endParaRPr>
          </a:p>
        </p:txBody>
      </p:sp>
      <p:sp>
        <p:nvSpPr>
          <p:cNvPr id="52230" name="Rectangle 1029"/>
          <p:cNvSpPr>
            <a:spLocks noChangeArrowheads="1"/>
          </p:cNvSpPr>
          <p:nvPr/>
        </p:nvSpPr>
        <p:spPr bwMode="auto">
          <a:xfrm>
            <a:off x="8404225" y="60960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2530198C-287F-4DE6-80B8-638D9DD7C83F}" type="slidenum">
              <a:rPr lang="en-US" sz="1400" smtClean="0"/>
              <a:pPr/>
              <a:t>41</a:t>
            </a:fld>
            <a:endParaRPr lang="en-US" sz="1400" smtClean="0"/>
          </a:p>
        </p:txBody>
      </p:sp>
      <p:sp>
        <p:nvSpPr>
          <p:cNvPr id="53251"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53252" name="Text Box 3"/>
          <p:cNvSpPr txBox="1">
            <a:spLocks noChangeArrowheads="1"/>
          </p:cNvSpPr>
          <p:nvPr/>
        </p:nvSpPr>
        <p:spPr bwMode="auto">
          <a:xfrm>
            <a:off x="2355850" y="320675"/>
            <a:ext cx="4595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4400" b="1">
                <a:solidFill>
                  <a:srgbClr val="003399"/>
                </a:solidFill>
              </a:rPr>
              <a:t>Revision History</a:t>
            </a:r>
            <a:endParaRPr lang="en-US" sz="4000">
              <a:latin typeface="Tahoma" pitchFamily="34" charset="0"/>
            </a:endParaRPr>
          </a:p>
        </p:txBody>
      </p:sp>
      <p:sp>
        <p:nvSpPr>
          <p:cNvPr id="53253" name="Text Box 4"/>
          <p:cNvSpPr txBox="1">
            <a:spLocks noChangeArrowheads="1"/>
          </p:cNvSpPr>
          <p:nvPr/>
        </p:nvSpPr>
        <p:spPr bwMode="auto">
          <a:xfrm>
            <a:off x="517525" y="1249363"/>
            <a:ext cx="8626475"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000">
                <a:solidFill>
                  <a:schemeClr val="tx1"/>
                </a:solidFill>
                <a:latin typeface="Arial" pitchFamily="34" charset="0"/>
                <a:ea typeface="Osaka" pitchFamily="1" charset="-128"/>
              </a:defRPr>
            </a:lvl1pPr>
            <a:lvl2pPr marL="687388" indent="-168275"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200" b="1"/>
              <a:t>Rev 7.0 – 8/29/12</a:t>
            </a:r>
          </a:p>
          <a:p>
            <a:pPr eaLnBrk="1" hangingPunct="1">
              <a:buSzPct val="65000"/>
            </a:pPr>
            <a:r>
              <a:rPr lang="en-US" sz="1200"/>
              <a:t>	1. Added 00-OP-S0416 to presentation pages 10, 17, 27, 34 and 35</a:t>
            </a:r>
          </a:p>
          <a:p>
            <a:pPr eaLnBrk="1" hangingPunct="1">
              <a:buSzPct val="65000"/>
            </a:pPr>
            <a:endParaRPr lang="en-US" sz="1200" b="1"/>
          </a:p>
          <a:p>
            <a:pPr eaLnBrk="1" hangingPunct="1">
              <a:buSzPct val="65000"/>
            </a:pPr>
            <a:r>
              <a:rPr lang="en-US" sz="1200" b="1"/>
              <a:t>Rev 6.0 – 2/15/12</a:t>
            </a:r>
          </a:p>
          <a:p>
            <a:pPr eaLnBrk="1" hangingPunct="1">
              <a:buSzPct val="65000"/>
            </a:pPr>
            <a:r>
              <a:rPr lang="en-US" sz="1200" b="1"/>
              <a:t>	</a:t>
            </a:r>
            <a:r>
              <a:rPr lang="en-US" sz="1200"/>
              <a:t>1. Added document links</a:t>
            </a:r>
          </a:p>
          <a:p>
            <a:pPr eaLnBrk="1" hangingPunct="1">
              <a:buSzPct val="65000"/>
            </a:pPr>
            <a:r>
              <a:rPr lang="en-US" sz="1200"/>
              <a:t>           2. Updated presentation template to new UL Brand </a:t>
            </a:r>
          </a:p>
          <a:p>
            <a:pPr eaLnBrk="1" hangingPunct="1">
              <a:buSzPct val="65000"/>
            </a:pPr>
            <a:endParaRPr lang="en-US" sz="1200" b="1"/>
          </a:p>
          <a:p>
            <a:pPr eaLnBrk="1" hangingPunct="1">
              <a:buSzPct val="65000"/>
            </a:pPr>
            <a:r>
              <a:rPr lang="en-US" sz="1200" b="1"/>
              <a:t>Rev 5.0 – 2/11/11</a:t>
            </a:r>
          </a:p>
          <a:p>
            <a:pPr eaLnBrk="1" hangingPunct="1">
              <a:buSzPct val="65000"/>
            </a:pPr>
            <a:r>
              <a:rPr lang="en-US" sz="1200" b="1"/>
              <a:t>            </a:t>
            </a:r>
            <a:r>
              <a:rPr lang="en-US" sz="1200"/>
              <a:t>1. Slide 24.  Added  00-OP-S0075, SOP for qualification for CAS Evaluation Staff - Level 2 </a:t>
            </a:r>
          </a:p>
          <a:p>
            <a:pPr eaLnBrk="1" hangingPunct="1">
              <a:buSzPct val="65000"/>
            </a:pPr>
            <a:r>
              <a:rPr lang="en-US" sz="1200"/>
              <a:t>            2. Slide 34. Changed  title from New or Unusual  to New or Innovative in SOP 00-PD-S0032</a:t>
            </a:r>
          </a:p>
          <a:p>
            <a:pPr eaLnBrk="1" hangingPunct="1">
              <a:buSzPct val="65000"/>
            </a:pPr>
            <a:endParaRPr lang="en-US" sz="1200" b="1"/>
          </a:p>
          <a:p>
            <a:pPr eaLnBrk="1" hangingPunct="1">
              <a:buSzPct val="65000"/>
            </a:pPr>
            <a:r>
              <a:rPr lang="en-US" sz="1200" b="1"/>
              <a:t>Rev 4.0 – 9-28-09</a:t>
            </a:r>
          </a:p>
          <a:p>
            <a:pPr lvl="1" eaLnBrk="1" hangingPunct="1">
              <a:buFontTx/>
              <a:buAutoNum type="arabicPeriod"/>
            </a:pPr>
            <a:r>
              <a:rPr lang="en-US" sz="1200"/>
              <a:t>Added Guide 65 version to title. Now reads Guide 65:1996</a:t>
            </a:r>
          </a:p>
          <a:p>
            <a:pPr lvl="1" eaLnBrk="1" hangingPunct="1">
              <a:buFontTx/>
              <a:buAutoNum type="arabicPeriod"/>
            </a:pPr>
            <a:r>
              <a:rPr lang="en-US" sz="1200"/>
              <a:t>Slide 14. Updated the VN Handling Procedure to new document title </a:t>
            </a:r>
            <a:r>
              <a:rPr lang="en-US" sz="1200">
                <a:cs typeface="Times New Roman" pitchFamily="18" charset="0"/>
              </a:rPr>
              <a:t>Variation Handling and Processing Procedure</a:t>
            </a:r>
          </a:p>
          <a:p>
            <a:pPr lvl="1" eaLnBrk="1" hangingPunct="1">
              <a:buFontTx/>
              <a:buAutoNum type="arabicPeriod"/>
            </a:pPr>
            <a:r>
              <a:rPr lang="en-US" sz="1200">
                <a:cs typeface="Times New Roman" pitchFamily="18" charset="0"/>
              </a:rPr>
              <a:t>Slide 11. Changed ISO/IEC 17020:1998 to ISO/IEC 17020:2004</a:t>
            </a:r>
          </a:p>
          <a:p>
            <a:pPr lvl="1" eaLnBrk="1" hangingPunct="1">
              <a:buFontTx/>
              <a:buAutoNum type="arabicPeriod"/>
            </a:pPr>
            <a:r>
              <a:rPr lang="en-US" sz="1200">
                <a:cs typeface="Times New Roman" pitchFamily="18" charset="0"/>
              </a:rPr>
              <a:t> Slide 25. Changed Field Service Competency  to </a:t>
            </a:r>
            <a:r>
              <a:rPr lang="en-US" sz="1200"/>
              <a:t>Global Field Service Competency </a:t>
            </a:r>
          </a:p>
          <a:p>
            <a:pPr lvl="1" eaLnBrk="1" hangingPunct="1">
              <a:buFontTx/>
              <a:buAutoNum type="arabicPeriod"/>
            </a:pPr>
            <a:r>
              <a:rPr lang="en-US" sz="1200"/>
              <a:t>Procedure, </a:t>
            </a:r>
            <a:r>
              <a:rPr lang="en-US" sz="1200">
                <a:cs typeface="Arial" pitchFamily="34" charset="0"/>
              </a:rPr>
              <a:t>00-GI-S0037;</a:t>
            </a:r>
            <a:r>
              <a:rPr lang="en-US" sz="1200"/>
              <a:t> Removed “sec 9.3” from 00-CE-P0001 sec 9.3 </a:t>
            </a:r>
          </a:p>
          <a:p>
            <a:pPr lvl="1" eaLnBrk="1" hangingPunct="1">
              <a:buFontTx/>
              <a:buAutoNum type="arabicPeriod"/>
            </a:pPr>
            <a:r>
              <a:rPr lang="en-US" sz="1200"/>
              <a:t>Slide 35. Removed “sec 9.3” from 00-CE-P0001 sec 9.3 </a:t>
            </a:r>
            <a:br>
              <a:rPr lang="en-US" sz="1200"/>
            </a:br>
            <a:r>
              <a:rPr lang="en-US" sz="1200"/>
              <a:t>Slide 36. Removed </a:t>
            </a:r>
            <a:r>
              <a:rPr lang="en-US" sz="1200">
                <a:cs typeface="Times New Roman" pitchFamily="18" charset="0"/>
              </a:rPr>
              <a:t>00-OP-S0066, UL Mark Evaluation and Certification Process</a:t>
            </a:r>
            <a:r>
              <a:rPr lang="en-US" sz="1200"/>
              <a:t> - it is obsolete</a:t>
            </a:r>
          </a:p>
          <a:p>
            <a:pPr eaLnBrk="1" hangingPunct="1">
              <a:buSzPct val="65000"/>
            </a:pPr>
            <a:endParaRPr lang="en-US" sz="1200"/>
          </a:p>
          <a:p>
            <a:pPr eaLnBrk="1" hangingPunct="1">
              <a:buSzPct val="65000"/>
            </a:pPr>
            <a:r>
              <a:rPr lang="en-US" sz="1200" b="1"/>
              <a:t>Rev 3.0- 7/28/09</a:t>
            </a:r>
          </a:p>
          <a:p>
            <a:pPr lvl="1" eaLnBrk="1" hangingPunct="1">
              <a:buFontTx/>
              <a:buAutoNum type="arabicPeriod"/>
            </a:pPr>
            <a:r>
              <a:rPr lang="en-US" sz="1200">
                <a:solidFill>
                  <a:srgbClr val="000000"/>
                </a:solidFill>
              </a:rPr>
              <a:t>Slide 6 -   Changed Subcontract definition to align with 00-QA-S0009</a:t>
            </a:r>
          </a:p>
          <a:p>
            <a:pPr lvl="1" eaLnBrk="1" hangingPunct="1">
              <a:buFontTx/>
              <a:buAutoNum type="arabicPeriod"/>
            </a:pPr>
            <a:r>
              <a:rPr lang="en-US" sz="1200">
                <a:solidFill>
                  <a:srgbClr val="000000"/>
                </a:solidFill>
              </a:rPr>
              <a:t>Slide 20 - Removed obsolete Document Management Policy 00-QA-P0002</a:t>
            </a:r>
          </a:p>
          <a:p>
            <a:pPr lvl="1" eaLnBrk="1" hangingPunct="1">
              <a:buFontTx/>
              <a:buAutoNum type="arabicPeriod"/>
            </a:pPr>
            <a:r>
              <a:rPr lang="en-US" sz="1200">
                <a:solidFill>
                  <a:srgbClr val="000000"/>
                </a:solidFill>
              </a:rPr>
              <a:t>Slide 24 - Removed</a:t>
            </a:r>
            <a:r>
              <a:rPr lang="en-US" sz="1200" b="1">
                <a:solidFill>
                  <a:srgbClr val="000000"/>
                </a:solidFill>
              </a:rPr>
              <a:t> </a:t>
            </a:r>
            <a:r>
              <a:rPr lang="en-US" sz="1200">
                <a:solidFill>
                  <a:srgbClr val="000000"/>
                </a:solidFill>
              </a:rPr>
              <a:t>obsolete 80-HR-F0030, Code of Ethics Sign off</a:t>
            </a:r>
          </a:p>
          <a:p>
            <a:pPr lvl="1" eaLnBrk="1" hangingPunct="1">
              <a:buFontTx/>
              <a:buAutoNum type="arabicPeriod"/>
            </a:pPr>
            <a:r>
              <a:rPr lang="en-US" sz="1200">
                <a:solidFill>
                  <a:srgbClr val="000000"/>
                </a:solidFill>
              </a:rPr>
              <a:t>Slide 24 - Added 00-HR-S0052, Record of Agreements Pertaining to Confidentiality, Conflict of Interest,  Business Ethics, and Other Policies </a:t>
            </a:r>
          </a:p>
          <a:p>
            <a:pPr lvl="1" eaLnBrk="1" hangingPunct="1">
              <a:buFontTx/>
              <a:buAutoNum type="arabicPeriod"/>
            </a:pPr>
            <a:r>
              <a:rPr lang="en-US" sz="1200">
                <a:solidFill>
                  <a:srgbClr val="000000"/>
                </a:solidFill>
              </a:rPr>
              <a:t>Slide 34 - Removed</a:t>
            </a:r>
            <a:r>
              <a:rPr lang="en-US" sz="1200" b="1">
                <a:solidFill>
                  <a:srgbClr val="000000"/>
                </a:solidFill>
              </a:rPr>
              <a:t> </a:t>
            </a:r>
            <a:r>
              <a:rPr lang="en-US" sz="1200">
                <a:solidFill>
                  <a:srgbClr val="000000"/>
                </a:solidFill>
              </a:rPr>
              <a:t>obsolete 80-HR-F0030, Code of Ethics Sign off</a:t>
            </a:r>
          </a:p>
          <a:p>
            <a:pPr lvl="1" eaLnBrk="1" hangingPunct="1">
              <a:buFontTx/>
              <a:buAutoNum type="arabicPeriod"/>
            </a:pPr>
            <a:r>
              <a:rPr lang="en-US" sz="1200">
                <a:solidFill>
                  <a:srgbClr val="000000"/>
                </a:solidFill>
              </a:rPr>
              <a:t>Slide 34 - Added 00-HR-S0052, Record of Agreements Pertaining to Confidentiality, Conflict of Interest, Business Ethics, and Other Policies </a:t>
            </a:r>
          </a:p>
          <a:p>
            <a:pPr eaLnBrk="1" hangingPunct="1">
              <a:buSzPct val="65000"/>
            </a:pPr>
            <a:endParaRPr lang="en-US" sz="1200" b="1"/>
          </a:p>
        </p:txBody>
      </p:sp>
      <p:sp>
        <p:nvSpPr>
          <p:cNvPr id="53254" name="Rectangle 5"/>
          <p:cNvSpPr>
            <a:spLocks noChangeArrowheads="1"/>
          </p:cNvSpPr>
          <p:nvPr/>
        </p:nvSpPr>
        <p:spPr bwMode="auto">
          <a:xfrm>
            <a:off x="8404225" y="60960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fld id="{5D61CBE9-9EEB-4693-ADE4-B78DCF18F3BF}" type="slidenum">
              <a:rPr lang="en-US" smtClean="0"/>
              <a:pPr eaLnBrk="1" hangingPunct="1"/>
              <a:t>42</a:t>
            </a:fld>
            <a:endParaRPr lang="en-US" smtClean="0"/>
          </a:p>
        </p:txBody>
      </p:sp>
      <p:sp>
        <p:nvSpPr>
          <p:cNvPr id="54275" name="Rectangle 3"/>
          <p:cNvSpPr>
            <a:spLocks noChangeArrowheads="1"/>
          </p:cNvSpPr>
          <p:nvPr/>
        </p:nvSpPr>
        <p:spPr bwMode="auto">
          <a:xfrm>
            <a:off x="2016125" y="304800"/>
            <a:ext cx="45180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400" b="1">
                <a:solidFill>
                  <a:srgbClr val="003399"/>
                </a:solidFill>
              </a:rPr>
              <a:t>Revision</a:t>
            </a:r>
            <a:r>
              <a:rPr lang="en-US" b="1">
                <a:solidFill>
                  <a:srgbClr val="003399"/>
                </a:solidFill>
              </a:rPr>
              <a:t> </a:t>
            </a:r>
            <a:r>
              <a:rPr lang="en-US" sz="4400" b="1">
                <a:solidFill>
                  <a:srgbClr val="003399"/>
                </a:solidFill>
              </a:rPr>
              <a:t>History</a:t>
            </a:r>
            <a:endParaRPr lang="en-US" sz="4400">
              <a:latin typeface="Tahoma" pitchFamily="34" charset="0"/>
            </a:endParaRPr>
          </a:p>
        </p:txBody>
      </p:sp>
      <p:sp>
        <p:nvSpPr>
          <p:cNvPr id="54276" name="Rectangle 5"/>
          <p:cNvSpPr>
            <a:spLocks noChangeArrowheads="1"/>
          </p:cNvSpPr>
          <p:nvPr/>
        </p:nvSpPr>
        <p:spPr bwMode="auto">
          <a:xfrm>
            <a:off x="377825" y="1914525"/>
            <a:ext cx="73294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SzPct val="65000"/>
            </a:pPr>
            <a:endParaRPr lang="en-US" sz="1200" b="1"/>
          </a:p>
          <a:p>
            <a:pPr>
              <a:buSzPct val="65000"/>
            </a:pPr>
            <a:r>
              <a:rPr lang="en-US" sz="1200" b="1"/>
              <a:t>Rev 2.0 - 7/25/07 </a:t>
            </a:r>
            <a:r>
              <a:rPr lang="en-US" sz="1200"/>
              <a:t>Updates as result of inputs from CAR Adm Training</a:t>
            </a:r>
          </a:p>
          <a:p>
            <a:pPr lvl="1">
              <a:buSzPct val="65000"/>
            </a:pPr>
            <a:r>
              <a:rPr lang="en-US" sz="1200"/>
              <a:t>1. Removed all references to 00-CS-S0011 document and replaced with 00-SA-S0026 </a:t>
            </a:r>
          </a:p>
          <a:p>
            <a:pPr lvl="1">
              <a:buSzPct val="65000"/>
            </a:pPr>
            <a:r>
              <a:rPr lang="en-US" sz="1200"/>
              <a:t>2. Slide 6 Definition of Terms added supplier=applicant to notes</a:t>
            </a:r>
          </a:p>
          <a:p>
            <a:pPr lvl="1">
              <a:buSzPct val="65000"/>
            </a:pPr>
            <a:r>
              <a:rPr lang="en-US" sz="1200"/>
              <a:t>3. Slide 9 Section 4.2 Implementation added: evaluator cannot be reviewer</a:t>
            </a:r>
          </a:p>
          <a:p>
            <a:pPr lvl="1">
              <a:buSzPct val="65000"/>
            </a:pPr>
            <a:r>
              <a:rPr lang="en-US" sz="1200"/>
              <a:t>4.Slide 13 Section 4.6 implementation removed reference to IFR.</a:t>
            </a:r>
          </a:p>
          <a:p>
            <a:pPr lvl="1">
              <a:buSzPct val="65000"/>
            </a:pPr>
            <a:r>
              <a:rPr lang="en-US" sz="1200"/>
              <a:t>5. Slide 24 Section 5 Implementation added Field Service competency and SOP.  Also updated  </a:t>
            </a:r>
          </a:p>
          <a:p>
            <a:pPr lvl="1">
              <a:buSzPct val="65000"/>
            </a:pPr>
            <a:r>
              <a:rPr lang="en-US" sz="1200"/>
              <a:t>    notes with revised doc numbers L1 &amp; L2 docs referenced.</a:t>
            </a:r>
          </a:p>
          <a:p>
            <a:pPr>
              <a:buSzPct val="65000"/>
            </a:pPr>
            <a:endParaRPr lang="en-US" sz="1200"/>
          </a:p>
          <a:p>
            <a:pPr>
              <a:buSzPct val="65000"/>
            </a:pPr>
            <a:r>
              <a:rPr lang="en-US" sz="1200" b="1"/>
              <a:t>Rev 1.0 - 7/15/08 </a:t>
            </a:r>
            <a:r>
              <a:rPr lang="en-US" sz="1200"/>
              <a:t>Initial release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3200" y="207963"/>
            <a:ext cx="8763000" cy="844550"/>
          </a:xfrm>
        </p:spPr>
        <p:txBody>
          <a:bodyPr/>
          <a:lstStyle/>
          <a:p>
            <a:pPr eaLnBrk="1" hangingPunct="1"/>
            <a:r>
              <a:rPr lang="en-US" smtClean="0">
                <a:solidFill>
                  <a:schemeClr val="accent2"/>
                </a:solidFill>
                <a:latin typeface="Arial" pitchFamily="34" charset="0"/>
                <a:ea typeface="Geneva" charset="0"/>
              </a:rPr>
              <a:t>Guide 65 Requirements</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B2A69437-643B-451B-86B1-EB593E7CE357}" type="slidenum">
              <a:rPr lang="en-US" sz="1400" smtClean="0"/>
              <a:pPr/>
              <a:t>5</a:t>
            </a:fld>
            <a:endParaRPr lang="en-US" sz="1400" smtClean="0"/>
          </a:p>
        </p:txBody>
      </p:sp>
      <p:sp>
        <p:nvSpPr>
          <p:cNvPr id="16388" name="Text Box 3"/>
          <p:cNvSpPr txBox="1">
            <a:spLocks noChangeArrowheads="1"/>
          </p:cNvSpPr>
          <p:nvPr/>
        </p:nvSpPr>
        <p:spPr bwMode="auto">
          <a:xfrm>
            <a:off x="327025" y="2573338"/>
            <a:ext cx="861853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3600" b="1">
                <a:solidFill>
                  <a:srgbClr val="003399"/>
                </a:solidFill>
              </a:rPr>
              <a:t>Guide 65 provides general requirements that UL must meet to be recognized as competent to operate a product certification system.</a:t>
            </a:r>
            <a:endParaRPr lang="en-US" sz="2000" b="1">
              <a:solidFill>
                <a:schemeClr val="tx2"/>
              </a:solidFill>
            </a:endParaRPr>
          </a:p>
        </p:txBody>
      </p:sp>
      <p:sp>
        <p:nvSpPr>
          <p:cNvPr id="16389" name="Rectangle 32"/>
          <p:cNvSpPr>
            <a:spLocks noChangeArrowheads="1"/>
          </p:cNvSpPr>
          <p:nvPr/>
        </p:nvSpPr>
        <p:spPr bwMode="auto">
          <a:xfrm>
            <a:off x="7950200" y="60960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a:solidFill>
                  <a:srgbClr val="003399"/>
                </a:solidFill>
                <a:hlinkClick r:id="rId3" action="ppaction://hlinksldjump"/>
              </a:rPr>
              <a:t>Back to Agenda</a:t>
            </a:r>
            <a:endParaRPr lang="en-US" sz="900">
              <a:solidFill>
                <a:srgbClr val="00339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3FF98981-84D4-4F23-8CA2-DEF4EC796F77}" type="slidenum">
              <a:rPr lang="en-US" sz="1400" smtClean="0"/>
              <a:pPr/>
              <a:t>6</a:t>
            </a:fld>
            <a:endParaRPr lang="en-US" sz="1400" smtClean="0"/>
          </a:p>
        </p:txBody>
      </p:sp>
      <p:sp>
        <p:nvSpPr>
          <p:cNvPr id="17411"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folHlink"/>
              </a:solidFill>
              <a:latin typeface="Tahoma" pitchFamily="34" charset="0"/>
            </a:endParaRPr>
          </a:p>
        </p:txBody>
      </p:sp>
      <p:sp>
        <p:nvSpPr>
          <p:cNvPr id="17412" name="Text Box 1027"/>
          <p:cNvSpPr txBox="1">
            <a:spLocks noChangeArrowheads="1"/>
          </p:cNvSpPr>
          <p:nvPr/>
        </p:nvSpPr>
        <p:spPr bwMode="auto">
          <a:xfrm>
            <a:off x="161925" y="166688"/>
            <a:ext cx="8791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chemeClr val="accent2"/>
                </a:solidFill>
              </a:rPr>
              <a:t>Guide 65 Requirements – Definition of </a:t>
            </a:r>
            <a:r>
              <a:rPr lang="en-US" sz="2400" b="1">
                <a:solidFill>
                  <a:srgbClr val="003399"/>
                </a:solidFill>
              </a:rPr>
              <a:t>Terms</a:t>
            </a:r>
            <a:endParaRPr lang="en-US" sz="2400">
              <a:solidFill>
                <a:schemeClr val="accent2"/>
              </a:solidFill>
              <a:latin typeface="Tahoma" pitchFamily="34" charset="0"/>
            </a:endParaRPr>
          </a:p>
        </p:txBody>
      </p:sp>
      <p:sp>
        <p:nvSpPr>
          <p:cNvPr id="17413" name="Text Box 1028"/>
          <p:cNvSpPr txBox="1">
            <a:spLocks noChangeArrowheads="1"/>
          </p:cNvSpPr>
          <p:nvPr/>
        </p:nvSpPr>
        <p:spPr bwMode="auto">
          <a:xfrm>
            <a:off x="231775" y="1035050"/>
            <a:ext cx="8502650" cy="984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endParaRPr lang="en-US" b="1">
              <a:solidFill>
                <a:srgbClr val="003399"/>
              </a:solidFill>
            </a:endParaRPr>
          </a:p>
          <a:p>
            <a:pPr eaLnBrk="1" hangingPunct="1">
              <a:buSzPct val="65000"/>
            </a:pPr>
            <a:r>
              <a:rPr lang="en-US" sz="1200">
                <a:solidFill>
                  <a:srgbClr val="333399"/>
                </a:solidFill>
              </a:rPr>
              <a:t>Definitions utilized for implementation of certification requirements include these taken from the </a:t>
            </a:r>
            <a:r>
              <a:rPr lang="en-US" sz="1200">
                <a:solidFill>
                  <a:srgbClr val="333399"/>
                </a:solidFill>
                <a:ea typeface="Arial Unicode MS" pitchFamily="34" charset="-128"/>
                <a:cs typeface="Arial Unicode MS" pitchFamily="34" charset="-128"/>
              </a:rPr>
              <a:t>UL Glossary of terms and acronyms - </a:t>
            </a:r>
            <a:r>
              <a:rPr lang="en-US" sz="1200">
                <a:solidFill>
                  <a:srgbClr val="333399"/>
                </a:solidFill>
                <a:ea typeface="Arial Unicode MS" pitchFamily="34" charset="-128"/>
                <a:cs typeface="Arial Unicode MS" pitchFamily="34" charset="-128"/>
                <a:hlinkClick r:id="rId3"/>
              </a:rPr>
              <a:t>00-QA-S0009</a:t>
            </a:r>
            <a:endParaRPr lang="en-US" sz="1200">
              <a:solidFill>
                <a:srgbClr val="333399"/>
              </a:solidFill>
              <a:ea typeface="Arial Unicode MS" pitchFamily="34" charset="-128"/>
              <a:cs typeface="Arial Unicode MS" pitchFamily="34" charset="-128"/>
            </a:endParaRPr>
          </a:p>
          <a:p>
            <a:pPr eaLnBrk="1" hangingPunct="1">
              <a:buSzPct val="65000"/>
            </a:pPr>
            <a:r>
              <a:rPr lang="en-US" sz="1200">
                <a:solidFill>
                  <a:schemeClr val="accent2"/>
                </a:solidFill>
                <a:cs typeface="Times New Roman" pitchFamily="18" charset="0"/>
              </a:rPr>
              <a:t> </a:t>
            </a:r>
          </a:p>
          <a:p>
            <a:pPr eaLnBrk="1" hangingPunct="1">
              <a:buClr>
                <a:srgbClr val="FF3300"/>
              </a:buClr>
              <a:buSzPct val="65000"/>
              <a:buFontTx/>
              <a:buChar char="•"/>
            </a:pPr>
            <a:r>
              <a:rPr lang="en-US" sz="1200" b="1">
                <a:solidFill>
                  <a:srgbClr val="003399"/>
                </a:solidFill>
              </a:rPr>
              <a:t>  </a:t>
            </a:r>
            <a:r>
              <a:rPr lang="en-US" sz="1200" b="1">
                <a:solidFill>
                  <a:srgbClr val="FF3300"/>
                </a:solidFill>
              </a:rPr>
              <a:t>Certification decision –</a:t>
            </a:r>
            <a:r>
              <a:rPr lang="en-US" sz="1200" b="1">
                <a:solidFill>
                  <a:srgbClr val="003399"/>
                </a:solidFill>
              </a:rPr>
              <a:t> </a:t>
            </a:r>
            <a:r>
              <a:rPr lang="en-US" sz="1200">
                <a:latin typeface="Times New Roman" pitchFamily="18" charset="0"/>
                <a:cs typeface="Times New Roman" pitchFamily="18" charset="0"/>
              </a:rPr>
              <a:t> </a:t>
            </a:r>
            <a:r>
              <a:rPr lang="en-US" sz="1200">
                <a:solidFill>
                  <a:srgbClr val="333399"/>
                </a:solidFill>
                <a:latin typeface="Arial Unicode MS" pitchFamily="34" charset="-128"/>
                <a:cs typeface="Arial" pitchFamily="34" charset="0"/>
              </a:rPr>
              <a:t>The act of verifying compliance with all applicable requirements based upon the evaluation report.  This may result in issuance of a certificate or authorizing the initial or continued use of the product certification mark.</a:t>
            </a:r>
            <a:endParaRPr lang="en-US" sz="1200">
              <a:solidFill>
                <a:srgbClr val="333399"/>
              </a:solidFill>
              <a:latin typeface="Arial Unicode MS" pitchFamily="34" charset="-128"/>
              <a:ea typeface="Arial Unicode MS" pitchFamily="34" charset="-128"/>
              <a:cs typeface="Arial Unicode MS" pitchFamily="34" charset="-128"/>
            </a:endParaRPr>
          </a:p>
          <a:p>
            <a:pPr eaLnBrk="1" hangingPunct="1">
              <a:buSzPct val="65000"/>
              <a:buFontTx/>
              <a:buChar char="•"/>
            </a:pPr>
            <a:endParaRPr lang="en-US" sz="1200">
              <a:solidFill>
                <a:srgbClr val="333399"/>
              </a:solidFill>
              <a:latin typeface="Arial Unicode MS" pitchFamily="34" charset="-128"/>
            </a:endParaRPr>
          </a:p>
          <a:p>
            <a:pPr eaLnBrk="1" hangingPunct="1">
              <a:buSzPct val="65000"/>
              <a:buFontTx/>
              <a:buChar char="•"/>
            </a:pPr>
            <a:r>
              <a:rPr lang="en-US" sz="1200" b="1">
                <a:solidFill>
                  <a:srgbClr val="FF3300"/>
                </a:solidFill>
              </a:rPr>
              <a:t>  Evaluation –</a:t>
            </a:r>
            <a:r>
              <a:rPr lang="en-US" sz="1200" b="1">
                <a:solidFill>
                  <a:srgbClr val="003399"/>
                </a:solidFill>
              </a:rPr>
              <a:t> </a:t>
            </a:r>
            <a:r>
              <a:rPr lang="en-US" sz="1200">
                <a:solidFill>
                  <a:srgbClr val="333399"/>
                </a:solidFill>
              </a:rPr>
              <a:t>the production of recorded information needed for a certification decision that involved one or more of the following:</a:t>
            </a:r>
          </a:p>
          <a:p>
            <a:pPr eaLnBrk="1" hangingPunct="1">
              <a:buSzPct val="65000"/>
            </a:pPr>
            <a:r>
              <a:rPr lang="en-US" sz="1200">
                <a:solidFill>
                  <a:srgbClr val="333399"/>
                </a:solidFill>
              </a:rPr>
              <a:t>- measurement</a:t>
            </a:r>
          </a:p>
          <a:p>
            <a:pPr eaLnBrk="1" hangingPunct="1">
              <a:buSzPct val="65000"/>
              <a:buFontTx/>
              <a:buChar char="-"/>
            </a:pPr>
            <a:r>
              <a:rPr lang="en-US" sz="1200">
                <a:solidFill>
                  <a:srgbClr val="333399"/>
                </a:solidFill>
                <a:cs typeface="Times New Roman" pitchFamily="18" charset="0"/>
              </a:rPr>
              <a:t>  use of documented methodologies;</a:t>
            </a:r>
          </a:p>
          <a:p>
            <a:pPr eaLnBrk="1" hangingPunct="1">
              <a:buSzPct val="65000"/>
              <a:buFontTx/>
              <a:buChar char="-"/>
            </a:pPr>
            <a:r>
              <a:rPr lang="en-US" sz="1200">
                <a:solidFill>
                  <a:srgbClr val="333399"/>
                </a:solidFill>
                <a:cs typeface="Times New Roman" pitchFamily="18" charset="0"/>
              </a:rPr>
              <a:t>  use of equipment other than tools for disassembly;</a:t>
            </a:r>
          </a:p>
          <a:p>
            <a:pPr eaLnBrk="1" hangingPunct="1">
              <a:buSzPct val="65000"/>
            </a:pPr>
            <a:r>
              <a:rPr lang="en-US" sz="1200">
                <a:solidFill>
                  <a:srgbClr val="333399"/>
                </a:solidFill>
                <a:cs typeface="Times New Roman" pitchFamily="18" charset="0"/>
              </a:rPr>
              <a:t>-  physical alteration of the product other than disassembly.</a:t>
            </a:r>
          </a:p>
          <a:p>
            <a:pPr eaLnBrk="1" hangingPunct="1">
              <a:buSzPct val="65000"/>
            </a:pPr>
            <a:endParaRPr lang="en-US" sz="1200">
              <a:solidFill>
                <a:srgbClr val="333399"/>
              </a:solidFill>
              <a:cs typeface="Times New Roman" pitchFamily="18" charset="0"/>
            </a:endParaRPr>
          </a:p>
          <a:p>
            <a:pPr eaLnBrk="1" hangingPunct="1">
              <a:buSzPct val="65000"/>
            </a:pPr>
            <a:r>
              <a:rPr lang="en-US" sz="1200" b="1">
                <a:solidFill>
                  <a:srgbClr val="333399"/>
                </a:solidFill>
                <a:cs typeface="Times New Roman" pitchFamily="18" charset="0"/>
              </a:rPr>
              <a:t>Note: Observation of the product during the certification decision-making process, either assembled or disassembled, in as-received condition, is not an evaluation.</a:t>
            </a:r>
          </a:p>
          <a:p>
            <a:pPr eaLnBrk="1" hangingPunct="1">
              <a:buSzPct val="65000"/>
            </a:pPr>
            <a:r>
              <a:rPr lang="en-US" sz="1200" b="1">
                <a:solidFill>
                  <a:srgbClr val="003399"/>
                </a:solidFill>
                <a:cs typeface="Times New Roman" pitchFamily="18" charset="0"/>
              </a:rPr>
              <a:t>  </a:t>
            </a:r>
          </a:p>
          <a:p>
            <a:pPr eaLnBrk="1" hangingPunct="1">
              <a:buSzPct val="65000"/>
              <a:buFontTx/>
              <a:buChar char="•"/>
            </a:pPr>
            <a:r>
              <a:rPr lang="en-US" sz="1200" b="1">
                <a:solidFill>
                  <a:srgbClr val="FF3300"/>
                </a:solidFill>
              </a:rPr>
              <a:t>  Product certification program –</a:t>
            </a:r>
            <a:r>
              <a:rPr lang="en-US" sz="1200" b="1">
                <a:solidFill>
                  <a:srgbClr val="003399"/>
                </a:solidFill>
              </a:rPr>
              <a:t> </a:t>
            </a:r>
            <a:r>
              <a:rPr lang="en-US" sz="1200">
                <a:solidFill>
                  <a:srgbClr val="333399"/>
                </a:solidFill>
              </a:rPr>
              <a:t>documentation of requirements and other information (“program documentation”) that prescribe how product certification shall be conducted</a:t>
            </a:r>
          </a:p>
          <a:p>
            <a:pPr eaLnBrk="1" hangingPunct="1">
              <a:buSzPct val="65000"/>
            </a:pPr>
            <a:r>
              <a:rPr lang="en-US" sz="1200" b="1">
                <a:solidFill>
                  <a:srgbClr val="003399"/>
                </a:solidFill>
                <a:cs typeface="Times New Roman" pitchFamily="18" charset="0"/>
              </a:rPr>
              <a:t> </a:t>
            </a:r>
          </a:p>
          <a:p>
            <a:pPr eaLnBrk="1" hangingPunct="1">
              <a:buSzPct val="65000"/>
              <a:buFontTx/>
              <a:buChar char="•"/>
            </a:pPr>
            <a:r>
              <a:rPr lang="en-US" sz="1200" b="1">
                <a:solidFill>
                  <a:srgbClr val="FF3300"/>
                </a:solidFill>
              </a:rPr>
              <a:t>  Subcontractor –</a:t>
            </a:r>
            <a:r>
              <a:rPr lang="en-US" sz="1200">
                <a:latin typeface="Times New Roman" pitchFamily="18" charset="0"/>
                <a:cs typeface="Times New Roman" pitchFamily="18" charset="0"/>
              </a:rPr>
              <a:t> </a:t>
            </a:r>
            <a:r>
              <a:rPr lang="en-US" sz="1200">
                <a:solidFill>
                  <a:srgbClr val="333399"/>
                </a:solidFill>
                <a:ea typeface="Arial Unicode MS" pitchFamily="34" charset="-128"/>
                <a:cs typeface="Arial Unicode MS" pitchFamily="34" charset="-128"/>
              </a:rPr>
              <a:t>An individual or body not part of the operations comprising Underwriters Laboratories Inc. who performs work under a formal, written contract, in support of one of UL's services, (testing, inspection, registration or certification).</a:t>
            </a:r>
          </a:p>
          <a:p>
            <a:pPr eaLnBrk="1" hangingPunct="1">
              <a:buSzPct val="65000"/>
            </a:pPr>
            <a:r>
              <a:rPr lang="en-US" sz="1200">
                <a:solidFill>
                  <a:srgbClr val="333399"/>
                </a:solidFill>
                <a:cs typeface="Times New Roman" pitchFamily="18" charset="0"/>
              </a:rPr>
              <a:t>  Note: Vendors who provide services to the UL family of companies are not considered subcontractors</a:t>
            </a:r>
            <a:r>
              <a:rPr lang="en-US" sz="1200">
                <a:solidFill>
                  <a:srgbClr val="333399"/>
                </a:solidFill>
              </a:rPr>
              <a:t> </a:t>
            </a:r>
          </a:p>
          <a:p>
            <a:pPr eaLnBrk="1" hangingPunct="1">
              <a:buSzPct val="65000"/>
            </a:pPr>
            <a:r>
              <a:rPr lang="en-US" sz="1200">
                <a:solidFill>
                  <a:srgbClr val="003399"/>
                </a:solidFill>
                <a:cs typeface="Times New Roman" pitchFamily="18" charset="0"/>
              </a:rPr>
              <a:t> </a:t>
            </a:r>
          </a:p>
          <a:p>
            <a:pPr eaLnBrk="1" hangingPunct="1">
              <a:buSzPct val="65000"/>
              <a:buFontTx/>
              <a:buChar char="•"/>
            </a:pPr>
            <a:r>
              <a:rPr lang="en-US" sz="1200" b="1">
                <a:solidFill>
                  <a:srgbClr val="FF3300"/>
                </a:solidFill>
              </a:rPr>
              <a:t>  Supplier –</a:t>
            </a:r>
            <a:r>
              <a:rPr lang="en-US" sz="1200" b="1">
                <a:solidFill>
                  <a:srgbClr val="003399"/>
                </a:solidFill>
              </a:rPr>
              <a:t> </a:t>
            </a:r>
            <a:r>
              <a:rPr lang="en-US" sz="1200" b="1">
                <a:latin typeface="Times New Roman" pitchFamily="18" charset="0"/>
                <a:cs typeface="Times New Roman" pitchFamily="18" charset="0"/>
              </a:rPr>
              <a:t> </a:t>
            </a:r>
            <a:r>
              <a:rPr lang="en-US" sz="1200">
                <a:solidFill>
                  <a:srgbClr val="333399"/>
                </a:solidFill>
                <a:ea typeface="Arial Unicode MS" pitchFamily="34" charset="-128"/>
                <a:cs typeface="Arial Unicode MS" pitchFamily="34" charset="-128"/>
              </a:rPr>
              <a:t>The party that is responsible for the product, process or service and is able to provide that management system assurance is exercised</a:t>
            </a:r>
            <a:r>
              <a:rPr lang="en-US" sz="1200" b="1">
                <a:solidFill>
                  <a:srgbClr val="333399"/>
                </a:solidFill>
                <a:latin typeface="Arial Unicode MS" pitchFamily="34" charset="-128"/>
                <a:ea typeface="Arial Unicode MS" pitchFamily="34" charset="-128"/>
                <a:cs typeface="Arial Unicode MS" pitchFamily="34" charset="-128"/>
              </a:rPr>
              <a:t>.</a:t>
            </a:r>
          </a:p>
          <a:p>
            <a:pPr eaLnBrk="1" hangingPunct="1">
              <a:buSzPct val="65000"/>
            </a:pPr>
            <a:r>
              <a:rPr lang="en-US" sz="2400" b="1">
                <a:solidFill>
                  <a:srgbClr val="333399"/>
                </a:solidFill>
                <a:cs typeface="Times New Roman" pitchFamily="18" charset="0"/>
              </a:rPr>
              <a:t> </a:t>
            </a:r>
          </a:p>
          <a:p>
            <a:pPr eaLnBrk="1" hangingPunct="1">
              <a:buSzPct val="65000"/>
            </a:pPr>
            <a:r>
              <a:rPr lang="en-US" sz="2400" b="1">
                <a:solidFill>
                  <a:schemeClr val="folHlink"/>
                </a:solidFill>
                <a:cs typeface="Times New Roman" pitchFamily="18" charset="0"/>
              </a:rPr>
              <a:t> </a:t>
            </a:r>
          </a:p>
          <a:p>
            <a:pPr eaLnBrk="1" hangingPunct="1">
              <a:buSzPct val="65000"/>
            </a:pPr>
            <a:r>
              <a:rPr lang="en-US" sz="2400" b="1">
                <a:solidFill>
                  <a:schemeClr val="folHlink"/>
                </a:solidFill>
                <a:cs typeface="Times New Roman" pitchFamily="18" charset="0"/>
              </a:rPr>
              <a:t> </a:t>
            </a:r>
          </a:p>
          <a:p>
            <a:pPr eaLnBrk="1" hangingPunct="1">
              <a:buSzPct val="65000"/>
            </a:pPr>
            <a:r>
              <a:rPr lang="en-US" sz="2400" b="1">
                <a:solidFill>
                  <a:schemeClr val="folHlink"/>
                </a:solidFill>
                <a:cs typeface="Times New Roman" pitchFamily="18" charset="0"/>
              </a:rPr>
              <a:t> </a:t>
            </a:r>
          </a:p>
          <a:p>
            <a:pPr eaLnBrk="1" hangingPunct="1">
              <a:buSzPct val="65000"/>
            </a:pPr>
            <a:r>
              <a:rPr lang="en-US" sz="2400" b="1">
                <a:solidFill>
                  <a:schemeClr val="folHlink"/>
                </a:solidFill>
                <a:cs typeface="Times New Roman" pitchFamily="18" charset="0"/>
              </a:rPr>
              <a:t> </a:t>
            </a:r>
          </a:p>
          <a:p>
            <a:pPr eaLnBrk="1" hangingPunct="1">
              <a:buSzPct val="65000"/>
            </a:pPr>
            <a:r>
              <a:rPr lang="en-US" sz="2400" b="1">
                <a:solidFill>
                  <a:schemeClr val="folHlink"/>
                </a:solidFill>
                <a:cs typeface="Times New Roman" pitchFamily="18" charset="0"/>
              </a:rPr>
              <a:t> </a:t>
            </a:r>
          </a:p>
          <a:p>
            <a:pPr eaLnBrk="1" hangingPunct="1">
              <a:buSzPct val="65000"/>
            </a:pPr>
            <a:endParaRPr lang="en-US" sz="2400" b="1">
              <a:solidFill>
                <a:schemeClr val="folHlink"/>
              </a:solidFill>
            </a:endParaRPr>
          </a:p>
          <a:p>
            <a:pPr eaLnBrk="1" hangingPunct="1">
              <a:buSzPct val="65000"/>
            </a:pPr>
            <a:endParaRPr lang="en-US" sz="2400" b="1">
              <a:solidFill>
                <a:schemeClr val="folHlink"/>
              </a:solidFill>
            </a:endParaRPr>
          </a:p>
          <a:p>
            <a:pPr eaLnBrk="1" hangingPunct="1">
              <a:buSzPct val="65000"/>
            </a:pPr>
            <a:endParaRPr lang="en-US" sz="2400" b="1">
              <a:solidFill>
                <a:schemeClr val="folHlink"/>
              </a:solidFill>
            </a:endParaRPr>
          </a:p>
          <a:p>
            <a:pPr eaLnBrk="1" hangingPunct="1">
              <a:buSzPct val="65000"/>
            </a:pPr>
            <a:endParaRPr lang="en-US" sz="2400" b="1">
              <a:solidFill>
                <a:schemeClr val="folHlink"/>
              </a:solidFill>
            </a:endParaRPr>
          </a:p>
          <a:p>
            <a:pPr eaLnBrk="1" hangingPunct="1">
              <a:buSzPct val="65000"/>
              <a:buFontTx/>
              <a:buChar char="-"/>
            </a:pPr>
            <a:endParaRPr lang="en-US" sz="2400" b="1">
              <a:solidFill>
                <a:schemeClr val="folHlink"/>
              </a:solidFill>
            </a:endParaRPr>
          </a:p>
          <a:p>
            <a:pPr eaLnBrk="1" hangingPunct="1">
              <a:buSzPct val="65000"/>
            </a:pPr>
            <a:endParaRPr lang="en-US" sz="2400" b="1">
              <a:solidFill>
                <a:schemeClr val="folHlink"/>
              </a:solidFill>
            </a:endParaRPr>
          </a:p>
          <a:p>
            <a:pPr eaLnBrk="1" hangingPunct="1">
              <a:buSzPct val="65000"/>
            </a:pPr>
            <a:r>
              <a:rPr lang="en-US" sz="2400" b="1">
                <a:solidFill>
                  <a:schemeClr val="folHlink"/>
                </a:solidFill>
              </a:rPr>
              <a:t> </a:t>
            </a:r>
          </a:p>
        </p:txBody>
      </p:sp>
      <p:sp>
        <p:nvSpPr>
          <p:cNvPr id="17414" name="Rectangle 1031"/>
          <p:cNvSpPr>
            <a:spLocks noChangeArrowheads="1"/>
          </p:cNvSpPr>
          <p:nvPr/>
        </p:nvSpPr>
        <p:spPr bwMode="auto">
          <a:xfrm>
            <a:off x="8470900" y="61087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4"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A42B01D5-D95D-4285-B1E8-B3EA39E4359C}" type="slidenum">
              <a:rPr lang="en-US" sz="1400" smtClean="0"/>
              <a:pPr/>
              <a:t>7</a:t>
            </a:fld>
            <a:endParaRPr lang="en-US" sz="1400" smtClean="0"/>
          </a:p>
        </p:txBody>
      </p:sp>
      <p:sp>
        <p:nvSpPr>
          <p:cNvPr id="18435" name="Rectangle 309"/>
          <p:cNvSpPr>
            <a:spLocks noChangeArrowheads="1"/>
          </p:cNvSpPr>
          <p:nvPr/>
        </p:nvSpPr>
        <p:spPr bwMode="auto">
          <a:xfrm>
            <a:off x="187325" y="234950"/>
            <a:ext cx="8194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a:solidFill>
                  <a:srgbClr val="003399"/>
                </a:solidFill>
              </a:rPr>
              <a:t>Guide 65 Requirements – 4 Certification Body</a:t>
            </a:r>
          </a:p>
        </p:txBody>
      </p:sp>
      <p:sp>
        <p:nvSpPr>
          <p:cNvPr id="18436" name="Rectangle 324"/>
          <p:cNvSpPr>
            <a:spLocks noChangeArrowheads="1"/>
          </p:cNvSpPr>
          <p:nvPr/>
        </p:nvSpPr>
        <p:spPr bwMode="auto">
          <a:xfrm>
            <a:off x="187325" y="1001713"/>
            <a:ext cx="8737600" cy="556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30188" indent="-230188">
              <a:spcBef>
                <a:spcPct val="50000"/>
              </a:spcBef>
              <a:buSzPct val="65000"/>
            </a:pPr>
            <a:r>
              <a:rPr lang="en-US" sz="2800" b="1">
                <a:solidFill>
                  <a:schemeClr val="accent2"/>
                </a:solidFill>
              </a:rPr>
              <a:t> </a:t>
            </a:r>
            <a:r>
              <a:rPr lang="en-US" sz="1600" b="1">
                <a:solidFill>
                  <a:srgbClr val="CC3300"/>
                </a:solidFill>
              </a:rPr>
              <a:t>Section 4.1</a:t>
            </a:r>
            <a:r>
              <a:rPr lang="en-US" sz="2800" b="1">
                <a:solidFill>
                  <a:schemeClr val="accent2"/>
                </a:solidFill>
              </a:rPr>
              <a:t> </a:t>
            </a:r>
            <a:r>
              <a:rPr lang="en-US" sz="1600" b="1">
                <a:solidFill>
                  <a:srgbClr val="CC3300"/>
                </a:solidFill>
              </a:rPr>
              <a:t>General Provisions</a:t>
            </a:r>
            <a:r>
              <a:rPr lang="en-US" sz="2800" b="1">
                <a:solidFill>
                  <a:schemeClr val="accent2"/>
                </a:solidFill>
              </a:rPr>
              <a:t> </a:t>
            </a:r>
            <a:r>
              <a:rPr lang="en-US" sz="1600" b="1">
                <a:solidFill>
                  <a:srgbClr val="CC3300"/>
                </a:solidFill>
              </a:rPr>
              <a:t>Clause Intent: </a:t>
            </a:r>
          </a:p>
          <a:p>
            <a:pPr marL="230188" indent="-230188">
              <a:buSzPct val="70000"/>
              <a:buFontTx/>
              <a:buChar char="•"/>
            </a:pPr>
            <a:r>
              <a:rPr lang="en-US" sz="1600" b="1">
                <a:solidFill>
                  <a:schemeClr val="accent2"/>
                </a:solidFill>
              </a:rPr>
              <a:t>UL shall not be discriminatory in it’s practices or impede access by any applicant wanting to do business with UL (other than conflicts of interest).</a:t>
            </a:r>
          </a:p>
          <a:p>
            <a:pPr marL="230188" indent="-230188">
              <a:buSzPct val="70000"/>
              <a:buFontTx/>
              <a:buChar char="•"/>
            </a:pPr>
            <a:endParaRPr lang="en-US" sz="1600" b="1">
              <a:solidFill>
                <a:schemeClr val="accent2"/>
              </a:solidFill>
            </a:endParaRPr>
          </a:p>
          <a:p>
            <a:pPr marL="230188" indent="-230188">
              <a:buSzPct val="70000"/>
              <a:buFontTx/>
              <a:buChar char="•"/>
            </a:pPr>
            <a:r>
              <a:rPr lang="en-US" sz="1600" b="1">
                <a:solidFill>
                  <a:schemeClr val="accent2"/>
                </a:solidFill>
              </a:rPr>
              <a:t> UL shall conduct evaluations per standard requirements.</a:t>
            </a:r>
          </a:p>
          <a:p>
            <a:pPr marL="230188" indent="-230188">
              <a:buSzPct val="70000"/>
              <a:buFontTx/>
              <a:buChar char="•"/>
            </a:pPr>
            <a:endParaRPr lang="en-US" sz="1600" b="1">
              <a:solidFill>
                <a:schemeClr val="accent2"/>
              </a:solidFill>
            </a:endParaRPr>
          </a:p>
          <a:p>
            <a:pPr marL="230188" indent="-230188">
              <a:buSzPct val="70000"/>
              <a:buFontTx/>
              <a:buChar char="•"/>
            </a:pPr>
            <a:r>
              <a:rPr lang="en-US" sz="1600" b="1">
                <a:solidFill>
                  <a:schemeClr val="accent2"/>
                </a:solidFill>
              </a:rPr>
              <a:t>When there are questions about standard requirements an impartial committee or person with necessary technical competence publishes the interpretations.</a:t>
            </a:r>
          </a:p>
          <a:p>
            <a:pPr marL="230188" indent="-230188">
              <a:spcBef>
                <a:spcPct val="50000"/>
              </a:spcBef>
              <a:buSzPct val="65000"/>
            </a:pPr>
            <a:r>
              <a:rPr lang="en-US" sz="1600" b="1">
                <a:solidFill>
                  <a:srgbClr val="CC3300"/>
                </a:solidFill>
              </a:rPr>
              <a:t>   Section 4.1</a:t>
            </a:r>
            <a:r>
              <a:rPr lang="en-US" sz="2800" b="1">
                <a:solidFill>
                  <a:schemeClr val="accent2"/>
                </a:solidFill>
              </a:rPr>
              <a:t> </a:t>
            </a:r>
            <a:r>
              <a:rPr lang="en-US" sz="1600" b="1">
                <a:solidFill>
                  <a:srgbClr val="CC3300"/>
                </a:solidFill>
              </a:rPr>
              <a:t>UL Implementation:</a:t>
            </a:r>
          </a:p>
          <a:p>
            <a:pPr marL="230188" indent="-230188">
              <a:spcBef>
                <a:spcPct val="50000"/>
              </a:spcBef>
              <a:buSzPct val="65000"/>
              <a:buFontTx/>
              <a:buChar char="•"/>
            </a:pPr>
            <a:r>
              <a:rPr lang="en-US" sz="1600" b="1">
                <a:solidFill>
                  <a:schemeClr val="accent2"/>
                </a:solidFill>
                <a:cs typeface="Times New Roman" pitchFamily="18" charset="0"/>
              </a:rPr>
              <a:t>UL Certificate of Incorporation and the </a:t>
            </a:r>
            <a:r>
              <a:rPr lang="en-US" sz="1600" b="1">
                <a:solidFill>
                  <a:schemeClr val="accent2"/>
                </a:solidFill>
                <a:cs typeface="Times New Roman" pitchFamily="18" charset="0"/>
                <a:hlinkClick r:id="rId3"/>
              </a:rPr>
              <a:t>UL Standards of Business Conduct</a:t>
            </a:r>
            <a:r>
              <a:rPr lang="en-US" sz="1600" b="1">
                <a:solidFill>
                  <a:schemeClr val="accent2"/>
                </a:solidFill>
                <a:cs typeface="Times New Roman" pitchFamily="18" charset="0"/>
              </a:rPr>
              <a:t> provide the framework to assure that UL is non-discriminatory, and that access by Applicants is not improperly impeded or inhibited.</a:t>
            </a:r>
          </a:p>
          <a:p>
            <a:pPr marL="230188" indent="-230188">
              <a:spcBef>
                <a:spcPct val="50000"/>
              </a:spcBef>
              <a:buSzPct val="65000"/>
              <a:buFontTx/>
              <a:buChar char="•"/>
            </a:pPr>
            <a:r>
              <a:rPr lang="en-US" sz="1600" b="1">
                <a:solidFill>
                  <a:schemeClr val="accent2"/>
                </a:solidFill>
                <a:cs typeface="Times New Roman" pitchFamily="18" charset="0"/>
              </a:rPr>
              <a:t>The criteria against which products are evaluated can be found in Guide Information Pages, which are required for all product categories.</a:t>
            </a:r>
          </a:p>
          <a:p>
            <a:pPr marL="230188" indent="-230188">
              <a:spcBef>
                <a:spcPct val="50000"/>
              </a:spcBef>
              <a:buSzPct val="65000"/>
              <a:buFontTx/>
              <a:buChar char="•"/>
            </a:pPr>
            <a:r>
              <a:rPr lang="en-US" sz="1600" b="1">
                <a:solidFill>
                  <a:schemeClr val="accent2"/>
                </a:solidFill>
                <a:cs typeface="Times New Roman" pitchFamily="18" charset="0"/>
              </a:rPr>
              <a:t>The </a:t>
            </a:r>
            <a:r>
              <a:rPr lang="en-US" sz="1600" b="1">
                <a:solidFill>
                  <a:schemeClr val="accent2"/>
                </a:solidFill>
                <a:cs typeface="Times New Roman" pitchFamily="18" charset="0"/>
                <a:hlinkClick r:id="rId4"/>
              </a:rPr>
              <a:t>Certification Requirement Decision Manual</a:t>
            </a:r>
            <a:r>
              <a:rPr lang="en-US" sz="1600" b="1">
                <a:solidFill>
                  <a:schemeClr val="accent2"/>
                </a:solidFill>
                <a:cs typeface="Times New Roman" pitchFamily="18" charset="0"/>
              </a:rPr>
              <a:t> - defines and establishes procedures to assure that interpretations or explanations of standards and other criteria are properly documented and communicated.</a:t>
            </a:r>
          </a:p>
          <a:p>
            <a:pPr marL="230188" indent="-230188">
              <a:spcBef>
                <a:spcPct val="50000"/>
              </a:spcBef>
              <a:buSzPct val="65000"/>
              <a:buFontTx/>
              <a:buChar char="•"/>
            </a:pPr>
            <a:endParaRPr lang="en-US" sz="1600" b="1">
              <a:solidFill>
                <a:schemeClr val="accent2"/>
              </a:solidFill>
            </a:endParaRPr>
          </a:p>
        </p:txBody>
      </p:sp>
      <p:sp>
        <p:nvSpPr>
          <p:cNvPr id="18437" name="Rectangle 325"/>
          <p:cNvSpPr>
            <a:spLocks noChangeArrowheads="1"/>
          </p:cNvSpPr>
          <p:nvPr/>
        </p:nvSpPr>
        <p:spPr bwMode="auto">
          <a:xfrm>
            <a:off x="7950200" y="6070600"/>
            <a:ext cx="438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a:solidFill>
                  <a:srgbClr val="003399"/>
                </a:solidFill>
                <a:hlinkClick r:id="rId5" action="ppaction://hlinksldjump"/>
              </a:rPr>
              <a:t>Back</a:t>
            </a:r>
            <a:endParaRPr lang="en-US" sz="900">
              <a:solidFill>
                <a:srgbClr val="00339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D6C1C52C-5F74-47B5-A8AA-FEE474368932}" type="slidenum">
              <a:rPr lang="en-US" sz="1400" smtClean="0"/>
              <a:pPr/>
              <a:t>8</a:t>
            </a:fld>
            <a:endParaRPr lang="en-US" sz="1400" smtClean="0"/>
          </a:p>
        </p:txBody>
      </p:sp>
      <p:sp>
        <p:nvSpPr>
          <p:cNvPr id="19459"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19460" name="Text Box 3"/>
          <p:cNvSpPr txBox="1">
            <a:spLocks noChangeArrowheads="1"/>
          </p:cNvSpPr>
          <p:nvPr/>
        </p:nvSpPr>
        <p:spPr bwMode="auto">
          <a:xfrm>
            <a:off x="1746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19461" name="Text Box 4"/>
          <p:cNvSpPr txBox="1">
            <a:spLocks noChangeArrowheads="1"/>
          </p:cNvSpPr>
          <p:nvPr/>
        </p:nvSpPr>
        <p:spPr bwMode="auto">
          <a:xfrm>
            <a:off x="339725" y="1289050"/>
            <a:ext cx="860425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r>
              <a:rPr lang="en-US" sz="1600" b="1">
                <a:solidFill>
                  <a:srgbClr val="CC3300"/>
                </a:solidFill>
              </a:rPr>
              <a:t>Section 4.2 Organization Clause Intent:</a:t>
            </a:r>
          </a:p>
          <a:p>
            <a:pPr eaLnBrk="1" hangingPunct="1">
              <a:buSzPct val="65000"/>
            </a:pPr>
            <a:endParaRPr lang="en-US" sz="1600" b="1">
              <a:solidFill>
                <a:srgbClr val="CC3300"/>
              </a:solidFill>
            </a:endParaRPr>
          </a:p>
          <a:p>
            <a:pPr eaLnBrk="1" hangingPunct="1">
              <a:buSzPct val="65000"/>
              <a:buFontTx/>
              <a:buChar char="•"/>
            </a:pPr>
            <a:r>
              <a:rPr lang="en-US" sz="1600" b="1">
                <a:solidFill>
                  <a:srgbClr val="003399"/>
                </a:solidFill>
              </a:rPr>
              <a:t> </a:t>
            </a:r>
            <a:r>
              <a:rPr lang="en-US" sz="1600" b="1">
                <a:solidFill>
                  <a:srgbClr val="000099"/>
                </a:solidFill>
              </a:rPr>
              <a:t>This section is designed to foster confidence in certification decisions; it deals with </a:t>
            </a:r>
          </a:p>
          <a:p>
            <a:pPr eaLnBrk="1" hangingPunct="1">
              <a:buSzPct val="65000"/>
            </a:pPr>
            <a:r>
              <a:rPr lang="en-US" sz="1600" b="1">
                <a:solidFill>
                  <a:srgbClr val="000099"/>
                </a:solidFill>
              </a:rPr>
              <a:t>  the structure of UL.  </a:t>
            </a:r>
          </a:p>
          <a:p>
            <a:pPr eaLnBrk="1" hangingPunct="1">
              <a:buSzPct val="65000"/>
            </a:pPr>
            <a:endParaRPr lang="en-US" sz="1600" b="1">
              <a:solidFill>
                <a:srgbClr val="000099"/>
              </a:solidFill>
            </a:endParaRPr>
          </a:p>
          <a:p>
            <a:pPr eaLnBrk="1" hangingPunct="1">
              <a:buSzPct val="65000"/>
              <a:buFontTx/>
              <a:buChar char="•"/>
            </a:pPr>
            <a:r>
              <a:rPr lang="en-US" sz="1600" b="1">
                <a:solidFill>
                  <a:srgbClr val="000099"/>
                </a:solidFill>
              </a:rPr>
              <a:t> Requirements detailed include: documented structure that safeguards impartiality, </a:t>
            </a:r>
          </a:p>
          <a:p>
            <a:pPr eaLnBrk="1" hangingPunct="1">
              <a:buSzPct val="65000"/>
            </a:pPr>
            <a:r>
              <a:rPr lang="en-US" sz="1600" b="1">
                <a:solidFill>
                  <a:srgbClr val="000099"/>
                </a:solidFill>
              </a:rPr>
              <a:t>  responsibility for certification decisions, identification of management with </a:t>
            </a:r>
          </a:p>
          <a:p>
            <a:pPr eaLnBrk="1" hangingPunct="1">
              <a:buSzPct val="65000"/>
            </a:pPr>
            <a:r>
              <a:rPr lang="en-US" sz="1600" b="1">
                <a:solidFill>
                  <a:srgbClr val="000099"/>
                </a:solidFill>
              </a:rPr>
              <a:t>  responsibility for testing, inspection, evaluation and certification, documentation that  </a:t>
            </a:r>
          </a:p>
          <a:p>
            <a:pPr eaLnBrk="1" hangingPunct="1">
              <a:buSzPct val="65000"/>
            </a:pPr>
            <a:r>
              <a:rPr lang="en-US" sz="1600" b="1">
                <a:solidFill>
                  <a:srgbClr val="000099"/>
                </a:solidFill>
              </a:rPr>
              <a:t>  UL is a legal entity, financial stability.</a:t>
            </a:r>
          </a:p>
          <a:p>
            <a:pPr eaLnBrk="1" hangingPunct="1">
              <a:buSzPct val="65000"/>
              <a:buFontTx/>
              <a:buChar char="•"/>
            </a:pPr>
            <a:endParaRPr lang="en-US" sz="1600" b="1">
              <a:solidFill>
                <a:srgbClr val="000099"/>
              </a:solidFill>
            </a:endParaRPr>
          </a:p>
          <a:p>
            <a:pPr eaLnBrk="1" hangingPunct="1">
              <a:buSzPct val="65000"/>
              <a:buFontTx/>
              <a:buChar char="•"/>
            </a:pPr>
            <a:r>
              <a:rPr lang="en-US" sz="1600" b="1">
                <a:solidFill>
                  <a:srgbClr val="000099"/>
                </a:solidFill>
              </a:rPr>
              <a:t> Additionally, this section requires that UL has supervision on the implementation of  </a:t>
            </a:r>
          </a:p>
          <a:p>
            <a:pPr eaLnBrk="1" hangingPunct="1">
              <a:buSzPct val="65000"/>
            </a:pPr>
            <a:r>
              <a:rPr lang="en-US" sz="1600" b="1">
                <a:solidFill>
                  <a:srgbClr val="000099"/>
                </a:solidFill>
              </a:rPr>
              <a:t>  policies, has sufficient and competent resources and has policies/procedures for the </a:t>
            </a:r>
          </a:p>
          <a:p>
            <a:pPr eaLnBrk="1" hangingPunct="1">
              <a:buSzPct val="65000"/>
            </a:pPr>
            <a:r>
              <a:rPr lang="en-US" sz="1600" b="1">
                <a:solidFill>
                  <a:srgbClr val="000099"/>
                </a:solidFill>
              </a:rPr>
              <a:t>  resolution of complaints, appeals and disputes.</a:t>
            </a:r>
          </a:p>
          <a:p>
            <a:pPr eaLnBrk="1" hangingPunct="1">
              <a:buSzPct val="65000"/>
            </a:pPr>
            <a:endParaRPr lang="en-US" sz="1600" b="1">
              <a:solidFill>
                <a:srgbClr val="000099"/>
              </a:solidFill>
            </a:endParaRPr>
          </a:p>
          <a:p>
            <a:pPr lvl="1" eaLnBrk="1" hangingPunct="1">
              <a:buClr>
                <a:srgbClr val="003399"/>
              </a:buClr>
              <a:buSzPct val="65000"/>
            </a:pPr>
            <a:r>
              <a:rPr lang="en-US" sz="1600" b="1">
                <a:solidFill>
                  <a:schemeClr val="accent2"/>
                </a:solidFill>
                <a:cs typeface="Arial" pitchFamily="34" charset="0"/>
              </a:rPr>
              <a:t> </a:t>
            </a:r>
            <a:endParaRPr lang="en-US" sz="2000">
              <a:solidFill>
                <a:schemeClr val="accent2"/>
              </a:solidFill>
            </a:endParaRPr>
          </a:p>
          <a:p>
            <a:pPr eaLnBrk="1" hangingPunct="1">
              <a:buSzPct val="65000"/>
              <a:buFontTx/>
              <a:buChar char="-"/>
            </a:pPr>
            <a:endParaRPr lang="en-US" sz="2400" b="1">
              <a:solidFill>
                <a:schemeClr val="accent2"/>
              </a:solidFill>
            </a:endParaRPr>
          </a:p>
          <a:p>
            <a:pPr eaLnBrk="1" hangingPunct="1">
              <a:buSzPct val="65000"/>
            </a:pPr>
            <a:endParaRPr lang="en-US" sz="2400" b="1">
              <a:solidFill>
                <a:schemeClr val="hlink"/>
              </a:solidFill>
            </a:endParaRPr>
          </a:p>
          <a:p>
            <a:pPr eaLnBrk="1" hangingPunct="1">
              <a:buSzPct val="65000"/>
            </a:pPr>
            <a:r>
              <a:rPr lang="en-US" sz="2400" b="1">
                <a:solidFill>
                  <a:schemeClr val="hlink"/>
                </a:solidFill>
              </a:rPr>
              <a:t> </a:t>
            </a:r>
          </a:p>
        </p:txBody>
      </p:sp>
      <p:sp>
        <p:nvSpPr>
          <p:cNvPr id="19462" name="Rectangle 5"/>
          <p:cNvSpPr>
            <a:spLocks noChangeArrowheads="1"/>
          </p:cNvSpPr>
          <p:nvPr/>
        </p:nvSpPr>
        <p:spPr bwMode="auto">
          <a:xfrm>
            <a:off x="8467725" y="61341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fld id="{EDCA83E1-5551-4415-A93F-65E446B8B953}" type="slidenum">
              <a:rPr lang="en-US" sz="1400" smtClean="0"/>
              <a:pPr/>
              <a:t>9</a:t>
            </a:fld>
            <a:endParaRPr lang="en-US" sz="1400" smtClean="0"/>
          </a:p>
        </p:txBody>
      </p:sp>
      <p:sp>
        <p:nvSpPr>
          <p:cNvPr id="20483"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20484" name="Text Box 1027"/>
          <p:cNvSpPr txBox="1">
            <a:spLocks noChangeArrowheads="1"/>
          </p:cNvSpPr>
          <p:nvPr/>
        </p:nvSpPr>
        <p:spPr bwMode="auto">
          <a:xfrm>
            <a:off x="174625" y="204788"/>
            <a:ext cx="81946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pitchFamily="34" charset="0"/>
                <a:ea typeface="Osaka" pitchFamily="1" charset="-128"/>
              </a:defRPr>
            </a:lvl1pPr>
            <a:lvl2pPr marL="742950" indent="-285750"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r>
              <a:rPr lang="en-US" sz="2800" b="1">
                <a:solidFill>
                  <a:srgbClr val="003399"/>
                </a:solidFill>
              </a:rPr>
              <a:t>Guide 65 Requirements and UL Implementation</a:t>
            </a:r>
          </a:p>
          <a:p>
            <a:pPr eaLnBrk="1" hangingPunct="1"/>
            <a:endParaRPr lang="en-US" sz="2400">
              <a:latin typeface="Tahoma" pitchFamily="34" charset="0"/>
            </a:endParaRPr>
          </a:p>
        </p:txBody>
      </p:sp>
      <p:sp>
        <p:nvSpPr>
          <p:cNvPr id="20485" name="Text Box 1028"/>
          <p:cNvSpPr txBox="1">
            <a:spLocks noChangeArrowheads="1"/>
          </p:cNvSpPr>
          <p:nvPr/>
        </p:nvSpPr>
        <p:spPr bwMode="auto">
          <a:xfrm>
            <a:off x="339725" y="1289050"/>
            <a:ext cx="8604250" cy="56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Arial" pitchFamily="34" charset="0"/>
                <a:ea typeface="Osaka" pitchFamily="1" charset="-128"/>
              </a:defRPr>
            </a:lvl1pPr>
            <a:lvl2pPr eaLnBrk="0" hangingPunct="0">
              <a:defRPr sz="1000">
                <a:solidFill>
                  <a:schemeClr val="tx1"/>
                </a:solidFill>
                <a:latin typeface="Arial" pitchFamily="34" charset="0"/>
                <a:ea typeface="Osaka" pitchFamily="1" charset="-128"/>
              </a:defRPr>
            </a:lvl2pPr>
            <a:lvl3pPr marL="1143000" indent="-228600" eaLnBrk="0" hangingPunct="0">
              <a:defRPr sz="1000">
                <a:solidFill>
                  <a:schemeClr val="tx1"/>
                </a:solidFill>
                <a:latin typeface="Arial" pitchFamily="34" charset="0"/>
                <a:ea typeface="Osaka" pitchFamily="1" charset="-128"/>
              </a:defRPr>
            </a:lvl3pPr>
            <a:lvl4pPr marL="1600200" indent="-228600" eaLnBrk="0" hangingPunct="0">
              <a:defRPr sz="1000">
                <a:solidFill>
                  <a:schemeClr val="tx1"/>
                </a:solidFill>
                <a:latin typeface="Arial" pitchFamily="34" charset="0"/>
                <a:ea typeface="Osaka" pitchFamily="1" charset="-128"/>
              </a:defRPr>
            </a:lvl4pPr>
            <a:lvl5pPr marL="2057400" indent="-228600" eaLnBrk="0" hangingPunct="0">
              <a:defRPr sz="1000">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sz="1000">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sz="1000">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sz="1000">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sz="1000">
                <a:solidFill>
                  <a:schemeClr val="tx1"/>
                </a:solidFill>
                <a:latin typeface="Arial" pitchFamily="34" charset="0"/>
                <a:ea typeface="Osaka" pitchFamily="1" charset="-128"/>
              </a:defRPr>
            </a:lvl9pPr>
          </a:lstStyle>
          <a:p>
            <a:pPr eaLnBrk="1" hangingPunct="1">
              <a:buSzPct val="65000"/>
            </a:pPr>
            <a:endParaRPr lang="en-US" sz="1400" b="1">
              <a:solidFill>
                <a:srgbClr val="000099"/>
              </a:solidFill>
            </a:endParaRPr>
          </a:p>
          <a:p>
            <a:pPr eaLnBrk="1" hangingPunct="1">
              <a:buSzPct val="65000"/>
            </a:pPr>
            <a:r>
              <a:rPr lang="en-US" sz="1600" b="1">
                <a:solidFill>
                  <a:srgbClr val="CC3300"/>
                </a:solidFill>
              </a:rPr>
              <a:t>Section 4.2</a:t>
            </a:r>
            <a:r>
              <a:rPr lang="en-US" sz="1600" b="1">
                <a:solidFill>
                  <a:schemeClr val="accent2"/>
                </a:solidFill>
              </a:rPr>
              <a:t> </a:t>
            </a:r>
            <a:r>
              <a:rPr lang="en-US" sz="1600" b="1">
                <a:solidFill>
                  <a:srgbClr val="CC3300"/>
                </a:solidFill>
              </a:rPr>
              <a:t>UL Implementation:</a:t>
            </a:r>
          </a:p>
          <a:p>
            <a:pPr eaLnBrk="1" hangingPunct="1">
              <a:buSzPct val="65000"/>
            </a:pPr>
            <a:endParaRPr lang="en-US" sz="1600" b="1">
              <a:solidFill>
                <a:srgbClr val="CC3300"/>
              </a:solidFill>
            </a:endParaRPr>
          </a:p>
          <a:p>
            <a:pPr eaLnBrk="1" hangingPunct="1">
              <a:buSzPct val="65000"/>
              <a:buFontTx/>
              <a:buChar char="•"/>
            </a:pPr>
            <a:r>
              <a:rPr lang="en-US" sz="1600" b="1">
                <a:solidFill>
                  <a:schemeClr val="accent2"/>
                </a:solidFill>
                <a:cs typeface="Times New Roman" pitchFamily="18" charset="0"/>
              </a:rPr>
              <a:t> </a:t>
            </a:r>
            <a:r>
              <a:rPr lang="en-US" sz="1600" b="1">
                <a:solidFill>
                  <a:srgbClr val="000099"/>
                </a:solidFill>
                <a:cs typeface="Times New Roman" pitchFamily="18" charset="0"/>
              </a:rPr>
              <a:t>Impartiality is supported in part through adherence to </a:t>
            </a:r>
            <a:r>
              <a:rPr lang="en-US" sz="1600" b="1">
                <a:solidFill>
                  <a:schemeClr val="accent2"/>
                </a:solidFill>
                <a:cs typeface="Times New Roman" pitchFamily="18" charset="0"/>
                <a:hlinkClick r:id="rId3"/>
              </a:rPr>
              <a:t>UL Standards of Business Conduct</a:t>
            </a:r>
            <a:r>
              <a:rPr lang="en-US" sz="1600" b="1">
                <a:solidFill>
                  <a:schemeClr val="accent2"/>
                </a:solidFill>
                <a:cs typeface="Times New Roman" pitchFamily="18" charset="0"/>
              </a:rPr>
              <a:t> </a:t>
            </a:r>
            <a:r>
              <a:rPr lang="en-US" sz="1600" b="1">
                <a:solidFill>
                  <a:srgbClr val="000099"/>
                </a:solidFill>
                <a:cs typeface="Times New Roman" pitchFamily="18" charset="0"/>
              </a:rPr>
              <a:t>,  00-LE-P0001.</a:t>
            </a:r>
            <a:r>
              <a:rPr lang="en-US" sz="1600" b="1">
                <a:solidFill>
                  <a:srgbClr val="000099"/>
                </a:solidFill>
              </a:rPr>
              <a:t> </a:t>
            </a:r>
          </a:p>
          <a:p>
            <a:pPr eaLnBrk="1" hangingPunct="1">
              <a:buSzPct val="65000"/>
            </a:pPr>
            <a:r>
              <a:rPr lang="en-US" sz="1600" b="1">
                <a:solidFill>
                  <a:srgbClr val="000099"/>
                </a:solidFill>
              </a:rPr>
              <a:t> </a:t>
            </a:r>
          </a:p>
          <a:p>
            <a:pPr eaLnBrk="1" hangingPunct="1">
              <a:buClr>
                <a:schemeClr val="accent2"/>
              </a:buClr>
              <a:buSzPct val="65000"/>
              <a:buFontTx/>
              <a:buChar char="•"/>
            </a:pPr>
            <a:r>
              <a:rPr lang="en-US" sz="1600" b="1">
                <a:solidFill>
                  <a:srgbClr val="000099"/>
                </a:solidFill>
                <a:cs typeface="Arial" pitchFamily="34" charset="0"/>
              </a:rPr>
              <a:t> Responsibilities for decisions relating to the granting, maintenance, and withdrawal </a:t>
            </a:r>
          </a:p>
          <a:p>
            <a:pPr eaLnBrk="1" hangingPunct="1">
              <a:buClr>
                <a:schemeClr val="accent2"/>
              </a:buClr>
              <a:buSzPct val="65000"/>
            </a:pPr>
            <a:r>
              <a:rPr lang="en-US" sz="1600" b="1">
                <a:solidFill>
                  <a:srgbClr val="000099"/>
                </a:solidFill>
                <a:cs typeface="Arial" pitchFamily="34" charset="0"/>
              </a:rPr>
              <a:t>  of certifications resulting from the product certification programs they operate are </a:t>
            </a:r>
          </a:p>
          <a:p>
            <a:pPr eaLnBrk="1" hangingPunct="1">
              <a:buClr>
                <a:schemeClr val="accent2"/>
              </a:buClr>
              <a:buSzPct val="65000"/>
            </a:pPr>
            <a:r>
              <a:rPr lang="en-US" sz="1600" b="1">
                <a:solidFill>
                  <a:srgbClr val="000099"/>
                </a:solidFill>
                <a:cs typeface="Arial" pitchFamily="34" charset="0"/>
              </a:rPr>
              <a:t>  described in </a:t>
            </a:r>
            <a:r>
              <a:rPr lang="fr-FR" sz="1600" b="1">
                <a:solidFill>
                  <a:srgbClr val="000099"/>
                </a:solidFill>
                <a:cs typeface="Times New Roman" pitchFamily="18" charset="0"/>
              </a:rPr>
              <a:t>program </a:t>
            </a:r>
            <a:r>
              <a:rPr lang="en-US" sz="1600" b="1">
                <a:solidFill>
                  <a:srgbClr val="000099"/>
                </a:solidFill>
                <a:cs typeface="Times New Roman" pitchFamily="18" charset="0"/>
              </a:rPr>
              <a:t>specific</a:t>
            </a:r>
            <a:r>
              <a:rPr lang="fr-FR" sz="1600" b="1">
                <a:solidFill>
                  <a:srgbClr val="000099"/>
                </a:solidFill>
                <a:cs typeface="Times New Roman" pitchFamily="18" charset="0"/>
              </a:rPr>
              <a:t> </a:t>
            </a:r>
            <a:r>
              <a:rPr lang="en-US" sz="1600" b="1">
                <a:solidFill>
                  <a:srgbClr val="000099"/>
                </a:solidFill>
                <a:cs typeface="Times New Roman" pitchFamily="18" charset="0"/>
              </a:rPr>
              <a:t>manuals.</a:t>
            </a:r>
          </a:p>
          <a:p>
            <a:pPr eaLnBrk="1" hangingPunct="1">
              <a:buClr>
                <a:schemeClr val="accent2"/>
              </a:buClr>
              <a:buSzPct val="65000"/>
            </a:pPr>
            <a:endParaRPr lang="en-US" sz="1600" b="1">
              <a:solidFill>
                <a:srgbClr val="000099"/>
              </a:solidFill>
              <a:cs typeface="Times New Roman" pitchFamily="18" charset="0"/>
            </a:endParaRPr>
          </a:p>
          <a:p>
            <a:pPr eaLnBrk="1" hangingPunct="1">
              <a:buClr>
                <a:schemeClr val="accent2"/>
              </a:buClr>
              <a:buSzPct val="65000"/>
              <a:buFontTx/>
              <a:buChar char="•"/>
            </a:pPr>
            <a:r>
              <a:rPr lang="en-US" sz="1600" b="1">
                <a:solidFill>
                  <a:srgbClr val="000099"/>
                </a:solidFill>
                <a:cs typeface="Arial" pitchFamily="34" charset="0"/>
              </a:rPr>
              <a:t> The person responsible for evaluation must be different than the reviewer.</a:t>
            </a:r>
          </a:p>
          <a:p>
            <a:pPr eaLnBrk="1" hangingPunct="1">
              <a:buSzPct val="65000"/>
            </a:pPr>
            <a:endParaRPr lang="en-US" sz="1600" b="1">
              <a:solidFill>
                <a:srgbClr val="000099"/>
              </a:solidFill>
              <a:cs typeface="Arial" pitchFamily="34" charset="0"/>
            </a:endParaRPr>
          </a:p>
          <a:p>
            <a:pPr eaLnBrk="1" hangingPunct="1">
              <a:buSzPct val="65000"/>
              <a:buFontTx/>
              <a:buChar char="•"/>
            </a:pPr>
            <a:r>
              <a:rPr lang="en-US" sz="1600" b="1">
                <a:solidFill>
                  <a:srgbClr val="000099"/>
                </a:solidFill>
                <a:cs typeface="Arial" pitchFamily="34" charset="0"/>
              </a:rPr>
              <a:t>  Identify management responsible for  testing, inspection, evaluation and certification:</a:t>
            </a:r>
          </a:p>
          <a:p>
            <a:pPr lvl="1" eaLnBrk="1" hangingPunct="1">
              <a:buClr>
                <a:srgbClr val="003399"/>
              </a:buClr>
              <a:buSzPct val="65000"/>
              <a:buFontTx/>
              <a:buChar char="•"/>
            </a:pPr>
            <a:r>
              <a:rPr lang="en-US" sz="1600" b="1">
                <a:solidFill>
                  <a:srgbClr val="000099"/>
                </a:solidFill>
                <a:cs typeface="Arial" pitchFamily="34" charset="0"/>
              </a:rPr>
              <a:t> Reference </a:t>
            </a:r>
            <a:r>
              <a:rPr lang="en-US" sz="1600" b="1">
                <a:solidFill>
                  <a:srgbClr val="000099"/>
                </a:solidFill>
                <a:cs typeface="Times New Roman" pitchFamily="18" charset="0"/>
                <a:hlinkClick r:id="rId4"/>
              </a:rPr>
              <a:t>Organization charts</a:t>
            </a:r>
            <a:r>
              <a:rPr lang="en-US" sz="1600" b="1">
                <a:solidFill>
                  <a:srgbClr val="000099"/>
                </a:solidFill>
                <a:cs typeface="Times New Roman" pitchFamily="18" charset="0"/>
              </a:rPr>
              <a:t> </a:t>
            </a:r>
            <a:r>
              <a:rPr lang="en-US" sz="1600" b="1">
                <a:solidFill>
                  <a:srgbClr val="000099"/>
                </a:solidFill>
                <a:cs typeface="Arial" pitchFamily="34" charset="0"/>
              </a:rPr>
              <a:t>Chart;</a:t>
            </a:r>
          </a:p>
          <a:p>
            <a:pPr lvl="1" eaLnBrk="1" hangingPunct="1">
              <a:buClr>
                <a:srgbClr val="003399"/>
              </a:buClr>
              <a:buSzPct val="65000"/>
              <a:buFontTx/>
              <a:buChar char="•"/>
            </a:pPr>
            <a:endParaRPr lang="en-US" sz="1600" b="1">
              <a:solidFill>
                <a:srgbClr val="000099"/>
              </a:solidFill>
              <a:cs typeface="Arial" pitchFamily="34" charset="0"/>
            </a:endParaRPr>
          </a:p>
          <a:p>
            <a:pPr eaLnBrk="1" hangingPunct="1">
              <a:buClr>
                <a:srgbClr val="003399"/>
              </a:buClr>
              <a:buSzPct val="65000"/>
              <a:buFontTx/>
              <a:buChar char="•"/>
            </a:pPr>
            <a:r>
              <a:rPr lang="en-US" sz="1600" b="1">
                <a:solidFill>
                  <a:srgbClr val="000099"/>
                </a:solidFill>
                <a:latin typeface="Times New Roman" pitchFamily="18" charset="0"/>
                <a:cs typeface="Times New Roman" pitchFamily="18" charset="0"/>
              </a:rPr>
              <a:t>  </a:t>
            </a:r>
            <a:r>
              <a:rPr lang="en-US" sz="1600" b="1">
                <a:solidFill>
                  <a:srgbClr val="000099"/>
                </a:solidFill>
                <a:latin typeface="Arial Unicode MS" pitchFamily="34" charset="-128"/>
                <a:ea typeface="Arial Unicode MS" pitchFamily="34" charset="-128"/>
                <a:cs typeface="Arial Unicode MS" pitchFamily="34" charset="-128"/>
              </a:rPr>
              <a:t>The UL Certificate of Incorporation demonstrates that the company is a legal entity.</a:t>
            </a:r>
          </a:p>
          <a:p>
            <a:pPr lvl="1" eaLnBrk="1" hangingPunct="1">
              <a:buClr>
                <a:srgbClr val="003399"/>
              </a:buClr>
              <a:buSzPct val="65000"/>
              <a:buFontTx/>
              <a:buChar char="•"/>
            </a:pPr>
            <a:endParaRPr lang="en-US" sz="1600" b="1">
              <a:solidFill>
                <a:srgbClr val="000099"/>
              </a:solidFill>
              <a:cs typeface="Arial" pitchFamily="34" charset="0"/>
            </a:endParaRPr>
          </a:p>
          <a:p>
            <a:pPr lvl="1" eaLnBrk="1" hangingPunct="1">
              <a:buClr>
                <a:srgbClr val="003399"/>
              </a:buClr>
              <a:buSzPct val="65000"/>
            </a:pPr>
            <a:r>
              <a:rPr lang="en-US" sz="1600" b="1">
                <a:solidFill>
                  <a:schemeClr val="accent2"/>
                </a:solidFill>
                <a:cs typeface="Arial" pitchFamily="34" charset="0"/>
              </a:rPr>
              <a:t> </a:t>
            </a:r>
            <a:endParaRPr lang="en-US" sz="1600">
              <a:solidFill>
                <a:schemeClr val="accent2"/>
              </a:solidFill>
            </a:endParaRPr>
          </a:p>
          <a:p>
            <a:pPr eaLnBrk="1" hangingPunct="1">
              <a:buSzPct val="65000"/>
              <a:buFontTx/>
              <a:buChar char="-"/>
            </a:pPr>
            <a:endParaRPr lang="en-US" sz="1600" b="1">
              <a:solidFill>
                <a:schemeClr val="accent2"/>
              </a:solidFill>
            </a:endParaRPr>
          </a:p>
          <a:p>
            <a:pPr eaLnBrk="1" hangingPunct="1">
              <a:buSzPct val="65000"/>
            </a:pPr>
            <a:endParaRPr lang="en-US" sz="1600" b="1">
              <a:solidFill>
                <a:schemeClr val="hlink"/>
              </a:solidFill>
            </a:endParaRPr>
          </a:p>
          <a:p>
            <a:pPr eaLnBrk="1" hangingPunct="1">
              <a:buSzPct val="65000"/>
            </a:pPr>
            <a:r>
              <a:rPr lang="en-US" sz="2400" b="1">
                <a:solidFill>
                  <a:schemeClr val="hlink"/>
                </a:solidFill>
              </a:rPr>
              <a:t> </a:t>
            </a:r>
          </a:p>
        </p:txBody>
      </p:sp>
      <p:sp>
        <p:nvSpPr>
          <p:cNvPr id="20486" name="Rectangle 1029"/>
          <p:cNvSpPr>
            <a:spLocks noChangeArrowheads="1"/>
          </p:cNvSpPr>
          <p:nvPr/>
        </p:nvSpPr>
        <p:spPr bwMode="auto">
          <a:xfrm>
            <a:off x="8467725" y="61341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5" action="ppaction://hlinksldjump"/>
              </a:rPr>
              <a:t>Back</a:t>
            </a:r>
            <a:endParaRPr lang="en-US" sz="900" b="1">
              <a:solidFill>
                <a:schemeClr val="accen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14969</TotalTime>
  <Words>6334</Words>
  <Application>Microsoft Office PowerPoint</Application>
  <PresentationFormat>On-screen Show (4:3)</PresentationFormat>
  <Paragraphs>953</Paragraphs>
  <Slides>42</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Osaka</vt:lpstr>
      <vt:lpstr>Geneva</vt:lpstr>
      <vt:lpstr>Arial Unicode MS</vt:lpstr>
      <vt:lpstr>Times New Roman</vt:lpstr>
      <vt:lpstr>Tahoma</vt:lpstr>
      <vt:lpstr>Wingdings</vt:lpstr>
      <vt:lpstr>SimSun</vt:lpstr>
      <vt:lpstr>Helv</vt:lpstr>
      <vt:lpstr>ULTemplate</vt:lpstr>
      <vt:lpstr>CAR Administrator Training Guide 65:1996 Requirements  Rev 7.0 Released 2012/08/29</vt:lpstr>
      <vt:lpstr>Agenda</vt:lpstr>
      <vt:lpstr>Objectives</vt:lpstr>
      <vt:lpstr>Guide 65 - General</vt:lpstr>
      <vt:lpstr>Guide 65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Adm Training Guide 65 Requirements</dc:title>
  <dc:creator>Denise Echols</dc:creator>
  <dc:description>Rev 1.0 7/15/08 initial release_x000d_
Rev 2.0 7/25/07 updated as result of CAR Adm Training_x000d_
Rev 3.0- 7/28/09_x000d_
Slide 6 -   Changed Subcontract definition to align with 00-QA-S0009_x000d_
Slide 20 - Removed obsolete Document Management Policy 00-QA-P0002_x000d_
Slide 24 - Removed obsolete 80-HR-F0030, Code of Ethics Sign off_x000d_
Slide 24 - Added 00-HR-S0052, Record of Agreements Pertaining to Confidentiality, Conflict of Interest,  Business Ethics, and Other Policies _x000d_
Slide 34 - Removed obsolete 80-HR-F0030, Code of Ethics Sign off_x000d_
Slide 34 - Added 00-HR-S0052, Record of Agreements Pertaining to Confidentiality, Conflict of Interest, Business Ethics, and Other Policies _x000d_
_x000d_
1. Removed all references to 00-CS-S0011 document and replaced with 00-SA-S0026 _x000d_
2. Slide 6 Definition of Terms added supplier=applicant to notes_x000d_
3. Slide 9 Section 4.2 Implementation added: evaluator cannot be reviewer_x000d_
4.Slide 13 Section 4.6 implementation removed reference to IFR._x000d_
5. Slide 24 Section 5 Implementation added Field Service competency and SOp.  Also updaetd notes with revised doc numbers L1 &amp; L2 docs referenced._x000d_
Rev 4.0 – 9-28-09_x000d_
Added Guide 65 version to title. Now reads Guide 65:1996_x000d_
Slide 14. Updated the VN Handling Procedure to new document title Variation Handling and Processing Procedure_x000d_
Slide 11. Changed ISO/IEC 17020:1998 to ISO/IEC 17020:2004_x000d_
 Slide 25. Changed Field Service Competency  to Global Field Service Competency _x000d_
Procedure, 00-GI-S0037; Removed “sec 9.3” from 00-CE-P0001 sec 9.3 _x000d_
Slide 35. Removed “sec 9.3” from 00-CE-P0001 sec 9.3 _x000d_
Slide 36. Removed 00-OP-S0066, UL Mark Evaluation and Certification Process - it is obsolete_x000d_
_x000d_
Rev 5.0 – 2/11/11_x000d_
            1. Slide 24.  Added  00-OP-S0075, SOP for qualification for CAS Evaluation Staff - Level 2 _x000d_
            2. Slide 34. Changed  title from New or Unusual  to New or Innovative in SOP 00-PD-S0032</dc:description>
  <cp:lastModifiedBy>Christopher J. Nicastro</cp:lastModifiedBy>
  <cp:revision>1774</cp:revision>
  <cp:lastPrinted>2002-05-24T21:09:55Z</cp:lastPrinted>
  <dcterms:created xsi:type="dcterms:W3CDTF">2001-04-03T19:59:22Z</dcterms:created>
  <dcterms:modified xsi:type="dcterms:W3CDTF">2013-05-02T22:32:35Z</dcterms:modified>
</cp:coreProperties>
</file>