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0"/>
  </p:notesMasterIdLst>
  <p:handoutMasterIdLst>
    <p:handoutMasterId r:id="rId71"/>
  </p:handoutMasterIdLst>
  <p:sldIdLst>
    <p:sldId id="256" r:id="rId2"/>
    <p:sldId id="282" r:id="rId3"/>
    <p:sldId id="287" r:id="rId4"/>
    <p:sldId id="288" r:id="rId5"/>
    <p:sldId id="289" r:id="rId6"/>
    <p:sldId id="290" r:id="rId7"/>
    <p:sldId id="297" r:id="rId8"/>
    <p:sldId id="298" r:id="rId9"/>
    <p:sldId id="293" r:id="rId10"/>
    <p:sldId id="294" r:id="rId11"/>
    <p:sldId id="343" r:id="rId12"/>
    <p:sldId id="301" r:id="rId13"/>
    <p:sldId id="344" r:id="rId14"/>
    <p:sldId id="302" r:id="rId15"/>
    <p:sldId id="345" r:id="rId16"/>
    <p:sldId id="371" r:id="rId17"/>
    <p:sldId id="303" r:id="rId18"/>
    <p:sldId id="370" r:id="rId19"/>
    <p:sldId id="346" r:id="rId20"/>
    <p:sldId id="304" r:id="rId21"/>
    <p:sldId id="347" r:id="rId22"/>
    <p:sldId id="373" r:id="rId23"/>
    <p:sldId id="305" r:id="rId24"/>
    <p:sldId id="348" r:id="rId25"/>
    <p:sldId id="349" r:id="rId26"/>
    <p:sldId id="307" r:id="rId27"/>
    <p:sldId id="350" r:id="rId28"/>
    <p:sldId id="308" r:id="rId29"/>
    <p:sldId id="351" r:id="rId30"/>
    <p:sldId id="352" r:id="rId31"/>
    <p:sldId id="309" r:id="rId32"/>
    <p:sldId id="353" r:id="rId33"/>
    <p:sldId id="310" r:id="rId34"/>
    <p:sldId id="354" r:id="rId35"/>
    <p:sldId id="311" r:id="rId36"/>
    <p:sldId id="312" r:id="rId37"/>
    <p:sldId id="356" r:id="rId38"/>
    <p:sldId id="313" r:id="rId39"/>
    <p:sldId id="357" r:id="rId40"/>
    <p:sldId id="314" r:id="rId41"/>
    <p:sldId id="374" r:id="rId42"/>
    <p:sldId id="315" r:id="rId43"/>
    <p:sldId id="359" r:id="rId44"/>
    <p:sldId id="316" r:id="rId45"/>
    <p:sldId id="360" r:id="rId46"/>
    <p:sldId id="317" r:id="rId47"/>
    <p:sldId id="361" r:id="rId48"/>
    <p:sldId id="286" r:id="rId49"/>
    <p:sldId id="362" r:id="rId50"/>
    <p:sldId id="318" r:id="rId51"/>
    <p:sldId id="363" r:id="rId52"/>
    <p:sldId id="319" r:id="rId53"/>
    <p:sldId id="365" r:id="rId54"/>
    <p:sldId id="320" r:id="rId55"/>
    <p:sldId id="366" r:id="rId56"/>
    <p:sldId id="322" r:id="rId57"/>
    <p:sldId id="321" r:id="rId58"/>
    <p:sldId id="367" r:id="rId59"/>
    <p:sldId id="323" r:id="rId60"/>
    <p:sldId id="368" r:id="rId61"/>
    <p:sldId id="324" r:id="rId62"/>
    <p:sldId id="369" r:id="rId63"/>
    <p:sldId id="295" r:id="rId64"/>
    <p:sldId id="341" r:id="rId65"/>
    <p:sldId id="342" r:id="rId66"/>
    <p:sldId id="300" r:id="rId67"/>
    <p:sldId id="280" r:id="rId68"/>
    <p:sldId id="375"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Osaka" pitchFamily="1" charset="-128"/>
        <a:cs typeface="+mn-cs"/>
      </a:defRPr>
    </a:lvl1pPr>
    <a:lvl2pPr marL="457200" algn="l" rtl="0" fontAlgn="base">
      <a:spcBef>
        <a:spcPct val="0"/>
      </a:spcBef>
      <a:spcAft>
        <a:spcPct val="0"/>
      </a:spcAft>
      <a:defRPr kern="1200">
        <a:solidFill>
          <a:schemeClr val="tx1"/>
        </a:solidFill>
        <a:latin typeface="Arial" pitchFamily="34" charset="0"/>
        <a:ea typeface="Osaka" pitchFamily="1" charset="-128"/>
        <a:cs typeface="+mn-cs"/>
      </a:defRPr>
    </a:lvl2pPr>
    <a:lvl3pPr marL="914400" algn="l" rtl="0" fontAlgn="base">
      <a:spcBef>
        <a:spcPct val="0"/>
      </a:spcBef>
      <a:spcAft>
        <a:spcPct val="0"/>
      </a:spcAft>
      <a:defRPr kern="1200">
        <a:solidFill>
          <a:schemeClr val="tx1"/>
        </a:solidFill>
        <a:latin typeface="Arial" pitchFamily="34" charset="0"/>
        <a:ea typeface="Osaka" pitchFamily="1" charset="-128"/>
        <a:cs typeface="+mn-cs"/>
      </a:defRPr>
    </a:lvl3pPr>
    <a:lvl4pPr marL="1371600" algn="l" rtl="0" fontAlgn="base">
      <a:spcBef>
        <a:spcPct val="0"/>
      </a:spcBef>
      <a:spcAft>
        <a:spcPct val="0"/>
      </a:spcAft>
      <a:defRPr kern="1200">
        <a:solidFill>
          <a:schemeClr val="tx1"/>
        </a:solidFill>
        <a:latin typeface="Arial" pitchFamily="34" charset="0"/>
        <a:ea typeface="Osaka" pitchFamily="1" charset="-128"/>
        <a:cs typeface="+mn-cs"/>
      </a:defRPr>
    </a:lvl4pPr>
    <a:lvl5pPr marL="1828800" algn="l" rtl="0" fontAlgn="base">
      <a:spcBef>
        <a:spcPct val="0"/>
      </a:spcBef>
      <a:spcAft>
        <a:spcPct val="0"/>
      </a:spcAft>
      <a:defRPr kern="1200">
        <a:solidFill>
          <a:schemeClr val="tx1"/>
        </a:solidFill>
        <a:latin typeface="Arial" pitchFamily="34" charset="0"/>
        <a:ea typeface="Osaka" pitchFamily="1" charset="-128"/>
        <a:cs typeface="+mn-cs"/>
      </a:defRPr>
    </a:lvl5pPr>
    <a:lvl6pPr marL="2286000" algn="l" defTabSz="914400" rtl="0" eaLnBrk="1" latinLnBrk="0" hangingPunct="1">
      <a:defRPr kern="1200">
        <a:solidFill>
          <a:schemeClr val="tx1"/>
        </a:solidFill>
        <a:latin typeface="Arial" pitchFamily="34" charset="0"/>
        <a:ea typeface="Osaka" pitchFamily="1" charset="-128"/>
        <a:cs typeface="+mn-cs"/>
      </a:defRPr>
    </a:lvl6pPr>
    <a:lvl7pPr marL="2743200" algn="l" defTabSz="914400" rtl="0" eaLnBrk="1" latinLnBrk="0" hangingPunct="1">
      <a:defRPr kern="1200">
        <a:solidFill>
          <a:schemeClr val="tx1"/>
        </a:solidFill>
        <a:latin typeface="Arial" pitchFamily="34" charset="0"/>
        <a:ea typeface="Osaka" pitchFamily="1" charset="-128"/>
        <a:cs typeface="+mn-cs"/>
      </a:defRPr>
    </a:lvl7pPr>
    <a:lvl8pPr marL="3200400" algn="l" defTabSz="914400" rtl="0" eaLnBrk="1" latinLnBrk="0" hangingPunct="1">
      <a:defRPr kern="1200">
        <a:solidFill>
          <a:schemeClr val="tx1"/>
        </a:solidFill>
        <a:latin typeface="Arial" pitchFamily="34" charset="0"/>
        <a:ea typeface="Osaka" pitchFamily="1" charset="-128"/>
        <a:cs typeface="+mn-cs"/>
      </a:defRPr>
    </a:lvl8pPr>
    <a:lvl9pPr marL="3657600" algn="l" defTabSz="914400" rtl="0" eaLnBrk="1" latinLnBrk="0" hangingPunct="1">
      <a:defRPr kern="1200">
        <a:solidFill>
          <a:schemeClr val="tx1"/>
        </a:solidFill>
        <a:latin typeface="Arial" pitchFamily="34"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3399"/>
    <a:srgbClr val="FF0066"/>
    <a:srgbClr val="FF9933"/>
    <a:srgbClr val="FFCCCC"/>
    <a:srgbClr val="0000CC"/>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24" autoAdjust="0"/>
    <p:restoredTop sz="90888" autoAdjust="0"/>
  </p:normalViewPr>
  <p:slideViewPr>
    <p:cSldViewPr>
      <p:cViewPr>
        <p:scale>
          <a:sx n="66" d="100"/>
          <a:sy n="66" d="100"/>
        </p:scale>
        <p:origin x="-1644" y="-4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10085"/>
    </p:cViewPr>
  </p:sorterViewPr>
  <p:notesViewPr>
    <p:cSldViewPr>
      <p:cViewPr>
        <p:scale>
          <a:sx n="85" d="100"/>
          <a:sy n="85" d="100"/>
        </p:scale>
        <p:origin x="-2726" y="2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slide" Target="slides/slide16.xml"/><Relationship Id="rId1" Type="http://schemas.openxmlformats.org/officeDocument/2006/relationships/slide" Target="slides/slide1.xml"/><Relationship Id="rId4" Type="http://schemas.openxmlformats.org/officeDocument/2006/relationships/slide" Target="slides/slide6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B5B41A-C1D7-4A53-BB89-088DBAA12B0E}" type="datetimeFigureOut">
              <a:rPr lang="en-US"/>
              <a:pPr>
                <a:defRPr/>
              </a:pPr>
              <a:t>5/2/2013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A3542D4-5C40-44D5-B204-F3FE75105141}" type="slidenum">
              <a:rPr lang="en-US"/>
              <a:pPr>
                <a:defRPr/>
              </a:pPr>
              <a:t>‹#›</a:t>
            </a:fld>
            <a:endParaRPr lang="en-US" dirty="0"/>
          </a:p>
        </p:txBody>
      </p:sp>
    </p:spTree>
    <p:extLst>
      <p:ext uri="{BB962C8B-B14F-4D97-AF65-F5344CB8AC3E}">
        <p14:creationId xmlns:p14="http://schemas.microsoft.com/office/powerpoint/2010/main" val="239502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440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8192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E6344BF9-7C79-402D-AE24-8C8F901CF938}" type="slidenum">
              <a:rPr lang="en-US"/>
              <a:pPr>
                <a:defRPr/>
              </a:pPr>
              <a:t>‹#›</a:t>
            </a:fld>
            <a:endParaRPr lang="en-US" dirty="0"/>
          </a:p>
        </p:txBody>
      </p:sp>
    </p:spTree>
    <p:extLst>
      <p:ext uri="{BB962C8B-B14F-4D97-AF65-F5344CB8AC3E}">
        <p14:creationId xmlns:p14="http://schemas.microsoft.com/office/powerpoint/2010/main" val="2651929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3626726-255C-4D3C-ADAC-E1F3C299ABB5}" type="slidenum">
              <a:rPr lang="en-US" smtClean="0"/>
              <a:pPr eaLnBrk="1" hangingPunct="1"/>
              <a:t>1</a:t>
            </a:fld>
            <a:endParaRPr lang="en-US" smtClean="0"/>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A36BE0C-3062-49E9-AFDE-D8F127A0BA41}" type="slidenum">
              <a:rPr lang="en-US" smtClean="0"/>
              <a:pPr eaLnBrk="1" hangingPunct="1"/>
              <a:t>10</a:t>
            </a:fld>
            <a:endParaRPr lang="en-US" smtClean="0"/>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r>
              <a:rPr lang="en-US" smtClean="0"/>
              <a:t>Note for all clause slides to follow:  Clause requirement examples are presented for all ISO 17025 requirements to further illustrate the intent of each clause.  These examples are not verbatim requirements, but have been summarized for clarity.  Remember that this is NOT a clause interpretation course like an auditor would attend.  With this in mind, do not encourage students to follow along in the standard and ask specific detailed clause based questions.  They will have an opportunity  to get into the standard during the workshop later in the course</a:t>
            </a:r>
          </a:p>
          <a:p>
            <a:pPr eaLnBrk="1" hangingPunct="1"/>
            <a:r>
              <a:rPr lang="en-US" smtClean="0"/>
              <a:t>UL IMPLEMENTATION SLIDES TO FOLLOW- This training has not attempted to include all applicable documentation for each 17025 clause.  Instead, “main” or “primary” documentation was selected to make teaching points clear, and not overwhelm the students with many procedure references.</a:t>
            </a:r>
          </a:p>
          <a:p>
            <a:pPr eaLnBrk="1" hangingPunct="1"/>
            <a:r>
              <a:rPr lang="en-US" smtClean="0"/>
              <a:t> Management is the essential element that determines the success of any management system.   ISO 17025 not only asks for management support, but requires active management participation.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EBB4C95-D576-4231-B02A-7BA7FF1E6EEF}" type="slidenum">
              <a:rPr lang="en-US" smtClean="0"/>
              <a:pPr eaLnBrk="1" hangingPunct="1"/>
              <a:t>11</a:t>
            </a:fld>
            <a:endParaRPr lang="en-US" smtClean="0"/>
          </a:p>
        </p:txBody>
      </p:sp>
      <p:sp>
        <p:nvSpPr>
          <p:cNvPr id="93187" name="Rectangle 2"/>
          <p:cNvSpPr>
            <a:spLocks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smtClean="0">
              <a:solidFill>
                <a:srgbClr val="000000"/>
              </a:solidFill>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A730962-FD05-4911-8A98-1385DA5D198A}" type="slidenum">
              <a:rPr lang="en-US" smtClean="0"/>
              <a:pPr eaLnBrk="1" hangingPunct="1"/>
              <a:t>12</a:t>
            </a:fld>
            <a:endParaRPr lang="en-US" smtClean="0"/>
          </a:p>
        </p:txBody>
      </p:sp>
      <p:sp>
        <p:nvSpPr>
          <p:cNvPr id="94211" name="Rectangle 2"/>
          <p:cNvSpPr>
            <a:spLocks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 Explain that ISO 17025 is a system based standard, and that effective operations of systems provides confidence in accurate and repeatable results.  Contrast the system approach against a company that uses “tribal knowledge”  (2) Explain how the policy is connected to objective and system documentation. (3) Explain the concept that quality manuals are typically “road maps” to the lab management system as opposed to the entire system as was the case in the 1980 – early 1990s quality manuals.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0FF01B6-F49F-4F8A-91A1-41321683CCE7}" type="slidenum">
              <a:rPr lang="en-US" smtClean="0"/>
              <a:pPr eaLnBrk="1" hangingPunct="1"/>
              <a:t>13</a:t>
            </a:fld>
            <a:endParaRPr lang="en-US" smtClean="0"/>
          </a:p>
        </p:txBody>
      </p:sp>
      <p:sp>
        <p:nvSpPr>
          <p:cNvPr id="95235" name="Rectangle 2"/>
          <p:cNvSpPr>
            <a:spLocks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2A6AE1B-F6DC-459E-A358-9B99353C80CA}" type="slidenum">
              <a:rPr lang="en-US" smtClean="0"/>
              <a:pPr eaLnBrk="1" hangingPunct="1"/>
              <a:t>14</a:t>
            </a:fld>
            <a:endParaRPr lang="en-US" smtClean="0"/>
          </a:p>
        </p:txBody>
      </p:sp>
      <p:sp>
        <p:nvSpPr>
          <p:cNvPr id="96259" name="Rectangle 2"/>
          <p:cNvSpPr>
            <a:spLocks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Make clear the difference between a record and a document (2) Highlight that documents are not just SOPs but may be the items noted above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5B68D542-9305-4599-B729-EC6ABFD7679C}" type="slidenum">
              <a:rPr lang="en-US" smtClean="0"/>
              <a:pPr eaLnBrk="1" hangingPunct="1"/>
              <a:t>15</a:t>
            </a:fld>
            <a:endParaRPr lang="en-US" smtClean="0"/>
          </a:p>
        </p:txBody>
      </p:sp>
      <p:sp>
        <p:nvSpPr>
          <p:cNvPr id="97283" name="Rectangle 2"/>
          <p:cNvSpPr>
            <a:spLocks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97FF09A-F978-4CD3-BFAC-B0CB5877C407}" type="slidenum">
              <a:rPr lang="en-US" smtClean="0"/>
              <a:pPr eaLnBrk="1" hangingPunct="1"/>
              <a:t>17</a:t>
            </a:fld>
            <a:endParaRPr lang="en-US" smtClean="0"/>
          </a:p>
        </p:txBody>
      </p:sp>
      <p:sp>
        <p:nvSpPr>
          <p:cNvPr id="98307" name="Rectangle 2"/>
          <p:cNvSpPr>
            <a:spLocks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r>
              <a:rPr lang="en-US" smtClean="0"/>
              <a:t>Stress that this clause is about not promising more than you can deliver, and covers technical requirements as well as terms &amp; conditions.</a:t>
            </a:r>
          </a:p>
          <a:p>
            <a:pPr eaLnBrk="1" hangingPunct="1"/>
            <a:r>
              <a:rPr lang="en-US" smtClean="0"/>
              <a:t>Contract review deals with the CAS and Lab interface., as the UL LAB does not interface with the external UL customer</a:t>
            </a:r>
            <a:r>
              <a:rPr lang="en-US" b="1" i="1" smtClean="0"/>
              <a:t> </a:t>
            </a:r>
            <a:r>
              <a:rPr lang="en-US" smtClean="0"/>
              <a:t>during the contract review phase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8805577-4A29-4F76-ABC5-B998E0FEECEA}" type="slidenum">
              <a:rPr lang="en-US" smtClean="0"/>
              <a:pPr eaLnBrk="1" hangingPunct="1"/>
              <a:t>18</a:t>
            </a:fld>
            <a:endParaRPr lang="en-US" smtClean="0"/>
          </a:p>
        </p:txBody>
      </p:sp>
      <p:sp>
        <p:nvSpPr>
          <p:cNvPr id="99331" name="Rectangle 2"/>
          <p:cNvSpPr>
            <a:spLocks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r>
              <a:rPr lang="en-US" smtClean="0"/>
              <a:t>Explain the concept of the customer as applicable to the UL Laboratories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A21E203-6B0A-44C5-ACA8-B834F837E053}" type="slidenum">
              <a:rPr lang="en-US" smtClean="0"/>
              <a:pPr eaLnBrk="1" hangingPunct="1"/>
              <a:t>19</a:t>
            </a:fld>
            <a:endParaRPr lang="en-US" smtClean="0"/>
          </a:p>
        </p:txBody>
      </p:sp>
      <p:sp>
        <p:nvSpPr>
          <p:cNvPr id="100355" name="Rectangle 2"/>
          <p:cNvSpPr>
            <a:spLocks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smtClean="0">
              <a:cs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E787DC0-8612-4249-83D1-B6D7A3B5429F}" type="slidenum">
              <a:rPr lang="en-US" smtClean="0"/>
              <a:pPr eaLnBrk="1" hangingPunct="1"/>
              <a:t>20</a:t>
            </a:fld>
            <a:endParaRPr lang="en-US" smtClean="0"/>
          </a:p>
        </p:txBody>
      </p:sp>
      <p:sp>
        <p:nvSpPr>
          <p:cNvPr id="101379" name="Rectangle 2"/>
          <p:cNvSpPr>
            <a:spLocks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Stress that the Lab is responsible regardless if a sub-contractor is used or not.  (2) Explain how the integrity of 17025 is compromised if sub-contractors do not perform work in accordance with ISO 17025 (3) Explain that UL Mark subcontracting is addressed under DAP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2143595-93E0-47BB-84F2-C9A8573DF3EA}" type="slidenum">
              <a:rPr lang="en-US" smtClean="0"/>
              <a:pPr eaLnBrk="1" hangingPunct="1"/>
              <a:t>2</a:t>
            </a:fld>
            <a:endParaRPr lang="en-US" smtClean="0"/>
          </a:p>
        </p:txBody>
      </p:sp>
      <p:sp>
        <p:nvSpPr>
          <p:cNvPr id="83971" name="Rectangle 1026"/>
          <p:cNvSpPr>
            <a:spLocks noChangeArrowheads="1" noTextEdit="1"/>
          </p:cNvSpPr>
          <p:nvPr>
            <p:ph type="sldImg"/>
          </p:nvPr>
        </p:nvSpPr>
        <p:spPr>
          <a:ln/>
        </p:spPr>
      </p:sp>
      <p:sp>
        <p:nvSpPr>
          <p:cNvPr id="83972" name="Rectangle 1027"/>
          <p:cNvSpPr>
            <a:spLocks noGrp="1" noChangeArrowheads="1"/>
          </p:cNvSpPr>
          <p:nvPr>
            <p:ph type="body" idx="1"/>
          </p:nvPr>
        </p:nvSpPr>
        <p:spPr>
          <a:noFill/>
        </p:spPr>
        <p:txBody>
          <a:bodyPr/>
          <a:lstStyle/>
          <a:p>
            <a:pPr marL="228600" indent="-228600" eaLnBrk="1" hangingPunct="1">
              <a:buFontTx/>
              <a:buAutoNum type="arabicParenBoth"/>
            </a:pPr>
            <a:r>
              <a:rPr lang="en-US" smtClean="0"/>
              <a:t>CAR Administrators do not need to be standards experts, but need only to be familiar with the intent and format of the Standards.  (2) Being able to ask the rights questions and knowing where to find information in the standards is the intent of this course (3) Even the best CAR Owners may unknowingly violate a standard requirement, which is why CAR Administrators must be able to “think with standard” when reviewing corrective action plans (4) While IQA Auditors are always available to assist in difficult standard interpretation issues, many standard related questions are straight forward enough to be handled directly by the CAR Administrator (5) Location of ISO 17025 compliance documentation – Instructor should determine the best way to do this.  For example, database identification and use could be discussed after each clause of the standard, or it may be preferable to complete the standards training first, and then later review the applicable databases in a focused session.  This may allow a better focus on the standards related concepts.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252F451-3C7D-45B8-98E7-46470C524523}" type="slidenum">
              <a:rPr lang="en-US" smtClean="0"/>
              <a:pPr eaLnBrk="1" hangingPunct="1"/>
              <a:t>21</a:t>
            </a:fld>
            <a:endParaRPr lang="en-US" smtClean="0"/>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F879838-DE50-4226-82B7-9751071F4695}" type="slidenum">
              <a:rPr lang="en-US" smtClean="0"/>
              <a:pPr eaLnBrk="1" hangingPunct="1"/>
              <a:t>23</a:t>
            </a:fld>
            <a:endParaRPr lang="en-US" smtClean="0"/>
          </a:p>
        </p:txBody>
      </p:sp>
      <p:sp>
        <p:nvSpPr>
          <p:cNvPr id="103427" name="Rectangle 2"/>
          <p:cNvSpPr>
            <a:spLocks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Explain the impact of poor sub-contractor performance, and why proactive supplier management is a superior model to using inspection alone. (2) Provide examples of services and supplies that would be included and would not be included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6C1140C-6670-47E8-AB1A-0D65B76FE4B8}" type="slidenum">
              <a:rPr lang="en-US" smtClean="0"/>
              <a:pPr eaLnBrk="1" hangingPunct="1"/>
              <a:t>24</a:t>
            </a:fld>
            <a:endParaRPr lang="en-US" smtClean="0"/>
          </a:p>
        </p:txBody>
      </p:sp>
      <p:sp>
        <p:nvSpPr>
          <p:cNvPr id="104451" name="Rectangle 2"/>
          <p:cNvSpPr>
            <a:spLocks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marL="228600" indent="-228600" eaLnBrk="1" hangingPunct="1"/>
            <a:endParaRPr lang="en-US" smtClean="0">
              <a:cs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1721764-1084-45D3-87EB-01CEC4BC542E}" type="slidenum">
              <a:rPr lang="en-US" smtClean="0"/>
              <a:pPr eaLnBrk="1" hangingPunct="1"/>
              <a:t>25</a:t>
            </a:fld>
            <a:endParaRPr lang="en-US" smtClean="0"/>
          </a:p>
        </p:txBody>
      </p:sp>
      <p:sp>
        <p:nvSpPr>
          <p:cNvPr id="105475" name="Rectangle 2"/>
          <p:cNvSpPr>
            <a:spLocks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marL="228600" indent="-228600" eaLnBrk="1" hangingPunct="1"/>
            <a:endParaRPr lang="en-US" smtClean="0">
              <a:cs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5E2995F1-98D4-485D-967B-E1804270E714}" type="slidenum">
              <a:rPr lang="en-US" smtClean="0"/>
              <a:pPr eaLnBrk="1" hangingPunct="1"/>
              <a:t>26</a:t>
            </a:fld>
            <a:endParaRPr lang="en-US" smtClean="0"/>
          </a:p>
        </p:txBody>
      </p:sp>
      <p:sp>
        <p:nvSpPr>
          <p:cNvPr id="106499" name="Rectangle 2"/>
          <p:cNvSpPr>
            <a:spLocks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r>
              <a:rPr lang="en-US" smtClean="0"/>
              <a:t>Explain that this a proactive clause, and just reacting to customer inquiries and complaints is not enough.</a:t>
            </a:r>
          </a:p>
          <a:p>
            <a:pPr eaLnBrk="1" hangingPunct="1"/>
            <a:r>
              <a:rPr lang="en-US" smtClean="0">
                <a:solidFill>
                  <a:srgbClr val="000000"/>
                </a:solidFill>
                <a:cs typeface="Arial" pitchFamily="34" charset="0"/>
              </a:rPr>
              <a:t>Note that UL LABs do not interface directly with external customers. Positive and negative feedback between CAS and UL laboratories is inherent in the interaction between the two entities.  There is no need for the laboratory to formally seek this feedback in this situation.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20EB1AB-274D-455E-9684-97BA2C7956FB}" type="slidenum">
              <a:rPr lang="en-US" smtClean="0"/>
              <a:pPr eaLnBrk="1" hangingPunct="1"/>
              <a:t>27</a:t>
            </a:fld>
            <a:endParaRPr lang="en-US" smtClean="0"/>
          </a:p>
        </p:txBody>
      </p:sp>
      <p:sp>
        <p:nvSpPr>
          <p:cNvPr id="107523" name="Rectangle 2"/>
          <p:cNvSpPr>
            <a:spLocks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58103F4B-316B-4776-9723-5F9FDAE29056}" type="slidenum">
              <a:rPr lang="en-US" smtClean="0"/>
              <a:pPr eaLnBrk="1" hangingPunct="1"/>
              <a:t>28</a:t>
            </a:fld>
            <a:endParaRPr lang="en-US" smtClean="0"/>
          </a:p>
        </p:txBody>
      </p:sp>
      <p:sp>
        <p:nvSpPr>
          <p:cNvPr id="108547" name="Rectangle 2"/>
          <p:cNvSpPr>
            <a:spLocks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Explain that each complaint must be addressed, and that a formal corrective action for each complaint may or may not be appropriate. (2) “Other parties” may include accreditation bodies, regulators, etc.</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73A10F5-0322-4855-8EB5-AC671A7F9B31}" type="slidenum">
              <a:rPr lang="en-US" smtClean="0"/>
              <a:pPr eaLnBrk="1" hangingPunct="1"/>
              <a:t>29</a:t>
            </a:fld>
            <a:endParaRPr lang="en-US" smtClean="0"/>
          </a:p>
        </p:txBody>
      </p:sp>
      <p:sp>
        <p:nvSpPr>
          <p:cNvPr id="109571" name="Rectangle 2"/>
          <p:cNvSpPr>
            <a:spLocks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641A3B1-0559-4489-AC8E-0B4640EAE290}" type="slidenum">
              <a:rPr lang="en-US" smtClean="0"/>
              <a:pPr eaLnBrk="1" hangingPunct="1"/>
              <a:t>30</a:t>
            </a:fld>
            <a:endParaRPr lang="en-US" smtClean="0"/>
          </a:p>
        </p:txBody>
      </p:sp>
      <p:sp>
        <p:nvSpPr>
          <p:cNvPr id="110595" name="Rectangle 2"/>
          <p:cNvSpPr>
            <a:spLocks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marL="228600" indent="-228600" eaLnBrk="1" hangingPunct="1"/>
            <a:r>
              <a:rPr lang="en-US" smtClean="0"/>
              <a:t>Technical appeals are addressed under Guide 65</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ED9E69F-B4AB-415B-9A56-E8C191CE45C9}" type="slidenum">
              <a:rPr lang="en-US" smtClean="0"/>
              <a:pPr eaLnBrk="1" hangingPunct="1"/>
              <a:t>31</a:t>
            </a:fld>
            <a:endParaRPr lang="en-US" smtClean="0"/>
          </a:p>
        </p:txBody>
      </p:sp>
      <p:sp>
        <p:nvSpPr>
          <p:cNvPr id="111619" name="Rectangle 2"/>
          <p:cNvSpPr>
            <a:spLocks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A typical example is conducting testing in conflict with a test SOP </a:t>
            </a:r>
          </a:p>
          <a:p>
            <a:pPr marL="228600" indent="-228600" eaLnBrk="1" hangingPunct="1"/>
            <a:r>
              <a:rPr lang="en-US" smtClean="0"/>
              <a:t>(2) Explain the connection to the CAR process, and that not every nonconformity must result in a CAR  </a:t>
            </a:r>
          </a:p>
          <a:p>
            <a:pPr marL="228600" indent="-228600" eaLnBrk="1" hangingPunct="1"/>
            <a:r>
              <a:rPr lang="en-US" smtClean="0"/>
              <a:t>(3) Explain the trace back process and the connection to the CAR process.  Note that every nonconformity does not necessarily  result in a CAR</a:t>
            </a:r>
          </a:p>
          <a:p>
            <a:pPr marL="228600" indent="-228600" eaLnBrk="1" hangingPunct="1"/>
            <a:r>
              <a:rPr lang="en-US" smtClean="0"/>
              <a:t>(4) Key point is to identify who is responsible for stopping work  </a:t>
            </a:r>
          </a:p>
          <a:p>
            <a:pPr marL="228600" indent="-228600" eaLnBrk="1" hangingPunct="1"/>
            <a:r>
              <a:rPr lang="en-US" smtClean="0"/>
              <a:t>(5) A test failure is NOT nonconforming if the test was done correctly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1BB29AE5-108F-4148-B920-5E7F106D463F}" type="slidenum">
              <a:rPr lang="en-US" smtClean="0"/>
              <a:pPr eaLnBrk="1" hangingPunct="1"/>
              <a:t>3</a:t>
            </a:fld>
            <a:endParaRPr lang="en-US" smtClean="0"/>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smtClean="0"/>
              <a:t>We begin with a 30,000 foot view of ISO 17025, and then explore the intent of each ISO 17025 requirement.  Next, we introduce a process for CAR Administrators to follow to ensure that  corrective action plans do not violate ISO 17025 requirements.  Finally, we apply what we have learned today in a group workshop</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1704251-F60C-479E-A19D-0961916B910E}" type="slidenum">
              <a:rPr lang="en-US" smtClean="0"/>
              <a:pPr eaLnBrk="1" hangingPunct="1"/>
              <a:t>32</a:t>
            </a:fld>
            <a:endParaRPr lang="en-US" smtClean="0"/>
          </a:p>
        </p:txBody>
      </p:sp>
      <p:sp>
        <p:nvSpPr>
          <p:cNvPr id="112643" name="Rectangle 2"/>
          <p:cNvSpPr>
            <a:spLocks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C47C20C-7E04-4EB0-B39C-3AD01DB4C6AD}" type="slidenum">
              <a:rPr lang="en-US" smtClean="0"/>
              <a:pPr eaLnBrk="1" hangingPunct="1"/>
              <a:t>33</a:t>
            </a:fld>
            <a:endParaRPr lang="en-US" smtClean="0"/>
          </a:p>
        </p:txBody>
      </p:sp>
      <p:sp>
        <p:nvSpPr>
          <p:cNvPr id="113667" name="Rectangle 2"/>
          <p:cNvSpPr>
            <a:spLocks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A typical example is the improvement of previously identified negative trends  (2) Explain that improvement may occur in any area of the lab operations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6ED7F55-3666-476F-BF15-86AC78485202}" type="slidenum">
              <a:rPr lang="en-US" smtClean="0"/>
              <a:pPr eaLnBrk="1" hangingPunct="1"/>
              <a:t>34</a:t>
            </a:fld>
            <a:endParaRPr lang="en-US" smtClean="0"/>
          </a:p>
        </p:txBody>
      </p:sp>
      <p:sp>
        <p:nvSpPr>
          <p:cNvPr id="114691" name="Rectangle 2"/>
          <p:cNvSpPr>
            <a:spLocks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1F6B898-BE2E-49B3-9904-9FD9F5F45EC5}" type="slidenum">
              <a:rPr lang="en-US" smtClean="0"/>
              <a:pPr eaLnBrk="1" hangingPunct="1"/>
              <a:t>35</a:t>
            </a:fld>
            <a:endParaRPr lang="en-US" smtClean="0"/>
          </a:p>
        </p:txBody>
      </p:sp>
      <p:sp>
        <p:nvSpPr>
          <p:cNvPr id="115715" name="Rectangle 2"/>
          <p:cNvSpPr>
            <a:spLocks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The key here is that nonconformities do not recur  (2) Addressing the true cause of the nonconformity and carefully evaluating the effective implementation of corrective actions taken are central points to cover  (3) May wish to give examples of symptom vs. cause and techniques for evaluating effective implementation based on your experience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2F9C8E6-2061-40D1-BAC5-82C1143180B5}" type="slidenum">
              <a:rPr lang="en-US" smtClean="0"/>
              <a:pPr eaLnBrk="1" hangingPunct="1"/>
              <a:t>36</a:t>
            </a:fld>
            <a:endParaRPr lang="en-US" smtClean="0"/>
          </a:p>
        </p:txBody>
      </p:sp>
      <p:sp>
        <p:nvSpPr>
          <p:cNvPr id="116739" name="Rectangle 2"/>
          <p:cNvSpPr>
            <a:spLocks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Explain that preventive action is a pro-active process rather than a reaction to the identification of problems or complaints (2) May wish to cites examples of how management review results, data analysis, Lean Sigma activities, FSM etc. could  be used in the preventive action process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C29DD60-427A-410B-978E-243FFAC561EB}" type="slidenum">
              <a:rPr lang="en-US" smtClean="0"/>
              <a:pPr eaLnBrk="1" hangingPunct="1"/>
              <a:t>37</a:t>
            </a:fld>
            <a:endParaRPr lang="en-US" smtClean="0"/>
          </a:p>
        </p:txBody>
      </p:sp>
      <p:sp>
        <p:nvSpPr>
          <p:cNvPr id="117763" name="Rectangle 2"/>
          <p:cNvSpPr>
            <a:spLocks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marL="228600" indent="-228600" eaLnBrk="1" hangingPunct="1"/>
            <a:r>
              <a:rPr lang="en-US" smtClean="0"/>
              <a:t>Make clear the difference between a CA and PA</a:t>
            </a:r>
          </a:p>
          <a:p>
            <a:pPr marL="228600" indent="-228600" eaLnBrk="1" hangingPunct="1"/>
            <a:r>
              <a:rPr lang="en-US" smtClean="0"/>
              <a:t>Ask for an example of a PA in you lab</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CB86E78-A3EC-4334-AA7C-F013B6F1BC17}" type="slidenum">
              <a:rPr lang="en-US" smtClean="0"/>
              <a:pPr eaLnBrk="1" hangingPunct="1"/>
              <a:t>38</a:t>
            </a:fld>
            <a:endParaRPr lang="en-US" smtClean="0"/>
          </a:p>
        </p:txBody>
      </p:sp>
      <p:sp>
        <p:nvSpPr>
          <p:cNvPr id="118787" name="Rectangle 2"/>
          <p:cNvSpPr>
            <a:spLocks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Review difference between a document and a record (2) Provide examples that illustrate records may include a wide variety of media (completed forms, contracts, work sheets, work notes, control graphs, external and internal test reports, calibration certificates, etc.)</a:t>
            </a:r>
          </a:p>
          <a:p>
            <a:pPr marL="228600" indent="-228600" eaLnBrk="1" hangingPunct="1"/>
            <a:r>
              <a:rPr lang="en-US" altLang="zh-CN" i="1" smtClean="0">
                <a:solidFill>
                  <a:srgbClr val="000000"/>
                </a:solidFill>
              </a:rPr>
              <a:t>NOTE: Laboratory compliance control of records policy </a:t>
            </a:r>
            <a:r>
              <a:rPr lang="en-US" altLang="zh-CN" b="1" i="1" u="sng" smtClean="0">
                <a:solidFill>
                  <a:srgbClr val="000000"/>
                </a:solidFill>
              </a:rPr>
              <a:t>soon</a:t>
            </a:r>
            <a:r>
              <a:rPr lang="en-US" altLang="zh-CN" i="1" smtClean="0">
                <a:solidFill>
                  <a:srgbClr val="000000"/>
                </a:solidFill>
              </a:rPr>
              <a:t> to be released in 00-LC-P0047.  Watch document control for future posting.</a:t>
            </a: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AB5A32E-8A01-4A29-9A36-537BDE282073}" type="slidenum">
              <a:rPr lang="en-US" smtClean="0"/>
              <a:pPr eaLnBrk="1" hangingPunct="1"/>
              <a:t>39</a:t>
            </a:fld>
            <a:endParaRPr lang="en-US" smtClean="0"/>
          </a:p>
        </p:txBody>
      </p:sp>
      <p:sp>
        <p:nvSpPr>
          <p:cNvPr id="119811" name="Rectangle 2"/>
          <p:cNvSpPr>
            <a:spLocks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5C2E643-78BE-4DAD-9430-7BE710EE28CB}" type="slidenum">
              <a:rPr lang="en-US" smtClean="0"/>
              <a:pPr eaLnBrk="1" hangingPunct="1"/>
              <a:t>40</a:t>
            </a:fld>
            <a:endParaRPr lang="en-US" smtClean="0"/>
          </a:p>
        </p:txBody>
      </p:sp>
      <p:sp>
        <p:nvSpPr>
          <p:cNvPr id="120835" name="Rectangle 2"/>
          <p:cNvSpPr>
            <a:spLocks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Explain how internal audits play a key role in the  “self regulation” of the management system – Speak to possible uses of the IQA result data  (2) Emphasize the relationship to the corrective action system</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A7B4A83-6CF1-44BF-8E79-A4747CDB4397}" type="slidenum">
              <a:rPr lang="en-US" smtClean="0"/>
              <a:pPr eaLnBrk="1" hangingPunct="1"/>
              <a:t>41</a:t>
            </a:fld>
            <a:endParaRPr lang="en-US" smtClean="0"/>
          </a:p>
        </p:txBody>
      </p:sp>
      <p:sp>
        <p:nvSpPr>
          <p:cNvPr id="121859" name="Rectangle 2"/>
          <p:cNvSpPr>
            <a:spLocks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Explain how internal audits play a key role in the  “self regulation” of the management system – Speak to possible uses of the IQA result data  (2) Emphasize the relationship to the corrective action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1446BB82-5C19-4FD0-9B53-225A0CFE4975}" type="slidenum">
              <a:rPr lang="en-US" smtClean="0"/>
              <a:pPr eaLnBrk="1" hangingPunct="1"/>
              <a:t>4</a:t>
            </a:fld>
            <a:endParaRPr lang="en-US" smtClean="0"/>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r>
              <a:rPr lang="en-US" smtClean="0"/>
              <a:t>(1) The goal of the ISO Organization is STANDARIZATION to facilitate global harmonization of technical requirements (2) The generic and FLEXIBLE nature of ISO standards are the keys to ensuing that large and small companies alike can use the standards (3) Give students an idea of how tough it would be to meet the requirements of many standards from many different customers as opposed to one internationally accepted standard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3215DF0-864E-4C03-85FE-73E239B5D131}" type="slidenum">
              <a:rPr lang="en-US" smtClean="0"/>
              <a:pPr eaLnBrk="1" hangingPunct="1"/>
              <a:t>42</a:t>
            </a:fld>
            <a:endParaRPr lang="en-US" smtClean="0"/>
          </a:p>
        </p:txBody>
      </p:sp>
      <p:sp>
        <p:nvSpPr>
          <p:cNvPr id="122883" name="Rectangle 2"/>
          <p:cNvSpPr>
            <a:spLocks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FE3411D-3827-4E97-9CBB-6BEDC3C73AA0}" type="slidenum">
              <a:rPr lang="en-US" smtClean="0"/>
              <a:pPr eaLnBrk="1" hangingPunct="1"/>
              <a:t>43</a:t>
            </a:fld>
            <a:endParaRPr lang="en-US" smtClean="0"/>
          </a:p>
        </p:txBody>
      </p:sp>
      <p:sp>
        <p:nvSpPr>
          <p:cNvPr id="123907" name="Rectangle 2"/>
          <p:cNvSpPr>
            <a:spLocks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Explain the critical role Top Management plays in the management system (2) Explain how management review plays a key role in the  “self regulation” of the management system - Speak to possible uses of the Management Review result data</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3FE9880-12F9-4EE3-B89E-C70471B34A7C}" type="slidenum">
              <a:rPr lang="en-US" smtClean="0"/>
              <a:pPr eaLnBrk="1" hangingPunct="1"/>
              <a:t>44</a:t>
            </a:fld>
            <a:endParaRPr lang="en-US" smtClean="0"/>
          </a:p>
        </p:txBody>
      </p:sp>
      <p:sp>
        <p:nvSpPr>
          <p:cNvPr id="124931" name="Rectangle 2"/>
          <p:cNvSpPr>
            <a:spLocks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r>
              <a:rPr lang="en-US" smtClean="0"/>
              <a:t>Explain some of the factors that contribute to correct test results (human factors, environment, sampling, etc.) and the importance of considering all appropriate factors prior to developing a test plan. Explain that this clause is typically not audited by itself, but findings are written at the specific clause level.  For example problems with correctness of test would be written against 5.4, Equipment 5.5, Sampling 5.7, etc.</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7BF1440-1EAE-4553-B840-2552FD22BF4D}" type="slidenum">
              <a:rPr lang="en-US" smtClean="0"/>
              <a:pPr eaLnBrk="1" hangingPunct="1"/>
              <a:t>45</a:t>
            </a:fld>
            <a:endParaRPr lang="en-US" smtClean="0"/>
          </a:p>
        </p:txBody>
      </p:sp>
      <p:sp>
        <p:nvSpPr>
          <p:cNvPr id="125955" name="Rectangle 2"/>
          <p:cNvSpPr>
            <a:spLocks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A69F929-19A3-43CA-9417-6B48B39B9D57}" type="slidenum">
              <a:rPr lang="en-US" smtClean="0"/>
              <a:pPr eaLnBrk="1" hangingPunct="1"/>
              <a:t>46</a:t>
            </a:fld>
            <a:endParaRPr lang="en-US" smtClean="0"/>
          </a:p>
        </p:txBody>
      </p:sp>
      <p:sp>
        <p:nvSpPr>
          <p:cNvPr id="126979" name="Rectangle 2"/>
          <p:cNvSpPr>
            <a:spLocks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Reinforce the key role that competence plays in ISO 17025 (2) Discuss the difference between training, education and experience vs. competence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B6D4F60-E116-495B-8437-4211FBDFFA38}" type="slidenum">
              <a:rPr lang="en-US" smtClean="0"/>
              <a:pPr eaLnBrk="1" hangingPunct="1"/>
              <a:t>47</a:t>
            </a:fld>
            <a:endParaRPr lang="en-US" smtClean="0"/>
          </a:p>
        </p:txBody>
      </p:sp>
      <p:sp>
        <p:nvSpPr>
          <p:cNvPr id="128003" name="Rectangle 2"/>
          <p:cNvSpPr>
            <a:spLocks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marL="228600" indent="-228600" eaLnBrk="1" hangingPunct="1"/>
            <a:r>
              <a:rPr lang="en-US" smtClean="0"/>
              <a:t>NOTE – Documented L1 Competency Criteria is </a:t>
            </a:r>
            <a:r>
              <a:rPr lang="en-US" u="sng" smtClean="0"/>
              <a:t>soon</a:t>
            </a:r>
            <a:r>
              <a:rPr lang="en-US" smtClean="0"/>
              <a:t> to be released in 00-LC-S0328 – Watch document control for future posting</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BD41163-861E-43EE-9214-BA4E53636D90}" type="slidenum">
              <a:rPr lang="en-US" smtClean="0"/>
              <a:pPr eaLnBrk="1" hangingPunct="1"/>
              <a:t>48</a:t>
            </a:fld>
            <a:endParaRPr lang="en-US" smtClean="0"/>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Reinforce the key role that environmental conditions  play in accurate test results. Provide brief examples from your experience if desired (2) Explain that appropriate </a:t>
            </a:r>
            <a:r>
              <a:rPr lang="en-US" smtClean="0">
                <a:cs typeface="Times New Roman" pitchFamily="18" charset="0"/>
              </a:rPr>
              <a:t>environmental</a:t>
            </a:r>
            <a:r>
              <a:rPr lang="en-US" smtClean="0"/>
              <a:t> conditions are typically stated in test methods, Standards, Lab SOPs, etc.</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024F196-8900-41B4-BFFC-8553CA1F191A}" type="slidenum">
              <a:rPr lang="en-US" smtClean="0"/>
              <a:pPr eaLnBrk="1" hangingPunct="1"/>
              <a:t>49</a:t>
            </a:fld>
            <a:endParaRPr lang="en-US" smtClean="0"/>
          </a:p>
        </p:txBody>
      </p:sp>
      <p:sp>
        <p:nvSpPr>
          <p:cNvPr id="130051" name="Rectangle 2"/>
          <p:cNvSpPr>
            <a:spLocks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marL="228600" indent="-228600" eaLnBrk="1" hangingPunct="1"/>
            <a:r>
              <a:rPr lang="en-US" smtClean="0">
                <a:solidFill>
                  <a:srgbClr val="000000"/>
                </a:solidFill>
                <a:ea typeface="SimSun" pitchFamily="2" charset="-122"/>
              </a:rPr>
              <a:t>We monitor lab conditions 24/7 &amp; keep a record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6990C69-40C4-4EB6-877C-EB096DF3F263}" type="slidenum">
              <a:rPr lang="en-US" smtClean="0"/>
              <a:pPr eaLnBrk="1" hangingPunct="1"/>
              <a:t>50</a:t>
            </a:fld>
            <a:endParaRPr lang="en-US" smtClean="0"/>
          </a:p>
        </p:txBody>
      </p:sp>
      <p:sp>
        <p:nvSpPr>
          <p:cNvPr id="131075" name="Rectangle 2"/>
          <p:cNvSpPr>
            <a:spLocks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r>
              <a:rPr lang="en-US" smtClean="0"/>
              <a:t>(1) Reinforce the important role that documented test methods play in accurate and repeatable test results – Provide examples from your experience where testing was compromised by an inappropriate test method (2) Identify the link to document control</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DCE7712-2C8B-4E4F-B23B-A01A92E87612}" type="slidenum">
              <a:rPr lang="en-US" smtClean="0"/>
              <a:pPr eaLnBrk="1" hangingPunct="1"/>
              <a:t>51</a:t>
            </a:fld>
            <a:endParaRPr lang="en-US" smtClean="0"/>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smtClean="0">
              <a:solidFill>
                <a:srgbClr val="000000"/>
              </a:solidFill>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FFC72F0-43CC-446B-B33D-3D9C012F6598}" type="slidenum">
              <a:rPr lang="en-US" smtClean="0"/>
              <a:pPr eaLnBrk="1" hangingPunct="1"/>
              <a:t>5</a:t>
            </a:fld>
            <a:endParaRPr lang="en-US" smtClean="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smtClean="0"/>
              <a:t>(1) The term “General” in the title further illustrates that ISO 17025 is a generic and flexible standard (2) ISO 17025 stresses competence, where ISO 9001 for example places an emphasis on customer satisfaction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FB018BF-9E2B-4C6E-83B2-D9A8EB2B45EB}" type="slidenum">
              <a:rPr lang="en-US" smtClean="0"/>
              <a:pPr eaLnBrk="1" hangingPunct="1"/>
              <a:t>52</a:t>
            </a:fld>
            <a:endParaRPr lang="en-US" smtClean="0"/>
          </a:p>
        </p:txBody>
      </p:sp>
      <p:sp>
        <p:nvSpPr>
          <p:cNvPr id="133123" name="Rectangle 2"/>
          <p:cNvSpPr>
            <a:spLocks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Reinforce the important role that proper equipment plays in obtaining accurate and repeatable test results </a:t>
            </a:r>
          </a:p>
          <a:p>
            <a:pPr marL="228600" indent="-228600" eaLnBrk="1" hangingPunct="1">
              <a:buFontTx/>
              <a:buAutoNum type="arabicParenBoth"/>
            </a:pPr>
            <a:r>
              <a:rPr lang="en-US" smtClean="0"/>
              <a:t>Provide examples from your experience of improper equipment that affected test results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BA2F552-C0AC-40FD-A86E-2DF61A92AF4B}" type="slidenum">
              <a:rPr lang="en-US" smtClean="0"/>
              <a:pPr eaLnBrk="1" hangingPunct="1"/>
              <a:t>53</a:t>
            </a:fld>
            <a:endParaRPr lang="en-US" smtClean="0"/>
          </a:p>
        </p:txBody>
      </p:sp>
      <p:sp>
        <p:nvSpPr>
          <p:cNvPr id="134147" name="Rectangle 2"/>
          <p:cNvSpPr>
            <a:spLocks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13B7E8C-CDD8-407F-975F-18B8B516CB71}" type="slidenum">
              <a:rPr lang="en-US" smtClean="0"/>
              <a:pPr eaLnBrk="1" hangingPunct="1"/>
              <a:t>54</a:t>
            </a:fld>
            <a:endParaRPr lang="en-US" smtClean="0"/>
          </a:p>
        </p:txBody>
      </p:sp>
      <p:sp>
        <p:nvSpPr>
          <p:cNvPr id="135171" name="Rectangle 2"/>
          <p:cNvSpPr>
            <a:spLocks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Explain how the unbroken chain from a gage to a standard is established, and what NIST is (2) Explain that calibrated equipment applies only to equipment having an effect on the accuracy or validity of the result of the test (3) Elaborate on system of units applicable to your country (NIST, JIS, etc.)</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7868583-FA50-4589-9414-76AD1DBCBF31}" type="slidenum">
              <a:rPr lang="en-US" smtClean="0"/>
              <a:pPr eaLnBrk="1" hangingPunct="1"/>
              <a:t>55</a:t>
            </a:fld>
            <a:endParaRPr lang="en-US" smtClean="0"/>
          </a:p>
        </p:txBody>
      </p:sp>
      <p:sp>
        <p:nvSpPr>
          <p:cNvPr id="136195" name="Rectangle 2"/>
          <p:cNvSpPr>
            <a:spLocks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marL="228600" indent="-228600"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DB5B210-E7E9-4FF1-8F5D-51083C2F5810}" type="slidenum">
              <a:rPr lang="en-US" smtClean="0"/>
              <a:pPr eaLnBrk="1" hangingPunct="1"/>
              <a:t>56</a:t>
            </a:fld>
            <a:endParaRPr lang="en-US" smtClean="0"/>
          </a:p>
        </p:txBody>
      </p:sp>
      <p:sp>
        <p:nvSpPr>
          <p:cNvPr id="137219" name="Rectangle 2"/>
          <p:cNvSpPr>
            <a:spLocks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marL="228600" indent="-228600" eaLnBrk="1" hangingPunct="1">
              <a:buFontTx/>
              <a:buAutoNum type="arabicParenBoth"/>
            </a:pPr>
            <a:r>
              <a:rPr lang="en-US" smtClean="0"/>
              <a:t>Re-enforce the critical role sampling plays in obtaining accurate test results. (2) Provide examples of how inadequate sampling plans could adversely effect test results  (3) Most UL sites do not perform sampling – Water group does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084313D-8789-4B82-83E4-ACD9F4C580BD}" type="slidenum">
              <a:rPr lang="en-US" smtClean="0"/>
              <a:pPr eaLnBrk="1" hangingPunct="1"/>
              <a:t>57</a:t>
            </a:fld>
            <a:endParaRPr lang="en-US" smtClean="0"/>
          </a:p>
        </p:txBody>
      </p:sp>
      <p:sp>
        <p:nvSpPr>
          <p:cNvPr id="138243" name="Rectangle 2"/>
          <p:cNvSpPr>
            <a:spLocks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r>
              <a:rPr lang="en-US" smtClean="0"/>
              <a:t>(1) Review the role that proper handling plays in obtaining accurate test results. (2) Provide examples of how inadequate sampling plans could adversely affect test results</a:t>
            </a:r>
          </a:p>
          <a:p>
            <a:pPr eaLnBrk="1" hangingPunct="1"/>
            <a:r>
              <a:rPr lang="en-US" smtClean="0"/>
              <a:t>Provide examples of how careless handling could effect test results</a:t>
            </a:r>
            <a:endParaRPr lang="en-US" smtClean="0">
              <a:solidFill>
                <a:srgbClr val="000000"/>
              </a:solidFill>
              <a:cs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C23C937-090F-4BA0-BE40-1696CC1895C7}" type="slidenum">
              <a:rPr lang="en-US" smtClean="0"/>
              <a:pPr eaLnBrk="1" hangingPunct="1"/>
              <a:t>58</a:t>
            </a:fld>
            <a:endParaRPr lang="en-US" smtClean="0"/>
          </a:p>
        </p:txBody>
      </p:sp>
      <p:sp>
        <p:nvSpPr>
          <p:cNvPr id="139267" name="Rectangle 2"/>
          <p:cNvSpPr>
            <a:spLocks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r>
              <a:rPr lang="en-US" smtClean="0"/>
              <a:t>Maintain ID from receipt to test to disposal</a:t>
            </a:r>
          </a:p>
          <a:p>
            <a:pPr eaLnBrk="1" hangingPunct="1"/>
            <a:r>
              <a:rPr lang="en-US" smtClean="0"/>
              <a:t>Explain Sample Tracking System – It is not mandatory – LIMs is suppose to take over</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989C53C-FCF7-4233-A9D3-1F3C822ACE97}" type="slidenum">
              <a:rPr lang="en-US" smtClean="0"/>
              <a:pPr eaLnBrk="1" hangingPunct="1"/>
              <a:t>59</a:t>
            </a:fld>
            <a:endParaRPr lang="en-US" smtClean="0"/>
          </a:p>
        </p:txBody>
      </p:sp>
      <p:sp>
        <p:nvSpPr>
          <p:cNvPr id="140291" name="Rectangle 2"/>
          <p:cNvSpPr>
            <a:spLocks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r>
              <a:rPr lang="en-US" smtClean="0"/>
              <a:t>Provide examples of monitoring methods such as proficiency-testing programs, retesting or recalibration of retained items, interlaboratory comparison or correlation studies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EDFA18D-E2AD-4FF5-BEC0-D90810D8F940}" type="slidenum">
              <a:rPr lang="en-US" smtClean="0"/>
              <a:pPr eaLnBrk="1" hangingPunct="1"/>
              <a:t>60</a:t>
            </a:fld>
            <a:endParaRPr lang="en-US" smtClean="0"/>
          </a:p>
        </p:txBody>
      </p:sp>
      <p:sp>
        <p:nvSpPr>
          <p:cNvPr id="141315" name="Rectangle 2"/>
          <p:cNvSpPr>
            <a:spLocks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5C0F1CB0-39C7-46ED-916D-287E17FFC08F}" type="slidenum">
              <a:rPr lang="en-US" smtClean="0"/>
              <a:pPr eaLnBrk="1" hangingPunct="1"/>
              <a:t>61</a:t>
            </a:fld>
            <a:endParaRPr lang="en-US" smtClean="0"/>
          </a:p>
        </p:txBody>
      </p:sp>
      <p:sp>
        <p:nvSpPr>
          <p:cNvPr id="142339" name="Rectangle 2"/>
          <p:cNvSpPr>
            <a:spLocks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r>
              <a:rPr lang="en-US" smtClean="0"/>
              <a:t>(1) Explain the general type of information contained in a test report and calibration certificate. </a:t>
            </a:r>
          </a:p>
          <a:p>
            <a:pPr eaLnBrk="1" hangingPunct="1"/>
            <a:r>
              <a:rPr lang="en-US" smtClean="0"/>
              <a:t>(2) Explain that technical records must facilitate effective audit trail and enable test conditions to be repeated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4566E6A-8DD0-4DEF-B9AF-BFDD3D159755}" type="slidenum">
              <a:rPr lang="en-US" smtClean="0"/>
              <a:pPr eaLnBrk="1" hangingPunct="1"/>
              <a:t>6</a:t>
            </a:fld>
            <a:endParaRPr lang="en-US" smtClean="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r>
              <a:rPr lang="en-US" smtClean="0"/>
              <a:t>Through the effective management of laboratory processes, accurate test / calibration results are enhanced.</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50BB307-9356-46A2-8202-107C86087804}" type="slidenum">
              <a:rPr lang="en-US" smtClean="0"/>
              <a:pPr eaLnBrk="1" hangingPunct="1"/>
              <a:t>62</a:t>
            </a:fld>
            <a:endParaRPr lang="en-US" smtClean="0"/>
          </a:p>
        </p:txBody>
      </p:sp>
      <p:sp>
        <p:nvSpPr>
          <p:cNvPr id="143363" name="Rectangle 2"/>
          <p:cNvSpPr>
            <a:spLocks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r>
              <a:rPr lang="en-US" smtClean="0"/>
              <a:t>UL does not need to meet all 5.10.2  requirements, as CAS is the customer for the Lab, and the data sheets are all that CAS needs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18BF476-7F36-46CA-A645-A77096538E90}" type="slidenum">
              <a:rPr lang="en-US" smtClean="0"/>
              <a:pPr eaLnBrk="1" hangingPunct="1"/>
              <a:t>63</a:t>
            </a:fld>
            <a:endParaRPr lang="en-US" smtClean="0"/>
          </a:p>
        </p:txBody>
      </p:sp>
      <p:sp>
        <p:nvSpPr>
          <p:cNvPr id="144387" name="Rectangle 2"/>
          <p:cNvSpPr>
            <a:spLocks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FABED10-91D3-4330-82E4-2F7F7B7AB2AA}" type="slidenum">
              <a:rPr lang="en-US" smtClean="0"/>
              <a:pPr eaLnBrk="1" hangingPunct="1"/>
              <a:t>64</a:t>
            </a:fld>
            <a:endParaRPr lang="en-US" smtClean="0"/>
          </a:p>
        </p:txBody>
      </p:sp>
      <p:sp>
        <p:nvSpPr>
          <p:cNvPr id="145411" name="Rectangle 2"/>
          <p:cNvSpPr>
            <a:spLocks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marL="228600" indent="-228600" eaLnBrk="1" hangingPunct="1"/>
            <a:r>
              <a:rPr lang="en-US" smtClean="0"/>
              <a:t>(1) Understanding the linkage between the nonconformity statement and the ISO clause violated provides the CAR Admin a “working understanding” of the issue at hand. (2) If a match does not exist between the corrective action plan and the violated ISO clause, it is likely that the owner is missing key elements needed in the corrective action plan  (3) Cross reference table for all ISO Standards 00-QA-J0030  (4) Remember that responses must also meet UL requirements in addition to ISO Standard requirements</a:t>
            </a:r>
          </a:p>
          <a:p>
            <a:pPr marL="228600" indent="-228600"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A4DF6F6-3F27-46E4-A97C-8AB076A3B54B}" type="slidenum">
              <a:rPr lang="en-US" smtClean="0"/>
              <a:pPr eaLnBrk="1" hangingPunct="1"/>
              <a:t>65</a:t>
            </a:fld>
            <a:endParaRPr lang="en-US" smtClean="0"/>
          </a:p>
        </p:txBody>
      </p:sp>
      <p:sp>
        <p:nvSpPr>
          <p:cNvPr id="146435" name="Rectangle 2"/>
          <p:cNvSpPr>
            <a:spLocks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r>
              <a:rPr lang="en-US" smtClean="0"/>
              <a:t>(1) It is very common that corrective action plans impact other ISO clauses. (2) After all appropriate ISO clause linkages have been identified, ensure that the corrective action plan does not violate and specific clause requirements.  For example, an Owner may not include a new SOP in document control, may not keep required records, etc.</a:t>
            </a:r>
          </a:p>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19EA5F0-4F25-4CE0-8234-4D2ADC2A41C9}" type="slidenum">
              <a:rPr lang="en-US" smtClean="0"/>
              <a:pPr eaLnBrk="1" hangingPunct="1"/>
              <a:t>66</a:t>
            </a:fld>
            <a:endParaRPr lang="en-US" smtClean="0"/>
          </a:p>
        </p:txBody>
      </p:sp>
      <p:sp>
        <p:nvSpPr>
          <p:cNvPr id="147459" name="Rectangle 2"/>
          <p:cNvSpPr>
            <a:spLocks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659DD39-2F3F-47C3-8896-E87117C3B451}" type="slidenum">
              <a:rPr lang="en-US" smtClean="0"/>
              <a:pPr eaLnBrk="1" hangingPunct="1"/>
              <a:t>67</a:t>
            </a:fld>
            <a:endParaRPr lang="en-US" smtClean="0"/>
          </a:p>
        </p:txBody>
      </p:sp>
      <p:sp>
        <p:nvSpPr>
          <p:cNvPr id="148483" name="Rectangle 2"/>
          <p:cNvSpPr>
            <a:spLocks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D3CC557-FE49-4903-AD4E-AE9D54F6EC99}" type="slidenum">
              <a:rPr lang="en-US" smtClean="0"/>
              <a:pPr eaLnBrk="1" hangingPunct="1"/>
              <a:t>68</a:t>
            </a:fld>
            <a:endParaRPr lang="en-US" smtClean="0"/>
          </a:p>
        </p:txBody>
      </p:sp>
      <p:sp>
        <p:nvSpPr>
          <p:cNvPr id="149507" name="Rectangle 2"/>
          <p:cNvSpPr>
            <a:spLocks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6401638-6B8B-40DD-A39A-808C1DC58A16}" type="slidenum">
              <a:rPr lang="en-US" smtClean="0"/>
              <a:pPr eaLnBrk="1" hangingPunct="1"/>
              <a:t>7</a:t>
            </a:fld>
            <a:endParaRPr lang="en-US" smtClean="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r>
              <a:rPr lang="en-US" smtClean="0"/>
              <a:t>(1) Provide a brief overview of process theory / management (2) Re-enforce that 17025 provides considerable focus upon competency (3) Emphasize that without defined responsibility, the probability of errors increase as commitment / accountability is absent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B7A8711-0B70-42DE-B5FA-3E8FAE5348DF}" type="slidenum">
              <a:rPr lang="en-US" smtClean="0"/>
              <a:pPr eaLnBrk="1" hangingPunct="1"/>
              <a:t>8</a:t>
            </a:fld>
            <a:endParaRPr lang="en-US" smtClean="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r>
              <a:rPr lang="en-US" smtClean="0"/>
              <a:t>(1) PROCESSES drive the laboratory management system, not just documented procedures. (2) Records provide evidence that laboratory processes are effectively implemented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4B87549-F8D3-4E90-8253-56C32B3FB6E0}" type="slidenum">
              <a:rPr lang="en-US" smtClean="0"/>
              <a:pPr eaLnBrk="1" hangingPunct="1"/>
              <a:t>9</a:t>
            </a:fld>
            <a:endParaRPr lang="en-US" smtClean="0"/>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r>
              <a:rPr lang="en-US" smtClean="0"/>
              <a:t>(1) ISO 17025 makes UL better internally and is demanded externally. (2) We can be as lean as we want, but without accreditation the UL business may vanish!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Geneva" charset="0"/>
                <a:cs typeface="Geneva" charset="0"/>
              </a:defRPr>
            </a:lvl1pPr>
            <a:lvl2pPr marL="37931725" indent="-37474525" eaLnBrk="0" hangingPunct="0">
              <a:defRPr sz="2400">
                <a:solidFill>
                  <a:schemeClr val="tx1"/>
                </a:solidFill>
                <a:latin typeface="Arial" pitchFamily="34" charset="0"/>
                <a:ea typeface="Geneva" charset="0"/>
                <a:cs typeface="Geneva" charset="0"/>
              </a:defRPr>
            </a:lvl2pPr>
            <a:lvl3pPr eaLnBrk="0" hangingPunct="0">
              <a:defRPr sz="2400">
                <a:solidFill>
                  <a:schemeClr val="tx1"/>
                </a:solidFill>
                <a:latin typeface="Arial" pitchFamily="34" charset="0"/>
                <a:ea typeface="Geneva" charset="0"/>
                <a:cs typeface="Geneva" charset="0"/>
              </a:defRPr>
            </a:lvl3pPr>
            <a:lvl4pPr eaLnBrk="0" hangingPunct="0">
              <a:defRPr sz="2400">
                <a:solidFill>
                  <a:schemeClr val="tx1"/>
                </a:solidFill>
                <a:latin typeface="Arial" pitchFamily="34" charset="0"/>
                <a:ea typeface="Geneva" charset="0"/>
                <a:cs typeface="Geneva" charset="0"/>
              </a:defRPr>
            </a:lvl4pPr>
            <a:lvl5pPr eaLnBrk="0" hangingPunct="0">
              <a:defRPr sz="2400">
                <a:solidFill>
                  <a:schemeClr val="tx1"/>
                </a:solidFill>
                <a:latin typeface="Arial" pitchFamily="34" charset="0"/>
                <a:ea typeface="Geneva" charset="0"/>
                <a:cs typeface="Geneva" charset="0"/>
              </a:defRPr>
            </a:lvl5pPr>
            <a:lvl6pPr marL="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9144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13716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18288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defRPr/>
            </a:pPr>
            <a:r>
              <a:rPr lang="en-US" sz="1000" dirty="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3960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9660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Geneva" charset="0"/>
                <a:cs typeface="Geneva" charset="0"/>
              </a:defRPr>
            </a:lvl1pPr>
            <a:lvl2pPr marL="37931725" indent="-37474525" eaLnBrk="0" hangingPunct="0">
              <a:defRPr sz="2400">
                <a:solidFill>
                  <a:schemeClr val="tx1"/>
                </a:solidFill>
                <a:latin typeface="Arial" pitchFamily="34" charset="0"/>
                <a:ea typeface="Geneva" charset="0"/>
                <a:cs typeface="Geneva" charset="0"/>
              </a:defRPr>
            </a:lvl2pPr>
            <a:lvl3pPr eaLnBrk="0" hangingPunct="0">
              <a:defRPr sz="2400">
                <a:solidFill>
                  <a:schemeClr val="tx1"/>
                </a:solidFill>
                <a:latin typeface="Arial" pitchFamily="34" charset="0"/>
                <a:ea typeface="Geneva" charset="0"/>
                <a:cs typeface="Geneva" charset="0"/>
              </a:defRPr>
            </a:lvl3pPr>
            <a:lvl4pPr eaLnBrk="0" hangingPunct="0">
              <a:defRPr sz="2400">
                <a:solidFill>
                  <a:schemeClr val="tx1"/>
                </a:solidFill>
                <a:latin typeface="Arial" pitchFamily="34" charset="0"/>
                <a:ea typeface="Geneva" charset="0"/>
                <a:cs typeface="Geneva" charset="0"/>
              </a:defRPr>
            </a:lvl4pPr>
            <a:lvl5pPr eaLnBrk="0" hangingPunct="0">
              <a:defRPr sz="2400">
                <a:solidFill>
                  <a:schemeClr val="tx1"/>
                </a:solidFill>
                <a:latin typeface="Arial" pitchFamily="34" charset="0"/>
                <a:ea typeface="Geneva" charset="0"/>
                <a:cs typeface="Geneva" charset="0"/>
              </a:defRPr>
            </a:lvl5pPr>
            <a:lvl6pPr marL="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9144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13716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18288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defRPr/>
            </a:pPr>
            <a:r>
              <a:rPr lang="en-US" sz="1000" dirty="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6700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A7F976FA-1747-4309-92FE-1EE3B3F30AA6}" type="slidenum">
              <a:rPr lang="en-US"/>
              <a:pPr>
                <a:defRPr/>
              </a:pPr>
              <a:t>‹#›</a:t>
            </a:fld>
            <a:endParaRPr lang="en-US" dirty="0"/>
          </a:p>
        </p:txBody>
      </p:sp>
    </p:spTree>
    <p:extLst>
      <p:ext uri="{BB962C8B-B14F-4D97-AF65-F5344CB8AC3E}">
        <p14:creationId xmlns:p14="http://schemas.microsoft.com/office/powerpoint/2010/main" val="270161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E1BFA440-E8D7-4792-B1F8-EEA0172BD5C2}" type="slidenum">
              <a:rPr lang="en-US"/>
              <a:pPr>
                <a:defRPr/>
              </a:pPr>
              <a:t>‹#›</a:t>
            </a:fld>
            <a:endParaRPr lang="en-US" dirty="0"/>
          </a:p>
        </p:txBody>
      </p:sp>
    </p:spTree>
    <p:extLst>
      <p:ext uri="{BB962C8B-B14F-4D97-AF65-F5344CB8AC3E}">
        <p14:creationId xmlns:p14="http://schemas.microsoft.com/office/powerpoint/2010/main" val="159111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1A0A57E-831B-45B1-8F87-6AD513757AB7}" type="slidenum">
              <a:rPr lang="en-US"/>
              <a:pPr>
                <a:defRPr/>
              </a:pPr>
              <a:t>‹#›</a:t>
            </a:fld>
            <a:endParaRPr lang="en-US" dirty="0"/>
          </a:p>
        </p:txBody>
      </p:sp>
    </p:spTree>
    <p:extLst>
      <p:ext uri="{BB962C8B-B14F-4D97-AF65-F5344CB8AC3E}">
        <p14:creationId xmlns:p14="http://schemas.microsoft.com/office/powerpoint/2010/main" val="139232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658876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3F1A2F11-4630-475F-8DAE-630AAFB04FE7}" type="slidenum">
              <a:rPr lang="en-US"/>
              <a:pPr>
                <a:defRPr/>
              </a:pPr>
              <a:t>‹#›</a:t>
            </a:fld>
            <a:endParaRPr lang="en-US" dirty="0"/>
          </a:p>
        </p:txBody>
      </p:sp>
    </p:spTree>
    <p:extLst>
      <p:ext uri="{BB962C8B-B14F-4D97-AF65-F5344CB8AC3E}">
        <p14:creationId xmlns:p14="http://schemas.microsoft.com/office/powerpoint/2010/main" val="373614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B40A801-FAA0-46AE-8572-3D2B22A8F301}" type="slidenum">
              <a:rPr lang="en-US"/>
              <a:pPr>
                <a:defRPr/>
              </a:pPr>
              <a:t>‹#›</a:t>
            </a:fld>
            <a:endParaRPr lang="en-US" dirty="0"/>
          </a:p>
        </p:txBody>
      </p:sp>
    </p:spTree>
    <p:extLst>
      <p:ext uri="{BB962C8B-B14F-4D97-AF65-F5344CB8AC3E}">
        <p14:creationId xmlns:p14="http://schemas.microsoft.com/office/powerpoint/2010/main" val="153518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0CE7BDFE-70D3-41B0-B9C3-34A55A748514}" type="slidenum">
              <a:rPr lang="en-US"/>
              <a:pPr>
                <a:defRPr/>
              </a:pPr>
              <a:t>‹#›</a:t>
            </a:fld>
            <a:endParaRPr lang="en-US" dirty="0"/>
          </a:p>
        </p:txBody>
      </p:sp>
    </p:spTree>
    <p:extLst>
      <p:ext uri="{BB962C8B-B14F-4D97-AF65-F5344CB8AC3E}">
        <p14:creationId xmlns:p14="http://schemas.microsoft.com/office/powerpoint/2010/main" val="407514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0642440B-1C38-4F44-91CF-70F2D0BE085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kms.ul.com/km/llisapi.dll?func=ll&amp;objid=286409&amp;objAction=browse&amp;sort=nam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kms.ul.com/km/llisapi.dll?func=ll&amp;objid=288053&amp;objAction=browse&amp;sort=name" TargetMode="External"/><Relationship Id="rId4" Type="http://schemas.openxmlformats.org/officeDocument/2006/relationships/hyperlink" Target="http://kms.ul.com/km/llisapi.dll?func=ll&amp;objid=286993&amp;objAction=browse&amp;sort=nam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kms.ul.com/km/llisapi.dll?func=ll&amp;objid=288041&amp;objAction=browse&amp;sort=name"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kms.ul.com/km/llisapi.dll?func=ll&amp;objid=286774&amp;objAction=browse&amp;sort=nam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kms.ul.com/km/llisapi.dll?func=ll&amp;objid=288056&amp;objAction=browse&amp;sort=name"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kms.ul.com/km/llisapi.dll?func=ll&amp;objid=286786&amp;objAction=browse&amp;sort=nam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kms.ul.com/km/llisapi.dll?func=ll&amp;objid=288068&amp;objAction=browse&amp;sort=name"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kms.ul.com/km/llisapi.dll?func=ll&amp;objid=288200&amp;objAction=browse&amp;sort=name"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kms.ul.com/km/llisapi.dll?func=ll&amp;objid=287741&amp;objAction=browse&amp;sort=nam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kms.ul.com/km/llisapi.dll?func=ll&amp;objid=287765&amp;objAction=browse&amp;sort=name" TargetMode="External"/><Relationship Id="rId2" Type="http://schemas.openxmlformats.org/officeDocument/2006/relationships/hyperlink" Target="http://kms.ul.com/km/llisapi.dll?func=ll&amp;objid=287498&amp;objAction=browse&amp;sort=name"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kms.ul.com/km/llisapi.dll?func=ll&amp;objid=286747&amp;objAction=browse&amp;sort=name"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hyperlink" Target="http://kms.ul.com/km/llisapi.dll?func=ll&amp;objid=286705&amp;objAction=browse&amp;sort=nam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kms.ul.com/km/llisapi.dll?func=ll&amp;objid=1364082&amp;objAction=browse&amp;sort=name"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kms.ul.com/km/llisapi.dll?func=ll&amp;objid=285326&amp;objAction=browse&amp;sort=name"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kms.ul.com/km/llisapi.dll?func=ll&amp;objid=286777&amp;objAction=browse&amp;sort=nam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kms.ul.com/km/llisapi.dll?func=ll&amp;objid=288062&amp;objAction=browse&amp;sort=name"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kms.ul.com/km/llisapi.dll?func=ll&amp;objid=286780&amp;objAction=browse&amp;sort=name"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kms.ul.com/km/llisapi.dll?func=ll&amp;objid=286753&amp;objAction=browse&amp;sort=nam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kms.ul.com/km/llisapi.dll?func=ll&amp;objid=286774&amp;objAction=browse&amp;sort=name"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kms.ul.com/km/llisapi.dll?func=ll&amp;objid=288041&amp;objAction=browse&amp;sort=nam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kms.ul.com/km/llisapi.dll?func=ll&amp;objid=288062&amp;objAction=browse&amp;sort=name"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kms.ul.com/km/llisapi.dll?func=ll&amp;objid=286774&amp;objAction=browse&amp;sort=name"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hyperlink" Target="http://kms.ul.com/km/llisapi.dll?func=ll&amp;objid=288041&amp;objAction=browse&amp;sort=name"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kms.ul.com/km/llisapi.dll?func=ll&amp;objid=288047&amp;objAction=browse&amp;sort=name"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http://kms.ul.com/km/llisapi.dll?func=ll&amp;objid=286804&amp;objAction=browse&amp;sort=nam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kms.ul.com/km/llisapi.dll?func=ll&amp;objid=288059&amp;objAction=browse&amp;sort=name"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hyperlink" Target="http://kms.ul.com/km/llisapi.dll?func=ll&amp;objid=292812&amp;objAction=browse&amp;sort=name"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kms.ul.com/km/llisapi.dll?func=ll&amp;objid=286774&amp;objAction=browse&amp;sort=name"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kms.ul.com/km/llisapi.dll?func=ll&amp;objid=288638&amp;objAction=browse&amp;sort=name"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kms.ul.com/km/llisapi.dll?func=ll&amp;objid=286744&amp;objAction=browse&amp;sort=name"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hyperlink" Target="http://kms.ul.com/km/llisapi.dll?func=ll&amp;objid=286768&amp;objAction=browse&amp;sort=nam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kms.ul.com/km/llisapi.dll?func=ll&amp;objid=286783&amp;objAction=browse&amp;sort=name"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hyperlink" Target="http://kms.ul.com/km/llisapi.dll/open/860601?func=ll&amp;objId=860601&amp;objAction=browse" TargetMode="External"/><Relationship Id="rId4" Type="http://schemas.openxmlformats.org/officeDocument/2006/relationships/hyperlink" Target="http://kms.ul.com/km/llisapi.dll?func=ll&amp;objid=286813&amp;objAction=browse&amp;sort=name"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kms.ul.com/km/llisapi.dll?func=ll&amp;objid=286762&amp;objAction=browse&amp;sort=name"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kms.ul.com/km/llisapi.dll?func=ll&amp;objid=286753&amp;objAction=browse&amp;sort=name"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hyperlink" Target="http://kms.ul.com/km/llisapi.dll?func=ll&amp;objid=286762&amp;objAction=browse&amp;sort=name"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kms.ul.com/km/llisapi.dll?func=ll&amp;objid=286771&amp;objAction=browse&amp;sort=name"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hyperlink" Target="http://kms.ul.com/km/llisapi.dll?func=ll&amp;objid=338871&amp;objAction=browse&amp;sort=name"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ullabs.ul.com/documentation_by_clause.html" TargetMode="External"/><Relationship Id="rId2" Type="http://schemas.openxmlformats.org/officeDocument/2006/relationships/notesSlide" Target="../notesSlides/notesSlide58.xml"/><Relationship Id="rId1" Type="http://schemas.openxmlformats.org/officeDocument/2006/relationships/slideLayout" Target="../slideLayouts/slideLayout4.xml"/><Relationship Id="rId5" Type="http://schemas.openxmlformats.org/officeDocument/2006/relationships/hyperlink" Target="http://kms.ul.com/km/llisapi.dll?func=ll&amp;objid=286774&amp;objAction=browse&amp;sort=name" TargetMode="External"/><Relationship Id="rId4" Type="http://schemas.openxmlformats.org/officeDocument/2006/relationships/hyperlink" Target="http://kms.ul.com/km/llisapi.dll?func=ll&amp;objid=286753&amp;objAction=browse&amp;sort=name"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hyperlink" Target="http://kms.ul.com/km/llisapi.dll?func=ll&amp;objid=286804&amp;objAction=browse&amp;sort=name" TargetMode="External"/><Relationship Id="rId2" Type="http://schemas.openxmlformats.org/officeDocument/2006/relationships/notesSlide" Target="../notesSlides/notesSlide60.xml"/><Relationship Id="rId1" Type="http://schemas.openxmlformats.org/officeDocument/2006/relationships/slideLayout" Target="../slideLayouts/slideLayout4.xml"/><Relationship Id="rId5" Type="http://schemas.openxmlformats.org/officeDocument/2006/relationships/hyperlink" Target="http://kms.ul.com/km/llisapi.dll?func=ll&amp;objid=286753&amp;objAction=browse&amp;sort=name" TargetMode="External"/><Relationship Id="rId4" Type="http://schemas.openxmlformats.org/officeDocument/2006/relationships/hyperlink" Target="http://kms.ul.com/km/llisapi.dll?func=ll&amp;objid=888626&amp;objAction=browse&amp;sort=name"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457200" y="2533650"/>
            <a:ext cx="5548313" cy="1400175"/>
          </a:xfrm>
        </p:spPr>
        <p:txBody>
          <a:bodyPr/>
          <a:lstStyle/>
          <a:p>
            <a:pPr eaLnBrk="1" hangingPunct="1"/>
            <a:r>
              <a:rPr lang="en-US" smtClean="0">
                <a:latin typeface="Arial" pitchFamily="34" charset="0"/>
                <a:ea typeface="Geneva" charset="0"/>
              </a:rPr>
              <a:t>ISO/IEC 17025: 2005</a:t>
            </a:r>
            <a:br>
              <a:rPr lang="en-US" smtClean="0">
                <a:latin typeface="Arial" pitchFamily="34" charset="0"/>
                <a:ea typeface="Geneva" charset="0"/>
              </a:rPr>
            </a:br>
            <a:r>
              <a:rPr lang="en-US" smtClean="0">
                <a:latin typeface="Arial" pitchFamily="34" charset="0"/>
                <a:ea typeface="Geneva" charset="0"/>
              </a:rPr>
              <a:t>CAR Administrator Training</a:t>
            </a:r>
          </a:p>
        </p:txBody>
      </p:sp>
      <p:sp>
        <p:nvSpPr>
          <p:cNvPr id="12291" name="Text Box 7"/>
          <p:cNvSpPr txBox="1">
            <a:spLocks noChangeArrowheads="1"/>
          </p:cNvSpPr>
          <p:nvPr/>
        </p:nvSpPr>
        <p:spPr bwMode="auto">
          <a:xfrm>
            <a:off x="974725" y="57150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200">
                <a:solidFill>
                  <a:srgbClr val="777777"/>
                </a:solidFill>
              </a:rPr>
              <a:t>February 15, 2012, Rev. 5</a:t>
            </a:r>
          </a:p>
          <a:p>
            <a:pPr eaLnBrk="1" hangingPunct="1"/>
            <a:r>
              <a:rPr lang="en-US" sz="1200">
                <a:solidFill>
                  <a:srgbClr val="777777"/>
                </a:solidFill>
              </a:rPr>
              <a:t>For questions or comments on the content, please contact Cheryl Allison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 –</a:t>
            </a:r>
            <a:r>
              <a:rPr lang="nb-NO" smtClean="0">
                <a:latin typeface="Arial" pitchFamily="34" charset="0"/>
                <a:cs typeface="Times New Roman" pitchFamily="18" charset="0"/>
              </a:rPr>
              <a:t> Management Requirements - Organization</a:t>
            </a:r>
            <a:endParaRPr lang="en-US" smtClean="0">
              <a:latin typeface="Arial" pitchFamily="34" charset="0"/>
              <a:cs typeface="Times New Roman" pitchFamily="18" charset="0"/>
            </a:endParaRPr>
          </a:p>
        </p:txBody>
      </p:sp>
      <p:sp>
        <p:nvSpPr>
          <p:cNvPr id="21507" name="Rectangle 3"/>
          <p:cNvSpPr>
            <a:spLocks noGrp="1" noChangeArrowheads="1"/>
          </p:cNvSpPr>
          <p:nvPr>
            <p:ph idx="1"/>
          </p:nvPr>
        </p:nvSpPr>
        <p:spPr>
          <a:xfrm>
            <a:off x="533400" y="1447800"/>
            <a:ext cx="7924800" cy="5030788"/>
          </a:xfrm>
        </p:spPr>
        <p:txBody>
          <a:bodyPr/>
          <a:lstStyle/>
          <a:p>
            <a:pPr eaLnBrk="1" hangingPunct="1">
              <a:lnSpc>
                <a:spcPct val="90000"/>
              </a:lnSpc>
            </a:pPr>
            <a:r>
              <a:rPr lang="en-US" sz="2800" smtClean="0">
                <a:latin typeface="Arial" pitchFamily="34" charset="0"/>
                <a:cs typeface="Times New Roman" pitchFamily="18" charset="0"/>
              </a:rPr>
              <a:t>Clause Intent </a:t>
            </a:r>
          </a:p>
          <a:p>
            <a:pPr lvl="1" eaLnBrk="1" hangingPunct="1">
              <a:lnSpc>
                <a:spcPct val="90000"/>
              </a:lnSpc>
            </a:pPr>
            <a:r>
              <a:rPr lang="en-US" sz="2400" smtClean="0">
                <a:latin typeface="Arial" pitchFamily="34" charset="0"/>
                <a:cs typeface="Times New Roman" pitchFamily="18" charset="0"/>
              </a:rPr>
              <a:t>The laboratory is organized such that managerial and technical personnel may effectively carry out their duties</a:t>
            </a:r>
          </a:p>
          <a:p>
            <a:pPr eaLnBrk="1" hangingPunct="1">
              <a:lnSpc>
                <a:spcPct val="90000"/>
              </a:lnSpc>
            </a:pPr>
            <a:r>
              <a:rPr lang="en-US" sz="2800" smtClean="0">
                <a:latin typeface="Arial" pitchFamily="34" charset="0"/>
                <a:cs typeface="Times New Roman" pitchFamily="18" charset="0"/>
              </a:rPr>
              <a:t>Clause Requirement Example</a:t>
            </a:r>
          </a:p>
          <a:p>
            <a:pPr lvl="1" eaLnBrk="1" hangingPunct="1">
              <a:lnSpc>
                <a:spcPct val="90000"/>
              </a:lnSpc>
            </a:pPr>
            <a:r>
              <a:rPr lang="en-US" sz="2400" smtClean="0">
                <a:latin typeface="Arial" pitchFamily="34" charset="0"/>
                <a:cs typeface="Times New Roman" pitchFamily="18" charset="0"/>
              </a:rPr>
              <a:t>The responsibility, authority and interrelationships of all personnel who manage, perform or verify work affecting the quality of the tests and/or calibrations shall be defined</a:t>
            </a:r>
          </a:p>
          <a:p>
            <a:pPr lvl="2" eaLnBrk="1" hangingPunct="1">
              <a:lnSpc>
                <a:spcPct val="90000"/>
              </a:lnSpc>
            </a:pPr>
            <a:r>
              <a:rPr lang="en-US" sz="2000" smtClean="0">
                <a:latin typeface="Arial" pitchFamily="34" charset="0"/>
                <a:cs typeface="Times New Roman" pitchFamily="18" charset="0"/>
              </a:rPr>
              <a:t>Organization chart</a:t>
            </a:r>
          </a:p>
          <a:p>
            <a:pPr lvl="2" eaLnBrk="1" hangingPunct="1">
              <a:lnSpc>
                <a:spcPct val="90000"/>
              </a:lnSpc>
            </a:pPr>
            <a:r>
              <a:rPr lang="en-US" sz="2000" smtClean="0">
                <a:latin typeface="Arial" pitchFamily="34" charset="0"/>
                <a:cs typeface="Times New Roman" pitchFamily="18" charset="0"/>
              </a:rPr>
              <a:t>Job descriptions</a:t>
            </a:r>
          </a:p>
          <a:p>
            <a:pPr lvl="2" eaLnBrk="1" hangingPunct="1">
              <a:lnSpc>
                <a:spcPct val="90000"/>
              </a:lnSpc>
            </a:pPr>
            <a:r>
              <a:rPr lang="en-US" sz="2000" smtClean="0">
                <a:latin typeface="Arial" pitchFamily="34" charset="0"/>
                <a:cs typeface="Times New Roman" pitchFamily="18" charset="0"/>
              </a:rPr>
              <a:t>Responsibilities specified in policies, procedures, work instructions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 –</a:t>
            </a:r>
            <a:r>
              <a:rPr lang="nb-NO" smtClean="0">
                <a:latin typeface="Arial" pitchFamily="34" charset="0"/>
                <a:cs typeface="Times New Roman" pitchFamily="18" charset="0"/>
              </a:rPr>
              <a:t> Management Requirements - Organization</a:t>
            </a:r>
            <a:endParaRPr lang="en-US" smtClean="0">
              <a:latin typeface="Arial" pitchFamily="34" charset="0"/>
              <a:cs typeface="Times New Roman" pitchFamily="18" charset="0"/>
            </a:endParaRPr>
          </a:p>
        </p:txBody>
      </p:sp>
      <p:sp>
        <p:nvSpPr>
          <p:cNvPr id="22531"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UL Implementation </a:t>
            </a:r>
          </a:p>
          <a:p>
            <a:pPr eaLnBrk="1" hangingPunct="1"/>
            <a:r>
              <a:rPr lang="en-US" sz="2400" b="1" smtClean="0">
                <a:latin typeface="Arial" pitchFamily="34" charset="0"/>
                <a:ea typeface="Geneva" charset="0"/>
              </a:rPr>
              <a:t>Organizational Chart Policy, </a:t>
            </a:r>
            <a:r>
              <a:rPr lang="en-US" sz="2400" b="1" smtClean="0">
                <a:solidFill>
                  <a:srgbClr val="000000"/>
                </a:solidFill>
                <a:latin typeface="Arial" pitchFamily="34" charset="0"/>
                <a:cs typeface="Arial" pitchFamily="34" charset="0"/>
                <a:hlinkClick r:id="rId3"/>
              </a:rPr>
              <a:t>00-HR-P0051</a:t>
            </a:r>
            <a:r>
              <a:rPr lang="en-US" sz="2400" smtClean="0">
                <a:solidFill>
                  <a:srgbClr val="000000"/>
                </a:solidFill>
                <a:latin typeface="Arial" pitchFamily="34" charset="0"/>
                <a:cs typeface="Arial" pitchFamily="34" charset="0"/>
              </a:rPr>
              <a:t>: Defines the policy/process for the creation and maintenance of organization charts</a:t>
            </a:r>
          </a:p>
          <a:p>
            <a:pPr eaLnBrk="1" hangingPunct="1"/>
            <a:r>
              <a:rPr lang="en-US" sz="2400" b="1" smtClean="0">
                <a:latin typeface="Arial" pitchFamily="34" charset="0"/>
                <a:ea typeface="Geneva" charset="0"/>
              </a:rPr>
              <a:t>Standards of Business Conduct, </a:t>
            </a:r>
            <a:r>
              <a:rPr lang="en-US" sz="2400" b="1" smtClean="0">
                <a:latin typeface="Arial" pitchFamily="34" charset="0"/>
                <a:ea typeface="Geneva" charset="0"/>
                <a:hlinkClick r:id="rId4"/>
              </a:rPr>
              <a:t>00-LE-P0001</a:t>
            </a:r>
            <a:r>
              <a:rPr lang="en-US" sz="2400" smtClean="0">
                <a:latin typeface="Arial" pitchFamily="34" charset="0"/>
                <a:ea typeface="Geneva" charset="0"/>
              </a:rPr>
              <a:t>: Requires that</a:t>
            </a:r>
            <a:r>
              <a:rPr lang="en-US" sz="2400" smtClean="0">
                <a:solidFill>
                  <a:srgbClr val="000000"/>
                </a:solidFill>
                <a:latin typeface="Arial" pitchFamily="34" charset="0"/>
                <a:cs typeface="Arial" pitchFamily="34" charset="0"/>
              </a:rPr>
              <a:t> management, staff and sub-contractors are free from any undue internal and external commercial, financial and other pressures and influences that could adversely affect quality</a:t>
            </a:r>
          </a:p>
          <a:p>
            <a:pPr eaLnBrk="1" hangingPunct="1"/>
            <a:r>
              <a:rPr lang="en-US" sz="2400" b="1" smtClean="0">
                <a:latin typeface="Arial" pitchFamily="34" charset="0"/>
                <a:cs typeface="Arial" pitchFamily="34" charset="0"/>
              </a:rPr>
              <a:t>Global Policy and Process Owners Matrix </a:t>
            </a:r>
            <a:r>
              <a:rPr lang="en-US" sz="2400" b="1" smtClean="0">
                <a:latin typeface="Arial" pitchFamily="34" charset="0"/>
                <a:cs typeface="Arial" pitchFamily="34" charset="0"/>
                <a:hlinkClick r:id="rId5"/>
              </a:rPr>
              <a:t>00-QA-P0031</a:t>
            </a:r>
            <a:r>
              <a:rPr lang="en-US" sz="2400" b="1" smtClean="0">
                <a:latin typeface="Arial" pitchFamily="34" charset="0"/>
                <a:cs typeface="Arial" pitchFamily="34" charset="0"/>
              </a:rPr>
              <a:t> - I</a:t>
            </a:r>
            <a:r>
              <a:rPr lang="en-US" sz="2400" b="1" smtClean="0">
                <a:latin typeface="Arial" pitchFamily="34" charset="0"/>
                <a:cs typeface="Times New Roman" pitchFamily="18" charset="0"/>
              </a:rPr>
              <a:t>dentifies global policy and process owners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4.2 –</a:t>
            </a:r>
            <a:r>
              <a:rPr lang="nb-NO" smtClean="0">
                <a:latin typeface="Arial" pitchFamily="34" charset="0"/>
                <a:cs typeface="Times New Roman" pitchFamily="18" charset="0"/>
              </a:rPr>
              <a:t> Management Requirements – Management System</a:t>
            </a:r>
            <a:endParaRPr lang="en-US" smtClean="0">
              <a:latin typeface="Arial" pitchFamily="34" charset="0"/>
              <a:cs typeface="Times New Roman" pitchFamily="18" charset="0"/>
            </a:endParaRPr>
          </a:p>
        </p:txBody>
      </p:sp>
      <p:sp>
        <p:nvSpPr>
          <p:cNvPr id="23555" name="Rectangle 3"/>
          <p:cNvSpPr>
            <a:spLocks noGrp="1" noChangeArrowheads="1"/>
          </p:cNvSpPr>
          <p:nvPr>
            <p:ph idx="1"/>
          </p:nvPr>
        </p:nvSpPr>
        <p:spPr>
          <a:xfrm>
            <a:off x="533400" y="1447800"/>
            <a:ext cx="7924800" cy="5030788"/>
          </a:xfrm>
        </p:spPr>
        <p:txBody>
          <a:bodyPr/>
          <a:lstStyle/>
          <a:p>
            <a:pPr eaLnBrk="1" hangingPunct="1"/>
            <a:r>
              <a:rPr lang="en-US" sz="24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The laboratory shall effectively implement a documented management system</a:t>
            </a:r>
          </a:p>
          <a:p>
            <a:pPr eaLnBrk="1" hangingPunct="1"/>
            <a:r>
              <a:rPr lang="en-US" sz="2400" smtClean="0">
                <a:latin typeface="Arial" pitchFamily="34" charset="0"/>
                <a:cs typeface="Times New Roman" pitchFamily="18" charset="0"/>
              </a:rPr>
              <a:t>Clause Requirement Example</a:t>
            </a:r>
          </a:p>
          <a:p>
            <a:pPr lvl="1" eaLnBrk="1" hangingPunct="1"/>
            <a:r>
              <a:rPr lang="en-US" sz="2400" smtClean="0">
                <a:latin typeface="Arial" pitchFamily="34" charset="0"/>
                <a:cs typeface="Times New Roman" pitchFamily="18" charset="0"/>
              </a:rPr>
              <a:t> Management system documentation shall include</a:t>
            </a:r>
          </a:p>
          <a:p>
            <a:pPr lvl="2" eaLnBrk="1" hangingPunct="1"/>
            <a:r>
              <a:rPr lang="en-US" sz="2400" smtClean="0">
                <a:latin typeface="Arial" pitchFamily="34" charset="0"/>
                <a:cs typeface="Times New Roman" pitchFamily="18" charset="0"/>
              </a:rPr>
              <a:t>Quality policy</a:t>
            </a:r>
          </a:p>
          <a:p>
            <a:pPr lvl="2" eaLnBrk="1" hangingPunct="1"/>
            <a:r>
              <a:rPr lang="en-US" sz="2400" smtClean="0">
                <a:latin typeface="Arial" pitchFamily="34" charset="0"/>
                <a:cs typeface="Times New Roman" pitchFamily="18" charset="0"/>
              </a:rPr>
              <a:t>Quality objectives</a:t>
            </a:r>
          </a:p>
          <a:p>
            <a:pPr lvl="2" eaLnBrk="1" hangingPunct="1"/>
            <a:r>
              <a:rPr lang="en-US" sz="2400" smtClean="0">
                <a:latin typeface="Arial" pitchFamily="34" charset="0"/>
                <a:cs typeface="Times New Roman" pitchFamily="18" charset="0"/>
              </a:rPr>
              <a:t>Quality manual</a:t>
            </a:r>
          </a:p>
          <a:p>
            <a:pPr lvl="2" eaLnBrk="1" hangingPunct="1"/>
            <a:r>
              <a:rPr lang="en-US" sz="2400" smtClean="0">
                <a:latin typeface="Arial" pitchFamily="34" charset="0"/>
                <a:cs typeface="Times New Roman" pitchFamily="18" charset="0"/>
              </a:rPr>
              <a:t>System documentation (polices, procedures, work instructions, etc.)</a:t>
            </a:r>
            <a:endParaRPr lang="en-US" sz="2400" smtClean="0">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4.2 –</a:t>
            </a:r>
            <a:r>
              <a:rPr lang="nb-NO" smtClean="0">
                <a:latin typeface="Arial" pitchFamily="34" charset="0"/>
                <a:cs typeface="Times New Roman" pitchFamily="18" charset="0"/>
              </a:rPr>
              <a:t> Management Requirements – Management System</a:t>
            </a:r>
            <a:endParaRPr lang="en-US" smtClean="0">
              <a:latin typeface="Arial" pitchFamily="34" charset="0"/>
              <a:cs typeface="Times New Roman" pitchFamily="18" charset="0"/>
            </a:endParaRPr>
          </a:p>
        </p:txBody>
      </p:sp>
      <p:sp>
        <p:nvSpPr>
          <p:cNvPr id="24579" name="Rectangle 3"/>
          <p:cNvSpPr>
            <a:spLocks noGrp="1" noChangeArrowheads="1"/>
          </p:cNvSpPr>
          <p:nvPr>
            <p:ph idx="1"/>
          </p:nvPr>
        </p:nvSpPr>
        <p:spPr>
          <a:xfrm>
            <a:off x="533400" y="1600200"/>
            <a:ext cx="7924800" cy="5030788"/>
          </a:xfrm>
        </p:spPr>
        <p:txBody>
          <a:bodyPr/>
          <a:lstStyle/>
          <a:p>
            <a:pPr eaLnBrk="1" hangingPunct="1">
              <a:spcBef>
                <a:spcPct val="0"/>
              </a:spcBef>
            </a:pPr>
            <a:r>
              <a:rPr lang="en-US" sz="2400" smtClean="0">
                <a:latin typeface="Arial" pitchFamily="34" charset="0"/>
                <a:cs typeface="Times New Roman" pitchFamily="18" charset="0"/>
              </a:rPr>
              <a:t>UL Implementation</a:t>
            </a:r>
          </a:p>
          <a:p>
            <a:pPr eaLnBrk="1" hangingPunct="1">
              <a:spcBef>
                <a:spcPct val="0"/>
              </a:spcBef>
            </a:pPr>
            <a:endParaRPr lang="en-US" sz="2800" smtClean="0">
              <a:latin typeface="Arial" pitchFamily="34" charset="0"/>
              <a:cs typeface="Times New Roman" pitchFamily="18" charset="0"/>
            </a:endParaRPr>
          </a:p>
          <a:p>
            <a:pPr eaLnBrk="1" hangingPunct="1">
              <a:lnSpc>
                <a:spcPct val="90000"/>
              </a:lnSpc>
              <a:spcBef>
                <a:spcPct val="0"/>
              </a:spcBef>
              <a:buFontTx/>
              <a:buChar char="•"/>
            </a:pPr>
            <a:r>
              <a:rPr lang="en-US" sz="2400" b="1" smtClean="0">
                <a:latin typeface="Arial" pitchFamily="34" charset="0"/>
                <a:ea typeface="Geneva" charset="0"/>
              </a:rPr>
              <a:t>UL Vision, Mission &amp; Values: </a:t>
            </a:r>
            <a:r>
              <a:rPr lang="en-US" sz="2400" smtClean="0">
                <a:latin typeface="Arial" pitchFamily="34" charset="0"/>
                <a:ea typeface="Geneva" charset="0"/>
              </a:rPr>
              <a:t>Defines the reasons why UL exists  </a:t>
            </a:r>
          </a:p>
          <a:p>
            <a:pPr eaLnBrk="1" hangingPunct="1">
              <a:lnSpc>
                <a:spcPct val="90000"/>
              </a:lnSpc>
              <a:buFontTx/>
              <a:buChar char="•"/>
            </a:pPr>
            <a:r>
              <a:rPr lang="en-US" sz="2400" b="1" smtClean="0">
                <a:latin typeface="Arial" pitchFamily="34" charset="0"/>
                <a:ea typeface="Geneva" charset="0"/>
              </a:rPr>
              <a:t>UL Quality Policy:  </a:t>
            </a:r>
            <a:r>
              <a:rPr lang="en-US" sz="2400" smtClean="0">
                <a:latin typeface="Arial" pitchFamily="34" charset="0"/>
                <a:ea typeface="Geneva" charset="0"/>
              </a:rPr>
              <a:t>Describes UL’s policy for quality</a:t>
            </a:r>
          </a:p>
          <a:p>
            <a:pPr eaLnBrk="1" hangingPunct="1">
              <a:lnSpc>
                <a:spcPct val="90000"/>
              </a:lnSpc>
              <a:buFontTx/>
              <a:buChar char="•"/>
            </a:pPr>
            <a:r>
              <a:rPr lang="en-US" sz="2400" b="1" smtClean="0">
                <a:latin typeface="Arial" pitchFamily="34" charset="0"/>
                <a:ea typeface="Geneva" charset="0"/>
              </a:rPr>
              <a:t>UL Global Quality Manual, </a:t>
            </a:r>
            <a:r>
              <a:rPr lang="en-US" sz="2400" b="1" smtClean="0">
                <a:latin typeface="Arial" pitchFamily="34" charset="0"/>
                <a:ea typeface="Geneva" charset="0"/>
                <a:hlinkClick r:id="rId3"/>
              </a:rPr>
              <a:t>00-QA-P0001</a:t>
            </a:r>
            <a:r>
              <a:rPr lang="en-US" sz="2400" b="1" smtClean="0">
                <a:latin typeface="Arial" pitchFamily="34" charset="0"/>
                <a:ea typeface="Geneva" charset="0"/>
              </a:rPr>
              <a:t>:  </a:t>
            </a:r>
            <a:r>
              <a:rPr lang="en-US" sz="2400" smtClean="0">
                <a:latin typeface="Arial" pitchFamily="34" charset="0"/>
                <a:ea typeface="Geneva" charset="0"/>
              </a:rPr>
              <a:t>Describes the UL quality management system  </a:t>
            </a:r>
          </a:p>
          <a:p>
            <a:pPr eaLnBrk="1" hangingPunct="1">
              <a:lnSpc>
                <a:spcPct val="90000"/>
              </a:lnSpc>
              <a:buFontTx/>
              <a:buChar char="•"/>
            </a:pPr>
            <a:r>
              <a:rPr lang="en-US" sz="2400" b="1" smtClean="0">
                <a:latin typeface="Arial" pitchFamily="34" charset="0"/>
                <a:ea typeface="Geneva" charset="0"/>
              </a:rPr>
              <a:t>Laboratory Objectives:</a:t>
            </a:r>
            <a:r>
              <a:rPr lang="en-US" sz="2400" smtClean="0">
                <a:latin typeface="Arial" pitchFamily="34" charset="0"/>
                <a:ea typeface="Geneva" charset="0"/>
              </a:rPr>
              <a:t>  Defines and Reviews specific goals during the Management Review </a:t>
            </a:r>
            <a:r>
              <a:rPr lang="en-US" sz="2400" b="1" smtClean="0">
                <a:latin typeface="Arial" pitchFamily="34" charset="0"/>
                <a:ea typeface="Geneva" charset="0"/>
                <a:hlinkClick r:id="rId4"/>
              </a:rPr>
              <a:t>00-LC-P0040</a:t>
            </a:r>
            <a:endParaRPr lang="en-US" sz="2400" b="1" smtClean="0">
              <a:latin typeface="Arial" pitchFamily="34" charset="0"/>
              <a:ea typeface="Geneva" charset="0"/>
            </a:endParaRPr>
          </a:p>
          <a:p>
            <a:pPr eaLnBrk="1" hangingPunct="1">
              <a:lnSpc>
                <a:spcPct val="90000"/>
              </a:lnSpc>
              <a:buFontTx/>
              <a:buChar char="•"/>
            </a:pPr>
            <a:r>
              <a:rPr lang="en-US" sz="2400" b="1" smtClean="0">
                <a:latin typeface="Arial" pitchFamily="34" charset="0"/>
                <a:ea typeface="Geneva" charset="0"/>
              </a:rPr>
              <a:t>All Laboratory Process Documentation (Policies, LPGs, SOPs, etc.): </a:t>
            </a:r>
            <a:r>
              <a:rPr lang="en-US" sz="2400" smtClean="0">
                <a:latin typeface="Arial" pitchFamily="34" charset="0"/>
                <a:ea typeface="Geneva" charset="0"/>
              </a:rPr>
              <a:t> Comprise UL’s documented management system</a:t>
            </a:r>
            <a:r>
              <a:rPr lang="en-US" sz="2800" smtClean="0">
                <a:latin typeface="Arial" pitchFamily="34" charset="0"/>
                <a:ea typeface="Geneva"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4.3 –</a:t>
            </a:r>
            <a:r>
              <a:rPr lang="nb-NO" smtClean="0">
                <a:latin typeface="Arial" pitchFamily="34" charset="0"/>
                <a:cs typeface="Times New Roman" pitchFamily="18" charset="0"/>
              </a:rPr>
              <a:t> Document Control</a:t>
            </a:r>
            <a:endParaRPr lang="en-US" smtClean="0">
              <a:latin typeface="Arial" pitchFamily="34" charset="0"/>
              <a:cs typeface="Times New Roman" pitchFamily="18" charset="0"/>
            </a:endParaRPr>
          </a:p>
        </p:txBody>
      </p:sp>
      <p:sp>
        <p:nvSpPr>
          <p:cNvPr id="25603" name="Rectangle 3"/>
          <p:cNvSpPr>
            <a:spLocks noGrp="1" noChangeArrowheads="1"/>
          </p:cNvSpPr>
          <p:nvPr>
            <p:ph idx="1"/>
          </p:nvPr>
        </p:nvSpPr>
        <p:spPr>
          <a:xfrm>
            <a:off x="533400" y="1447800"/>
            <a:ext cx="7924800" cy="5030788"/>
          </a:xfrm>
        </p:spPr>
        <p:txBody>
          <a:bodyPr/>
          <a:lstStyle/>
          <a:p>
            <a:pPr eaLnBrk="1" hangingPunct="1">
              <a:lnSpc>
                <a:spcPct val="90000"/>
              </a:lnSpc>
            </a:pPr>
            <a:r>
              <a:rPr lang="en-US" sz="2400" smtClean="0">
                <a:latin typeface="Arial" pitchFamily="34" charset="0"/>
                <a:cs typeface="Times New Roman" pitchFamily="18" charset="0"/>
              </a:rPr>
              <a:t>Clause Intent </a:t>
            </a:r>
          </a:p>
          <a:p>
            <a:pPr lvl="1" eaLnBrk="1" hangingPunct="1">
              <a:lnSpc>
                <a:spcPct val="90000"/>
              </a:lnSpc>
            </a:pPr>
            <a:r>
              <a:rPr lang="en-US" sz="2400" smtClean="0">
                <a:latin typeface="Arial" pitchFamily="34" charset="0"/>
                <a:cs typeface="Times New Roman" pitchFamily="18" charset="0"/>
              </a:rPr>
              <a:t>Management system documentation is controlled</a:t>
            </a:r>
          </a:p>
          <a:p>
            <a:pPr lvl="2" eaLnBrk="1" hangingPunct="1">
              <a:lnSpc>
                <a:spcPct val="90000"/>
              </a:lnSpc>
            </a:pPr>
            <a:r>
              <a:rPr lang="en-US" sz="2400" smtClean="0">
                <a:latin typeface="Arial" pitchFamily="34" charset="0"/>
                <a:cs typeface="Times New Roman" pitchFamily="18" charset="0"/>
              </a:rPr>
              <a:t>Policies, procedures, laboratory work instructions, specifications, calibration tables, drawings, etc.  These may be on various media, including hard copy, electronic, digital, analog, photographic or written.</a:t>
            </a:r>
          </a:p>
          <a:p>
            <a:pPr eaLnBrk="1" hangingPunct="1">
              <a:lnSpc>
                <a:spcPct val="90000"/>
              </a:lnSpc>
            </a:pPr>
            <a:r>
              <a:rPr lang="en-US" sz="2400" smtClean="0">
                <a:latin typeface="Arial" pitchFamily="34" charset="0"/>
                <a:cs typeface="Times New Roman" pitchFamily="18" charset="0"/>
              </a:rPr>
              <a:t>Clause Requirement Example</a:t>
            </a:r>
          </a:p>
          <a:p>
            <a:pPr lvl="1" eaLnBrk="1" hangingPunct="1">
              <a:lnSpc>
                <a:spcPct val="90000"/>
              </a:lnSpc>
            </a:pPr>
            <a:r>
              <a:rPr lang="en-US" sz="2400" smtClean="0">
                <a:latin typeface="Arial" pitchFamily="34" charset="0"/>
                <a:cs typeface="Times New Roman" pitchFamily="18" charset="0"/>
              </a:rPr>
              <a:t> Management system documents shall be</a:t>
            </a:r>
          </a:p>
          <a:p>
            <a:pPr lvl="2" eaLnBrk="1" hangingPunct="1">
              <a:lnSpc>
                <a:spcPct val="90000"/>
              </a:lnSpc>
            </a:pPr>
            <a:r>
              <a:rPr lang="en-US" sz="2400" smtClean="0">
                <a:latin typeface="Arial" pitchFamily="34" charset="0"/>
                <a:cs typeface="Times New Roman" pitchFamily="18" charset="0"/>
              </a:rPr>
              <a:t>Reviewed and approved</a:t>
            </a:r>
          </a:p>
          <a:p>
            <a:pPr lvl="2" eaLnBrk="1" hangingPunct="1">
              <a:lnSpc>
                <a:spcPct val="90000"/>
              </a:lnSpc>
            </a:pPr>
            <a:r>
              <a:rPr lang="en-US" sz="2400" smtClean="0">
                <a:latin typeface="Arial" pitchFamily="34" charset="0"/>
                <a:cs typeface="Times New Roman" pitchFamily="18" charset="0"/>
              </a:rPr>
              <a:t>Made available where needed</a:t>
            </a:r>
          </a:p>
          <a:p>
            <a:pPr lvl="2" eaLnBrk="1" hangingPunct="1">
              <a:lnSpc>
                <a:spcPct val="90000"/>
              </a:lnSpc>
            </a:pPr>
            <a:r>
              <a:rPr lang="en-US" sz="2400" smtClean="0">
                <a:latin typeface="Arial" pitchFamily="34" charset="0"/>
                <a:cs typeface="Times New Roman" pitchFamily="18" charset="0"/>
              </a:rPr>
              <a:t>Removed when obsolete </a:t>
            </a:r>
            <a:endParaRPr lang="en-US" sz="2400" smtClean="0">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4.3 –</a:t>
            </a:r>
            <a:r>
              <a:rPr lang="nb-NO" smtClean="0">
                <a:latin typeface="Arial" pitchFamily="34" charset="0"/>
                <a:cs typeface="Times New Roman" pitchFamily="18" charset="0"/>
              </a:rPr>
              <a:t> Document Control</a:t>
            </a:r>
            <a:endParaRPr lang="en-US" smtClean="0">
              <a:latin typeface="Arial" pitchFamily="34" charset="0"/>
              <a:cs typeface="Times New Roman" pitchFamily="18" charset="0"/>
            </a:endParaRPr>
          </a:p>
        </p:txBody>
      </p:sp>
      <p:sp>
        <p:nvSpPr>
          <p:cNvPr id="26627" name="Rectangle 1027"/>
          <p:cNvSpPr>
            <a:spLocks noGrp="1" noChangeArrowheads="1"/>
          </p:cNvSpPr>
          <p:nvPr>
            <p:ph idx="1"/>
          </p:nvPr>
        </p:nvSpPr>
        <p:spPr>
          <a:xfrm>
            <a:off x="533400" y="1295400"/>
            <a:ext cx="7924800" cy="5030788"/>
          </a:xfrm>
        </p:spPr>
        <p:txBody>
          <a:bodyPr/>
          <a:lstStyle/>
          <a:p>
            <a:pPr eaLnBrk="1" hangingPunct="1"/>
            <a:r>
              <a:rPr lang="en-US" sz="2400" smtClean="0">
                <a:latin typeface="Arial" pitchFamily="34" charset="0"/>
                <a:cs typeface="Times New Roman" pitchFamily="18" charset="0"/>
              </a:rPr>
              <a:t>UL Implementation</a:t>
            </a:r>
          </a:p>
          <a:p>
            <a:pPr eaLnBrk="1" hangingPunct="1"/>
            <a:endParaRPr lang="en-US" sz="2400" b="1" smtClean="0">
              <a:latin typeface="Arial" pitchFamily="34" charset="0"/>
              <a:ea typeface="Geneva" charset="0"/>
            </a:endParaRPr>
          </a:p>
          <a:p>
            <a:pPr eaLnBrk="1" hangingPunct="1">
              <a:buFontTx/>
              <a:buChar char="•"/>
            </a:pPr>
            <a:r>
              <a:rPr lang="en-US" sz="2400" b="1" smtClean="0">
                <a:latin typeface="Arial" pitchFamily="34" charset="0"/>
                <a:ea typeface="Geneva" charset="0"/>
              </a:rPr>
              <a:t>Document Management SOP, </a:t>
            </a:r>
            <a:r>
              <a:rPr lang="pt-BR" sz="2400" b="1" smtClean="0">
                <a:latin typeface="Arial" pitchFamily="34" charset="0"/>
                <a:ea typeface="Arial Unicode MS" pitchFamily="34" charset="-128"/>
                <a:cs typeface="Arial Unicode MS" pitchFamily="34" charset="-128"/>
                <a:hlinkClick r:id="rId3"/>
              </a:rPr>
              <a:t>00-QA-S0003</a:t>
            </a:r>
            <a:r>
              <a:rPr lang="pt-BR" sz="2400" b="1" smtClean="0">
                <a:latin typeface="Arial" pitchFamily="34" charset="0"/>
                <a:ea typeface="Arial Unicode MS" pitchFamily="34" charset="-128"/>
                <a:cs typeface="Arial Unicode MS" pitchFamily="34" charset="-128"/>
              </a:rPr>
              <a:t>:  </a:t>
            </a:r>
            <a:r>
              <a:rPr lang="pt-BR" sz="2400" smtClean="0">
                <a:latin typeface="Arial" pitchFamily="34" charset="0"/>
                <a:ea typeface="Arial Unicode MS" pitchFamily="34" charset="-128"/>
                <a:cs typeface="Arial Unicode MS" pitchFamily="34" charset="-128"/>
              </a:rPr>
              <a:t>D</a:t>
            </a:r>
            <a:r>
              <a:rPr lang="en-US" sz="2400" smtClean="0">
                <a:solidFill>
                  <a:srgbClr val="000000"/>
                </a:solidFill>
                <a:latin typeface="Arial" pitchFamily="34" charset="0"/>
                <a:cs typeface="Times New Roman" pitchFamily="18" charset="0"/>
              </a:rPr>
              <a:t>defines the minimum format, structure, content and electronic publishing process for policies, standard operating procedures (SOPs), forms and work instructions</a:t>
            </a:r>
          </a:p>
          <a:p>
            <a:pPr eaLnBrk="1" hangingPunct="1">
              <a:buFontTx/>
              <a:buChar char="•"/>
            </a:pPr>
            <a:r>
              <a:rPr lang="en-US" sz="2400" b="1" smtClean="0">
                <a:latin typeface="Arial" pitchFamily="34" charset="0"/>
                <a:cs typeface="Times New Roman" pitchFamily="18" charset="0"/>
              </a:rPr>
              <a:t>Standard Operating Procedure for Developing and Maintaining Laboratory Procedure Guides - </a:t>
            </a:r>
            <a:r>
              <a:rPr lang="en-US" sz="2400" b="1" smtClean="0">
                <a:latin typeface="Arial" pitchFamily="34" charset="0"/>
                <a:ea typeface="Geneva" charset="0"/>
                <a:hlinkClick r:id="rId4"/>
              </a:rPr>
              <a:t>00-LC-S0002</a:t>
            </a:r>
            <a:r>
              <a:rPr lang="en-US" sz="2400" smtClean="0">
                <a:latin typeface="Arial" pitchFamily="34" charset="0"/>
                <a:ea typeface="Geneva" charset="0"/>
                <a:hlinkClick r:id="rId4"/>
              </a:rPr>
              <a:t>:</a:t>
            </a:r>
            <a:r>
              <a:rPr lang="en-US" sz="2400" smtClean="0">
                <a:latin typeface="Arial" pitchFamily="34" charset="0"/>
                <a:ea typeface="Geneva" charset="0"/>
              </a:rPr>
              <a:t> </a:t>
            </a:r>
            <a:r>
              <a:rPr lang="en-US" sz="2400" smtClean="0">
                <a:latin typeface="Arial" pitchFamily="34" charset="0"/>
                <a:cs typeface="Times New Roman" pitchFamily="18" charset="0"/>
              </a:rPr>
              <a:t>Establishes a uniform method for developing and maintaining Laboratory Procedure Guides (LPGs)</a:t>
            </a:r>
          </a:p>
          <a:p>
            <a:pPr eaLnBrk="1" hangingPunct="1">
              <a:buFontTx/>
              <a:buChar char="•"/>
            </a:pPr>
            <a:endParaRPr lang="en-US" sz="2400" smtClean="0">
              <a:solidFill>
                <a:srgbClr val="000000"/>
              </a:solidFill>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9"/>
          <p:cNvSpPr>
            <a:spLocks noGrp="1" noChangeArrowheads="1"/>
          </p:cNvSpPr>
          <p:nvPr>
            <p:ph type="title"/>
          </p:nvPr>
        </p:nvSpPr>
        <p:spPr>
          <a:solidFill>
            <a:srgbClr val="D4D4D4"/>
          </a:solidFill>
        </p:spPr>
        <p:txBody>
          <a:bodyPr/>
          <a:lstStyle/>
          <a:p>
            <a:pPr eaLnBrk="1" hangingPunct="1"/>
            <a:r>
              <a:rPr lang="nb-NO" i="1" smtClean="0">
                <a:latin typeface="Arial" pitchFamily="34" charset="0"/>
                <a:cs typeface="Times New Roman" pitchFamily="18" charset="0"/>
              </a:rPr>
              <a:t>ISO 17025 Clause 4.3 –</a:t>
            </a:r>
            <a:r>
              <a:rPr lang="nb-NO" smtClean="0">
                <a:latin typeface="Arial" pitchFamily="34" charset="0"/>
                <a:cs typeface="Times New Roman" pitchFamily="18" charset="0"/>
              </a:rPr>
              <a:t> Document Control</a:t>
            </a:r>
            <a:endParaRPr lang="en-US" smtClean="0">
              <a:latin typeface="Arial" pitchFamily="34" charset="0"/>
              <a:cs typeface="Times New Roman" pitchFamily="18" charset="0"/>
            </a:endParaRPr>
          </a:p>
        </p:txBody>
      </p:sp>
      <p:sp>
        <p:nvSpPr>
          <p:cNvPr id="18434" name="Rectangle 1027"/>
          <p:cNvSpPr>
            <a:spLocks noGrp="1" noChangeArrowheads="1"/>
          </p:cNvSpPr>
          <p:nvPr>
            <p:ph idx="1"/>
          </p:nvPr>
        </p:nvSpPr>
        <p:spPr>
          <a:xfrm>
            <a:off x="533400" y="1295400"/>
            <a:ext cx="7924800" cy="5030788"/>
          </a:xfrm>
        </p:spPr>
        <p:txBody>
          <a:bodyPr/>
          <a:lstStyle/>
          <a:p>
            <a:pPr eaLnBrk="1" hangingPunct="1">
              <a:spcBef>
                <a:spcPct val="0"/>
              </a:spcBef>
              <a:defRPr/>
            </a:pPr>
            <a:endParaRPr lang="en-US" dirty="0" smtClean="0">
              <a:cs typeface="Times New Roman" pitchFamily="18" charset="0"/>
            </a:endParaRPr>
          </a:p>
          <a:p>
            <a:pPr eaLnBrk="1" hangingPunct="1">
              <a:spcBef>
                <a:spcPct val="0"/>
              </a:spcBef>
              <a:defRPr/>
            </a:pPr>
            <a:endParaRPr lang="en-US" sz="3200" dirty="0">
              <a:cs typeface="Times New Roman" pitchFamily="18" charset="0"/>
            </a:endParaRPr>
          </a:p>
          <a:p>
            <a:pPr eaLnBrk="1" hangingPunct="1">
              <a:spcBef>
                <a:spcPct val="0"/>
              </a:spcBef>
              <a:defRPr/>
            </a:pPr>
            <a:r>
              <a:rPr lang="en-US" sz="3200" dirty="0" smtClean="0">
                <a:cs typeface="Times New Roman" pitchFamily="18" charset="0"/>
              </a:rPr>
              <a:t>UL Implementation, cont.</a:t>
            </a:r>
          </a:p>
          <a:p>
            <a:pPr eaLnBrk="1" hangingPunct="1">
              <a:spcBef>
                <a:spcPct val="0"/>
              </a:spcBef>
              <a:defRPr/>
            </a:pPr>
            <a:endParaRPr lang="en-US" sz="2400" dirty="0" smtClean="0">
              <a:cs typeface="Times New Roman" pitchFamily="18" charset="0"/>
            </a:endParaRPr>
          </a:p>
          <a:p>
            <a:pPr eaLnBrk="1" hangingPunct="1">
              <a:buFont typeface="Arial" pitchFamily="34" charset="0"/>
              <a:buChar char="•"/>
              <a:defRPr/>
            </a:pPr>
            <a:r>
              <a:rPr lang="en-US" sz="2400" b="1" dirty="0" smtClean="0"/>
              <a:t> Global Form Management Process </a:t>
            </a:r>
            <a:r>
              <a:rPr lang="en-US" sz="2400" dirty="0" smtClean="0"/>
              <a:t>– </a:t>
            </a:r>
            <a:r>
              <a:rPr lang="en-US" sz="2400" dirty="0" smtClean="0">
                <a:hlinkClick r:id="rId2"/>
              </a:rPr>
              <a:t>00-QA-S0026</a:t>
            </a:r>
            <a:r>
              <a:rPr lang="en-US" sz="2400" dirty="0" smtClean="0"/>
              <a:t> Describes </a:t>
            </a:r>
            <a:r>
              <a:rPr lang="en-US" sz="2400" dirty="0"/>
              <a:t>the process for creating or modifying a CCN related Global Form, which resides within the ePublisher portion of the GFL</a:t>
            </a:r>
            <a:r>
              <a:rPr lang="en-US" sz="2400" dirty="0" smtClean="0"/>
              <a:t>.</a:t>
            </a:r>
            <a:endParaRPr lang="en-US" altLang="zh-CN" sz="2400" b="1" dirty="0" smtClean="0">
              <a:solidFill>
                <a:srgbClr val="000000"/>
              </a:solidFill>
              <a:ea typeface="SimSun" pitchFamily="2" charset="-122"/>
            </a:endParaRPr>
          </a:p>
          <a:p>
            <a:pPr marL="0" indent="0" eaLnBrk="1" hangingPunct="1">
              <a:defRPr/>
            </a:pPr>
            <a:endParaRPr lang="en-US" sz="2400" dirty="0" smtClean="0">
              <a:solidFill>
                <a:srgbClr val="000000"/>
              </a:solidFill>
              <a:ea typeface="SimSun"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4.4 –</a:t>
            </a:r>
            <a:r>
              <a:rPr lang="nb-NO" smtClean="0">
                <a:latin typeface="Arial" pitchFamily="34" charset="0"/>
                <a:cs typeface="Times New Roman" pitchFamily="18" charset="0"/>
              </a:rPr>
              <a:t> Review of Requests, Tenders and Contracts</a:t>
            </a:r>
            <a:endParaRPr lang="en-US" smtClean="0">
              <a:latin typeface="Arial" pitchFamily="34" charset="0"/>
              <a:cs typeface="Times New Roman" pitchFamily="18" charset="0"/>
            </a:endParaRPr>
          </a:p>
        </p:txBody>
      </p:sp>
      <p:sp>
        <p:nvSpPr>
          <p:cNvPr id="28675" name="Rectangle 1027"/>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800" smtClean="0">
                <a:latin typeface="Arial" pitchFamily="34" charset="0"/>
                <a:cs typeface="Times New Roman" pitchFamily="18" charset="0"/>
              </a:rPr>
              <a:t>Capability exists to meet customer requirements before accepting work</a:t>
            </a:r>
          </a:p>
          <a:p>
            <a:pPr eaLnBrk="1" hangingPunct="1"/>
            <a:r>
              <a:rPr lang="en-US" sz="2800" smtClean="0">
                <a:latin typeface="Arial" pitchFamily="34" charset="0"/>
                <a:cs typeface="Times New Roman" pitchFamily="18" charset="0"/>
              </a:rPr>
              <a:t>Clause Requirement Example</a:t>
            </a:r>
          </a:p>
          <a:p>
            <a:pPr lvl="1" eaLnBrk="1" hangingPunct="1"/>
            <a:r>
              <a:rPr lang="en-US" sz="2800" smtClean="0">
                <a:latin typeface="Arial" pitchFamily="34" charset="0"/>
                <a:cs typeface="Times New Roman" pitchFamily="18" charset="0"/>
              </a:rPr>
              <a:t> The laboratory shall ensure</a:t>
            </a:r>
          </a:p>
          <a:p>
            <a:pPr lvl="2" eaLnBrk="1" hangingPunct="1"/>
            <a:r>
              <a:rPr lang="en-US" sz="2800" smtClean="0">
                <a:latin typeface="Arial" pitchFamily="34" charset="0"/>
                <a:cs typeface="Times New Roman" pitchFamily="18" charset="0"/>
              </a:rPr>
              <a:t>Customer requirements are adequately defined, documented and understood </a:t>
            </a:r>
          </a:p>
          <a:p>
            <a:pPr lvl="2" eaLnBrk="1" hangingPunct="1"/>
            <a:r>
              <a:rPr lang="en-US" sz="2800" smtClean="0">
                <a:latin typeface="Arial" pitchFamily="34" charset="0"/>
                <a:cs typeface="Times New Roman" pitchFamily="18" charset="0"/>
              </a:rPr>
              <a:t>The laboratory has the capability and resources to meet the requirements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4.4 –</a:t>
            </a:r>
            <a:r>
              <a:rPr lang="nb-NO" smtClean="0">
                <a:latin typeface="Arial" pitchFamily="34" charset="0"/>
                <a:cs typeface="Times New Roman" pitchFamily="18" charset="0"/>
              </a:rPr>
              <a:t> Review of Requests, Tenders and Contracts</a:t>
            </a:r>
            <a:endParaRPr lang="en-US" smtClean="0">
              <a:latin typeface="Arial" pitchFamily="34" charset="0"/>
              <a:cs typeface="Times New Roman" pitchFamily="18" charset="0"/>
            </a:endParaRPr>
          </a:p>
        </p:txBody>
      </p:sp>
      <p:sp>
        <p:nvSpPr>
          <p:cNvPr id="20483" name="Rectangle 1027"/>
          <p:cNvSpPr>
            <a:spLocks noGrp="1" noChangeArrowheads="1"/>
          </p:cNvSpPr>
          <p:nvPr>
            <p:ph idx="1"/>
          </p:nvPr>
        </p:nvSpPr>
        <p:spPr>
          <a:xfrm>
            <a:off x="533400" y="1447800"/>
            <a:ext cx="7924800" cy="4953000"/>
          </a:xfrm>
        </p:spPr>
        <p:txBody>
          <a:bodyPr/>
          <a:lstStyle/>
          <a:p>
            <a:pPr eaLnBrk="1" hangingPunct="1">
              <a:spcBef>
                <a:spcPct val="0"/>
              </a:spcBef>
              <a:defRPr/>
            </a:pPr>
            <a:r>
              <a:rPr lang="en-US" sz="2800" dirty="0" smtClean="0">
                <a:cs typeface="Times New Roman" pitchFamily="18" charset="0"/>
              </a:rPr>
              <a:t>UL Implementation </a:t>
            </a:r>
          </a:p>
          <a:p>
            <a:pPr marL="457200" indent="-457200" eaLnBrk="1" hangingPunct="1">
              <a:buFont typeface="Arial" pitchFamily="34" charset="0"/>
              <a:buChar char="•"/>
              <a:defRPr/>
            </a:pPr>
            <a:r>
              <a:rPr lang="en-US" sz="2800" dirty="0" smtClean="0">
                <a:solidFill>
                  <a:srgbClr val="000000"/>
                </a:solidFill>
                <a:cs typeface="Times New Roman" pitchFamily="18" charset="0"/>
              </a:rPr>
              <a:t>When testing is part of a product certification program, the customer is the UL staff member responsible for the conduct of the product certification program </a:t>
            </a:r>
            <a:endParaRPr lang="en-US" sz="2800" dirty="0" smtClean="0">
              <a:solidFill>
                <a:srgbClr val="000000"/>
              </a:solidFill>
              <a:cs typeface="Arial" pitchFamily="34" charset="0"/>
            </a:endParaRPr>
          </a:p>
          <a:p>
            <a:pPr marL="457200" indent="-457200" eaLnBrk="1" hangingPunct="1">
              <a:buFont typeface="Arial" pitchFamily="34" charset="0"/>
              <a:buChar char="•"/>
              <a:defRPr/>
            </a:pPr>
            <a:r>
              <a:rPr lang="en-US" sz="2800" dirty="0" smtClean="0">
                <a:solidFill>
                  <a:srgbClr val="000000"/>
                </a:solidFill>
                <a:cs typeface="Times New Roman" pitchFamily="18" charset="0"/>
              </a:rPr>
              <a:t>When testing is not part of a product certification program (e.g., commercial testing), the customer is the external entity entering into a contract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4.4 –</a:t>
            </a:r>
            <a:r>
              <a:rPr lang="nb-NO" smtClean="0">
                <a:latin typeface="Arial" pitchFamily="34" charset="0"/>
                <a:cs typeface="Times New Roman" pitchFamily="18" charset="0"/>
              </a:rPr>
              <a:t> Review of Requests, Tenders and Contracts</a:t>
            </a:r>
            <a:endParaRPr lang="en-US" smtClean="0">
              <a:latin typeface="Arial" pitchFamily="34" charset="0"/>
              <a:cs typeface="Times New Roman" pitchFamily="18" charset="0"/>
            </a:endParaRPr>
          </a:p>
        </p:txBody>
      </p:sp>
      <p:sp>
        <p:nvSpPr>
          <p:cNvPr id="30723" name="Rectangle 1027"/>
          <p:cNvSpPr>
            <a:spLocks noGrp="1" noChangeArrowheads="1"/>
          </p:cNvSpPr>
          <p:nvPr>
            <p:ph idx="1"/>
          </p:nvPr>
        </p:nvSpPr>
        <p:spPr>
          <a:xfrm>
            <a:off x="533400" y="1447800"/>
            <a:ext cx="7924800" cy="4953000"/>
          </a:xfrm>
        </p:spPr>
        <p:txBody>
          <a:bodyPr/>
          <a:lstStyle/>
          <a:p>
            <a:pPr eaLnBrk="1" hangingPunct="1">
              <a:spcBef>
                <a:spcPct val="0"/>
              </a:spcBef>
            </a:pPr>
            <a:r>
              <a:rPr lang="en-US" sz="2800" smtClean="0">
                <a:latin typeface="Arial" pitchFamily="34" charset="0"/>
                <a:cs typeface="Times New Roman" pitchFamily="18" charset="0"/>
              </a:rPr>
              <a:t>UL Implementation, cont.</a:t>
            </a:r>
          </a:p>
          <a:p>
            <a:pPr eaLnBrk="1" hangingPunct="1">
              <a:buFontTx/>
              <a:buChar char="•"/>
            </a:pPr>
            <a:r>
              <a:rPr lang="en-US" sz="2400" b="1" smtClean="0">
                <a:latin typeface="Arial" pitchFamily="34" charset="0"/>
                <a:cs typeface="Times New Roman" pitchFamily="18" charset="0"/>
              </a:rPr>
              <a:t>Standard Operating Procedure - Project Startup Process, </a:t>
            </a:r>
            <a:r>
              <a:rPr lang="en-US" sz="2400" b="1" smtClean="0">
                <a:latin typeface="Arial" pitchFamily="34" charset="0"/>
                <a:cs typeface="Times New Roman" pitchFamily="18" charset="0"/>
                <a:hlinkClick r:id="rId3"/>
              </a:rPr>
              <a:t>00-SA-S0026</a:t>
            </a:r>
            <a:r>
              <a:rPr lang="en-US" sz="2400" b="1" smtClean="0">
                <a:latin typeface="Arial" pitchFamily="34" charset="0"/>
                <a:cs typeface="Times New Roman" pitchFamily="18" charset="0"/>
              </a:rPr>
              <a:t>:</a:t>
            </a:r>
            <a:r>
              <a:rPr lang="en-US" sz="2400" smtClean="0">
                <a:latin typeface="Arial" pitchFamily="34" charset="0"/>
                <a:cs typeface="Times New Roman" pitchFamily="18" charset="0"/>
              </a:rPr>
              <a:t>  </a:t>
            </a:r>
            <a:r>
              <a:rPr lang="en-US" sz="2400" smtClean="0">
                <a:solidFill>
                  <a:srgbClr val="000000"/>
                </a:solidFill>
                <a:latin typeface="Arial" pitchFamily="34" charset="0"/>
                <a:cs typeface="Times New Roman" pitchFamily="18" charset="0"/>
              </a:rPr>
              <a:t>Establishes a standard operating procedure for quoting and quote Acceptance</a:t>
            </a:r>
            <a:r>
              <a:rPr lang="en-US" sz="2800" smtClean="0">
                <a:solidFill>
                  <a:srgbClr val="000000"/>
                </a:solidFill>
                <a:latin typeface="Arial" pitchFamily="34" charset="0"/>
                <a:cs typeface="Times New Roman" pitchFamily="18" charset="0"/>
              </a:rPr>
              <a:t> </a:t>
            </a:r>
            <a:endParaRPr lang="en-US" sz="2400" b="1" smtClean="0">
              <a:latin typeface="Arial" pitchFamily="34" charset="0"/>
              <a:ea typeface="Arial Unicode MS" pitchFamily="34" charset="-128"/>
              <a:cs typeface="Arial Unicode MS" pitchFamily="34" charset="-128"/>
            </a:endParaRPr>
          </a:p>
          <a:p>
            <a:pPr eaLnBrk="1" hangingPunct="1">
              <a:buFontTx/>
              <a:buChar char="•"/>
            </a:pPr>
            <a:r>
              <a:rPr lang="en-US" sz="2400" b="1" smtClean="0">
                <a:latin typeface="Arial" pitchFamily="34" charset="0"/>
                <a:ea typeface="Arial Unicode MS" pitchFamily="34" charset="-128"/>
                <a:cs typeface="Arial Unicode MS" pitchFamily="34" charset="-128"/>
              </a:rPr>
              <a:t>Project Handling Process (E-Production)</a:t>
            </a:r>
            <a:r>
              <a:rPr lang="en-US" sz="2400" b="1" smtClean="0">
                <a:latin typeface="Arial" pitchFamily="34" charset="0"/>
                <a:cs typeface="Times New Roman" pitchFamily="18" charset="0"/>
              </a:rPr>
              <a:t>, </a:t>
            </a:r>
            <a:r>
              <a:rPr lang="en-US" sz="2400" b="1" smtClean="0">
                <a:latin typeface="Arial" pitchFamily="34" charset="0"/>
                <a:cs typeface="Times New Roman" pitchFamily="18" charset="0"/>
                <a:hlinkClick r:id="rId4"/>
              </a:rPr>
              <a:t>00-OP-S0044</a:t>
            </a:r>
            <a:r>
              <a:rPr lang="en-US" sz="2400" b="1" smtClean="0">
                <a:latin typeface="Arial" pitchFamily="34" charset="0"/>
                <a:cs typeface="Times New Roman" pitchFamily="18" charset="0"/>
              </a:rPr>
              <a:t>:  </a:t>
            </a:r>
            <a:r>
              <a:rPr lang="en-US" sz="2400" smtClean="0">
                <a:solidFill>
                  <a:srgbClr val="000000"/>
                </a:solidFill>
                <a:latin typeface="Arial" pitchFamily="34" charset="0"/>
                <a:cs typeface="Times New Roman" pitchFamily="18" charset="0"/>
              </a:rPr>
              <a:t>Section 9.11 defines the detailed assessment of customer requests, quotations, sample requirements and proposed test programs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smtClean="0">
                <a:latin typeface="Arial" pitchFamily="34" charset="0"/>
                <a:ea typeface="Geneva" charset="0"/>
              </a:rPr>
              <a:t>Course Objective</a:t>
            </a:r>
          </a:p>
        </p:txBody>
      </p:sp>
      <p:sp>
        <p:nvSpPr>
          <p:cNvPr id="13315"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ea typeface="Geneva" charset="0"/>
              </a:rPr>
              <a:t>Upon completion, CAR Administrators will:</a:t>
            </a:r>
          </a:p>
          <a:p>
            <a:pPr lvl="1" eaLnBrk="1" hangingPunct="1"/>
            <a:r>
              <a:rPr lang="en-US" sz="2800" smtClean="0">
                <a:latin typeface="Arial" pitchFamily="34" charset="0"/>
              </a:rPr>
              <a:t>Understand the intent of the ISO 17025 Standard</a:t>
            </a:r>
          </a:p>
          <a:p>
            <a:pPr lvl="1" eaLnBrk="1" hangingPunct="1"/>
            <a:r>
              <a:rPr lang="en-US" sz="2800" smtClean="0">
                <a:latin typeface="Arial" pitchFamily="34" charset="0"/>
              </a:rPr>
              <a:t>Be able to determine if a CAR response meets or violates an ISO 17025 standard requirement</a:t>
            </a:r>
          </a:p>
          <a:p>
            <a:pPr lvl="1" eaLnBrk="1" hangingPunct="1"/>
            <a:r>
              <a:rPr lang="en-US" sz="2800" smtClean="0">
                <a:latin typeface="Arial" pitchFamily="34" charset="0"/>
              </a:rPr>
              <a:t>Understand how to locate ISO 17025 compliance documentation and records in various UL databases</a:t>
            </a:r>
          </a:p>
          <a:p>
            <a:pPr eaLnBrk="1" hangingPunct="1"/>
            <a:endParaRPr lang="en-US" smtClean="0">
              <a:latin typeface="Arial" pitchFamily="34" charset="0"/>
              <a:ea typeface="Genev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4.5 –</a:t>
            </a:r>
            <a:r>
              <a:rPr lang="nb-NO" smtClean="0">
                <a:latin typeface="Arial" pitchFamily="34" charset="0"/>
                <a:cs typeface="Times New Roman" pitchFamily="18" charset="0"/>
              </a:rPr>
              <a:t> Subcontracting of Tests and Calibrations</a:t>
            </a:r>
            <a:endParaRPr lang="en-US" smtClean="0">
              <a:latin typeface="Arial" pitchFamily="34" charset="0"/>
              <a:cs typeface="Times New Roman" pitchFamily="18" charset="0"/>
            </a:endParaRPr>
          </a:p>
        </p:txBody>
      </p:sp>
      <p:sp>
        <p:nvSpPr>
          <p:cNvPr id="31747" name="Rectangle 3"/>
          <p:cNvSpPr>
            <a:spLocks noGrp="1" noChangeArrowheads="1"/>
          </p:cNvSpPr>
          <p:nvPr>
            <p:ph idx="1"/>
          </p:nvPr>
        </p:nvSpPr>
        <p:spPr>
          <a:xfrm>
            <a:off x="533400" y="1371600"/>
            <a:ext cx="7924800" cy="5030788"/>
          </a:xfrm>
        </p:spPr>
        <p:txBody>
          <a:bodyPr/>
          <a:lstStyle/>
          <a:p>
            <a:pPr eaLnBrk="1" hangingPunct="1"/>
            <a:r>
              <a:rPr lang="en-US" sz="3200" smtClean="0">
                <a:latin typeface="Arial" pitchFamily="34" charset="0"/>
                <a:cs typeface="Times New Roman" pitchFamily="18" charset="0"/>
              </a:rPr>
              <a:t>Clause Intent </a:t>
            </a:r>
          </a:p>
          <a:p>
            <a:pPr lvl="1" eaLnBrk="1" hangingPunct="1"/>
            <a:r>
              <a:rPr lang="en-US" sz="3200" smtClean="0">
                <a:latin typeface="Arial" pitchFamily="34" charset="0"/>
                <a:cs typeface="Times New Roman" pitchFamily="18" charset="0"/>
              </a:rPr>
              <a:t>Subcontracted work is conducted by competent subcontractors in accordance with ISO 17025</a:t>
            </a:r>
          </a:p>
          <a:p>
            <a:pPr eaLnBrk="1" hangingPunct="1"/>
            <a:r>
              <a:rPr lang="en-US" sz="3200" smtClean="0">
                <a:latin typeface="Arial" pitchFamily="34" charset="0"/>
                <a:cs typeface="Times New Roman" pitchFamily="18" charset="0"/>
              </a:rPr>
              <a:t>Clause Requirement Example</a:t>
            </a:r>
          </a:p>
          <a:p>
            <a:pPr lvl="1" eaLnBrk="1" hangingPunct="1"/>
            <a:r>
              <a:rPr lang="en-US" sz="3200" smtClean="0">
                <a:latin typeface="Arial" pitchFamily="34" charset="0"/>
                <a:cs typeface="Times New Roman" pitchFamily="18" charset="0"/>
              </a:rPr>
              <a:t>The laboratory is responsible to the customer for the subcontractor’s 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4.5 –</a:t>
            </a:r>
            <a:r>
              <a:rPr lang="nb-NO" smtClean="0">
                <a:latin typeface="Arial" pitchFamily="34" charset="0"/>
                <a:cs typeface="Times New Roman" pitchFamily="18" charset="0"/>
              </a:rPr>
              <a:t> Subcontracting of Tests and Calibrations</a:t>
            </a:r>
            <a:endParaRPr lang="en-US" smtClean="0">
              <a:latin typeface="Arial" pitchFamily="34" charset="0"/>
              <a:cs typeface="Times New Roman" pitchFamily="18" charset="0"/>
            </a:endParaRPr>
          </a:p>
        </p:txBody>
      </p:sp>
      <p:sp>
        <p:nvSpPr>
          <p:cNvPr id="23555" name="Rectangle 1027"/>
          <p:cNvSpPr>
            <a:spLocks noGrp="1" noChangeArrowheads="1"/>
          </p:cNvSpPr>
          <p:nvPr>
            <p:ph idx="1"/>
          </p:nvPr>
        </p:nvSpPr>
        <p:spPr>
          <a:xfrm>
            <a:off x="457200" y="1447800"/>
            <a:ext cx="8382000" cy="5030788"/>
          </a:xfrm>
        </p:spPr>
        <p:txBody>
          <a:bodyPr/>
          <a:lstStyle/>
          <a:p>
            <a:pPr eaLnBrk="1" hangingPunct="1">
              <a:defRPr/>
            </a:pPr>
            <a:r>
              <a:rPr lang="en-US" sz="3200" dirty="0" smtClean="0">
                <a:cs typeface="Times New Roman" pitchFamily="18" charset="0"/>
              </a:rPr>
              <a:t>UL Implementation</a:t>
            </a:r>
            <a:endParaRPr lang="en-US" sz="3200" dirty="0" smtClean="0">
              <a:solidFill>
                <a:srgbClr val="000000"/>
              </a:solidFill>
            </a:endParaRPr>
          </a:p>
          <a:p>
            <a:pPr marL="457200" indent="-457200" eaLnBrk="1" hangingPunct="1">
              <a:spcBef>
                <a:spcPts val="600"/>
              </a:spcBef>
              <a:buFont typeface="Arial" pitchFamily="34" charset="0"/>
              <a:buChar char="•"/>
              <a:defRPr/>
            </a:pPr>
            <a:r>
              <a:rPr lang="en-US" sz="3200" dirty="0" smtClean="0">
                <a:solidFill>
                  <a:srgbClr val="000000"/>
                </a:solidFill>
              </a:rPr>
              <a:t>Laboratory does not subcontract testing under product certification.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xfrm>
            <a:off x="533400" y="228600"/>
            <a:ext cx="7924800" cy="1077913"/>
          </a:xfrm>
          <a:solidFill>
            <a:srgbClr val="DDDDDD"/>
          </a:solidFill>
        </p:spPr>
        <p:txBody>
          <a:bodyPr/>
          <a:lstStyle/>
          <a:p>
            <a:pPr eaLnBrk="1" hangingPunct="1"/>
            <a:r>
              <a:rPr lang="nb-NO" smtClean="0">
                <a:latin typeface="Arial" pitchFamily="34" charset="0"/>
                <a:cs typeface="Times New Roman" pitchFamily="18" charset="0"/>
              </a:rPr>
              <a:t>ISO 17025 Clause 4.5 – Subcontracting of Tests and Calibrations</a:t>
            </a:r>
            <a:endParaRPr lang="en-US" smtClean="0">
              <a:latin typeface="Arial" pitchFamily="34" charset="0"/>
              <a:cs typeface="Times New Roman" pitchFamily="18" charset="0"/>
            </a:endParaRPr>
          </a:p>
        </p:txBody>
      </p:sp>
      <p:sp>
        <p:nvSpPr>
          <p:cNvPr id="33795" name="Rectangle 1027"/>
          <p:cNvSpPr>
            <a:spLocks noGrp="1" noChangeArrowheads="1"/>
          </p:cNvSpPr>
          <p:nvPr>
            <p:ph idx="1"/>
          </p:nvPr>
        </p:nvSpPr>
        <p:spPr>
          <a:xfrm>
            <a:off x="533400" y="1600200"/>
            <a:ext cx="7924800" cy="5030788"/>
          </a:xfrm>
        </p:spPr>
        <p:txBody>
          <a:bodyPr/>
          <a:lstStyle/>
          <a:p>
            <a:pPr marL="533400" indent="-533400" eaLnBrk="1" hangingPunct="1">
              <a:lnSpc>
                <a:spcPct val="90000"/>
              </a:lnSpc>
              <a:spcBef>
                <a:spcPts val="600"/>
              </a:spcBef>
            </a:pPr>
            <a:r>
              <a:rPr lang="en-US" sz="2800" smtClean="0">
                <a:latin typeface="Arial" pitchFamily="34" charset="0"/>
                <a:cs typeface="Times New Roman" pitchFamily="18" charset="0"/>
              </a:rPr>
              <a:t>UL Implementation</a:t>
            </a:r>
            <a:endParaRPr lang="en-US" sz="2800" smtClean="0">
              <a:solidFill>
                <a:srgbClr val="000000"/>
              </a:solidFill>
              <a:latin typeface="Arial" pitchFamily="34" charset="0"/>
              <a:ea typeface="Geneva" charset="0"/>
            </a:endParaRPr>
          </a:p>
          <a:p>
            <a:pPr marL="533400" indent="-533400" eaLnBrk="1" hangingPunct="1">
              <a:lnSpc>
                <a:spcPct val="90000"/>
              </a:lnSpc>
              <a:spcBef>
                <a:spcPts val="600"/>
              </a:spcBef>
              <a:buFontTx/>
              <a:buChar char="•"/>
            </a:pPr>
            <a:r>
              <a:rPr lang="en-US" sz="2400" smtClean="0">
                <a:solidFill>
                  <a:srgbClr val="000000"/>
                </a:solidFill>
                <a:latin typeface="Arial" pitchFamily="34" charset="0"/>
                <a:ea typeface="Geneva" charset="0"/>
              </a:rPr>
              <a:t>CAS subcontracts testing under the Data Acceptance Program for </a:t>
            </a:r>
            <a:r>
              <a:rPr lang="en-US" sz="2400" smtClean="0">
                <a:latin typeface="Arial" pitchFamily="34" charset="0"/>
                <a:ea typeface="Geneva" charset="0"/>
              </a:rPr>
              <a:t>UL Mark Program. (Other Mark programs have its own process for accepting external test data)</a:t>
            </a:r>
          </a:p>
          <a:p>
            <a:pPr marL="914400" lvl="1" indent="-457200" eaLnBrk="1" hangingPunct="1">
              <a:lnSpc>
                <a:spcPct val="90000"/>
              </a:lnSpc>
              <a:spcBef>
                <a:spcPts val="600"/>
              </a:spcBef>
            </a:pPr>
            <a:r>
              <a:rPr lang="en-US" sz="2200" b="1" smtClean="0">
                <a:solidFill>
                  <a:srgbClr val="000000"/>
                </a:solidFill>
                <a:latin typeface="Arial" pitchFamily="34" charset="0"/>
              </a:rPr>
              <a:t>Data Recording, Reporting and Related Requirements for DAP Clients, </a:t>
            </a:r>
            <a:r>
              <a:rPr lang="en-US" sz="2200" b="1" smtClean="0">
                <a:latin typeface="Arial" pitchFamily="34" charset="0"/>
                <a:ea typeface="PMingLiU" pitchFamily="18" charset="-120"/>
                <a:hlinkClick r:id="rId2"/>
              </a:rPr>
              <a:t>00-OP-C0025</a:t>
            </a:r>
            <a:r>
              <a:rPr lang="en-US" sz="2200" b="1" smtClean="0">
                <a:latin typeface="Arial" pitchFamily="34" charset="0"/>
                <a:ea typeface="PMingLiU" pitchFamily="18" charset="-120"/>
              </a:rPr>
              <a:t>:  </a:t>
            </a:r>
            <a:r>
              <a:rPr lang="en-US" sz="2200" smtClean="0">
                <a:latin typeface="Arial" pitchFamily="34" charset="0"/>
                <a:ea typeface="PMingLiU" pitchFamily="18" charset="-120"/>
              </a:rPr>
              <a:t>UL’s requirements for data recording and reporting for the Data Acceptance Program (DAP) </a:t>
            </a:r>
          </a:p>
          <a:p>
            <a:pPr marL="914400" lvl="1" indent="-457200" eaLnBrk="1" hangingPunct="1">
              <a:lnSpc>
                <a:spcPct val="90000"/>
              </a:lnSpc>
              <a:spcBef>
                <a:spcPts val="600"/>
              </a:spcBef>
            </a:pPr>
            <a:r>
              <a:rPr lang="en-US" sz="2200" b="1" smtClean="0">
                <a:latin typeface="Arial" pitchFamily="34" charset="0"/>
                <a:ea typeface="PMingLiU" pitchFamily="18" charset="-120"/>
              </a:rPr>
              <a:t>DAP Acceptance Program Assessment Procedure, </a:t>
            </a:r>
            <a:r>
              <a:rPr lang="en-US" sz="2200" b="1" smtClean="0">
                <a:latin typeface="Arial" pitchFamily="34" charset="0"/>
                <a:ea typeface="PMingLiU" pitchFamily="18" charset="-120"/>
                <a:hlinkClick r:id="rId3"/>
              </a:rPr>
              <a:t>00-OP-S0056</a:t>
            </a:r>
            <a:r>
              <a:rPr lang="en-US" sz="2200" b="1" smtClean="0">
                <a:latin typeface="Arial" pitchFamily="34" charset="0"/>
                <a:ea typeface="PMingLiU" pitchFamily="18" charset="-120"/>
              </a:rPr>
              <a:t>:  </a:t>
            </a:r>
            <a:r>
              <a:rPr lang="en-US" sz="2200" smtClean="0">
                <a:latin typeface="Arial" pitchFamily="34" charset="0"/>
                <a:ea typeface="PMingLiU" pitchFamily="18" charset="-120"/>
              </a:rPr>
              <a:t>P</a:t>
            </a:r>
            <a:r>
              <a:rPr lang="en-US" sz="2200" smtClean="0">
                <a:solidFill>
                  <a:srgbClr val="000000"/>
                </a:solidFill>
                <a:latin typeface="Arial" pitchFamily="34" charset="0"/>
                <a:cs typeface="Times New Roman" pitchFamily="18" charset="0"/>
              </a:rPr>
              <a:t>rovides staff with a uniform process for conducting the assessment that will determine an external laboratories capability to perform tests independently under DAP</a:t>
            </a:r>
            <a:endParaRPr lang="en-US" smtClean="0">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4.6 –</a:t>
            </a:r>
            <a:r>
              <a:rPr lang="nb-NO" smtClean="0">
                <a:latin typeface="Arial" pitchFamily="34" charset="0"/>
                <a:cs typeface="Times New Roman" pitchFamily="18" charset="0"/>
              </a:rPr>
              <a:t> Purchasing Services and Supplies</a:t>
            </a:r>
            <a:endParaRPr lang="en-US" smtClean="0">
              <a:latin typeface="Arial" pitchFamily="34" charset="0"/>
              <a:cs typeface="Times New Roman" pitchFamily="18" charset="0"/>
            </a:endParaRPr>
          </a:p>
        </p:txBody>
      </p:sp>
      <p:sp>
        <p:nvSpPr>
          <p:cNvPr id="34819"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800" smtClean="0">
                <a:latin typeface="Arial" pitchFamily="34" charset="0"/>
                <a:cs typeface="Times New Roman" pitchFamily="18" charset="0"/>
              </a:rPr>
              <a:t>To ensure external services and supplies not reduce the quality of tests and/or calibrations</a:t>
            </a:r>
            <a:r>
              <a:rPr lang="en-US" sz="2800" smtClean="0">
                <a:solidFill>
                  <a:srgbClr val="FF3300"/>
                </a:solidFill>
                <a:latin typeface="Arial" pitchFamily="34" charset="0"/>
                <a:cs typeface="Times New Roman" pitchFamily="18" charset="0"/>
              </a:rPr>
              <a:t> </a:t>
            </a:r>
          </a:p>
          <a:p>
            <a:pPr eaLnBrk="1" hangingPunct="1"/>
            <a:r>
              <a:rPr lang="en-US" sz="2800" smtClean="0">
                <a:latin typeface="Arial" pitchFamily="34" charset="0"/>
                <a:cs typeface="Times New Roman" pitchFamily="18" charset="0"/>
              </a:rPr>
              <a:t>Clause Requirement Example</a:t>
            </a:r>
          </a:p>
          <a:p>
            <a:pPr lvl="1" eaLnBrk="1" hangingPunct="1"/>
            <a:r>
              <a:rPr lang="en-US" sz="2800" smtClean="0">
                <a:latin typeface="Arial" pitchFamily="34" charset="0"/>
              </a:rPr>
              <a:t>The laboratory shall have a policy and procedure for the selection and purchasing of services and supplies it uses that affect the quality of the tests and/or calibrations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4.6 –</a:t>
            </a:r>
            <a:r>
              <a:rPr lang="nb-NO" smtClean="0">
                <a:latin typeface="Arial" pitchFamily="34" charset="0"/>
                <a:cs typeface="Times New Roman" pitchFamily="18" charset="0"/>
              </a:rPr>
              <a:t> Purchasing Services and Supplies</a:t>
            </a:r>
            <a:endParaRPr lang="en-US" smtClean="0">
              <a:latin typeface="Arial" pitchFamily="34" charset="0"/>
              <a:cs typeface="Times New Roman" pitchFamily="18" charset="0"/>
            </a:endParaRPr>
          </a:p>
        </p:txBody>
      </p:sp>
      <p:sp>
        <p:nvSpPr>
          <p:cNvPr id="26627" name="Rectangle 1027"/>
          <p:cNvSpPr>
            <a:spLocks noGrp="1" noChangeArrowheads="1"/>
          </p:cNvSpPr>
          <p:nvPr>
            <p:ph idx="1"/>
          </p:nvPr>
        </p:nvSpPr>
        <p:spPr>
          <a:xfrm>
            <a:off x="533400" y="1447800"/>
            <a:ext cx="8153400" cy="5030788"/>
          </a:xfrm>
        </p:spPr>
        <p:txBody>
          <a:bodyPr/>
          <a:lstStyle/>
          <a:p>
            <a:pPr marL="0" indent="0" eaLnBrk="1" hangingPunct="1">
              <a:defRPr/>
            </a:pPr>
            <a:r>
              <a:rPr lang="en-US" sz="2800" dirty="0">
                <a:cs typeface="Times New Roman" pitchFamily="18" charset="0"/>
              </a:rPr>
              <a:t> </a:t>
            </a:r>
            <a:r>
              <a:rPr lang="en-US" sz="2800" dirty="0" smtClean="0">
                <a:cs typeface="Times New Roman" pitchFamily="18" charset="0"/>
              </a:rPr>
              <a:t>  UL Implementation </a:t>
            </a:r>
          </a:p>
          <a:p>
            <a:pPr eaLnBrk="1" hangingPunct="1">
              <a:buFont typeface="Arial" pitchFamily="34" charset="0"/>
              <a:buChar char="•"/>
              <a:defRPr/>
            </a:pPr>
            <a:r>
              <a:rPr lang="en-US" sz="2400" b="1" dirty="0" smtClean="0">
                <a:cs typeface="Arial" pitchFamily="34" charset="0"/>
              </a:rPr>
              <a:t>Global Policy for the Use of Calibration Vendors, </a:t>
            </a:r>
            <a:r>
              <a:rPr lang="en-US" sz="2400" b="1" dirty="0" smtClean="0">
                <a:hlinkClick r:id="rId3"/>
              </a:rPr>
              <a:t>00-LC-P0026</a:t>
            </a:r>
            <a:r>
              <a:rPr lang="en-US" sz="2400" b="1" dirty="0" smtClean="0"/>
              <a:t>:</a:t>
            </a:r>
            <a:r>
              <a:rPr lang="en-US" sz="2400" dirty="0" smtClean="0"/>
              <a:t>  </a:t>
            </a:r>
            <a:r>
              <a:rPr lang="en-US" sz="2400" dirty="0" smtClean="0">
                <a:cs typeface="Times New Roman" pitchFamily="18" charset="0"/>
              </a:rPr>
              <a:t> Provide a global policy for the selection, use and related policies for the selection of calibration vendors </a:t>
            </a:r>
          </a:p>
          <a:p>
            <a:pPr eaLnBrk="1" hangingPunct="1">
              <a:buFont typeface="Arial" pitchFamily="34" charset="0"/>
              <a:buChar char="•"/>
              <a:defRPr/>
            </a:pPr>
            <a:r>
              <a:rPr lang="en-US" sz="2400" b="1" dirty="0" smtClean="0"/>
              <a:t>Non-Accredited Calibration Vendor Survey, </a:t>
            </a:r>
            <a:r>
              <a:rPr lang="en-US" sz="2400" b="1" dirty="0" smtClean="0">
                <a:hlinkClick r:id="rId4"/>
              </a:rPr>
              <a:t>00-LC-F0037</a:t>
            </a:r>
            <a:r>
              <a:rPr lang="en-US" sz="2400" b="1" dirty="0" smtClean="0"/>
              <a:t>:  </a:t>
            </a:r>
            <a:r>
              <a:rPr lang="en-US" sz="2400" dirty="0" smtClean="0"/>
              <a:t>Survey used to confirm the competency of calibration Vendor, when vendor is not accredited for the service provided</a:t>
            </a:r>
          </a:p>
          <a:p>
            <a:pPr eaLnBrk="1" hangingPunct="1">
              <a:defRPr/>
            </a:pPr>
            <a:endParaRPr lang="en-US" sz="2400" dirty="0" smtClean="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4.6 –</a:t>
            </a:r>
            <a:r>
              <a:rPr lang="nb-NO" smtClean="0">
                <a:latin typeface="Arial" pitchFamily="34" charset="0"/>
                <a:cs typeface="Times New Roman" pitchFamily="18" charset="0"/>
              </a:rPr>
              <a:t> Purchasing Services and Supplies</a:t>
            </a:r>
            <a:endParaRPr lang="en-US" smtClean="0">
              <a:latin typeface="Arial" pitchFamily="34" charset="0"/>
              <a:cs typeface="Times New Roman" pitchFamily="18" charset="0"/>
            </a:endParaRPr>
          </a:p>
        </p:txBody>
      </p:sp>
      <p:sp>
        <p:nvSpPr>
          <p:cNvPr id="27651" name="Rectangle 1027"/>
          <p:cNvSpPr>
            <a:spLocks noGrp="1" noChangeArrowheads="1"/>
          </p:cNvSpPr>
          <p:nvPr>
            <p:ph idx="1"/>
          </p:nvPr>
        </p:nvSpPr>
        <p:spPr>
          <a:xfrm>
            <a:off x="533400" y="1447800"/>
            <a:ext cx="8153400" cy="5030788"/>
          </a:xfrm>
        </p:spPr>
        <p:txBody>
          <a:bodyPr/>
          <a:lstStyle/>
          <a:p>
            <a:pPr eaLnBrk="1" hangingPunct="1">
              <a:defRPr/>
            </a:pPr>
            <a:r>
              <a:rPr lang="en-US" sz="3200" dirty="0" smtClean="0">
                <a:cs typeface="Times New Roman" pitchFamily="18" charset="0"/>
              </a:rPr>
              <a:t>UL Implementation, cont.</a:t>
            </a:r>
          </a:p>
          <a:p>
            <a:pPr marL="457200" indent="-457200" eaLnBrk="1" hangingPunct="1">
              <a:buFont typeface="Arial" pitchFamily="34" charset="0"/>
              <a:buChar char="•"/>
              <a:defRPr/>
            </a:pPr>
            <a:r>
              <a:rPr lang="en-US" sz="3200" b="1" dirty="0" smtClean="0">
                <a:cs typeface="Times New Roman" pitchFamily="18" charset="0"/>
              </a:rPr>
              <a:t>Purchase, Receipt, Verification and Storage of Critical Laboratory Consumables, </a:t>
            </a:r>
            <a:r>
              <a:rPr lang="en-US" sz="3200" b="1" dirty="0" smtClean="0">
                <a:cs typeface="Times New Roman" pitchFamily="18" charset="0"/>
                <a:hlinkClick r:id="rId3"/>
              </a:rPr>
              <a:t>00-L0-S0409</a:t>
            </a:r>
            <a:r>
              <a:rPr lang="en-US" sz="3200" b="1" dirty="0" smtClean="0">
                <a:cs typeface="Times New Roman" pitchFamily="18" charset="0"/>
              </a:rPr>
              <a:t>: </a:t>
            </a:r>
            <a:r>
              <a:rPr lang="en-US" sz="3200" dirty="0" smtClean="0">
                <a:cs typeface="Arial" pitchFamily="34" charset="0"/>
              </a:rPr>
              <a:t> </a:t>
            </a:r>
            <a:r>
              <a:rPr lang="en-US" sz="3200" dirty="0" smtClean="0">
                <a:cs typeface="Times New Roman" pitchFamily="18" charset="0"/>
              </a:rPr>
              <a:t>Describes the process for purchase, receipt, verification and storage of critical laboratory consumables</a:t>
            </a:r>
          </a:p>
          <a:p>
            <a:pPr eaLnBrk="1" hangingPunct="1">
              <a:defRPr/>
            </a:pPr>
            <a:endParaRPr lang="en-US" sz="32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4.7 –</a:t>
            </a:r>
            <a:r>
              <a:rPr lang="nb-NO" smtClean="0">
                <a:latin typeface="Arial" pitchFamily="34" charset="0"/>
                <a:cs typeface="Times New Roman" pitchFamily="18" charset="0"/>
              </a:rPr>
              <a:t> Service to the Customer</a:t>
            </a:r>
            <a:endParaRPr lang="en-US" smtClean="0">
              <a:latin typeface="Arial" pitchFamily="34" charset="0"/>
              <a:cs typeface="Times New Roman" pitchFamily="18" charset="0"/>
            </a:endParaRPr>
          </a:p>
        </p:txBody>
      </p:sp>
      <p:sp>
        <p:nvSpPr>
          <p:cNvPr id="37891" name="Rectangle 3"/>
          <p:cNvSpPr>
            <a:spLocks noGrp="1" noChangeArrowheads="1"/>
          </p:cNvSpPr>
          <p:nvPr>
            <p:ph idx="1"/>
          </p:nvPr>
        </p:nvSpPr>
        <p:spPr>
          <a:xfrm>
            <a:off x="533400" y="1447800"/>
            <a:ext cx="8382000" cy="5030788"/>
          </a:xfrm>
        </p:spPr>
        <p:txBody>
          <a:bodyPr/>
          <a:lstStyle/>
          <a:p>
            <a:pPr eaLnBrk="1" hangingPunct="1"/>
            <a:r>
              <a:rPr lang="en-US" sz="3200" smtClean="0">
                <a:latin typeface="Arial" pitchFamily="34" charset="0"/>
                <a:cs typeface="Times New Roman" pitchFamily="18" charset="0"/>
              </a:rPr>
              <a:t>Clause Intent </a:t>
            </a:r>
          </a:p>
          <a:p>
            <a:pPr lvl="1" eaLnBrk="1" hangingPunct="1"/>
            <a:r>
              <a:rPr lang="en-US" sz="3200" smtClean="0">
                <a:latin typeface="Arial" pitchFamily="34" charset="0"/>
                <a:cs typeface="Times New Roman" pitchFamily="18" charset="0"/>
              </a:rPr>
              <a:t>To ensure customer friendly service.</a:t>
            </a:r>
          </a:p>
          <a:p>
            <a:pPr eaLnBrk="1" hangingPunct="1"/>
            <a:r>
              <a:rPr lang="en-US" sz="3200" smtClean="0">
                <a:latin typeface="Arial" pitchFamily="34" charset="0"/>
                <a:cs typeface="Times New Roman" pitchFamily="18" charset="0"/>
              </a:rPr>
              <a:t>Clause Requirement Example</a:t>
            </a:r>
          </a:p>
          <a:p>
            <a:pPr lvl="1" eaLnBrk="1" hangingPunct="1"/>
            <a:r>
              <a:rPr lang="en-US" sz="3200" smtClean="0">
                <a:latin typeface="Arial" pitchFamily="34" charset="0"/>
              </a:rPr>
              <a:t>The laboratory shall seek feedback, both positive and negative, from its customers. </a:t>
            </a:r>
            <a:r>
              <a:rPr lang="en-US" sz="3200" smtClean="0">
                <a:latin typeface="ArialMT" charset="0"/>
              </a:rPr>
              <a:t>The feedback shall be used and analyzed to improve the management system, testing and calibration activities and customer service.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4.7 –</a:t>
            </a:r>
            <a:r>
              <a:rPr lang="nb-NO" smtClean="0">
                <a:latin typeface="Arial" pitchFamily="34" charset="0"/>
                <a:cs typeface="Times New Roman" pitchFamily="18" charset="0"/>
              </a:rPr>
              <a:t> Service to the Customer</a:t>
            </a:r>
            <a:endParaRPr lang="en-US" smtClean="0">
              <a:latin typeface="Arial" pitchFamily="34" charset="0"/>
              <a:cs typeface="Times New Roman" pitchFamily="18" charset="0"/>
            </a:endParaRPr>
          </a:p>
        </p:txBody>
      </p:sp>
      <p:sp>
        <p:nvSpPr>
          <p:cNvPr id="38915" name="Rectangle 1027"/>
          <p:cNvSpPr>
            <a:spLocks noGrp="1" noChangeArrowheads="1"/>
          </p:cNvSpPr>
          <p:nvPr>
            <p:ph idx="1"/>
          </p:nvPr>
        </p:nvSpPr>
        <p:spPr>
          <a:xfrm>
            <a:off x="533400" y="1524000"/>
            <a:ext cx="7924800" cy="5030788"/>
          </a:xfrm>
        </p:spPr>
        <p:txBody>
          <a:bodyPr/>
          <a:lstStyle/>
          <a:p>
            <a:pPr eaLnBrk="1" hangingPunct="1"/>
            <a:r>
              <a:rPr lang="en-US" sz="2400" smtClean="0">
                <a:latin typeface="Arial" pitchFamily="34" charset="0"/>
                <a:cs typeface="Times New Roman" pitchFamily="18" charset="0"/>
              </a:rPr>
              <a:t>UL Implementation </a:t>
            </a:r>
          </a:p>
          <a:p>
            <a:pPr eaLnBrk="1" hangingPunct="1">
              <a:buFontTx/>
              <a:buChar char="•"/>
            </a:pPr>
            <a:r>
              <a:rPr lang="en-US" sz="2400" smtClean="0">
                <a:solidFill>
                  <a:srgbClr val="000000"/>
                </a:solidFill>
                <a:latin typeface="Arial" pitchFamily="34" charset="0"/>
                <a:cs typeface="Arial" pitchFamily="34" charset="0"/>
              </a:rPr>
              <a:t>External customers may witness laboratory testing and visit UL to tour facilities</a:t>
            </a:r>
          </a:p>
          <a:p>
            <a:pPr eaLnBrk="1" hangingPunct="1">
              <a:buFontTx/>
              <a:buChar char="•"/>
            </a:pPr>
            <a:r>
              <a:rPr lang="en-US" sz="2400" smtClean="0">
                <a:solidFill>
                  <a:srgbClr val="000000"/>
                </a:solidFill>
                <a:latin typeface="Arial" pitchFamily="34" charset="0"/>
                <a:cs typeface="Arial" pitchFamily="34" charset="0"/>
              </a:rPr>
              <a:t>Customer feedback is solicited via surveys, forums, roundtable discussions, and other formal venues that involve manufacturers, industry officials, and authorities. Analysis is conducted annually. </a:t>
            </a:r>
            <a:r>
              <a:rPr lang="en-US" sz="2400" smtClean="0">
                <a:latin typeface="Arial" pitchFamily="34" charset="0"/>
                <a:cs typeface="Arial" pitchFamily="34" charset="0"/>
              </a:rPr>
              <a:t>Goal is set for improving Net Promoter Score (indication of UL customers likelihood to recommend UL. A key factor in measuring our overall performance and customer satisfaction)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4.8 –</a:t>
            </a:r>
            <a:r>
              <a:rPr lang="nb-NO" smtClean="0">
                <a:latin typeface="Arial" pitchFamily="34" charset="0"/>
                <a:cs typeface="Times New Roman" pitchFamily="18" charset="0"/>
              </a:rPr>
              <a:t> Complaints</a:t>
            </a:r>
            <a:endParaRPr lang="en-US" smtClean="0">
              <a:latin typeface="Arial" pitchFamily="34" charset="0"/>
              <a:cs typeface="Times New Roman" pitchFamily="18" charset="0"/>
            </a:endParaRPr>
          </a:p>
        </p:txBody>
      </p:sp>
      <p:sp>
        <p:nvSpPr>
          <p:cNvPr id="39939" name="Rectangle 3"/>
          <p:cNvSpPr>
            <a:spLocks noGrp="1" noChangeArrowheads="1"/>
          </p:cNvSpPr>
          <p:nvPr>
            <p:ph idx="1"/>
          </p:nvPr>
        </p:nvSpPr>
        <p:spPr>
          <a:xfrm>
            <a:off x="533400" y="1447800"/>
            <a:ext cx="7924800" cy="5030788"/>
          </a:xfrm>
        </p:spPr>
        <p:txBody>
          <a:bodyPr/>
          <a:lstStyle/>
          <a:p>
            <a:pPr eaLnBrk="1" hangingPunct="1"/>
            <a:r>
              <a:rPr lang="en-US" sz="3200" smtClean="0">
                <a:latin typeface="Arial" pitchFamily="34" charset="0"/>
                <a:cs typeface="Times New Roman" pitchFamily="18" charset="0"/>
              </a:rPr>
              <a:t>Clause Intent </a:t>
            </a:r>
          </a:p>
          <a:p>
            <a:pPr lvl="1" eaLnBrk="1" hangingPunct="1"/>
            <a:r>
              <a:rPr lang="en-US" sz="3200" smtClean="0">
                <a:latin typeface="Arial" pitchFamily="34" charset="0"/>
                <a:cs typeface="Times New Roman" pitchFamily="18" charset="0"/>
              </a:rPr>
              <a:t>Effectively resolve complaints from customers or other parties</a:t>
            </a:r>
          </a:p>
          <a:p>
            <a:pPr eaLnBrk="1" hangingPunct="1"/>
            <a:r>
              <a:rPr lang="en-US" sz="3200" smtClean="0">
                <a:latin typeface="Arial" pitchFamily="34" charset="0"/>
                <a:cs typeface="Times New Roman" pitchFamily="18" charset="0"/>
              </a:rPr>
              <a:t>Clause Requirement Example</a:t>
            </a:r>
          </a:p>
          <a:p>
            <a:pPr lvl="1" eaLnBrk="1" hangingPunct="1"/>
            <a:r>
              <a:rPr lang="en-US" sz="3200" smtClean="0">
                <a:latin typeface="Arial" pitchFamily="34" charset="0"/>
                <a:cs typeface="Times New Roman" pitchFamily="18" charset="0"/>
              </a:rPr>
              <a:t>Records shall be maintained of all complaints and of the investigations and corrective actions taken</a:t>
            </a:r>
            <a:endParaRPr lang="en-US" sz="3200" smtClean="0">
              <a:latin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4.8 –</a:t>
            </a:r>
            <a:r>
              <a:rPr lang="nb-NO" smtClean="0">
                <a:latin typeface="Arial" pitchFamily="34" charset="0"/>
                <a:cs typeface="Times New Roman" pitchFamily="18" charset="0"/>
              </a:rPr>
              <a:t> Complaints</a:t>
            </a:r>
            <a:endParaRPr lang="en-US" smtClean="0">
              <a:latin typeface="Arial" pitchFamily="34" charset="0"/>
              <a:cs typeface="Times New Roman" pitchFamily="18" charset="0"/>
            </a:endParaRPr>
          </a:p>
        </p:txBody>
      </p:sp>
      <p:sp>
        <p:nvSpPr>
          <p:cNvPr id="40963" name="Rectangle 1027"/>
          <p:cNvSpPr>
            <a:spLocks noGrp="1" noChangeArrowheads="1"/>
          </p:cNvSpPr>
          <p:nvPr>
            <p:ph idx="1"/>
          </p:nvPr>
        </p:nvSpPr>
        <p:spPr>
          <a:xfrm>
            <a:off x="533400" y="1447800"/>
            <a:ext cx="7924800" cy="5030788"/>
          </a:xfrm>
        </p:spPr>
        <p:txBody>
          <a:bodyPr/>
          <a:lstStyle/>
          <a:p>
            <a:pPr eaLnBrk="1" hangingPunct="1"/>
            <a:r>
              <a:rPr lang="en-US" sz="2400" smtClean="0">
                <a:latin typeface="Arial" pitchFamily="34" charset="0"/>
                <a:cs typeface="Times New Roman" pitchFamily="18" charset="0"/>
              </a:rPr>
              <a:t>UL Implementation</a:t>
            </a:r>
          </a:p>
          <a:p>
            <a:pPr eaLnBrk="1" hangingPunct="1">
              <a:buFontTx/>
              <a:buChar char="•"/>
            </a:pPr>
            <a:r>
              <a:rPr lang="en-US" sz="2400" b="1" smtClean="0">
                <a:solidFill>
                  <a:srgbClr val="000000"/>
                </a:solidFill>
                <a:latin typeface="Arial" pitchFamily="34" charset="0"/>
                <a:cs typeface="Times New Roman" pitchFamily="18" charset="0"/>
              </a:rPr>
              <a:t>Standard Operating Procedures for Handling Customer Complaints, </a:t>
            </a:r>
            <a:r>
              <a:rPr lang="en-US" sz="2400" b="1" smtClean="0">
                <a:latin typeface="Arial" pitchFamily="34" charset="0"/>
                <a:cs typeface="Arial" pitchFamily="34" charset="0"/>
                <a:hlinkClick r:id="rId3"/>
              </a:rPr>
              <a:t>00-CS-S0012</a:t>
            </a:r>
            <a:r>
              <a:rPr lang="en-US" sz="2400" b="1" smtClean="0">
                <a:latin typeface="Arial" pitchFamily="34" charset="0"/>
                <a:cs typeface="Arial" pitchFamily="34" charset="0"/>
              </a:rPr>
              <a:t>:</a:t>
            </a:r>
            <a:r>
              <a:rPr lang="en-US" sz="2400" smtClean="0">
                <a:latin typeface="Arial" pitchFamily="34" charset="0"/>
                <a:cs typeface="Arial" pitchFamily="34" charset="0"/>
              </a:rPr>
              <a:t>  P</a:t>
            </a:r>
            <a:r>
              <a:rPr lang="en-US" sz="2400" smtClean="0">
                <a:solidFill>
                  <a:srgbClr val="000000"/>
                </a:solidFill>
                <a:latin typeface="Arial" pitchFamily="34" charset="0"/>
                <a:cs typeface="Times New Roman" pitchFamily="18" charset="0"/>
              </a:rPr>
              <a:t>rovides a standardized approach to handling and addressing customer complaints, which includes guidance for categorizing, tracking, and analyzing </a:t>
            </a:r>
          </a:p>
          <a:p>
            <a:pPr eaLnBrk="1" hangingPunct="1">
              <a:buFontTx/>
              <a:buChar char="•"/>
            </a:pPr>
            <a:r>
              <a:rPr lang="en-US" sz="2400" b="1" smtClean="0">
                <a:latin typeface="Arial" pitchFamily="34" charset="0"/>
                <a:ea typeface="Geneva" charset="0"/>
              </a:rPr>
              <a:t>Global Laboratory Complaints Policy, </a:t>
            </a:r>
            <a:r>
              <a:rPr lang="en-US" sz="2400" b="1" smtClean="0">
                <a:latin typeface="Arial" pitchFamily="34" charset="0"/>
                <a:ea typeface="Geneva" charset="0"/>
                <a:hlinkClick r:id="rId4"/>
              </a:rPr>
              <a:t>00-LC-P0046</a:t>
            </a:r>
            <a:r>
              <a:rPr lang="en-US" sz="2400" b="1" smtClean="0">
                <a:latin typeface="Arial" pitchFamily="34" charset="0"/>
                <a:ea typeface="Geneva" charset="0"/>
              </a:rPr>
              <a:t>:</a:t>
            </a:r>
            <a:r>
              <a:rPr lang="en-US" sz="2400" smtClean="0">
                <a:latin typeface="Arial" pitchFamily="34" charset="0"/>
                <a:ea typeface="Geneva" charset="0"/>
              </a:rPr>
              <a:t>  P</a:t>
            </a:r>
            <a:r>
              <a:rPr lang="en-US" sz="2400" smtClean="0">
                <a:solidFill>
                  <a:srgbClr val="000000"/>
                </a:solidFill>
                <a:latin typeface="Arial" pitchFamily="34" charset="0"/>
                <a:cs typeface="Arial" pitchFamily="34" charset="0"/>
              </a:rPr>
              <a:t>rovides guidance to the UL Global Laboratory Testing Organization (TO) for the management of internally generated complaints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smtClean="0">
                <a:latin typeface="Arial" pitchFamily="34" charset="0"/>
                <a:ea typeface="Geneva" charset="0"/>
              </a:rPr>
              <a:t>Agenda</a:t>
            </a:r>
          </a:p>
        </p:txBody>
      </p:sp>
      <p:sp>
        <p:nvSpPr>
          <p:cNvPr id="5123" name="Rectangle 3"/>
          <p:cNvSpPr>
            <a:spLocks noGrp="1" noChangeArrowheads="1"/>
          </p:cNvSpPr>
          <p:nvPr>
            <p:ph idx="1"/>
          </p:nvPr>
        </p:nvSpPr>
        <p:spPr>
          <a:xfrm>
            <a:off x="533400" y="1447800"/>
            <a:ext cx="7924800" cy="5030788"/>
          </a:xfrm>
        </p:spPr>
        <p:txBody>
          <a:bodyPr/>
          <a:lstStyle/>
          <a:p>
            <a:pPr marL="457200" indent="-457200" eaLnBrk="1" hangingPunct="1">
              <a:buFont typeface="Arial" pitchFamily="34" charset="0"/>
              <a:buChar char="•"/>
              <a:defRPr/>
            </a:pPr>
            <a:r>
              <a:rPr lang="en-US" sz="3200" dirty="0" smtClean="0"/>
              <a:t>What is ISO 17025</a:t>
            </a:r>
          </a:p>
          <a:p>
            <a:pPr marL="457200" indent="-457200" eaLnBrk="1" hangingPunct="1">
              <a:buFont typeface="Arial" pitchFamily="34" charset="0"/>
              <a:buChar char="•"/>
              <a:defRPr/>
            </a:pPr>
            <a:r>
              <a:rPr lang="en-US" sz="3200" dirty="0" smtClean="0"/>
              <a:t>Application of ISO 17025 to the CAR Administrator function</a:t>
            </a:r>
          </a:p>
          <a:p>
            <a:pPr marL="342900" lvl="1" indent="-342900" eaLnBrk="1" hangingPunct="1">
              <a:buFontTx/>
              <a:buChar char="•"/>
              <a:defRPr/>
            </a:pPr>
            <a:r>
              <a:rPr lang="en-US" sz="3200" dirty="0" smtClean="0"/>
              <a:t>Location of ISO 17025 compliance documentation and records </a:t>
            </a:r>
          </a:p>
          <a:p>
            <a:pPr marL="342900" lvl="1" indent="-342900" eaLnBrk="1" hangingPunct="1">
              <a:buFontTx/>
              <a:buChar char="•"/>
              <a:defRPr/>
            </a:pPr>
            <a:r>
              <a:rPr lang="en-US" sz="3200" dirty="0" smtClean="0"/>
              <a:t>Workshop</a:t>
            </a:r>
          </a:p>
          <a:p>
            <a:pPr eaLnBrk="1" hangingPunct="1">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4.8 –</a:t>
            </a:r>
            <a:r>
              <a:rPr lang="nb-NO" smtClean="0">
                <a:latin typeface="Arial" pitchFamily="34" charset="0"/>
                <a:cs typeface="Times New Roman" pitchFamily="18" charset="0"/>
              </a:rPr>
              <a:t> Complaints</a:t>
            </a:r>
            <a:endParaRPr lang="en-US" smtClean="0">
              <a:latin typeface="Arial" pitchFamily="34" charset="0"/>
              <a:cs typeface="Times New Roman" pitchFamily="18" charset="0"/>
            </a:endParaRPr>
          </a:p>
        </p:txBody>
      </p:sp>
      <p:sp>
        <p:nvSpPr>
          <p:cNvPr id="41987" name="Rectangle 1027"/>
          <p:cNvSpPr>
            <a:spLocks noGrp="1" noChangeArrowheads="1"/>
          </p:cNvSpPr>
          <p:nvPr>
            <p:ph idx="1"/>
          </p:nvPr>
        </p:nvSpPr>
        <p:spPr>
          <a:xfrm>
            <a:off x="533400" y="1447800"/>
            <a:ext cx="7924800" cy="5030788"/>
          </a:xfrm>
        </p:spPr>
        <p:txBody>
          <a:bodyPr/>
          <a:lstStyle/>
          <a:p>
            <a:pPr eaLnBrk="1" hangingPunct="1">
              <a:buFontTx/>
              <a:buChar char="•"/>
            </a:pPr>
            <a:r>
              <a:rPr lang="en-US" sz="3200" smtClean="0">
                <a:latin typeface="Arial" pitchFamily="34" charset="0"/>
                <a:cs typeface="Times New Roman" pitchFamily="18" charset="0"/>
              </a:rPr>
              <a:t>UL Implementation, cont.</a:t>
            </a:r>
          </a:p>
          <a:p>
            <a:pPr eaLnBrk="1" hangingPunct="1">
              <a:buFontTx/>
              <a:buChar char="•"/>
            </a:pPr>
            <a:r>
              <a:rPr lang="en-US" sz="3200" b="1" smtClean="0">
                <a:solidFill>
                  <a:srgbClr val="000000"/>
                </a:solidFill>
                <a:latin typeface="Arial" pitchFamily="34" charset="0"/>
                <a:cs typeface="Times New Roman" pitchFamily="18" charset="0"/>
              </a:rPr>
              <a:t>Corrective Action Request Process,</a:t>
            </a:r>
            <a:r>
              <a:rPr lang="en-US" sz="3200" b="1" smtClean="0">
                <a:latin typeface="Arial" pitchFamily="34" charset="0"/>
                <a:cs typeface="Arial" pitchFamily="34" charset="0"/>
              </a:rPr>
              <a:t> </a:t>
            </a:r>
            <a:r>
              <a:rPr lang="en-US" sz="3200" b="1" smtClean="0">
                <a:latin typeface="Arial" pitchFamily="34" charset="0"/>
                <a:cs typeface="Arial" pitchFamily="34" charset="0"/>
                <a:hlinkClick r:id="rId3"/>
              </a:rPr>
              <a:t>00-QA-S0006</a:t>
            </a:r>
            <a:r>
              <a:rPr lang="en-US" sz="3200" b="1" smtClean="0">
                <a:latin typeface="Arial" pitchFamily="34" charset="0"/>
                <a:cs typeface="Arial" pitchFamily="34" charset="0"/>
              </a:rPr>
              <a:t>: </a:t>
            </a:r>
            <a:r>
              <a:rPr lang="en-US" sz="3200" smtClean="0">
                <a:latin typeface="Arial" pitchFamily="34" charset="0"/>
                <a:cs typeface="Arial" pitchFamily="34" charset="0"/>
              </a:rPr>
              <a:t>D</a:t>
            </a:r>
            <a:r>
              <a:rPr lang="en-US" sz="3200" smtClean="0">
                <a:solidFill>
                  <a:srgbClr val="000000"/>
                </a:solidFill>
                <a:latin typeface="Arial" pitchFamily="34" charset="0"/>
                <a:cs typeface="Arial" pitchFamily="34" charset="0"/>
              </a:rPr>
              <a:t>escribes the process for initiating and managing Corrective Action Requests (CARs)</a:t>
            </a:r>
            <a:endParaRPr lang="en-US" sz="3200" smtClean="0">
              <a:latin typeface="Arial" pitchFamily="34" charset="0"/>
              <a:cs typeface="Arial" pitchFamily="34" charset="0"/>
            </a:endParaRPr>
          </a:p>
          <a:p>
            <a:pPr eaLnBrk="1" hangingPunct="1">
              <a:buFontTx/>
              <a:buChar char="•"/>
            </a:pPr>
            <a:r>
              <a:rPr lang="en-US" sz="3200" smtClean="0">
                <a:solidFill>
                  <a:srgbClr val="000000"/>
                </a:solidFill>
                <a:latin typeface="Arial" pitchFamily="34" charset="0"/>
                <a:cs typeface="Times New Roman" pitchFamily="18" charset="0"/>
              </a:rPr>
              <a:t>Appeals and disputes are addressed per policy/procedure associated with each particular program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228600"/>
            <a:ext cx="8077200" cy="1524000"/>
          </a:xfrm>
          <a:solidFill>
            <a:srgbClr val="D4D4D4"/>
          </a:solidFill>
        </p:spPr>
        <p:txBody>
          <a:bodyPr/>
          <a:lstStyle/>
          <a:p>
            <a:pPr eaLnBrk="1" hangingPunct="1"/>
            <a:r>
              <a:rPr lang="nb-NO" i="1" smtClean="0">
                <a:latin typeface="Arial" pitchFamily="34" charset="0"/>
                <a:cs typeface="Times New Roman" pitchFamily="18" charset="0"/>
              </a:rPr>
              <a:t>ISO 17025 Clause 4.9 –</a:t>
            </a:r>
            <a:r>
              <a:rPr lang="nb-NO" smtClean="0">
                <a:latin typeface="Arial" pitchFamily="34" charset="0"/>
                <a:cs typeface="Times New Roman" pitchFamily="18" charset="0"/>
              </a:rPr>
              <a:t> </a:t>
            </a:r>
            <a:r>
              <a:rPr lang="en-US" smtClean="0">
                <a:latin typeface="Arial" pitchFamily="34" charset="0"/>
                <a:cs typeface="Times New Roman" pitchFamily="18" charset="0"/>
              </a:rPr>
              <a:t>Control of Nonconforming Testing and/or Calibration Work</a:t>
            </a:r>
          </a:p>
        </p:txBody>
      </p:sp>
      <p:sp>
        <p:nvSpPr>
          <p:cNvPr id="43011" name="Rectangle 3"/>
          <p:cNvSpPr>
            <a:spLocks noGrp="1" noChangeArrowheads="1"/>
          </p:cNvSpPr>
          <p:nvPr>
            <p:ph idx="1"/>
          </p:nvPr>
        </p:nvSpPr>
        <p:spPr>
          <a:xfrm>
            <a:off x="533400" y="1827213"/>
            <a:ext cx="7924800" cy="5030787"/>
          </a:xfrm>
        </p:spPr>
        <p:txBody>
          <a:bodyPr/>
          <a:lstStyle/>
          <a:p>
            <a:pPr eaLnBrk="1" hangingPunct="1"/>
            <a:r>
              <a:rPr lang="en-US" sz="3200" smtClean="0">
                <a:latin typeface="Arial" pitchFamily="34" charset="0"/>
                <a:cs typeface="Times New Roman" pitchFamily="18" charset="0"/>
              </a:rPr>
              <a:t>Clause Intent </a:t>
            </a:r>
          </a:p>
          <a:p>
            <a:pPr lvl="1" eaLnBrk="1" hangingPunct="1"/>
            <a:r>
              <a:rPr lang="en-US" sz="3200" smtClean="0">
                <a:latin typeface="Arial" pitchFamily="34" charset="0"/>
                <a:cs typeface="Times New Roman" pitchFamily="18" charset="0"/>
              </a:rPr>
              <a:t>Appropriate actions are taken after nonconforming work is found.</a:t>
            </a:r>
          </a:p>
          <a:p>
            <a:pPr eaLnBrk="1" hangingPunct="1"/>
            <a:r>
              <a:rPr lang="en-US" sz="3200" smtClean="0">
                <a:latin typeface="Arial" pitchFamily="34" charset="0"/>
                <a:cs typeface="Times New Roman" pitchFamily="18" charset="0"/>
              </a:rPr>
              <a:t>Clause Requirement Example</a:t>
            </a:r>
          </a:p>
          <a:p>
            <a:pPr lvl="1" eaLnBrk="1" hangingPunct="1"/>
            <a:r>
              <a:rPr lang="en-US" sz="3200" smtClean="0">
                <a:latin typeface="Arial" pitchFamily="34" charset="0"/>
                <a:cs typeface="Times New Roman" pitchFamily="18" charset="0"/>
              </a:rPr>
              <a:t>Responsibilities are defined and actions taken when nonconforming work is identified</a:t>
            </a:r>
            <a:endParaRPr lang="en-US" sz="3200" smtClean="0">
              <a:latin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533400" y="228600"/>
            <a:ext cx="8077200" cy="1524000"/>
          </a:xfrm>
          <a:solidFill>
            <a:srgbClr val="D4D4D4"/>
          </a:solidFill>
        </p:spPr>
        <p:txBody>
          <a:bodyPr/>
          <a:lstStyle/>
          <a:p>
            <a:pPr eaLnBrk="1" hangingPunct="1"/>
            <a:r>
              <a:rPr lang="nb-NO" i="1" smtClean="0">
                <a:latin typeface="Arial" pitchFamily="34" charset="0"/>
                <a:cs typeface="Times New Roman" pitchFamily="18" charset="0"/>
              </a:rPr>
              <a:t>ISO 17025 Clause 4.9 –</a:t>
            </a:r>
            <a:r>
              <a:rPr lang="nb-NO" smtClean="0">
                <a:latin typeface="Arial" pitchFamily="34" charset="0"/>
                <a:cs typeface="Times New Roman" pitchFamily="18" charset="0"/>
              </a:rPr>
              <a:t> </a:t>
            </a:r>
            <a:r>
              <a:rPr lang="en-US" smtClean="0">
                <a:latin typeface="Arial" pitchFamily="34" charset="0"/>
                <a:cs typeface="Times New Roman" pitchFamily="18" charset="0"/>
              </a:rPr>
              <a:t>Control of Nonconforming Testing and/or Calibration Work</a:t>
            </a:r>
          </a:p>
        </p:txBody>
      </p:sp>
      <p:sp>
        <p:nvSpPr>
          <p:cNvPr id="44035" name="Rectangle 1027"/>
          <p:cNvSpPr>
            <a:spLocks noGrp="1" noChangeArrowheads="1"/>
          </p:cNvSpPr>
          <p:nvPr>
            <p:ph idx="1"/>
          </p:nvPr>
        </p:nvSpPr>
        <p:spPr>
          <a:xfrm>
            <a:off x="533400" y="1827213"/>
            <a:ext cx="7924800" cy="4725987"/>
          </a:xfrm>
        </p:spPr>
        <p:txBody>
          <a:bodyPr/>
          <a:lstStyle/>
          <a:p>
            <a:pPr eaLnBrk="1" hangingPunct="1"/>
            <a:r>
              <a:rPr lang="en-US" sz="2800" smtClean="0">
                <a:latin typeface="Arial" pitchFamily="34" charset="0"/>
                <a:cs typeface="Times New Roman" pitchFamily="18" charset="0"/>
              </a:rPr>
              <a:t>UL Implementation </a:t>
            </a:r>
          </a:p>
          <a:p>
            <a:pPr eaLnBrk="1" hangingPunct="1">
              <a:buFontTx/>
              <a:buChar char="•"/>
            </a:pPr>
            <a:r>
              <a:rPr lang="en-US" sz="2400" b="1" smtClean="0">
                <a:solidFill>
                  <a:srgbClr val="000000"/>
                </a:solidFill>
                <a:latin typeface="Arial" pitchFamily="34" charset="0"/>
                <a:cs typeface="Times New Roman" pitchFamily="18" charset="0"/>
              </a:rPr>
              <a:t>Global Laboratory Non-conforming Test or Calibration Work Policy, </a:t>
            </a:r>
            <a:r>
              <a:rPr lang="en-US" sz="2400" b="1" smtClean="0">
                <a:latin typeface="Arial" pitchFamily="34" charset="0"/>
                <a:ea typeface="Geneva" charset="0"/>
                <a:hlinkClick r:id="rId3"/>
              </a:rPr>
              <a:t>00-LC-P0048</a:t>
            </a:r>
            <a:r>
              <a:rPr lang="en-US" sz="2400" b="1" smtClean="0">
                <a:latin typeface="Arial" pitchFamily="34" charset="0"/>
                <a:ea typeface="Geneva" charset="0"/>
              </a:rPr>
              <a:t>:</a:t>
            </a:r>
            <a:r>
              <a:rPr lang="en-US" sz="2400" smtClean="0">
                <a:latin typeface="Arial" pitchFamily="34" charset="0"/>
                <a:ea typeface="Geneva" charset="0"/>
              </a:rPr>
              <a:t>  P</a:t>
            </a:r>
            <a:r>
              <a:rPr lang="en-US" sz="2400" smtClean="0">
                <a:latin typeface="Arial" pitchFamily="34" charset="0"/>
                <a:cs typeface="Times New Roman" pitchFamily="18" charset="0"/>
              </a:rPr>
              <a:t>rovides the responsibilities and authorities for the management of nonconforming work and the actions to be taken when nonconforming work is identified</a:t>
            </a:r>
            <a:endParaRPr lang="en-US" sz="2400" smtClean="0">
              <a:solidFill>
                <a:srgbClr val="000000"/>
              </a:solidFill>
              <a:latin typeface="Arial" pitchFamily="34" charset="0"/>
              <a:cs typeface="Times New Roman" pitchFamily="18" charset="0"/>
            </a:endParaRPr>
          </a:p>
          <a:p>
            <a:pPr eaLnBrk="1" hangingPunct="1">
              <a:buFontTx/>
              <a:buChar char="•"/>
            </a:pPr>
            <a:r>
              <a:rPr lang="en-US" sz="2400" b="1" smtClean="0">
                <a:solidFill>
                  <a:srgbClr val="000000"/>
                </a:solidFill>
                <a:latin typeface="Arial" pitchFamily="34" charset="0"/>
                <a:cs typeface="Times New Roman" pitchFamily="18" charset="0"/>
              </a:rPr>
              <a:t>Global Laboratory Calibration Policy, </a:t>
            </a:r>
            <a:r>
              <a:rPr lang="en-US" sz="2400" b="1" smtClean="0">
                <a:latin typeface="Arial" pitchFamily="34" charset="0"/>
                <a:ea typeface="Geneva" charset="0"/>
                <a:hlinkClick r:id="rId4"/>
              </a:rPr>
              <a:t>00-LC-P0028</a:t>
            </a:r>
            <a:r>
              <a:rPr lang="en-US" sz="2400" b="1" smtClean="0">
                <a:latin typeface="Arial" pitchFamily="34" charset="0"/>
                <a:ea typeface="Geneva" charset="0"/>
              </a:rPr>
              <a:t>:  </a:t>
            </a:r>
            <a:r>
              <a:rPr lang="en-US" sz="2400" smtClean="0">
                <a:latin typeface="Arial" pitchFamily="34" charset="0"/>
                <a:ea typeface="Geneva" charset="0"/>
              </a:rPr>
              <a:t> P</a:t>
            </a:r>
            <a:r>
              <a:rPr lang="en-US" sz="2400" smtClean="0">
                <a:solidFill>
                  <a:srgbClr val="000000"/>
                </a:solidFill>
                <a:latin typeface="Arial" pitchFamily="34" charset="0"/>
                <a:cs typeface="Times New Roman" pitchFamily="18" charset="0"/>
              </a:rPr>
              <a:t>rovides the core requirements for calibration related processes for the UL Global Testing Organization</a:t>
            </a:r>
            <a:r>
              <a:rPr lang="en-US" sz="2400" smtClean="0">
                <a:latin typeface="Arial" pitchFamily="34" charset="0"/>
                <a:ea typeface="Geneva" charset="0"/>
              </a:rPr>
              <a:t> including the process to control the work when equipment is found out of calibration.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4.10 –</a:t>
            </a:r>
            <a:r>
              <a:rPr lang="nb-NO" smtClean="0">
                <a:latin typeface="Arial" pitchFamily="34" charset="0"/>
                <a:cs typeface="Times New Roman" pitchFamily="18" charset="0"/>
              </a:rPr>
              <a:t> Improvement</a:t>
            </a:r>
            <a:endParaRPr lang="en-US" smtClean="0">
              <a:latin typeface="Arial" pitchFamily="34" charset="0"/>
              <a:cs typeface="Times New Roman" pitchFamily="18" charset="0"/>
            </a:endParaRPr>
          </a:p>
        </p:txBody>
      </p:sp>
      <p:sp>
        <p:nvSpPr>
          <p:cNvPr id="45059"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800" smtClean="0">
                <a:latin typeface="Arial" pitchFamily="34" charset="0"/>
                <a:cs typeface="Times New Roman" pitchFamily="18" charset="0"/>
              </a:rPr>
              <a:t>The effectiveness of the laboratory management system must continually improve</a:t>
            </a:r>
          </a:p>
          <a:p>
            <a:pPr eaLnBrk="1" hangingPunct="1"/>
            <a:r>
              <a:rPr lang="en-US" sz="2800" smtClean="0">
                <a:latin typeface="Arial" pitchFamily="34" charset="0"/>
                <a:cs typeface="Times New Roman" pitchFamily="18" charset="0"/>
              </a:rPr>
              <a:t>Clause Requirement Example</a:t>
            </a:r>
          </a:p>
          <a:p>
            <a:pPr lvl="1" eaLnBrk="1" hangingPunct="1"/>
            <a:r>
              <a:rPr lang="en-US" sz="2800" smtClean="0">
                <a:latin typeface="Arial" pitchFamily="34" charset="0"/>
                <a:cs typeface="Times New Roman" pitchFamily="18" charset="0"/>
              </a:rPr>
              <a:t>The laboratory shall continually improve the effectiveness of its management system through the use of the quality policy, quality objectives, audit results, analysis of data, corrective and preventive actions, and management review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4.10 –</a:t>
            </a:r>
            <a:r>
              <a:rPr lang="nb-NO" smtClean="0">
                <a:latin typeface="Arial" pitchFamily="34" charset="0"/>
                <a:cs typeface="Times New Roman" pitchFamily="18" charset="0"/>
              </a:rPr>
              <a:t> Improvement</a:t>
            </a:r>
            <a:endParaRPr lang="en-US" smtClean="0">
              <a:latin typeface="Arial" pitchFamily="34" charset="0"/>
              <a:cs typeface="Times New Roman" pitchFamily="18" charset="0"/>
            </a:endParaRPr>
          </a:p>
        </p:txBody>
      </p:sp>
      <p:sp>
        <p:nvSpPr>
          <p:cNvPr id="46083" name="Rectangle 3"/>
          <p:cNvSpPr>
            <a:spLocks noGrp="1" noChangeArrowheads="1"/>
          </p:cNvSpPr>
          <p:nvPr>
            <p:ph idx="1"/>
          </p:nvPr>
        </p:nvSpPr>
        <p:spPr>
          <a:xfrm>
            <a:off x="533400" y="1447800"/>
            <a:ext cx="7924800" cy="5030788"/>
          </a:xfrm>
        </p:spPr>
        <p:txBody>
          <a:bodyPr/>
          <a:lstStyle/>
          <a:p>
            <a:pPr eaLnBrk="1" hangingPunct="1"/>
            <a:r>
              <a:rPr lang="en-US" sz="2400" smtClean="0">
                <a:latin typeface="Arial" pitchFamily="34" charset="0"/>
                <a:cs typeface="Times New Roman" pitchFamily="18" charset="0"/>
              </a:rPr>
              <a:t>UL Implementation</a:t>
            </a:r>
          </a:p>
          <a:p>
            <a:pPr eaLnBrk="1" hangingPunct="1">
              <a:buFontTx/>
              <a:buChar char="•"/>
            </a:pPr>
            <a:r>
              <a:rPr lang="en-US" sz="2400" smtClean="0">
                <a:latin typeface="Arial" pitchFamily="34" charset="0"/>
                <a:ea typeface="Geneva" charset="0"/>
              </a:rPr>
              <a:t>Improvements identified in accordance with the </a:t>
            </a:r>
            <a:r>
              <a:rPr lang="en-US" sz="2400" b="1" smtClean="0">
                <a:solidFill>
                  <a:srgbClr val="000000"/>
                </a:solidFill>
                <a:latin typeface="Arial" pitchFamily="34" charset="0"/>
                <a:cs typeface="Times New Roman" pitchFamily="18" charset="0"/>
              </a:rPr>
              <a:t>Global Laboratory Management Review Policy, </a:t>
            </a:r>
            <a:r>
              <a:rPr lang="en-US" sz="2400" b="1" smtClean="0">
                <a:solidFill>
                  <a:srgbClr val="000000"/>
                </a:solidFill>
                <a:latin typeface="Arial" pitchFamily="34" charset="0"/>
                <a:cs typeface="Times New Roman" pitchFamily="18" charset="0"/>
                <a:hlinkClick r:id="rId3"/>
              </a:rPr>
              <a:t>00-LC-P0040</a:t>
            </a:r>
            <a:endParaRPr lang="en-US" sz="2400" smtClean="0">
              <a:solidFill>
                <a:srgbClr val="000000"/>
              </a:solidFill>
              <a:latin typeface="Arial" pitchFamily="34" charset="0"/>
              <a:cs typeface="Arial" pitchFamily="34" charset="0"/>
            </a:endParaRPr>
          </a:p>
          <a:p>
            <a:pPr eaLnBrk="1" hangingPunct="1">
              <a:buFontTx/>
              <a:buChar char="•"/>
            </a:pPr>
            <a:r>
              <a:rPr lang="en-US" sz="2400" b="1" smtClean="0">
                <a:latin typeface="Arial" pitchFamily="34" charset="0"/>
                <a:cs typeface="Arial" pitchFamily="34" charset="0"/>
              </a:rPr>
              <a:t>UL Global Quality Manual, </a:t>
            </a:r>
            <a:r>
              <a:rPr lang="en-US" sz="2400" b="1" smtClean="0">
                <a:latin typeface="Arial" pitchFamily="34" charset="0"/>
                <a:cs typeface="Arial" pitchFamily="34" charset="0"/>
                <a:hlinkClick r:id="rId4"/>
              </a:rPr>
              <a:t>00-QA-P0001</a:t>
            </a:r>
            <a:r>
              <a:rPr lang="en-US" sz="2400" b="1" smtClean="0">
                <a:latin typeface="Arial" pitchFamily="34" charset="0"/>
                <a:cs typeface="Arial" pitchFamily="34" charset="0"/>
              </a:rPr>
              <a:t>: </a:t>
            </a:r>
            <a:r>
              <a:rPr lang="en-US" sz="2400" smtClean="0">
                <a:latin typeface="Arial" pitchFamily="34" charset="0"/>
                <a:cs typeface="Arial" pitchFamily="34" charset="0"/>
              </a:rPr>
              <a:t>Describes UL</a:t>
            </a:r>
            <a:r>
              <a:rPr lang="en-US" sz="2400" smtClean="0">
                <a:latin typeface="Times New Roman" pitchFamily="18" charset="0"/>
                <a:cs typeface="Arial" pitchFamily="34" charset="0"/>
              </a:rPr>
              <a:t>’</a:t>
            </a:r>
            <a:r>
              <a:rPr lang="en-US" sz="2400" smtClean="0">
                <a:latin typeface="Arial" pitchFamily="34" charset="0"/>
                <a:cs typeface="Arial" pitchFamily="34" charset="0"/>
              </a:rPr>
              <a:t>s approach to improvement</a:t>
            </a:r>
          </a:p>
          <a:p>
            <a:pPr lvl="1" eaLnBrk="1" hangingPunct="1"/>
            <a:r>
              <a:rPr lang="en-US" sz="2400" smtClean="0">
                <a:solidFill>
                  <a:srgbClr val="000000"/>
                </a:solidFill>
                <a:latin typeface="Arial" pitchFamily="34" charset="0"/>
                <a:cs typeface="Times New Roman" pitchFamily="18" charset="0"/>
              </a:rPr>
              <a:t>Initiatives led by Business Excellence (</a:t>
            </a:r>
            <a:r>
              <a:rPr lang="en-US" sz="2400" smtClean="0">
                <a:latin typeface="Arial" pitchFamily="34" charset="0"/>
              </a:rPr>
              <a:t>Lean projects Kaizen projects)</a:t>
            </a:r>
            <a:endParaRPr lang="en-US" sz="2400" smtClean="0">
              <a:solidFill>
                <a:srgbClr val="000000"/>
              </a:solidFill>
              <a:latin typeface="Arial" pitchFamily="34" charset="0"/>
              <a:cs typeface="Times New Roman" pitchFamily="18" charset="0"/>
            </a:endParaRPr>
          </a:p>
          <a:p>
            <a:pPr lvl="1" eaLnBrk="1" hangingPunct="1"/>
            <a:r>
              <a:rPr lang="en-US" sz="2400" smtClean="0">
                <a:solidFill>
                  <a:srgbClr val="000000"/>
                </a:solidFill>
                <a:latin typeface="Arial" pitchFamily="34" charset="0"/>
                <a:cs typeface="Times New Roman" pitchFamily="18" charset="0"/>
              </a:rPr>
              <a:t>Specific laboratory</a:t>
            </a:r>
            <a:r>
              <a:rPr lang="en-US" sz="2400" smtClean="0">
                <a:solidFill>
                  <a:srgbClr val="FF0000"/>
                </a:solidFill>
                <a:latin typeface="Arial" pitchFamily="34" charset="0"/>
                <a:cs typeface="Arial" pitchFamily="34" charset="0"/>
              </a:rPr>
              <a:t> </a:t>
            </a:r>
            <a:r>
              <a:rPr lang="en-US" sz="2400" smtClean="0">
                <a:solidFill>
                  <a:srgbClr val="000000"/>
                </a:solidFill>
                <a:latin typeface="Arial" pitchFamily="34" charset="0"/>
                <a:cs typeface="Arial" pitchFamily="34" charset="0"/>
              </a:rPr>
              <a:t>initiatives</a:t>
            </a:r>
          </a:p>
          <a:p>
            <a:pPr lvl="1" eaLnBrk="1" hangingPunct="1"/>
            <a:r>
              <a:rPr lang="en-US" sz="2400" smtClean="0">
                <a:solidFill>
                  <a:srgbClr val="000000"/>
                </a:solidFill>
                <a:latin typeface="Arial" pitchFamily="34" charset="0"/>
                <a:cs typeface="Arial" pitchFamily="34" charset="0"/>
              </a:rPr>
              <a:t>Management Review</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4.11 –</a:t>
            </a:r>
            <a:r>
              <a:rPr lang="nb-NO" smtClean="0">
                <a:latin typeface="Arial" pitchFamily="34" charset="0"/>
                <a:cs typeface="Times New Roman" pitchFamily="18" charset="0"/>
              </a:rPr>
              <a:t> Corrective Action</a:t>
            </a:r>
            <a:endParaRPr lang="en-US" smtClean="0">
              <a:latin typeface="Arial" pitchFamily="34" charset="0"/>
              <a:cs typeface="Times New Roman" pitchFamily="18" charset="0"/>
            </a:endParaRPr>
          </a:p>
        </p:txBody>
      </p:sp>
      <p:sp>
        <p:nvSpPr>
          <p:cNvPr id="47107" name="Rectangle 3"/>
          <p:cNvSpPr>
            <a:spLocks noGrp="1" noChangeArrowheads="1"/>
          </p:cNvSpPr>
          <p:nvPr>
            <p:ph idx="1"/>
          </p:nvPr>
        </p:nvSpPr>
        <p:spPr>
          <a:xfrm>
            <a:off x="533400" y="1371600"/>
            <a:ext cx="7924800" cy="5030788"/>
          </a:xfrm>
        </p:spPr>
        <p:txBody>
          <a:bodyPr/>
          <a:lstStyle/>
          <a:p>
            <a:pPr eaLnBrk="1" hangingPunct="1">
              <a:lnSpc>
                <a:spcPct val="90000"/>
              </a:lnSpc>
            </a:pPr>
            <a:r>
              <a:rPr lang="en-US" sz="2800" smtClean="0">
                <a:latin typeface="Arial" pitchFamily="34" charset="0"/>
                <a:cs typeface="Times New Roman" pitchFamily="18" charset="0"/>
              </a:rPr>
              <a:t>Clause Intent </a:t>
            </a:r>
          </a:p>
          <a:p>
            <a:pPr lvl="1" eaLnBrk="1" hangingPunct="1">
              <a:lnSpc>
                <a:spcPct val="90000"/>
              </a:lnSpc>
            </a:pPr>
            <a:r>
              <a:rPr lang="en-US" sz="2400" smtClean="0">
                <a:latin typeface="Arial" pitchFamily="34" charset="0"/>
                <a:cs typeface="Times New Roman" pitchFamily="18" charset="0"/>
              </a:rPr>
              <a:t>Prevent the </a:t>
            </a:r>
            <a:r>
              <a:rPr lang="en-US" sz="2400" b="1" i="1" u="sng" smtClean="0">
                <a:latin typeface="Arial" pitchFamily="34" charset="0"/>
                <a:cs typeface="Times New Roman" pitchFamily="18" charset="0"/>
              </a:rPr>
              <a:t>recurrence</a:t>
            </a:r>
            <a:r>
              <a:rPr lang="en-US" sz="2400" smtClean="0">
                <a:latin typeface="Arial" pitchFamily="34" charset="0"/>
                <a:cs typeface="Times New Roman" pitchFamily="18" charset="0"/>
              </a:rPr>
              <a:t> of nonconforming work or departures from procedures</a:t>
            </a:r>
          </a:p>
          <a:p>
            <a:pPr eaLnBrk="1" hangingPunct="1">
              <a:lnSpc>
                <a:spcPct val="90000"/>
              </a:lnSpc>
            </a:pPr>
            <a:r>
              <a:rPr lang="en-US" sz="2800" smtClean="0">
                <a:latin typeface="Arial" pitchFamily="34" charset="0"/>
                <a:cs typeface="Times New Roman" pitchFamily="18" charset="0"/>
              </a:rPr>
              <a:t>Clause Requirement Example</a:t>
            </a:r>
          </a:p>
          <a:p>
            <a:pPr lvl="1" eaLnBrk="1" hangingPunct="1">
              <a:lnSpc>
                <a:spcPct val="90000"/>
              </a:lnSpc>
            </a:pPr>
            <a:r>
              <a:rPr lang="en-US" sz="2400" smtClean="0">
                <a:latin typeface="Arial" pitchFamily="34" charset="0"/>
                <a:cs typeface="Times New Roman" pitchFamily="18" charset="0"/>
              </a:rPr>
              <a:t>The laboratory shall monitor the results to ensure that the corrective actions taken have been effective</a:t>
            </a:r>
          </a:p>
          <a:p>
            <a:pPr lvl="1" eaLnBrk="1" hangingPunct="1">
              <a:lnSpc>
                <a:spcPct val="90000"/>
              </a:lnSpc>
              <a:buFontTx/>
              <a:buNone/>
            </a:pPr>
            <a:endParaRPr lang="en-US" sz="800" smtClean="0">
              <a:latin typeface="Arial" pitchFamily="34" charset="0"/>
              <a:cs typeface="Times New Roman" pitchFamily="18" charset="0"/>
            </a:endParaRPr>
          </a:p>
          <a:p>
            <a:pPr eaLnBrk="1" hangingPunct="1">
              <a:lnSpc>
                <a:spcPct val="90000"/>
              </a:lnSpc>
            </a:pPr>
            <a:r>
              <a:rPr lang="en-US" sz="2800" smtClean="0">
                <a:latin typeface="Arial" pitchFamily="34" charset="0"/>
                <a:cs typeface="Times New Roman" pitchFamily="18" charset="0"/>
              </a:rPr>
              <a:t>UL Implementation</a:t>
            </a:r>
          </a:p>
          <a:p>
            <a:pPr eaLnBrk="1" hangingPunct="1">
              <a:lnSpc>
                <a:spcPct val="90000"/>
              </a:lnSpc>
              <a:buFontTx/>
              <a:buChar char="•"/>
            </a:pPr>
            <a:r>
              <a:rPr lang="en-US" sz="2400" b="1" smtClean="0">
                <a:solidFill>
                  <a:srgbClr val="000000"/>
                </a:solidFill>
                <a:latin typeface="Arial" pitchFamily="34" charset="0"/>
                <a:cs typeface="Times New Roman" pitchFamily="18" charset="0"/>
              </a:rPr>
              <a:t>Corrective Action Request Process,</a:t>
            </a:r>
            <a:r>
              <a:rPr lang="en-US" sz="2400" b="1" smtClean="0">
                <a:latin typeface="Arial" pitchFamily="34" charset="0"/>
                <a:cs typeface="Arial" pitchFamily="34" charset="0"/>
              </a:rPr>
              <a:t> </a:t>
            </a:r>
            <a:r>
              <a:rPr lang="en-US" sz="2400" b="1" smtClean="0">
                <a:latin typeface="Arial" pitchFamily="34" charset="0"/>
                <a:cs typeface="Arial" pitchFamily="34" charset="0"/>
                <a:hlinkClick r:id="rId3"/>
              </a:rPr>
              <a:t>00-QA-S0006</a:t>
            </a:r>
            <a:r>
              <a:rPr lang="en-US" sz="2400" b="1" smtClean="0">
                <a:latin typeface="Arial" pitchFamily="34" charset="0"/>
                <a:ea typeface="Geneva" charset="0"/>
              </a:rPr>
              <a:t>:  </a:t>
            </a:r>
            <a:r>
              <a:rPr lang="en-US" sz="2400" smtClean="0">
                <a:latin typeface="Arial" pitchFamily="34" charset="0"/>
                <a:ea typeface="Geneva" charset="0"/>
              </a:rPr>
              <a:t>D</a:t>
            </a:r>
            <a:r>
              <a:rPr lang="en-US" sz="2400" smtClean="0">
                <a:solidFill>
                  <a:srgbClr val="000000"/>
                </a:solidFill>
                <a:latin typeface="Arial" pitchFamily="34" charset="0"/>
                <a:cs typeface="Arial" pitchFamily="34" charset="0"/>
              </a:rPr>
              <a:t>escribes the process for initiating and managing quality management system related Corrective Action Requests (CARs)</a:t>
            </a:r>
            <a:endParaRPr lang="en-US" sz="2800" smtClean="0">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4.12 –</a:t>
            </a:r>
            <a:r>
              <a:rPr lang="nb-NO" smtClean="0">
                <a:latin typeface="Arial" pitchFamily="34" charset="0"/>
                <a:cs typeface="Times New Roman" pitchFamily="18" charset="0"/>
              </a:rPr>
              <a:t> Preventive Action</a:t>
            </a:r>
            <a:endParaRPr lang="en-US" smtClean="0">
              <a:latin typeface="Arial" pitchFamily="34" charset="0"/>
              <a:cs typeface="Times New Roman" pitchFamily="18" charset="0"/>
            </a:endParaRPr>
          </a:p>
        </p:txBody>
      </p:sp>
      <p:sp>
        <p:nvSpPr>
          <p:cNvPr id="48131"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800" smtClean="0">
                <a:latin typeface="Arial" pitchFamily="34" charset="0"/>
                <a:cs typeface="Times New Roman" pitchFamily="18" charset="0"/>
              </a:rPr>
              <a:t>Prevent the </a:t>
            </a:r>
            <a:r>
              <a:rPr lang="en-US" sz="2800" b="1" i="1" u="sng" smtClean="0">
                <a:latin typeface="Arial" pitchFamily="34" charset="0"/>
                <a:cs typeface="Times New Roman" pitchFamily="18" charset="0"/>
              </a:rPr>
              <a:t>occurrence</a:t>
            </a:r>
            <a:r>
              <a:rPr lang="en-US" sz="2800" smtClean="0">
                <a:latin typeface="Arial" pitchFamily="34" charset="0"/>
                <a:cs typeface="Times New Roman" pitchFamily="18" charset="0"/>
              </a:rPr>
              <a:t> of nonconforming work and</a:t>
            </a:r>
            <a:r>
              <a:rPr lang="en-US" sz="2800" smtClean="0">
                <a:solidFill>
                  <a:srgbClr val="FF3300"/>
                </a:solidFill>
                <a:latin typeface="Arial" pitchFamily="34" charset="0"/>
                <a:cs typeface="Times New Roman" pitchFamily="18" charset="0"/>
              </a:rPr>
              <a:t> </a:t>
            </a:r>
            <a:r>
              <a:rPr lang="en-US" sz="2800" smtClean="0">
                <a:latin typeface="Arial" pitchFamily="34" charset="0"/>
                <a:cs typeface="Times New Roman" pitchFamily="18" charset="0"/>
              </a:rPr>
              <a:t>implement needed improvements</a:t>
            </a:r>
          </a:p>
          <a:p>
            <a:pPr eaLnBrk="1" hangingPunct="1"/>
            <a:r>
              <a:rPr lang="en-US" sz="2800" smtClean="0">
                <a:latin typeface="Arial" pitchFamily="34" charset="0"/>
                <a:cs typeface="Times New Roman" pitchFamily="18" charset="0"/>
              </a:rPr>
              <a:t>Clause Requirement Example</a:t>
            </a:r>
          </a:p>
          <a:p>
            <a:pPr lvl="1" eaLnBrk="1" hangingPunct="1"/>
            <a:r>
              <a:rPr lang="en-US" sz="2800" smtClean="0">
                <a:latin typeface="Arial" pitchFamily="34" charset="0"/>
                <a:cs typeface="Times New Roman" pitchFamily="18" charset="0"/>
              </a:rPr>
              <a:t>Procedures for preventive actions shall include the initiation of such actions and the application of controls to ensure that they are effective</a:t>
            </a:r>
            <a:endParaRPr lang="en-US" sz="2800" smtClean="0">
              <a:latin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4.12 –</a:t>
            </a:r>
            <a:r>
              <a:rPr lang="nb-NO" smtClean="0">
                <a:latin typeface="Arial" pitchFamily="34" charset="0"/>
                <a:cs typeface="Times New Roman" pitchFamily="18" charset="0"/>
              </a:rPr>
              <a:t> Preventive Action</a:t>
            </a:r>
            <a:endParaRPr lang="en-US" smtClean="0">
              <a:latin typeface="Arial" pitchFamily="34" charset="0"/>
              <a:cs typeface="Times New Roman" pitchFamily="18" charset="0"/>
            </a:endParaRPr>
          </a:p>
        </p:txBody>
      </p:sp>
      <p:sp>
        <p:nvSpPr>
          <p:cNvPr id="39939" name="Rectangle 3"/>
          <p:cNvSpPr>
            <a:spLocks noGrp="1" noChangeArrowheads="1"/>
          </p:cNvSpPr>
          <p:nvPr>
            <p:ph idx="1"/>
          </p:nvPr>
        </p:nvSpPr>
        <p:spPr>
          <a:xfrm>
            <a:off x="533400" y="1447800"/>
            <a:ext cx="7924800" cy="5030788"/>
          </a:xfrm>
        </p:spPr>
        <p:txBody>
          <a:bodyPr/>
          <a:lstStyle/>
          <a:p>
            <a:pPr eaLnBrk="1" hangingPunct="1">
              <a:defRPr/>
            </a:pPr>
            <a:r>
              <a:rPr lang="en-US" sz="2800" dirty="0" smtClean="0">
                <a:cs typeface="Times New Roman" pitchFamily="18" charset="0"/>
              </a:rPr>
              <a:t>UL Implementation</a:t>
            </a:r>
          </a:p>
          <a:p>
            <a:pPr marL="457200" indent="-457200" eaLnBrk="1" hangingPunct="1">
              <a:buFont typeface="Arial" pitchFamily="34" charset="0"/>
              <a:buChar char="•"/>
              <a:defRPr/>
            </a:pPr>
            <a:r>
              <a:rPr lang="en-US" sz="2800" dirty="0" smtClean="0"/>
              <a:t>Improvements opportunity reviewed in accordance with the </a:t>
            </a:r>
            <a:r>
              <a:rPr lang="en-US" sz="2800" b="1" dirty="0" smtClean="0">
                <a:solidFill>
                  <a:srgbClr val="000000"/>
                </a:solidFill>
                <a:cs typeface="Times New Roman" pitchFamily="18" charset="0"/>
              </a:rPr>
              <a:t>Global Laboratory Management Review Policy, </a:t>
            </a:r>
            <a:r>
              <a:rPr lang="en-US" sz="2800" b="1" dirty="0" smtClean="0">
                <a:solidFill>
                  <a:srgbClr val="000000"/>
                </a:solidFill>
                <a:cs typeface="Times New Roman" pitchFamily="18" charset="0"/>
                <a:hlinkClick r:id="rId3"/>
              </a:rPr>
              <a:t>00-LC-P0040</a:t>
            </a:r>
            <a:endParaRPr lang="en-US" sz="2800" dirty="0" smtClean="0"/>
          </a:p>
          <a:p>
            <a:pPr marL="457200" indent="-457200" eaLnBrk="1" hangingPunct="1">
              <a:buFont typeface="Arial" pitchFamily="34" charset="0"/>
              <a:buChar char="•"/>
              <a:defRPr/>
            </a:pPr>
            <a:r>
              <a:rPr lang="en-US" sz="2800" dirty="0" smtClean="0">
                <a:cs typeface="Arial" pitchFamily="34" charset="0"/>
              </a:rPr>
              <a:t>UL Global Quality Manual, </a:t>
            </a:r>
            <a:r>
              <a:rPr lang="en-US" sz="2800" b="1" dirty="0" smtClean="0">
                <a:cs typeface="Arial" pitchFamily="34" charset="0"/>
                <a:hlinkClick r:id="rId4"/>
              </a:rPr>
              <a:t>00-QA-P0001 </a:t>
            </a:r>
            <a:r>
              <a:rPr lang="en-US" sz="2800" dirty="0" smtClean="0">
                <a:cs typeface="Arial" pitchFamily="34" charset="0"/>
              </a:rPr>
              <a:t>: Describes UL</a:t>
            </a:r>
            <a:r>
              <a:rPr lang="en-US" sz="2800" dirty="0" smtClean="0">
                <a:latin typeface="Times New Roman" pitchFamily="18" charset="0"/>
                <a:cs typeface="Arial" pitchFamily="34" charset="0"/>
              </a:rPr>
              <a:t>’</a:t>
            </a:r>
            <a:r>
              <a:rPr lang="en-US" sz="2800" dirty="0" smtClean="0">
                <a:cs typeface="Arial" pitchFamily="34" charset="0"/>
              </a:rPr>
              <a:t>s approach to Preventative action</a:t>
            </a:r>
          </a:p>
          <a:p>
            <a:pPr lvl="1" eaLnBrk="1" hangingPunct="1">
              <a:defRPr/>
            </a:pPr>
            <a:r>
              <a:rPr lang="en-US" sz="2800" dirty="0" smtClean="0">
                <a:solidFill>
                  <a:srgbClr val="000000"/>
                </a:solidFill>
                <a:cs typeface="Times New Roman" pitchFamily="18" charset="0"/>
              </a:rPr>
              <a:t>Initiatives led by Business Excellence (</a:t>
            </a:r>
            <a:r>
              <a:rPr lang="en-US" sz="2800" dirty="0" smtClean="0"/>
              <a:t>Lean projects Kaizen projects)</a:t>
            </a:r>
          </a:p>
          <a:p>
            <a:pPr lvl="1" eaLnBrk="1" hangingPunct="1">
              <a:defRPr/>
            </a:pPr>
            <a:r>
              <a:rPr lang="en-US" sz="2800" dirty="0" smtClean="0"/>
              <a:t>Management Review</a:t>
            </a:r>
          </a:p>
          <a:p>
            <a:pPr eaLnBrk="1" hangingPunct="1">
              <a:defRPr/>
            </a:pPr>
            <a:endParaRPr lang="en-US" sz="2400" dirty="0" smtClean="0">
              <a:cs typeface="Arial" pitchFamily="34" charset="0"/>
            </a:endParaRPr>
          </a:p>
          <a:p>
            <a:pPr eaLnBrk="1" hangingPunct="1">
              <a:defRPr/>
            </a:pPr>
            <a:endParaRPr lang="en-US" sz="2400" dirty="0" smtClean="0"/>
          </a:p>
          <a:p>
            <a:pPr eaLnBrk="1" hangingPunct="1">
              <a:defRPr/>
            </a:pPr>
            <a:endParaRPr lang="en-US" sz="2400" dirty="0" smtClean="0">
              <a:solidFill>
                <a:srgbClr val="FF33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4.13 –</a:t>
            </a:r>
            <a:r>
              <a:rPr lang="nb-NO" smtClean="0">
                <a:latin typeface="Arial" pitchFamily="34" charset="0"/>
                <a:cs typeface="Times New Roman" pitchFamily="18" charset="0"/>
              </a:rPr>
              <a:t> Control of Records</a:t>
            </a:r>
            <a:endParaRPr lang="en-US" smtClean="0">
              <a:latin typeface="Arial" pitchFamily="34" charset="0"/>
              <a:cs typeface="Times New Roman" pitchFamily="18" charset="0"/>
            </a:endParaRPr>
          </a:p>
        </p:txBody>
      </p:sp>
      <p:sp>
        <p:nvSpPr>
          <p:cNvPr id="50179"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Manage entire life cycle (receipt, retention and disposal) and generation of records</a:t>
            </a:r>
            <a:r>
              <a:rPr lang="en-US" smtClean="0">
                <a:latin typeface="Arial" pitchFamily="34" charset="0"/>
                <a:cs typeface="Times New Roman" pitchFamily="18" charset="0"/>
              </a:rPr>
              <a:t> </a:t>
            </a:r>
          </a:p>
          <a:p>
            <a:pPr eaLnBrk="1" hangingPunct="1"/>
            <a:r>
              <a:rPr lang="en-US" sz="2800" smtClean="0">
                <a:latin typeface="Arial" pitchFamily="34" charset="0"/>
                <a:cs typeface="Times New Roman" pitchFamily="18" charset="0"/>
              </a:rPr>
              <a:t>Clause Requirement Example</a:t>
            </a:r>
          </a:p>
          <a:p>
            <a:pPr lvl="1" eaLnBrk="1" hangingPunct="1"/>
            <a:r>
              <a:rPr lang="en-US" sz="2400" smtClean="0">
                <a:latin typeface="Arial" pitchFamily="34" charset="0"/>
                <a:cs typeface="Times New Roman" pitchFamily="18" charset="0"/>
              </a:rPr>
              <a:t>All records shall be legible and shall be stored and retained in such a way that they are readily retrievable</a:t>
            </a:r>
          </a:p>
          <a:p>
            <a:pPr lvl="1" eaLnBrk="1" hangingPunct="1"/>
            <a:r>
              <a:rPr lang="en-US" sz="2400" smtClean="0">
                <a:latin typeface="Arial" pitchFamily="34" charset="0"/>
                <a:cs typeface="Times New Roman" pitchFamily="18" charset="0"/>
              </a:rPr>
              <a:t>When mistakes occur in records, each mistake shall be crossed out, not erased, made illegible or deleted, and the correct value entered alongside</a:t>
            </a:r>
            <a:endParaRPr lang="en-US" sz="2400" smtClean="0">
              <a:latin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4.13 –</a:t>
            </a:r>
            <a:r>
              <a:rPr lang="nb-NO" smtClean="0">
                <a:latin typeface="Arial" pitchFamily="34" charset="0"/>
                <a:cs typeface="Times New Roman" pitchFamily="18" charset="0"/>
              </a:rPr>
              <a:t> Control of Records</a:t>
            </a:r>
            <a:endParaRPr lang="en-US" smtClean="0">
              <a:latin typeface="Arial" pitchFamily="34" charset="0"/>
              <a:cs typeface="Times New Roman" pitchFamily="18" charset="0"/>
            </a:endParaRPr>
          </a:p>
        </p:txBody>
      </p:sp>
      <p:sp>
        <p:nvSpPr>
          <p:cNvPr id="51203"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UL Implementation</a:t>
            </a:r>
          </a:p>
          <a:p>
            <a:pPr eaLnBrk="1" hangingPunct="1"/>
            <a:endParaRPr lang="en-US" sz="2800" smtClean="0">
              <a:latin typeface="Arial" pitchFamily="34" charset="0"/>
              <a:cs typeface="Times New Roman" pitchFamily="18" charset="0"/>
            </a:endParaRPr>
          </a:p>
          <a:p>
            <a:pPr eaLnBrk="1" hangingPunct="1">
              <a:buFontTx/>
              <a:buChar char="•"/>
            </a:pPr>
            <a:r>
              <a:rPr lang="en-US" sz="2400" b="1" smtClean="0">
                <a:latin typeface="Arial" pitchFamily="34" charset="0"/>
                <a:ea typeface="Geneva" charset="0"/>
              </a:rPr>
              <a:t>Global Records Policy, </a:t>
            </a:r>
            <a:r>
              <a:rPr lang="en-US" sz="2400" b="1" smtClean="0">
                <a:latin typeface="Arial" pitchFamily="34" charset="0"/>
                <a:ea typeface="Geneva" charset="0"/>
                <a:hlinkClick r:id="rId3"/>
              </a:rPr>
              <a:t>00-QA-P0026</a:t>
            </a:r>
            <a:r>
              <a:rPr lang="en-US" sz="2400" b="1" smtClean="0">
                <a:latin typeface="Arial" pitchFamily="34" charset="0"/>
                <a:ea typeface="Geneva" charset="0"/>
              </a:rPr>
              <a:t>:</a:t>
            </a:r>
            <a:r>
              <a:rPr lang="en-US" sz="2400" smtClean="0">
                <a:latin typeface="Arial" pitchFamily="34" charset="0"/>
                <a:ea typeface="Geneva" charset="0"/>
              </a:rPr>
              <a:t>  D</a:t>
            </a:r>
            <a:r>
              <a:rPr lang="en-US" sz="2400" smtClean="0">
                <a:latin typeface="Arial" pitchFamily="34" charset="0"/>
                <a:cs typeface="Times New Roman" pitchFamily="18" charset="0"/>
              </a:rPr>
              <a:t>efines the requirements for establishing, maintaining, controlling and the disposition of records needed to provide evidence of conformity to requirements and the effective operation of UL’s management system</a:t>
            </a:r>
            <a:r>
              <a:rPr lang="en-US" sz="2400" smtClean="0">
                <a:latin typeface="Arial" pitchFamily="34" charset="0"/>
                <a:ea typeface="Geneva" charset="0"/>
              </a:rPr>
              <a:t> </a:t>
            </a:r>
          </a:p>
          <a:p>
            <a:pPr eaLnBrk="1" hangingPunct="1">
              <a:buFontTx/>
              <a:buChar char="•"/>
            </a:pPr>
            <a:r>
              <a:rPr lang="en-US" sz="2400" b="1" smtClean="0">
                <a:solidFill>
                  <a:srgbClr val="000000"/>
                </a:solidFill>
                <a:latin typeface="Arial" pitchFamily="34" charset="0"/>
                <a:cs typeface="Times New Roman" pitchFamily="18" charset="0"/>
              </a:rPr>
              <a:t>Data Recording, Reporting and Related Requirements, </a:t>
            </a:r>
            <a:r>
              <a:rPr lang="en-US" sz="2400" b="1" smtClean="0">
                <a:latin typeface="Arial" pitchFamily="34" charset="0"/>
                <a:cs typeface="Times New Roman" pitchFamily="18" charset="0"/>
                <a:hlinkClick r:id="rId4"/>
              </a:rPr>
              <a:t>00-LC-S0258</a:t>
            </a:r>
            <a:r>
              <a:rPr lang="en-US" sz="2400" b="1" smtClean="0">
                <a:latin typeface="Arial" pitchFamily="34" charset="0"/>
                <a:cs typeface="Times New Roman" pitchFamily="18" charset="0"/>
              </a:rPr>
              <a:t>:</a:t>
            </a:r>
            <a:r>
              <a:rPr lang="en-US" sz="2400" smtClean="0">
                <a:latin typeface="Arial" pitchFamily="34" charset="0"/>
                <a:ea typeface="Geneva" charset="0"/>
              </a:rPr>
              <a:t>  P</a:t>
            </a:r>
            <a:r>
              <a:rPr lang="en-US" sz="2400" smtClean="0">
                <a:solidFill>
                  <a:srgbClr val="000000"/>
                </a:solidFill>
                <a:latin typeface="Arial" pitchFamily="34" charset="0"/>
                <a:cs typeface="Times New Roman" pitchFamily="18" charset="0"/>
              </a:rPr>
              <a:t>rovides product testing staff with documented data recording procedures</a:t>
            </a:r>
            <a:r>
              <a:rPr lang="en-US" sz="2400" smtClean="0">
                <a:latin typeface="Arial" pitchFamily="34" charset="0"/>
                <a:ea typeface="Geneva"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smtClean="0">
                <a:latin typeface="Arial" pitchFamily="34" charset="0"/>
                <a:ea typeface="Geneva" charset="0"/>
              </a:rPr>
              <a:t>What is ISO 17025?</a:t>
            </a:r>
          </a:p>
        </p:txBody>
      </p:sp>
      <p:sp>
        <p:nvSpPr>
          <p:cNvPr id="15363" name="Rectangle 3"/>
          <p:cNvSpPr>
            <a:spLocks noGrp="1" noChangeArrowheads="1"/>
          </p:cNvSpPr>
          <p:nvPr>
            <p:ph idx="1"/>
          </p:nvPr>
        </p:nvSpPr>
        <p:spPr>
          <a:xfrm>
            <a:off x="533400" y="1447800"/>
            <a:ext cx="7924800" cy="5030788"/>
          </a:xfrm>
        </p:spPr>
        <p:txBody>
          <a:bodyPr/>
          <a:lstStyle/>
          <a:p>
            <a:pPr marL="457200" indent="-457200" eaLnBrk="1" hangingPunct="1">
              <a:buFontTx/>
              <a:buChar char="•"/>
            </a:pPr>
            <a:r>
              <a:rPr lang="en-US" sz="2800" smtClean="0">
                <a:latin typeface="Arial" pitchFamily="34" charset="0"/>
                <a:ea typeface="Geneva" charset="0"/>
              </a:rPr>
              <a:t>ISO 17025 was written by the International Organization for Standardization (ISO)</a:t>
            </a:r>
          </a:p>
          <a:p>
            <a:pPr lvl="3" eaLnBrk="1" hangingPunct="1"/>
            <a:r>
              <a:rPr lang="en-US" sz="2600" smtClean="0">
                <a:latin typeface="Arial" pitchFamily="34" charset="0"/>
              </a:rPr>
              <a:t>Based upon international consensus among experts in the field</a:t>
            </a:r>
          </a:p>
          <a:p>
            <a:pPr marL="457200" indent="-457200" eaLnBrk="1" hangingPunct="1">
              <a:buFontTx/>
              <a:buChar char="•"/>
            </a:pPr>
            <a:r>
              <a:rPr lang="en-US" sz="2800" smtClean="0">
                <a:latin typeface="Arial" pitchFamily="34" charset="0"/>
                <a:ea typeface="Geneva" charset="0"/>
              </a:rPr>
              <a:t>ISO 17025 provides generic and flexible requirements</a:t>
            </a:r>
          </a:p>
          <a:p>
            <a:pPr lvl="3" eaLnBrk="1" hangingPunct="1"/>
            <a:r>
              <a:rPr lang="en-US" sz="2600" smtClean="0">
                <a:latin typeface="Arial" pitchFamily="34" charset="0"/>
              </a:rPr>
              <a:t>E.g., ISO 17025 requires control of documentation, but does not specify the specific documentation control methods/techniques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4.14 –</a:t>
            </a:r>
            <a:r>
              <a:rPr lang="nb-NO" smtClean="0">
                <a:latin typeface="Arial" pitchFamily="34" charset="0"/>
                <a:cs typeface="Times New Roman" pitchFamily="18" charset="0"/>
              </a:rPr>
              <a:t> Internal Audits</a:t>
            </a:r>
            <a:endParaRPr lang="en-US" smtClean="0">
              <a:latin typeface="Arial" pitchFamily="34" charset="0"/>
              <a:cs typeface="Times New Roman" pitchFamily="18" charset="0"/>
            </a:endParaRPr>
          </a:p>
        </p:txBody>
      </p:sp>
      <p:sp>
        <p:nvSpPr>
          <p:cNvPr id="52227" name="Rectangle 3"/>
          <p:cNvSpPr>
            <a:spLocks noGrp="1" noChangeArrowheads="1"/>
          </p:cNvSpPr>
          <p:nvPr>
            <p:ph idx="1"/>
          </p:nvPr>
        </p:nvSpPr>
        <p:spPr>
          <a:xfrm>
            <a:off x="533400" y="13716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Verify that operations continue to comply with the requirements of the ISO 17025 quality management system</a:t>
            </a:r>
          </a:p>
          <a:p>
            <a:pPr eaLnBrk="1" hangingPunct="1"/>
            <a:r>
              <a:rPr lang="en-US" sz="2800" smtClean="0">
                <a:latin typeface="Arial" pitchFamily="34" charset="0"/>
                <a:cs typeface="Times New Roman" pitchFamily="18" charset="0"/>
              </a:rPr>
              <a:t>Clause Requirement Example</a:t>
            </a:r>
          </a:p>
          <a:p>
            <a:pPr lvl="1" eaLnBrk="1" hangingPunct="1"/>
            <a:r>
              <a:rPr lang="en-US" sz="2400" smtClean="0">
                <a:latin typeface="Arial" pitchFamily="34" charset="0"/>
                <a:cs typeface="Times New Roman" pitchFamily="18" charset="0"/>
              </a:rPr>
              <a:t>The internal audit program shall address all elements of the quality management system, including the testing and/or calibration activities.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4.14 –</a:t>
            </a:r>
            <a:r>
              <a:rPr lang="nb-NO" smtClean="0">
                <a:latin typeface="Arial" pitchFamily="34" charset="0"/>
                <a:cs typeface="Times New Roman" pitchFamily="18" charset="0"/>
              </a:rPr>
              <a:t> Internal Audits</a:t>
            </a:r>
            <a:endParaRPr lang="en-US" smtClean="0">
              <a:latin typeface="Arial" pitchFamily="34" charset="0"/>
              <a:cs typeface="Times New Roman" pitchFamily="18" charset="0"/>
            </a:endParaRPr>
          </a:p>
        </p:txBody>
      </p:sp>
      <p:sp>
        <p:nvSpPr>
          <p:cNvPr id="53251" name="Rectangle 3"/>
          <p:cNvSpPr>
            <a:spLocks noGrp="1" noChangeArrowheads="1"/>
          </p:cNvSpPr>
          <p:nvPr>
            <p:ph idx="1"/>
          </p:nvPr>
        </p:nvSpPr>
        <p:spPr>
          <a:xfrm>
            <a:off x="533400" y="1371600"/>
            <a:ext cx="7924800" cy="5030788"/>
          </a:xfrm>
        </p:spPr>
        <p:txBody>
          <a:bodyPr/>
          <a:lstStyle/>
          <a:p>
            <a:pPr eaLnBrk="1" hangingPunct="1"/>
            <a:r>
              <a:rPr lang="en-US" sz="2800" smtClean="0">
                <a:latin typeface="Arial" pitchFamily="34" charset="0"/>
                <a:cs typeface="Times New Roman" pitchFamily="18" charset="0"/>
              </a:rPr>
              <a:t>UL Implementation </a:t>
            </a:r>
          </a:p>
          <a:p>
            <a:pPr eaLnBrk="1" hangingPunct="1"/>
            <a:endParaRPr lang="en-US" sz="2400" smtClean="0">
              <a:latin typeface="Arial" pitchFamily="34" charset="0"/>
              <a:cs typeface="Times New Roman" pitchFamily="18" charset="0"/>
            </a:endParaRPr>
          </a:p>
          <a:p>
            <a:pPr eaLnBrk="1" hangingPunct="1">
              <a:spcBef>
                <a:spcPct val="0"/>
              </a:spcBef>
              <a:buFontTx/>
              <a:buChar char="•"/>
            </a:pPr>
            <a:r>
              <a:rPr lang="en-US" sz="2400" b="1" smtClean="0">
                <a:solidFill>
                  <a:srgbClr val="000000"/>
                </a:solidFill>
                <a:latin typeface="Arial" pitchFamily="34" charset="0"/>
                <a:cs typeface="Times New Roman" pitchFamily="18" charset="0"/>
              </a:rPr>
              <a:t>Internal Audits Procedure, </a:t>
            </a:r>
            <a:r>
              <a:rPr lang="en-US" sz="2400" b="1" smtClean="0">
                <a:solidFill>
                  <a:srgbClr val="000000"/>
                </a:solidFill>
                <a:latin typeface="Arial" pitchFamily="34" charset="0"/>
                <a:cs typeface="Times New Roman" pitchFamily="18" charset="0"/>
                <a:hlinkClick r:id="rId3"/>
              </a:rPr>
              <a:t>00-QA-S0004</a:t>
            </a:r>
            <a:r>
              <a:rPr lang="en-US" sz="2400" b="1" smtClean="0">
                <a:solidFill>
                  <a:srgbClr val="000000"/>
                </a:solidFill>
                <a:latin typeface="Arial" pitchFamily="34" charset="0"/>
                <a:cs typeface="Times New Roman" pitchFamily="18" charset="0"/>
              </a:rPr>
              <a:t>:</a:t>
            </a:r>
            <a:r>
              <a:rPr lang="en-US" sz="2400" smtClean="0">
                <a:solidFill>
                  <a:srgbClr val="000000"/>
                </a:solidFill>
                <a:latin typeface="Arial" pitchFamily="34" charset="0"/>
                <a:cs typeface="Times New Roman" pitchFamily="18" charset="0"/>
              </a:rPr>
              <a:t>  Describes the planning, preparation, performance, reporting and management </a:t>
            </a:r>
            <a:r>
              <a:rPr lang="en-US" sz="2400" b="1" smtClean="0">
                <a:solidFill>
                  <a:srgbClr val="000000"/>
                </a:solidFill>
                <a:latin typeface="Arial" pitchFamily="34" charset="0"/>
                <a:cs typeface="Times New Roman" pitchFamily="18" charset="0"/>
              </a:rPr>
              <a:t>of internal audits</a:t>
            </a:r>
          </a:p>
          <a:p>
            <a:pPr eaLnBrk="1" hangingPunct="1">
              <a:spcBef>
                <a:spcPct val="0"/>
              </a:spcBef>
              <a:buFontTx/>
              <a:buChar char="•"/>
            </a:pPr>
            <a:r>
              <a:rPr lang="en-US" sz="2400" b="1" smtClean="0">
                <a:latin typeface="Arial" pitchFamily="34" charset="0"/>
                <a:cs typeface="Times New Roman" pitchFamily="18" charset="0"/>
              </a:rPr>
              <a:t>US Laboratory Technical Audits, </a:t>
            </a:r>
            <a:r>
              <a:rPr lang="en-US" sz="2400" b="1" smtClean="0">
                <a:latin typeface="Arial" pitchFamily="34" charset="0"/>
                <a:cs typeface="Times New Roman" pitchFamily="18" charset="0"/>
                <a:hlinkClick r:id="rId4"/>
              </a:rPr>
              <a:t>80-LC-S0026</a:t>
            </a:r>
            <a:r>
              <a:rPr lang="en-US" sz="2400" b="1" smtClean="0">
                <a:latin typeface="Arial" pitchFamily="34" charset="0"/>
                <a:cs typeface="Times New Roman" pitchFamily="18" charset="0"/>
              </a:rPr>
              <a:t>:</a:t>
            </a:r>
            <a:r>
              <a:rPr lang="en-US" sz="2400" smtClean="0">
                <a:latin typeface="Arial" pitchFamily="34" charset="0"/>
                <a:cs typeface="Times New Roman" pitchFamily="18" charset="0"/>
              </a:rPr>
              <a:t> Describes the process for conducting peer technical audits in the laboratory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4.15 –</a:t>
            </a:r>
            <a:r>
              <a:rPr lang="nb-NO" smtClean="0">
                <a:latin typeface="Arial" pitchFamily="34" charset="0"/>
                <a:cs typeface="Times New Roman" pitchFamily="18" charset="0"/>
              </a:rPr>
              <a:t> Management Reviews</a:t>
            </a:r>
            <a:endParaRPr lang="en-US" smtClean="0">
              <a:latin typeface="Arial" pitchFamily="34" charset="0"/>
              <a:cs typeface="Times New Roman" pitchFamily="18" charset="0"/>
            </a:endParaRPr>
          </a:p>
        </p:txBody>
      </p:sp>
      <p:sp>
        <p:nvSpPr>
          <p:cNvPr id="54275"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a:t>
            </a:r>
            <a:r>
              <a:rPr lang="en-US" smtClean="0">
                <a:latin typeface="Arial" pitchFamily="34" charset="0"/>
                <a:cs typeface="Times New Roman" pitchFamily="18" charset="0"/>
              </a:rPr>
              <a:t> </a:t>
            </a:r>
          </a:p>
          <a:p>
            <a:pPr lvl="1" eaLnBrk="1" hangingPunct="1"/>
            <a:r>
              <a:rPr lang="en-US" sz="2400" smtClean="0">
                <a:latin typeface="Arial" pitchFamily="34" charset="0"/>
                <a:cs typeface="Times New Roman" pitchFamily="18" charset="0"/>
              </a:rPr>
              <a:t>To ensure the continuing suitability and effectiveness of the management system </a:t>
            </a:r>
          </a:p>
          <a:p>
            <a:pPr eaLnBrk="1" hangingPunct="1"/>
            <a:r>
              <a:rPr lang="en-US" sz="2800" smtClean="0">
                <a:latin typeface="Arial" pitchFamily="34" charset="0"/>
                <a:cs typeface="Times New Roman" pitchFamily="18" charset="0"/>
              </a:rPr>
              <a:t>Clause Requirement Example</a:t>
            </a:r>
          </a:p>
          <a:p>
            <a:pPr lvl="1" eaLnBrk="1" hangingPunct="1"/>
            <a:r>
              <a:rPr lang="en-US" sz="2400" smtClean="0">
                <a:latin typeface="Arial" pitchFamily="34" charset="0"/>
                <a:cs typeface="Times New Roman" pitchFamily="18" charset="0"/>
              </a:rPr>
              <a:t>Top management shall periodically conduct a review of the laboratory's management system to ensure their continuing suitability and effectiveness, and to introduce necessary changes or improvements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4.15 –</a:t>
            </a:r>
            <a:r>
              <a:rPr lang="nb-NO" smtClean="0">
                <a:latin typeface="Arial" pitchFamily="34" charset="0"/>
                <a:cs typeface="Times New Roman" pitchFamily="18" charset="0"/>
              </a:rPr>
              <a:t> Management Reviews</a:t>
            </a:r>
            <a:endParaRPr lang="en-US" smtClean="0">
              <a:latin typeface="Arial" pitchFamily="34" charset="0"/>
              <a:cs typeface="Times New Roman" pitchFamily="18" charset="0"/>
            </a:endParaRPr>
          </a:p>
        </p:txBody>
      </p:sp>
      <p:sp>
        <p:nvSpPr>
          <p:cNvPr id="55299"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UL Implementation</a:t>
            </a:r>
          </a:p>
          <a:p>
            <a:pPr eaLnBrk="1" hangingPunct="1"/>
            <a:endParaRPr lang="en-US" smtClean="0">
              <a:latin typeface="Arial" pitchFamily="34" charset="0"/>
              <a:cs typeface="Times New Roman" pitchFamily="18" charset="0"/>
            </a:endParaRPr>
          </a:p>
          <a:p>
            <a:pPr eaLnBrk="1" hangingPunct="1"/>
            <a:r>
              <a:rPr lang="en-US" sz="2400" b="1" smtClean="0">
                <a:solidFill>
                  <a:srgbClr val="000000"/>
                </a:solidFill>
                <a:latin typeface="Arial" pitchFamily="34" charset="0"/>
                <a:cs typeface="Times New Roman" pitchFamily="18" charset="0"/>
              </a:rPr>
              <a:t>Global Laboratory Management Review Policy,</a:t>
            </a:r>
            <a:r>
              <a:rPr lang="en-US" sz="2400" b="1" smtClean="0">
                <a:latin typeface="Arial" pitchFamily="34" charset="0"/>
                <a:ea typeface="Geneva" charset="0"/>
              </a:rPr>
              <a:t> </a:t>
            </a:r>
            <a:r>
              <a:rPr lang="en-US" sz="2400" b="1" smtClean="0">
                <a:solidFill>
                  <a:srgbClr val="000000"/>
                </a:solidFill>
                <a:latin typeface="Arial" pitchFamily="34" charset="0"/>
                <a:cs typeface="Times New Roman" pitchFamily="18" charset="0"/>
                <a:hlinkClick r:id="rId3"/>
              </a:rPr>
              <a:t>00-LC-P0040</a:t>
            </a:r>
            <a:r>
              <a:rPr lang="en-US" sz="2400" b="1" smtClean="0">
                <a:latin typeface="Arial" pitchFamily="34" charset="0"/>
                <a:cs typeface="Times New Roman" pitchFamily="18" charset="0"/>
              </a:rPr>
              <a:t>:</a:t>
            </a:r>
            <a:r>
              <a:rPr lang="en-US" sz="2400" smtClean="0">
                <a:latin typeface="Arial" pitchFamily="34" charset="0"/>
                <a:cs typeface="Times New Roman" pitchFamily="18" charset="0"/>
              </a:rPr>
              <a:t>  D</a:t>
            </a:r>
            <a:r>
              <a:rPr lang="en-US" sz="2400" smtClean="0">
                <a:solidFill>
                  <a:srgbClr val="000000"/>
                </a:solidFill>
                <a:latin typeface="Arial" pitchFamily="34" charset="0"/>
                <a:cs typeface="Times New Roman" pitchFamily="18" charset="0"/>
              </a:rPr>
              <a:t>escribes the requirements for laboratory management reviews for the UL Global Testing Organization (TO)</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5.1 –</a:t>
            </a:r>
            <a:r>
              <a:rPr lang="nb-NO" smtClean="0">
                <a:latin typeface="Arial" pitchFamily="34" charset="0"/>
                <a:cs typeface="Times New Roman" pitchFamily="18" charset="0"/>
              </a:rPr>
              <a:t> Technical Requirements</a:t>
            </a:r>
            <a:endParaRPr lang="en-US" smtClean="0">
              <a:latin typeface="Arial" pitchFamily="34" charset="0"/>
              <a:cs typeface="Times New Roman" pitchFamily="18" charset="0"/>
            </a:endParaRPr>
          </a:p>
        </p:txBody>
      </p:sp>
      <p:sp>
        <p:nvSpPr>
          <p:cNvPr id="56323"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Identify the input for Testing/ Calibration process.</a:t>
            </a:r>
          </a:p>
          <a:p>
            <a:pPr eaLnBrk="1" hangingPunct="1"/>
            <a:r>
              <a:rPr lang="en-US" sz="2800" smtClean="0">
                <a:latin typeface="Arial" pitchFamily="34" charset="0"/>
                <a:cs typeface="Times New Roman" pitchFamily="18" charset="0"/>
              </a:rPr>
              <a:t>Clause Requirement Example</a:t>
            </a:r>
          </a:p>
          <a:p>
            <a:pPr lvl="1" eaLnBrk="1" hangingPunct="1"/>
            <a:r>
              <a:rPr lang="en-US" sz="2400" smtClean="0">
                <a:latin typeface="Arial" pitchFamily="34" charset="0"/>
                <a:cs typeface="Times New Roman" pitchFamily="18" charset="0"/>
              </a:rPr>
              <a:t>The extent to which the factors contribute to the total uncertainty of measurement differs considerably between (types of) tests and between (types of) calibrations. The laboratory shall take account of these factors in developing test and calibration methods and procedures, in the training and qualification of personnel, and in the selection and calibration of the equipment it uses.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5.1 –</a:t>
            </a:r>
            <a:r>
              <a:rPr lang="nb-NO" smtClean="0">
                <a:latin typeface="Arial" pitchFamily="34" charset="0"/>
                <a:cs typeface="Times New Roman" pitchFamily="18" charset="0"/>
              </a:rPr>
              <a:t> Technical Requirements</a:t>
            </a:r>
            <a:endParaRPr lang="en-US" smtClean="0">
              <a:latin typeface="Arial" pitchFamily="34" charset="0"/>
              <a:cs typeface="Times New Roman" pitchFamily="18" charset="0"/>
            </a:endParaRPr>
          </a:p>
        </p:txBody>
      </p:sp>
      <p:sp>
        <p:nvSpPr>
          <p:cNvPr id="57347"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UL Implementation</a:t>
            </a:r>
          </a:p>
          <a:p>
            <a:pPr eaLnBrk="1" hangingPunct="1"/>
            <a:endParaRPr lang="en-US" sz="2800" smtClean="0">
              <a:latin typeface="Arial" pitchFamily="34" charset="0"/>
              <a:cs typeface="Times New Roman" pitchFamily="18" charset="0"/>
            </a:endParaRPr>
          </a:p>
          <a:p>
            <a:pPr eaLnBrk="1" hangingPunct="1">
              <a:buFontTx/>
              <a:buChar char="•"/>
            </a:pPr>
            <a:r>
              <a:rPr lang="en-US" sz="3200" smtClean="0">
                <a:latin typeface="Arial" pitchFamily="34" charset="0"/>
                <a:ea typeface="Geneva" charset="0"/>
              </a:rPr>
              <a:t>UL has documented policy/procedures for</a:t>
            </a:r>
            <a:r>
              <a:rPr lang="en-US" sz="3200" b="1" smtClean="0">
                <a:latin typeface="Arial" pitchFamily="34" charset="0"/>
                <a:cs typeface="Times New Roman" pitchFamily="18" charset="0"/>
              </a:rPr>
              <a:t> all</a:t>
            </a:r>
            <a:r>
              <a:rPr lang="en-US" sz="3200" smtClean="0">
                <a:latin typeface="Arial" pitchFamily="34" charset="0"/>
                <a:ea typeface="Geneva" charset="0"/>
              </a:rPr>
              <a:t> factors identified in Clause 5.1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5.2 –</a:t>
            </a:r>
            <a:r>
              <a:rPr lang="nb-NO" smtClean="0">
                <a:latin typeface="Arial" pitchFamily="34" charset="0"/>
                <a:cs typeface="Times New Roman" pitchFamily="18" charset="0"/>
              </a:rPr>
              <a:t> Personnel</a:t>
            </a:r>
            <a:endParaRPr lang="en-US" smtClean="0">
              <a:latin typeface="Arial" pitchFamily="34" charset="0"/>
              <a:cs typeface="Times New Roman" pitchFamily="18" charset="0"/>
            </a:endParaRPr>
          </a:p>
        </p:txBody>
      </p:sp>
      <p:sp>
        <p:nvSpPr>
          <p:cNvPr id="58371"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800" smtClean="0">
                <a:latin typeface="Arial" pitchFamily="34" charset="0"/>
                <a:cs typeface="Times New Roman" pitchFamily="18" charset="0"/>
              </a:rPr>
              <a:t>Personnel who affect the quality of testing and / or calibrations must be competent  </a:t>
            </a:r>
          </a:p>
          <a:p>
            <a:pPr eaLnBrk="1" hangingPunct="1"/>
            <a:r>
              <a:rPr lang="en-US" sz="2800" smtClean="0">
                <a:latin typeface="Arial" pitchFamily="34" charset="0"/>
                <a:cs typeface="Times New Roman" pitchFamily="18" charset="0"/>
              </a:rPr>
              <a:t>Clause Requirement Example</a:t>
            </a:r>
          </a:p>
          <a:p>
            <a:pPr lvl="1" eaLnBrk="1" hangingPunct="1"/>
            <a:r>
              <a:rPr lang="en-US" sz="2800" smtClean="0">
                <a:latin typeface="Arial" pitchFamily="34" charset="0"/>
                <a:cs typeface="Times New Roman" pitchFamily="18" charset="0"/>
              </a:rPr>
              <a:t>The laboratory shall maintain records of the relevant authorization(s),competence, educational and professional qualifications, training, skills and experience of all technical personnel</a:t>
            </a:r>
            <a:endParaRPr lang="en-US" sz="2800" smtClean="0">
              <a:latin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5.2 –</a:t>
            </a:r>
            <a:r>
              <a:rPr lang="nb-NO" smtClean="0">
                <a:latin typeface="Arial" pitchFamily="34" charset="0"/>
                <a:cs typeface="Times New Roman" pitchFamily="18" charset="0"/>
              </a:rPr>
              <a:t> Personnel</a:t>
            </a:r>
            <a:endParaRPr lang="en-US" smtClean="0">
              <a:latin typeface="Arial" pitchFamily="34" charset="0"/>
              <a:cs typeface="Times New Roman" pitchFamily="18" charset="0"/>
            </a:endParaRPr>
          </a:p>
        </p:txBody>
      </p:sp>
      <p:sp>
        <p:nvSpPr>
          <p:cNvPr id="50179" name="Rectangle 3"/>
          <p:cNvSpPr>
            <a:spLocks noGrp="1" noChangeArrowheads="1"/>
          </p:cNvSpPr>
          <p:nvPr>
            <p:ph idx="1"/>
          </p:nvPr>
        </p:nvSpPr>
        <p:spPr>
          <a:xfrm>
            <a:off x="533400" y="1447800"/>
            <a:ext cx="7924800" cy="5030788"/>
          </a:xfrm>
        </p:spPr>
        <p:txBody>
          <a:bodyPr/>
          <a:lstStyle/>
          <a:p>
            <a:pPr eaLnBrk="1" hangingPunct="1">
              <a:defRPr/>
            </a:pPr>
            <a:r>
              <a:rPr lang="en-US" sz="3200" dirty="0" smtClean="0">
                <a:cs typeface="Times New Roman" pitchFamily="18" charset="0"/>
              </a:rPr>
              <a:t>UL Implementation</a:t>
            </a:r>
          </a:p>
          <a:p>
            <a:pPr marL="457200" indent="-457200" eaLnBrk="1" hangingPunct="1">
              <a:buFont typeface="Arial" pitchFamily="34" charset="0"/>
              <a:buChar char="•"/>
              <a:defRPr/>
            </a:pPr>
            <a:r>
              <a:rPr lang="en-US" sz="2800" dirty="0" smtClean="0"/>
              <a:t>UL’s documented competency criteria (held at local levels)</a:t>
            </a:r>
          </a:p>
          <a:p>
            <a:pPr lvl="1" eaLnBrk="1" hangingPunct="1">
              <a:defRPr/>
            </a:pPr>
            <a:r>
              <a:rPr lang="en-US" sz="2400" b="1" dirty="0" smtClean="0"/>
              <a:t>Technical Competency Requirements for Evaluation Staff - Laboratory </a:t>
            </a:r>
            <a:r>
              <a:rPr lang="en-US" sz="2400" b="1" dirty="0" smtClean="0">
                <a:hlinkClick r:id="rId3"/>
              </a:rPr>
              <a:t>00-TC-G0050</a:t>
            </a:r>
            <a:r>
              <a:rPr lang="en-US" sz="2400" b="1" dirty="0" smtClean="0"/>
              <a:t>:  </a:t>
            </a:r>
            <a:r>
              <a:rPr lang="en-US" sz="2400" dirty="0" smtClean="0"/>
              <a:t>Co</a:t>
            </a:r>
            <a:r>
              <a:rPr lang="en-US" sz="2400" dirty="0" smtClean="0">
                <a:cs typeface="Times New Roman" pitchFamily="18" charset="0"/>
              </a:rPr>
              <a:t>ntains the minimum competency requirements for Laboratory evaluation staff (Laboratory Technicians; “Level 1’s”).</a:t>
            </a:r>
            <a:endParaRPr lang="en-US" sz="2400" dirty="0" smtClean="0"/>
          </a:p>
          <a:p>
            <a:pPr lvl="3" eaLnBrk="1" hangingPunct="1">
              <a:buFontTx/>
              <a:buChar char="•"/>
              <a:defRPr/>
            </a:pPr>
            <a:r>
              <a:rPr lang="en-US" sz="2200" dirty="0" smtClean="0"/>
              <a:t>Technical Competency Database</a:t>
            </a:r>
            <a:endParaRPr lang="en-US" b="1" i="1" dirty="0" smtClean="0">
              <a:solidFill>
                <a:srgbClr val="FF3300"/>
              </a:solidFill>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228600"/>
            <a:ext cx="8077200" cy="990600"/>
          </a:xfrm>
          <a:solidFill>
            <a:srgbClr val="D4D4D4"/>
          </a:solidFill>
        </p:spPr>
        <p:txBody>
          <a:bodyPr/>
          <a:lstStyle/>
          <a:p>
            <a:pPr eaLnBrk="1" hangingPunct="1"/>
            <a:r>
              <a:rPr lang="nb-NO" i="1" smtClean="0">
                <a:latin typeface="Arial" pitchFamily="34" charset="0"/>
                <a:cs typeface="Times New Roman" pitchFamily="18" charset="0"/>
              </a:rPr>
              <a:t>ISO 17025 Clause 5.3 -</a:t>
            </a:r>
            <a:r>
              <a:rPr lang="nb-NO" smtClean="0">
                <a:latin typeface="Arial" pitchFamily="34" charset="0"/>
                <a:cs typeface="Times New Roman" pitchFamily="18" charset="0"/>
              </a:rPr>
              <a:t> Accommodation and Environmental Condition</a:t>
            </a:r>
            <a:endParaRPr lang="en-US" smtClean="0">
              <a:latin typeface="Arial" pitchFamily="34" charset="0"/>
              <a:cs typeface="Times New Roman" pitchFamily="18" charset="0"/>
            </a:endParaRPr>
          </a:p>
        </p:txBody>
      </p:sp>
      <p:sp>
        <p:nvSpPr>
          <p:cNvPr id="60419"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Laboratory environmental conditions (temperature, humidity, lighting, etc.) must be controlled to ensure accurate test results</a:t>
            </a:r>
          </a:p>
          <a:p>
            <a:pPr eaLnBrk="1" hangingPunct="1"/>
            <a:r>
              <a:rPr lang="en-US" sz="2800" smtClean="0">
                <a:latin typeface="Arial" pitchFamily="34" charset="0"/>
                <a:cs typeface="Times New Roman" pitchFamily="18" charset="0"/>
              </a:rPr>
              <a:t>Clause Requirements Example </a:t>
            </a:r>
          </a:p>
          <a:p>
            <a:pPr lvl="1" eaLnBrk="1" hangingPunct="1"/>
            <a:r>
              <a:rPr lang="en-US" sz="2400" smtClean="0">
                <a:latin typeface="Arial" pitchFamily="34" charset="0"/>
                <a:cs typeface="Times New Roman" pitchFamily="18" charset="0"/>
              </a:rPr>
              <a:t>The laboratory shall monitor, control and record environmental conditions as required by the relevant specifications and  methods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228600"/>
            <a:ext cx="8077200" cy="990600"/>
          </a:xfrm>
          <a:solidFill>
            <a:srgbClr val="D4D4D4"/>
          </a:solidFill>
        </p:spPr>
        <p:txBody>
          <a:bodyPr/>
          <a:lstStyle/>
          <a:p>
            <a:pPr eaLnBrk="1" hangingPunct="1"/>
            <a:r>
              <a:rPr lang="nb-NO" i="1" smtClean="0">
                <a:latin typeface="Arial" pitchFamily="34" charset="0"/>
                <a:cs typeface="Times New Roman" pitchFamily="18" charset="0"/>
              </a:rPr>
              <a:t>ISO 17025 Clause 5.3 -</a:t>
            </a:r>
            <a:r>
              <a:rPr lang="nb-NO" smtClean="0">
                <a:latin typeface="Arial" pitchFamily="34" charset="0"/>
                <a:cs typeface="Times New Roman" pitchFamily="18" charset="0"/>
              </a:rPr>
              <a:t> Accommodation and Environmental Condition</a:t>
            </a:r>
            <a:endParaRPr lang="en-US" smtClean="0">
              <a:latin typeface="Arial" pitchFamily="34" charset="0"/>
              <a:cs typeface="Times New Roman" pitchFamily="18" charset="0"/>
            </a:endParaRPr>
          </a:p>
        </p:txBody>
      </p:sp>
      <p:sp>
        <p:nvSpPr>
          <p:cNvPr id="61443" name="Rectangle 3"/>
          <p:cNvSpPr>
            <a:spLocks noGrp="1" noChangeArrowheads="1"/>
          </p:cNvSpPr>
          <p:nvPr>
            <p:ph idx="1"/>
          </p:nvPr>
        </p:nvSpPr>
        <p:spPr>
          <a:xfrm>
            <a:off x="533400" y="1295400"/>
            <a:ext cx="8229600" cy="5030788"/>
          </a:xfrm>
        </p:spPr>
        <p:txBody>
          <a:bodyPr/>
          <a:lstStyle/>
          <a:p>
            <a:pPr eaLnBrk="1" hangingPunct="1"/>
            <a:r>
              <a:rPr lang="en-US" sz="3200" smtClean="0">
                <a:latin typeface="Arial" pitchFamily="34" charset="0"/>
                <a:cs typeface="Times New Roman" pitchFamily="18" charset="0"/>
              </a:rPr>
              <a:t>UL Implementation </a:t>
            </a:r>
          </a:p>
          <a:p>
            <a:pPr eaLnBrk="1" hangingPunct="1">
              <a:buFontTx/>
              <a:buChar char="•"/>
            </a:pPr>
            <a:r>
              <a:rPr lang="en-US" altLang="zh-CN" sz="2400" b="1" smtClean="0">
                <a:solidFill>
                  <a:srgbClr val="000000"/>
                </a:solidFill>
                <a:latin typeface="Arial" pitchFamily="34" charset="0"/>
                <a:ea typeface="SimSun" pitchFamily="2" charset="-122"/>
                <a:cs typeface="Times New Roman" pitchFamily="18" charset="0"/>
              </a:rPr>
              <a:t>Global Laboratory Accommodation and Environmental Conditions Policy,</a:t>
            </a:r>
            <a:r>
              <a:rPr lang="en-US" altLang="zh-CN" sz="2400" b="1" smtClean="0">
                <a:solidFill>
                  <a:srgbClr val="000000"/>
                </a:solidFill>
                <a:latin typeface="Arial" pitchFamily="34" charset="0"/>
                <a:ea typeface="SimSun" pitchFamily="2" charset="-122"/>
                <a:cs typeface="Times New Roman" pitchFamily="18" charset="0"/>
                <a:hlinkClick r:id="rId3"/>
              </a:rPr>
              <a:t> </a:t>
            </a:r>
            <a:r>
              <a:rPr lang="en-US" altLang="zh-CN" sz="2400" b="1" smtClean="0">
                <a:solidFill>
                  <a:srgbClr val="000000"/>
                </a:solidFill>
                <a:latin typeface="Arial" pitchFamily="34" charset="0"/>
                <a:ea typeface="SimSun" pitchFamily="2" charset="-122"/>
                <a:hlinkClick r:id="rId3"/>
              </a:rPr>
              <a:t>00-LC-P0025</a:t>
            </a:r>
            <a:r>
              <a:rPr lang="en-US" altLang="zh-CN" sz="2400" b="1" smtClean="0">
                <a:solidFill>
                  <a:srgbClr val="000000"/>
                </a:solidFill>
                <a:latin typeface="Arial" pitchFamily="34" charset="0"/>
                <a:ea typeface="SimSun" pitchFamily="2" charset="-122"/>
              </a:rPr>
              <a:t>:  </a:t>
            </a:r>
            <a:r>
              <a:rPr lang="en-US" altLang="zh-CN" sz="2400" smtClean="0">
                <a:solidFill>
                  <a:srgbClr val="000000"/>
                </a:solidFill>
                <a:latin typeface="Arial" pitchFamily="34" charset="0"/>
                <a:ea typeface="SimSun" pitchFamily="2" charset="-122"/>
              </a:rPr>
              <a:t>Describes the accommodation and environmental condition requirements for testing </a:t>
            </a:r>
          </a:p>
          <a:p>
            <a:pPr eaLnBrk="1" hangingPunct="1">
              <a:buFontTx/>
              <a:buChar char="•"/>
            </a:pPr>
            <a:r>
              <a:rPr lang="en-US" altLang="zh-CN" sz="2400" b="1" smtClean="0">
                <a:solidFill>
                  <a:srgbClr val="000000"/>
                </a:solidFill>
                <a:latin typeface="Arial" pitchFamily="34" charset="0"/>
                <a:ea typeface="Arial Unicode MS" pitchFamily="34" charset="-128"/>
                <a:cs typeface="Arial Unicode MS" pitchFamily="34" charset="-128"/>
              </a:rPr>
              <a:t>Global Laboratory Housekeeping Policy, </a:t>
            </a:r>
            <a:r>
              <a:rPr lang="en-US" altLang="zh-CN" sz="2400" b="1" smtClean="0">
                <a:solidFill>
                  <a:srgbClr val="000000"/>
                </a:solidFill>
                <a:latin typeface="Arial" pitchFamily="34" charset="0"/>
                <a:ea typeface="SimSun" pitchFamily="2" charset="-122"/>
                <a:hlinkClick r:id="rId4"/>
              </a:rPr>
              <a:t>00-LC-P0038</a:t>
            </a:r>
            <a:r>
              <a:rPr lang="en-US" altLang="zh-CN" sz="2400" b="1" smtClean="0">
                <a:solidFill>
                  <a:srgbClr val="000000"/>
                </a:solidFill>
                <a:latin typeface="Arial" pitchFamily="34" charset="0"/>
                <a:ea typeface="SimSun" pitchFamily="2" charset="-122"/>
              </a:rPr>
              <a:t>:  </a:t>
            </a:r>
            <a:r>
              <a:rPr lang="en-US" altLang="zh-CN" sz="2400" smtClean="0">
                <a:solidFill>
                  <a:srgbClr val="000000"/>
                </a:solidFill>
                <a:latin typeface="Arial" pitchFamily="34" charset="0"/>
                <a:ea typeface="Arial Unicode MS" pitchFamily="34" charset="-128"/>
                <a:cs typeface="Arial Unicode MS" pitchFamily="34" charset="-128"/>
              </a:rPr>
              <a:t>E</a:t>
            </a:r>
            <a:r>
              <a:rPr lang="en-US" altLang="zh-CN" sz="2400" smtClean="0">
                <a:solidFill>
                  <a:srgbClr val="000000"/>
                </a:solidFill>
                <a:latin typeface="Arial" pitchFamily="34" charset="0"/>
                <a:ea typeface="SimSun" pitchFamily="2" charset="-122"/>
              </a:rPr>
              <a:t>stablishes a global standard for housekeeping in laboratory areas</a:t>
            </a:r>
            <a:endParaRPr lang="en-US" altLang="zh-CN" sz="2400" smtClean="0">
              <a:solidFill>
                <a:srgbClr val="000000"/>
              </a:solidFill>
              <a:latin typeface="Arial"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smtClean="0">
                <a:latin typeface="Arial" pitchFamily="34" charset="0"/>
                <a:ea typeface="Geneva" charset="0"/>
              </a:rPr>
              <a:t>What is ISO 17025?</a:t>
            </a:r>
          </a:p>
        </p:txBody>
      </p:sp>
      <p:sp>
        <p:nvSpPr>
          <p:cNvPr id="16387" name="Rectangle 3"/>
          <p:cNvSpPr>
            <a:spLocks noGrp="1" noChangeArrowheads="1"/>
          </p:cNvSpPr>
          <p:nvPr>
            <p:ph idx="1"/>
          </p:nvPr>
        </p:nvSpPr>
        <p:spPr>
          <a:xfrm>
            <a:off x="533400" y="1522413"/>
            <a:ext cx="8153400" cy="5030787"/>
          </a:xfrm>
        </p:spPr>
        <p:txBody>
          <a:bodyPr/>
          <a:lstStyle/>
          <a:p>
            <a:pPr eaLnBrk="1" hangingPunct="1">
              <a:lnSpc>
                <a:spcPct val="90000"/>
              </a:lnSpc>
            </a:pPr>
            <a:r>
              <a:rPr lang="en-US" sz="2800" smtClean="0">
                <a:latin typeface="Arial" pitchFamily="34" charset="0"/>
                <a:ea typeface="Geneva" charset="0"/>
              </a:rPr>
              <a:t>ISO 17025 – </a:t>
            </a:r>
            <a:r>
              <a:rPr lang="en-US" sz="2400" b="1" smtClean="0">
                <a:latin typeface="Arial" pitchFamily="34" charset="0"/>
                <a:ea typeface="Geneva" charset="0"/>
              </a:rPr>
              <a:t>“</a:t>
            </a:r>
            <a:r>
              <a:rPr lang="en-US" sz="2400" b="1" i="1" smtClean="0">
                <a:latin typeface="Arial" pitchFamily="34" charset="0"/>
                <a:ea typeface="Geneva" charset="0"/>
              </a:rPr>
              <a:t>General requirements for the competence of testing and calibration laboratories”</a:t>
            </a:r>
          </a:p>
          <a:p>
            <a:pPr lvl="1" eaLnBrk="1" hangingPunct="1">
              <a:lnSpc>
                <a:spcPct val="90000"/>
              </a:lnSpc>
            </a:pPr>
            <a:r>
              <a:rPr lang="en-US" sz="2400" smtClean="0">
                <a:latin typeface="Arial" pitchFamily="34" charset="0"/>
              </a:rPr>
              <a:t>Standard used by testing and calibration laboratories</a:t>
            </a:r>
          </a:p>
          <a:p>
            <a:pPr lvl="1" eaLnBrk="1" hangingPunct="1">
              <a:lnSpc>
                <a:spcPct val="90000"/>
              </a:lnSpc>
            </a:pPr>
            <a:r>
              <a:rPr lang="en-US" sz="2400" smtClean="0">
                <a:latin typeface="Arial" pitchFamily="34" charset="0"/>
              </a:rPr>
              <a:t>Contains two main sections</a:t>
            </a:r>
          </a:p>
          <a:p>
            <a:pPr lvl="2" eaLnBrk="1" hangingPunct="1">
              <a:lnSpc>
                <a:spcPct val="90000"/>
              </a:lnSpc>
            </a:pPr>
            <a:r>
              <a:rPr lang="en-US" sz="2400" smtClean="0">
                <a:latin typeface="Arial" pitchFamily="34" charset="0"/>
              </a:rPr>
              <a:t>Management Requirements</a:t>
            </a:r>
          </a:p>
          <a:p>
            <a:pPr lvl="4" eaLnBrk="1" hangingPunct="1">
              <a:lnSpc>
                <a:spcPct val="90000"/>
              </a:lnSpc>
            </a:pPr>
            <a:r>
              <a:rPr lang="en-US" sz="2400" smtClean="0">
                <a:latin typeface="Arial" pitchFamily="34" charset="0"/>
              </a:rPr>
              <a:t>Operation and effectiveness of laboratory quality management system</a:t>
            </a:r>
          </a:p>
          <a:p>
            <a:pPr lvl="2" eaLnBrk="1" hangingPunct="1">
              <a:lnSpc>
                <a:spcPct val="90000"/>
              </a:lnSpc>
            </a:pPr>
            <a:r>
              <a:rPr lang="en-US" sz="2400" smtClean="0">
                <a:latin typeface="Arial" pitchFamily="34" charset="0"/>
              </a:rPr>
              <a:t>Technical Requirements</a:t>
            </a:r>
          </a:p>
          <a:p>
            <a:pPr lvl="4" eaLnBrk="1" hangingPunct="1">
              <a:lnSpc>
                <a:spcPct val="90000"/>
              </a:lnSpc>
            </a:pPr>
            <a:r>
              <a:rPr lang="en-US" sz="2400" smtClean="0">
                <a:latin typeface="Arial" pitchFamily="34" charset="0"/>
              </a:rPr>
              <a:t>Control the factors of the correctness and reliability of the tests and/or calibrations (5.1 of 17025)</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228600"/>
            <a:ext cx="8077200" cy="990600"/>
          </a:xfrm>
          <a:solidFill>
            <a:srgbClr val="D4D4D4"/>
          </a:solidFill>
        </p:spPr>
        <p:txBody>
          <a:bodyPr/>
          <a:lstStyle/>
          <a:p>
            <a:pPr eaLnBrk="1" hangingPunct="1"/>
            <a:r>
              <a:rPr lang="nb-NO" i="1" smtClean="0">
                <a:latin typeface="Arial" pitchFamily="34" charset="0"/>
                <a:cs typeface="Times New Roman" pitchFamily="18" charset="0"/>
              </a:rPr>
              <a:t>ISO 17025 Clause 5.4 –</a:t>
            </a:r>
            <a:r>
              <a:rPr lang="nb-NO" smtClean="0">
                <a:latin typeface="Arial" pitchFamily="34" charset="0"/>
                <a:cs typeface="Times New Roman" pitchFamily="18" charset="0"/>
              </a:rPr>
              <a:t>Test and Calibration Methods/Methods Validation</a:t>
            </a:r>
            <a:endParaRPr lang="en-US" smtClean="0">
              <a:latin typeface="Arial" pitchFamily="34" charset="0"/>
              <a:cs typeface="Times New Roman" pitchFamily="18" charset="0"/>
            </a:endParaRPr>
          </a:p>
        </p:txBody>
      </p:sp>
      <p:sp>
        <p:nvSpPr>
          <p:cNvPr id="62467"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The laboratory shall use appropriate methods and procedures to ensure the validity of all tests and/or calibrations</a:t>
            </a:r>
          </a:p>
          <a:p>
            <a:pPr eaLnBrk="1" hangingPunct="1"/>
            <a:r>
              <a:rPr lang="en-US" sz="2800" smtClean="0">
                <a:latin typeface="Arial" pitchFamily="34" charset="0"/>
                <a:cs typeface="Times New Roman" pitchFamily="18" charset="0"/>
              </a:rPr>
              <a:t>Clause Requirements Example </a:t>
            </a:r>
          </a:p>
          <a:p>
            <a:pPr lvl="1" eaLnBrk="1" hangingPunct="1"/>
            <a:r>
              <a:rPr lang="en-US" sz="2400" smtClean="0">
                <a:latin typeface="Arial" pitchFamily="34" charset="0"/>
                <a:cs typeface="Times New Roman" pitchFamily="18" charset="0"/>
              </a:rPr>
              <a:t>The laboratory shall have instructions on the use and operation of all relevant equipment, and on the handling and preparation of items for testing and/or calibration</a:t>
            </a:r>
          </a:p>
          <a:p>
            <a:pPr eaLnBrk="1" hangingPunct="1"/>
            <a:endParaRPr lang="en-US" sz="2400" smtClean="0">
              <a:latin typeface="Arial" pitchFamily="34" charset="0"/>
              <a:ea typeface="Geneva"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3400" y="228600"/>
            <a:ext cx="8077200" cy="990600"/>
          </a:xfrm>
          <a:solidFill>
            <a:srgbClr val="D4D4D4"/>
          </a:solidFill>
        </p:spPr>
        <p:txBody>
          <a:bodyPr/>
          <a:lstStyle/>
          <a:p>
            <a:pPr eaLnBrk="1" hangingPunct="1"/>
            <a:r>
              <a:rPr lang="nb-NO" i="1" smtClean="0">
                <a:latin typeface="Arial" pitchFamily="34" charset="0"/>
                <a:cs typeface="Times New Roman" pitchFamily="18" charset="0"/>
              </a:rPr>
              <a:t>ISO 17025 Clause 5.4 –</a:t>
            </a:r>
            <a:r>
              <a:rPr lang="nb-NO" smtClean="0">
                <a:latin typeface="Arial" pitchFamily="34" charset="0"/>
                <a:cs typeface="Times New Roman" pitchFamily="18" charset="0"/>
              </a:rPr>
              <a:t>Test and Calibration Methods/Methods Validation</a:t>
            </a:r>
            <a:endParaRPr lang="en-US" smtClean="0">
              <a:latin typeface="Arial" pitchFamily="34" charset="0"/>
              <a:cs typeface="Times New Roman" pitchFamily="18" charset="0"/>
            </a:endParaRPr>
          </a:p>
        </p:txBody>
      </p:sp>
      <p:sp>
        <p:nvSpPr>
          <p:cNvPr id="63491" name="Rectangle 3"/>
          <p:cNvSpPr>
            <a:spLocks noGrp="1" noChangeArrowheads="1"/>
          </p:cNvSpPr>
          <p:nvPr>
            <p:ph idx="1"/>
          </p:nvPr>
        </p:nvSpPr>
        <p:spPr>
          <a:xfrm>
            <a:off x="533400" y="1295400"/>
            <a:ext cx="8153400" cy="5030788"/>
          </a:xfrm>
        </p:spPr>
        <p:txBody>
          <a:bodyPr/>
          <a:lstStyle/>
          <a:p>
            <a:pPr eaLnBrk="1" hangingPunct="1"/>
            <a:r>
              <a:rPr lang="en-US" sz="2800" smtClean="0">
                <a:latin typeface="Arial" pitchFamily="34" charset="0"/>
                <a:cs typeface="Times New Roman" pitchFamily="18" charset="0"/>
              </a:rPr>
              <a:t>UL Implementation</a:t>
            </a:r>
          </a:p>
          <a:p>
            <a:pPr eaLnBrk="1" hangingPunct="1">
              <a:buFontTx/>
              <a:buChar char="•"/>
            </a:pPr>
            <a:r>
              <a:rPr lang="en-US" sz="2400" b="1" smtClean="0">
                <a:solidFill>
                  <a:srgbClr val="000000"/>
                </a:solidFill>
                <a:latin typeface="Arial" pitchFamily="34" charset="0"/>
                <a:cs typeface="Times New Roman" pitchFamily="18" charset="0"/>
              </a:rPr>
              <a:t>Test and Calibration Methods Policy, </a:t>
            </a:r>
            <a:r>
              <a:rPr lang="en-US" sz="2400" b="1" smtClean="0">
                <a:solidFill>
                  <a:srgbClr val="000000"/>
                </a:solidFill>
                <a:latin typeface="Arial" pitchFamily="34" charset="0"/>
                <a:cs typeface="Times New Roman" pitchFamily="18" charset="0"/>
                <a:hlinkClick r:id="rId3"/>
              </a:rPr>
              <a:t>00-LC-P0049</a:t>
            </a:r>
            <a:r>
              <a:rPr lang="en-US" sz="2400" b="1" smtClean="0">
                <a:solidFill>
                  <a:srgbClr val="000000"/>
                </a:solidFill>
                <a:latin typeface="Arial" pitchFamily="34" charset="0"/>
                <a:cs typeface="Times New Roman" pitchFamily="18" charset="0"/>
              </a:rPr>
              <a:t>: </a:t>
            </a:r>
            <a:r>
              <a:rPr lang="en-US" sz="2400" smtClean="0">
                <a:solidFill>
                  <a:srgbClr val="000000"/>
                </a:solidFill>
                <a:latin typeface="Arial" pitchFamily="34" charset="0"/>
                <a:cs typeface="Times New Roman" pitchFamily="18" charset="0"/>
              </a:rPr>
              <a:t> Provides direction to UL staff on the test and calibration method policy</a:t>
            </a:r>
          </a:p>
          <a:p>
            <a:pPr eaLnBrk="1" hangingPunct="1">
              <a:buFontTx/>
              <a:buChar char="•"/>
            </a:pPr>
            <a:r>
              <a:rPr lang="en-US" altLang="zh-CN" sz="2400" b="1" smtClean="0">
                <a:solidFill>
                  <a:srgbClr val="000000"/>
                </a:solidFill>
                <a:latin typeface="Arial" pitchFamily="34" charset="0"/>
                <a:ea typeface="SimSun" pitchFamily="2" charset="-122"/>
              </a:rPr>
              <a:t>Estimating Uncertainty of Measurement, </a:t>
            </a:r>
            <a:r>
              <a:rPr lang="en-US" altLang="zh-CN" sz="2400" b="1" smtClean="0">
                <a:solidFill>
                  <a:srgbClr val="000000"/>
                </a:solidFill>
                <a:latin typeface="Arial" pitchFamily="34" charset="0"/>
                <a:ea typeface="SimSun" pitchFamily="2" charset="-122"/>
                <a:hlinkClick r:id="rId4"/>
              </a:rPr>
              <a:t>00-LC-S0278</a:t>
            </a:r>
            <a:r>
              <a:rPr lang="en-US" altLang="zh-CN" sz="2400" b="1" smtClean="0">
                <a:solidFill>
                  <a:srgbClr val="000000"/>
                </a:solidFill>
                <a:latin typeface="Arial" pitchFamily="34" charset="0"/>
                <a:ea typeface="SimSun" pitchFamily="2" charset="-122"/>
              </a:rPr>
              <a:t>:  </a:t>
            </a:r>
            <a:r>
              <a:rPr lang="en-US" altLang="zh-CN" sz="2400" smtClean="0">
                <a:solidFill>
                  <a:srgbClr val="000000"/>
                </a:solidFill>
                <a:latin typeface="Arial" pitchFamily="34" charset="0"/>
                <a:ea typeface="SimSun" pitchFamily="2" charset="-122"/>
              </a:rPr>
              <a:t>Provides technical staff with a uniform process for performing uncertainty of measurement analysis </a:t>
            </a:r>
          </a:p>
          <a:p>
            <a:pPr eaLnBrk="1" hangingPunct="1">
              <a:buFontTx/>
              <a:buChar char="•"/>
            </a:pPr>
            <a:r>
              <a:rPr lang="en-US" sz="2400" b="1" smtClean="0">
                <a:solidFill>
                  <a:srgbClr val="000000"/>
                </a:solidFill>
                <a:latin typeface="Arial" pitchFamily="34" charset="0"/>
                <a:ea typeface="SimSun" pitchFamily="2" charset="-122"/>
              </a:rPr>
              <a:t>Global Laboratory Software Verification and Validation SOP, </a:t>
            </a:r>
            <a:r>
              <a:rPr lang="en-US" altLang="zh-CN" sz="2400" b="1" smtClean="0">
                <a:solidFill>
                  <a:srgbClr val="000000"/>
                </a:solidFill>
                <a:latin typeface="Arial" pitchFamily="34" charset="0"/>
                <a:ea typeface="SimSun" pitchFamily="2" charset="-122"/>
                <a:hlinkClick r:id="rId5"/>
              </a:rPr>
              <a:t>00-LC-S0401</a:t>
            </a:r>
            <a:r>
              <a:rPr lang="en-US" altLang="zh-CN" sz="2400" b="1" smtClean="0">
                <a:solidFill>
                  <a:srgbClr val="000000"/>
                </a:solidFill>
                <a:latin typeface="Arial" pitchFamily="34" charset="0"/>
                <a:ea typeface="SimSun" pitchFamily="2" charset="-122"/>
              </a:rPr>
              <a:t>:  </a:t>
            </a:r>
            <a:r>
              <a:rPr lang="en-US" altLang="zh-CN" sz="2400" smtClean="0">
                <a:solidFill>
                  <a:srgbClr val="000000"/>
                </a:solidFill>
                <a:latin typeface="Arial" pitchFamily="34" charset="0"/>
                <a:ea typeface="SimSun" pitchFamily="2" charset="-122"/>
              </a:rPr>
              <a:t>Establishes requirements for the validation of software which </a:t>
            </a:r>
            <a:r>
              <a:rPr lang="en-US" altLang="zh-CN" sz="2400" smtClean="0">
                <a:latin typeface="Arial" pitchFamily="34" charset="0"/>
                <a:ea typeface="SimSun" pitchFamily="2" charset="-122"/>
              </a:rPr>
              <a:t>affects the test data/results</a:t>
            </a:r>
            <a:r>
              <a:rPr lang="en-US" altLang="zh-CN" sz="2400" smtClean="0">
                <a:solidFill>
                  <a:srgbClr val="000000"/>
                </a:solidFill>
                <a:latin typeface="Arial" pitchFamily="34" charset="0"/>
                <a:ea typeface="SimSun" pitchFamily="2" charset="-122"/>
              </a:rPr>
              <a:t>.</a:t>
            </a:r>
            <a:endParaRPr lang="en-US" sz="2400" smtClean="0">
              <a:solidFill>
                <a:srgbClr val="000000"/>
              </a:solidFill>
              <a:latin typeface="Arial" pitchFamily="34" charset="0"/>
              <a:ea typeface="SimSun" pitchFamily="2" charset="-122"/>
            </a:endParaRPr>
          </a:p>
          <a:p>
            <a:pPr eaLnBrk="1" hangingPunct="1">
              <a:buFontTx/>
              <a:buChar char="•"/>
            </a:pPr>
            <a:endParaRPr lang="en-US" altLang="zh-CN" sz="2400" smtClean="0">
              <a:solidFill>
                <a:srgbClr val="000000"/>
              </a:solidFill>
              <a:latin typeface="Arial" pitchFamily="34" charset="0"/>
              <a:ea typeface="SimSun" pitchFamily="2" charset="-122"/>
            </a:endParaRPr>
          </a:p>
          <a:p>
            <a:pPr eaLnBrk="1" hangingPunct="1"/>
            <a:endParaRPr lang="en-US" altLang="zh-CN" sz="2400" smtClean="0">
              <a:solidFill>
                <a:srgbClr val="FF3300"/>
              </a:solidFill>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5.5 – </a:t>
            </a:r>
            <a:r>
              <a:rPr lang="nb-NO" smtClean="0">
                <a:latin typeface="Arial" pitchFamily="34" charset="0"/>
                <a:cs typeface="Times New Roman" pitchFamily="18" charset="0"/>
              </a:rPr>
              <a:t>Equipment</a:t>
            </a:r>
            <a:endParaRPr lang="en-US" smtClean="0">
              <a:latin typeface="Arial" pitchFamily="34" charset="0"/>
              <a:cs typeface="Times New Roman" pitchFamily="18" charset="0"/>
            </a:endParaRPr>
          </a:p>
        </p:txBody>
      </p:sp>
      <p:sp>
        <p:nvSpPr>
          <p:cNvPr id="64515"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Equipment used for testing, calibration and sampling shall be capable of achieving the accuracy required </a:t>
            </a:r>
            <a:r>
              <a:rPr lang="en-US" sz="2400" smtClean="0">
                <a:latin typeface="ArialMT" charset="0"/>
                <a:cs typeface="Times New Roman" pitchFamily="18" charset="0"/>
              </a:rPr>
              <a:t>and shall comply with specifications relevant to the tests and/or calibrations concerned</a:t>
            </a:r>
            <a:r>
              <a:rPr lang="en-US" sz="2400" smtClean="0">
                <a:solidFill>
                  <a:srgbClr val="FF3300"/>
                </a:solidFill>
                <a:latin typeface="ArialMT" charset="0"/>
                <a:cs typeface="Times New Roman" pitchFamily="18" charset="0"/>
              </a:rPr>
              <a:t>.</a:t>
            </a:r>
          </a:p>
          <a:p>
            <a:pPr eaLnBrk="1" hangingPunct="1"/>
            <a:r>
              <a:rPr lang="en-US" sz="2800" smtClean="0">
                <a:latin typeface="Arial" pitchFamily="34" charset="0"/>
                <a:cs typeface="Times New Roman" pitchFamily="18" charset="0"/>
              </a:rPr>
              <a:t>Clause Requirements Example </a:t>
            </a:r>
          </a:p>
          <a:p>
            <a:pPr lvl="1" eaLnBrk="1" hangingPunct="1"/>
            <a:r>
              <a:rPr lang="en-US" sz="2400" smtClean="0">
                <a:latin typeface="Arial" pitchFamily="34" charset="0"/>
                <a:cs typeface="Times New Roman" pitchFamily="18" charset="0"/>
              </a:rPr>
              <a:t>Before being placed into service, equipment (including that used for sampling) shall be calibrated or checked to establish that it meets the laboratory's specification requirements and complies with the relevant standard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5.5 – </a:t>
            </a:r>
            <a:r>
              <a:rPr lang="nb-NO" smtClean="0">
                <a:latin typeface="Arial" pitchFamily="34" charset="0"/>
                <a:cs typeface="Times New Roman" pitchFamily="18" charset="0"/>
              </a:rPr>
              <a:t>Equipment</a:t>
            </a:r>
            <a:endParaRPr lang="en-US" smtClean="0">
              <a:latin typeface="Arial" pitchFamily="34" charset="0"/>
              <a:cs typeface="Times New Roman" pitchFamily="18" charset="0"/>
            </a:endParaRPr>
          </a:p>
        </p:txBody>
      </p:sp>
      <p:sp>
        <p:nvSpPr>
          <p:cNvPr id="65539"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UL Implementation</a:t>
            </a:r>
          </a:p>
          <a:p>
            <a:pPr eaLnBrk="1" hangingPunct="1"/>
            <a:endParaRPr lang="en-US" smtClean="0">
              <a:latin typeface="Arial" pitchFamily="34" charset="0"/>
              <a:cs typeface="Times New Roman" pitchFamily="18" charset="0"/>
            </a:endParaRPr>
          </a:p>
          <a:p>
            <a:pPr eaLnBrk="1" hangingPunct="1">
              <a:spcBef>
                <a:spcPct val="0"/>
              </a:spcBef>
              <a:buFontTx/>
              <a:buChar char="•"/>
            </a:pPr>
            <a:r>
              <a:rPr lang="en-US" sz="2400" b="1" smtClean="0">
                <a:solidFill>
                  <a:srgbClr val="000000"/>
                </a:solidFill>
                <a:latin typeface="Arial" pitchFamily="34" charset="0"/>
                <a:cs typeface="Times New Roman" pitchFamily="18" charset="0"/>
              </a:rPr>
              <a:t>Global Laboratory Equipment Policy,</a:t>
            </a:r>
            <a:r>
              <a:rPr lang="en-US" sz="2400" b="1" smtClean="0">
                <a:latin typeface="Arial" pitchFamily="34" charset="0"/>
                <a:ea typeface="Geneva" charset="0"/>
              </a:rPr>
              <a:t> </a:t>
            </a:r>
            <a:r>
              <a:rPr lang="en-US" sz="2400" b="1" smtClean="0">
                <a:latin typeface="Arial" pitchFamily="34" charset="0"/>
                <a:cs typeface="Times New Roman" pitchFamily="18" charset="0"/>
                <a:hlinkClick r:id="rId3"/>
              </a:rPr>
              <a:t>00-LC-P0031</a:t>
            </a:r>
            <a:r>
              <a:rPr lang="en-US" sz="2400" b="1" smtClean="0">
                <a:latin typeface="Arial" pitchFamily="34" charset="0"/>
                <a:cs typeface="Times New Roman" pitchFamily="18" charset="0"/>
              </a:rPr>
              <a:t>: </a:t>
            </a:r>
            <a:r>
              <a:rPr lang="en-US" sz="2400" smtClean="0">
                <a:latin typeface="Arial" pitchFamily="34" charset="0"/>
                <a:cs typeface="Times New Roman" pitchFamily="18" charset="0"/>
              </a:rPr>
              <a:t>P</a:t>
            </a:r>
            <a:r>
              <a:rPr lang="en-US" sz="2400" smtClean="0">
                <a:latin typeface="Arial" pitchFamily="34" charset="0"/>
                <a:ea typeface="Geneva" charset="0"/>
              </a:rPr>
              <a:t>rovides </a:t>
            </a:r>
            <a:r>
              <a:rPr lang="en-US" sz="2400" smtClean="0">
                <a:solidFill>
                  <a:srgbClr val="000000"/>
                </a:solidFill>
                <a:latin typeface="Arial" pitchFamily="34" charset="0"/>
                <a:ea typeface="Arial Unicode MS" pitchFamily="34" charset="-128"/>
                <a:cs typeface="Arial Unicode MS" pitchFamily="34" charset="-128"/>
              </a:rPr>
              <a:t>guidelines and requirements to ensure that equipment and so</a:t>
            </a:r>
            <a:r>
              <a:rPr lang="en-US" sz="2400" smtClean="0">
                <a:latin typeface="Arial" pitchFamily="34" charset="0"/>
                <a:ea typeface="Arial Unicode MS" pitchFamily="34" charset="-128"/>
                <a:cs typeface="Arial Unicode MS" pitchFamily="34" charset="-128"/>
              </a:rPr>
              <a:t>ftware is capable of achieving the </a:t>
            </a:r>
            <a:r>
              <a:rPr lang="en-US" sz="2400" smtClean="0">
                <a:solidFill>
                  <a:srgbClr val="000000"/>
                </a:solidFill>
                <a:latin typeface="Arial" pitchFamily="34" charset="0"/>
                <a:ea typeface="Arial Unicode MS" pitchFamily="34" charset="-128"/>
                <a:cs typeface="Arial Unicode MS" pitchFamily="34" charset="-128"/>
              </a:rPr>
              <a:t>accuracy required and complies with relevant specifications.  Also addresses equipment maintenance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5.6 – </a:t>
            </a:r>
            <a:r>
              <a:rPr lang="nb-NO" smtClean="0">
                <a:latin typeface="Arial" pitchFamily="34" charset="0"/>
                <a:cs typeface="Times New Roman" pitchFamily="18" charset="0"/>
              </a:rPr>
              <a:t>Measurement Traceability</a:t>
            </a:r>
            <a:endParaRPr lang="en-US" smtClean="0">
              <a:latin typeface="Arial" pitchFamily="34" charset="0"/>
              <a:cs typeface="Times New Roman" pitchFamily="18" charset="0"/>
            </a:endParaRPr>
          </a:p>
        </p:txBody>
      </p:sp>
      <p:sp>
        <p:nvSpPr>
          <p:cNvPr id="66563"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All equipment used for tests and/or calibrations having a significant effect on the validity of the results shall be calibrated </a:t>
            </a:r>
          </a:p>
          <a:p>
            <a:pPr eaLnBrk="1" hangingPunct="1"/>
            <a:r>
              <a:rPr lang="en-US" sz="2800" smtClean="0">
                <a:latin typeface="Arial" pitchFamily="34" charset="0"/>
                <a:cs typeface="Times New Roman" pitchFamily="18" charset="0"/>
              </a:rPr>
              <a:t>Clause Requirements Example </a:t>
            </a:r>
          </a:p>
          <a:p>
            <a:pPr lvl="1" eaLnBrk="1" hangingPunct="1"/>
            <a:r>
              <a:rPr lang="en-US" sz="2400" smtClean="0">
                <a:latin typeface="Arial" pitchFamily="34" charset="0"/>
                <a:cs typeface="Times New Roman" pitchFamily="18" charset="0"/>
              </a:rPr>
              <a:t>The program for calibration of equipment shall ensure that calibrations and measurements are traceable to the International System of Units (i.e., SI) NIST and other national metrology institution may have the standard which is not SI based.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5.6 – </a:t>
            </a:r>
            <a:r>
              <a:rPr lang="nb-NO" smtClean="0">
                <a:latin typeface="Arial" pitchFamily="34" charset="0"/>
                <a:cs typeface="Times New Roman" pitchFamily="18" charset="0"/>
              </a:rPr>
              <a:t>Measurement Traceability</a:t>
            </a:r>
            <a:endParaRPr lang="en-US" smtClean="0">
              <a:latin typeface="Arial" pitchFamily="34" charset="0"/>
              <a:cs typeface="Times New Roman" pitchFamily="18" charset="0"/>
            </a:endParaRPr>
          </a:p>
        </p:txBody>
      </p:sp>
      <p:sp>
        <p:nvSpPr>
          <p:cNvPr id="67587"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UL Implementation</a:t>
            </a:r>
          </a:p>
          <a:p>
            <a:pPr eaLnBrk="1" hangingPunct="1">
              <a:buFontTx/>
              <a:buChar char="•"/>
            </a:pPr>
            <a:r>
              <a:rPr lang="en-US" sz="2800" b="1" smtClean="0">
                <a:solidFill>
                  <a:srgbClr val="000000"/>
                </a:solidFill>
                <a:latin typeface="Arial" pitchFamily="34" charset="0"/>
                <a:ea typeface="Arial Unicode MS" pitchFamily="34" charset="-128"/>
                <a:cs typeface="Arial Unicode MS" pitchFamily="34" charset="-128"/>
              </a:rPr>
              <a:t>Global Laboratory Calibration Policy, </a:t>
            </a:r>
            <a:r>
              <a:rPr lang="en-US" sz="2800" b="1" smtClean="0">
                <a:latin typeface="Arial" pitchFamily="34" charset="0"/>
                <a:cs typeface="Times New Roman" pitchFamily="18" charset="0"/>
                <a:hlinkClick r:id="rId3"/>
              </a:rPr>
              <a:t>00-LC-P0028</a:t>
            </a:r>
            <a:r>
              <a:rPr lang="en-US" sz="2800" b="1" smtClean="0">
                <a:solidFill>
                  <a:srgbClr val="000000"/>
                </a:solidFill>
                <a:latin typeface="Arial" pitchFamily="34" charset="0"/>
                <a:cs typeface="Times New Roman" pitchFamily="18" charset="0"/>
              </a:rPr>
              <a:t>:  </a:t>
            </a:r>
            <a:r>
              <a:rPr lang="en-US" sz="2800" smtClean="0">
                <a:solidFill>
                  <a:srgbClr val="000000"/>
                </a:solidFill>
                <a:latin typeface="Arial" pitchFamily="34" charset="0"/>
                <a:ea typeface="Arial Unicode MS" pitchFamily="34" charset="-128"/>
                <a:cs typeface="Arial Unicode MS" pitchFamily="34" charset="-128"/>
              </a:rPr>
              <a:t> P</a:t>
            </a:r>
            <a:r>
              <a:rPr lang="en-US" sz="2800" smtClean="0">
                <a:solidFill>
                  <a:srgbClr val="000000"/>
                </a:solidFill>
                <a:latin typeface="Arial" pitchFamily="34" charset="0"/>
                <a:cs typeface="Times New Roman" pitchFamily="18" charset="0"/>
              </a:rPr>
              <a:t>rovides the core requirements for calibration related processes for the UL Global Testing Organization</a:t>
            </a:r>
          </a:p>
          <a:p>
            <a:pPr eaLnBrk="1" hangingPunct="1">
              <a:buFontTx/>
              <a:buChar char="•"/>
            </a:pPr>
            <a:r>
              <a:rPr lang="en-US" sz="2800" b="1" smtClean="0">
                <a:solidFill>
                  <a:srgbClr val="000000"/>
                </a:solidFill>
                <a:latin typeface="Arial" pitchFamily="34" charset="0"/>
                <a:ea typeface="Arial Unicode MS" pitchFamily="34" charset="-128"/>
                <a:cs typeface="Arial Unicode MS" pitchFamily="34" charset="-128"/>
              </a:rPr>
              <a:t>Global Laboratory Equipment Policy, </a:t>
            </a:r>
            <a:r>
              <a:rPr lang="en-US" sz="2800" b="1" smtClean="0">
                <a:latin typeface="Arial" pitchFamily="34" charset="0"/>
                <a:cs typeface="Times New Roman" pitchFamily="18" charset="0"/>
                <a:hlinkClick r:id="rId4"/>
              </a:rPr>
              <a:t>00-LC-P0031 </a:t>
            </a:r>
            <a:r>
              <a:rPr lang="en-US" sz="2800" b="1" smtClean="0">
                <a:solidFill>
                  <a:srgbClr val="000000"/>
                </a:solidFill>
                <a:latin typeface="Arial" pitchFamily="34" charset="0"/>
                <a:cs typeface="Times New Roman" pitchFamily="18" charset="0"/>
              </a:rPr>
              <a:t>:</a:t>
            </a:r>
            <a:r>
              <a:rPr lang="en-US" sz="2800" smtClean="0">
                <a:solidFill>
                  <a:srgbClr val="000000"/>
                </a:solidFill>
                <a:latin typeface="Arial" pitchFamily="34" charset="0"/>
                <a:ea typeface="Arial Unicode MS" pitchFamily="34" charset="-128"/>
                <a:cs typeface="Arial Unicode MS" pitchFamily="34" charset="-128"/>
              </a:rPr>
              <a:t> Addresses </a:t>
            </a:r>
            <a:r>
              <a:rPr lang="en-US" sz="2800" smtClean="0">
                <a:solidFill>
                  <a:srgbClr val="000000"/>
                </a:solidFill>
                <a:latin typeface="Arial" pitchFamily="34" charset="0"/>
                <a:cs typeface="Times New Roman" pitchFamily="18" charset="0"/>
              </a:rPr>
              <a:t>measurement traceability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5.7 – </a:t>
            </a:r>
            <a:r>
              <a:rPr lang="nb-NO" smtClean="0">
                <a:latin typeface="Arial" pitchFamily="34" charset="0"/>
                <a:cs typeface="Times New Roman" pitchFamily="18" charset="0"/>
              </a:rPr>
              <a:t>Sampling</a:t>
            </a:r>
            <a:endParaRPr lang="en-US" smtClean="0">
              <a:latin typeface="Arial" pitchFamily="34" charset="0"/>
              <a:cs typeface="Times New Roman" pitchFamily="18" charset="0"/>
            </a:endParaRPr>
          </a:p>
        </p:txBody>
      </p:sp>
      <p:sp>
        <p:nvSpPr>
          <p:cNvPr id="68611"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Sampling plans must ensure the validity of  test and calibration results </a:t>
            </a:r>
          </a:p>
          <a:p>
            <a:pPr eaLnBrk="1" hangingPunct="1"/>
            <a:r>
              <a:rPr lang="en-US" sz="2800" smtClean="0">
                <a:latin typeface="Arial" pitchFamily="34" charset="0"/>
                <a:cs typeface="Times New Roman" pitchFamily="18" charset="0"/>
              </a:rPr>
              <a:t>Clause Requirements Example </a:t>
            </a:r>
          </a:p>
          <a:p>
            <a:pPr lvl="1" eaLnBrk="1" hangingPunct="1"/>
            <a:r>
              <a:rPr lang="en-US" sz="2400" smtClean="0">
                <a:latin typeface="Arial" pitchFamily="34" charset="0"/>
                <a:cs typeface="Times New Roman" pitchFamily="18" charset="0"/>
              </a:rPr>
              <a:t>The laboratory shall have procedures for recording relevant data and operations relating to sampling</a:t>
            </a:r>
          </a:p>
          <a:p>
            <a:pPr lvl="1" eaLnBrk="1" hangingPunct="1">
              <a:buFontTx/>
              <a:buNone/>
            </a:pPr>
            <a:endParaRPr lang="en-US" sz="1000" smtClean="0">
              <a:latin typeface="Arial" pitchFamily="34" charset="0"/>
            </a:endParaRPr>
          </a:p>
          <a:p>
            <a:pPr eaLnBrk="1" hangingPunct="1"/>
            <a:r>
              <a:rPr lang="en-US" sz="2800" smtClean="0">
                <a:latin typeface="Arial" pitchFamily="34" charset="0"/>
                <a:ea typeface="Geneva" charset="0"/>
              </a:rPr>
              <a:t>UL Implementation</a:t>
            </a:r>
          </a:p>
          <a:p>
            <a:pPr eaLnBrk="1" hangingPunct="1">
              <a:spcBef>
                <a:spcPct val="0"/>
              </a:spcBef>
              <a:buFontTx/>
              <a:buChar char="•"/>
            </a:pPr>
            <a:r>
              <a:rPr lang="en-US" sz="2400" b="1" smtClean="0">
                <a:solidFill>
                  <a:srgbClr val="000000"/>
                </a:solidFill>
                <a:latin typeface="Arial" pitchFamily="34" charset="0"/>
                <a:cs typeface="Arial" pitchFamily="34" charset="0"/>
              </a:rPr>
              <a:t>Global Laboratory Sampling Policy,</a:t>
            </a:r>
            <a:r>
              <a:rPr lang="en-US" sz="2400" b="1" smtClean="0">
                <a:latin typeface="Arial" pitchFamily="34" charset="0"/>
                <a:ea typeface="Geneva" charset="0"/>
              </a:rPr>
              <a:t> </a:t>
            </a:r>
            <a:r>
              <a:rPr lang="en-US" sz="2400" b="1" smtClean="0">
                <a:latin typeface="Arial" pitchFamily="34" charset="0"/>
                <a:cs typeface="Arial" pitchFamily="34" charset="0"/>
                <a:hlinkClick r:id="rId3"/>
              </a:rPr>
              <a:t>00-LC-P0039</a:t>
            </a:r>
            <a:r>
              <a:rPr lang="en-US" sz="2400" b="1" smtClean="0">
                <a:latin typeface="Arial" pitchFamily="34" charset="0"/>
                <a:cs typeface="Arial" pitchFamily="34" charset="0"/>
              </a:rPr>
              <a:t>:  </a:t>
            </a:r>
            <a:r>
              <a:rPr lang="en-US" sz="2400" smtClean="0">
                <a:latin typeface="Arial" pitchFamily="34" charset="0"/>
                <a:cs typeface="Arial" pitchFamily="34" charset="0"/>
              </a:rPr>
              <a:t>D</a:t>
            </a:r>
            <a:r>
              <a:rPr lang="en-US" sz="2400" smtClean="0">
                <a:solidFill>
                  <a:srgbClr val="000000"/>
                </a:solidFill>
                <a:latin typeface="Arial" pitchFamily="34" charset="0"/>
                <a:cs typeface="Arial" pitchFamily="34" charset="0"/>
              </a:rPr>
              <a:t>escribes the UL global TO policy for sampling</a:t>
            </a:r>
            <a:endParaRPr lang="en-US" smtClean="0">
              <a:latin typeface="Arial" pitchFamily="34" charset="0"/>
              <a:ea typeface="Geneva"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5.8 – </a:t>
            </a:r>
            <a:r>
              <a:rPr lang="en-US" smtClean="0">
                <a:latin typeface="Arial" pitchFamily="34" charset="0"/>
                <a:cs typeface="Times New Roman" pitchFamily="18" charset="0"/>
              </a:rPr>
              <a:t>Handling of Test and Calibration Items</a:t>
            </a:r>
          </a:p>
        </p:txBody>
      </p:sp>
      <p:sp>
        <p:nvSpPr>
          <p:cNvPr id="69635"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Unicode MS" pitchFamily="34" charset="-128"/>
                <a:cs typeface="Times New Roman" pitchFamily="18" charset="0"/>
              </a:rPr>
              <a:t>Proper handling ensures accurately reporting test and calibration results and the interests of the laboratory and the customer protected.</a:t>
            </a:r>
          </a:p>
          <a:p>
            <a:pPr eaLnBrk="1" hangingPunct="1"/>
            <a:r>
              <a:rPr lang="en-US" sz="2800" smtClean="0">
                <a:latin typeface="Arial" pitchFamily="34" charset="0"/>
                <a:cs typeface="Times New Roman" pitchFamily="18" charset="0"/>
              </a:rPr>
              <a:t>Clause Requirements Example </a:t>
            </a:r>
          </a:p>
          <a:p>
            <a:pPr lvl="1" eaLnBrk="1" hangingPunct="1"/>
            <a:r>
              <a:rPr lang="en-US" sz="2400" smtClean="0">
                <a:latin typeface="Arial" pitchFamily="34" charset="0"/>
                <a:cs typeface="Times New Roman" pitchFamily="18" charset="0"/>
              </a:rPr>
              <a:t>The laboratory shall have procedures to avoid deterioration, loss, or damage to the test or calibration item during storage, handling and preparation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5.8 – </a:t>
            </a:r>
            <a:r>
              <a:rPr lang="en-US" smtClean="0">
                <a:latin typeface="Arial" pitchFamily="34" charset="0"/>
                <a:cs typeface="Times New Roman" pitchFamily="18" charset="0"/>
              </a:rPr>
              <a:t>Handling of Test and Calibration Items</a:t>
            </a:r>
          </a:p>
        </p:txBody>
      </p:sp>
      <p:sp>
        <p:nvSpPr>
          <p:cNvPr id="70659" name="Rectangle 3"/>
          <p:cNvSpPr>
            <a:spLocks noGrp="1" noChangeArrowheads="1"/>
          </p:cNvSpPr>
          <p:nvPr>
            <p:ph idx="1"/>
          </p:nvPr>
        </p:nvSpPr>
        <p:spPr>
          <a:xfrm>
            <a:off x="533400" y="1447800"/>
            <a:ext cx="7924800" cy="5030788"/>
          </a:xfrm>
        </p:spPr>
        <p:txBody>
          <a:bodyPr/>
          <a:lstStyle/>
          <a:p>
            <a:pPr eaLnBrk="1" hangingPunct="1"/>
            <a:r>
              <a:rPr lang="en-US" sz="3200" smtClean="0">
                <a:latin typeface="Arial" pitchFamily="34" charset="0"/>
                <a:cs typeface="Times New Roman" pitchFamily="18" charset="0"/>
              </a:rPr>
              <a:t>UL Implementation</a:t>
            </a:r>
          </a:p>
          <a:p>
            <a:pPr eaLnBrk="1" hangingPunct="1">
              <a:buFontTx/>
              <a:buChar char="•"/>
            </a:pPr>
            <a:r>
              <a:rPr lang="en-US" sz="3200" b="1" smtClean="0">
                <a:solidFill>
                  <a:srgbClr val="000000"/>
                </a:solidFill>
                <a:latin typeface="Arial" pitchFamily="34" charset="0"/>
                <a:cs typeface="Arial" pitchFamily="34" charset="0"/>
              </a:rPr>
              <a:t>Global Sample Policy, </a:t>
            </a:r>
            <a:r>
              <a:rPr lang="en-US" sz="3200" b="1" smtClean="0">
                <a:solidFill>
                  <a:srgbClr val="000000"/>
                </a:solidFill>
                <a:latin typeface="Arial" pitchFamily="34" charset="0"/>
                <a:cs typeface="Arial" pitchFamily="34" charset="0"/>
                <a:hlinkClick r:id="rId3"/>
              </a:rPr>
              <a:t>00-OP-P0400</a:t>
            </a:r>
            <a:r>
              <a:rPr lang="en-US" sz="3200" b="1" smtClean="0">
                <a:solidFill>
                  <a:srgbClr val="000000"/>
                </a:solidFill>
                <a:latin typeface="Arial" pitchFamily="34" charset="0"/>
                <a:cs typeface="Arial" pitchFamily="34" charset="0"/>
              </a:rPr>
              <a:t>:  </a:t>
            </a:r>
            <a:r>
              <a:rPr lang="en-US" sz="3200" smtClean="0">
                <a:solidFill>
                  <a:srgbClr val="000000"/>
                </a:solidFill>
                <a:latin typeface="Arial" pitchFamily="34" charset="0"/>
                <a:cs typeface="Arial" pitchFamily="34" charset="0"/>
              </a:rPr>
              <a:t>D</a:t>
            </a:r>
            <a:r>
              <a:rPr lang="en-US" sz="3200" smtClean="0">
                <a:solidFill>
                  <a:srgbClr val="000000"/>
                </a:solidFill>
                <a:latin typeface="Arial" pitchFamily="34" charset="0"/>
                <a:cs typeface="Times New Roman" pitchFamily="18" charset="0"/>
              </a:rPr>
              <a:t>escribes the requirements for the handling, storage, and disposition of samples, collectively known as sample management</a:t>
            </a:r>
            <a:endParaRPr lang="en-US" sz="3200" smtClean="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5.9 – </a:t>
            </a:r>
            <a:r>
              <a:rPr lang="en-US" smtClean="0">
                <a:latin typeface="Arial" pitchFamily="34" charset="0"/>
                <a:cs typeface="Times New Roman" pitchFamily="18" charset="0"/>
              </a:rPr>
              <a:t>Assuring the Quality of Test and Calibration Results</a:t>
            </a:r>
          </a:p>
        </p:txBody>
      </p:sp>
      <p:sp>
        <p:nvSpPr>
          <p:cNvPr id="71683" name="Rectangle 3"/>
          <p:cNvSpPr>
            <a:spLocks noGrp="1" noChangeArrowheads="1"/>
          </p:cNvSpPr>
          <p:nvPr>
            <p:ph idx="1"/>
          </p:nvPr>
        </p:nvSpPr>
        <p:spPr>
          <a:xfrm>
            <a:off x="533400" y="1447800"/>
            <a:ext cx="7924800" cy="5030788"/>
          </a:xfrm>
        </p:spPr>
        <p:txBody>
          <a:bodyPr/>
          <a:lstStyle/>
          <a:p>
            <a:pPr eaLnBrk="1" hangingPunct="1"/>
            <a:r>
              <a:rPr lang="en-US" sz="3200" smtClean="0">
                <a:latin typeface="Arial" pitchFamily="34" charset="0"/>
                <a:cs typeface="Times New Roman" pitchFamily="18" charset="0"/>
              </a:rPr>
              <a:t>Clause Intent </a:t>
            </a:r>
          </a:p>
          <a:p>
            <a:pPr lvl="1" eaLnBrk="1" hangingPunct="1"/>
            <a:r>
              <a:rPr lang="en-US" sz="3200" smtClean="0">
                <a:latin typeface="Arial" pitchFamily="34" charset="0"/>
                <a:cs typeface="Times New Roman" pitchFamily="18" charset="0"/>
              </a:rPr>
              <a:t>To assure the validity of tests and calibrations through comparing test results</a:t>
            </a:r>
            <a:r>
              <a:rPr lang="en-US" sz="3200" smtClean="0">
                <a:solidFill>
                  <a:srgbClr val="FF3300"/>
                </a:solidFill>
                <a:latin typeface="Arial" pitchFamily="34" charset="0"/>
                <a:cs typeface="Times New Roman" pitchFamily="18" charset="0"/>
              </a:rPr>
              <a:t> </a:t>
            </a:r>
          </a:p>
          <a:p>
            <a:pPr eaLnBrk="1" hangingPunct="1"/>
            <a:r>
              <a:rPr lang="en-US" sz="3200" smtClean="0">
                <a:latin typeface="Arial" pitchFamily="34" charset="0"/>
                <a:cs typeface="Times New Roman" pitchFamily="18" charset="0"/>
              </a:rPr>
              <a:t>Clause Requirements Example </a:t>
            </a:r>
          </a:p>
          <a:p>
            <a:pPr lvl="1" eaLnBrk="1" hangingPunct="1"/>
            <a:r>
              <a:rPr lang="en-US" sz="3200" smtClean="0">
                <a:latin typeface="Arial" pitchFamily="34" charset="0"/>
                <a:cs typeface="Times New Roman" pitchFamily="18" charset="0"/>
              </a:rPr>
              <a:t>Quality control data shall be analyzed, and where outside of pre-defined criteria, action taken</a:t>
            </a:r>
            <a:endParaRPr lang="en-US" sz="3200" smtClean="0">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smtClean="0">
                <a:latin typeface="Arial" pitchFamily="34" charset="0"/>
                <a:ea typeface="Geneva" charset="0"/>
              </a:rPr>
              <a:t>Intent of ISO 17025</a:t>
            </a:r>
          </a:p>
        </p:txBody>
      </p:sp>
      <p:sp>
        <p:nvSpPr>
          <p:cNvPr id="8195" name="Rectangle 3"/>
          <p:cNvSpPr>
            <a:spLocks noGrp="1" noChangeArrowheads="1"/>
          </p:cNvSpPr>
          <p:nvPr>
            <p:ph idx="1"/>
          </p:nvPr>
        </p:nvSpPr>
        <p:spPr>
          <a:xfrm>
            <a:off x="533400" y="1447800"/>
            <a:ext cx="7924800" cy="5030788"/>
          </a:xfrm>
        </p:spPr>
        <p:txBody>
          <a:bodyPr/>
          <a:lstStyle/>
          <a:p>
            <a:pPr marL="457200" indent="-457200" eaLnBrk="1" hangingPunct="1">
              <a:buFont typeface="Arial" pitchFamily="34" charset="0"/>
              <a:buChar char="•"/>
              <a:defRPr/>
            </a:pPr>
            <a:r>
              <a:rPr lang="en-US" sz="3200" dirty="0" smtClean="0"/>
              <a:t>To facilitate cooperation between laboratories and other bodies, and assist in the exchange of information and experience, and in the harmonization of standards and procedures, by defining the general requirement of the competence of testing and calibration laboratories (Introduction of 17025)</a:t>
            </a:r>
          </a:p>
          <a:p>
            <a:pPr eaLnBrk="1" hangingPunct="1">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5.9 – </a:t>
            </a:r>
            <a:r>
              <a:rPr lang="en-US" smtClean="0">
                <a:latin typeface="Arial" pitchFamily="34" charset="0"/>
                <a:cs typeface="Times New Roman" pitchFamily="18" charset="0"/>
              </a:rPr>
              <a:t>Assuring the Quality of Test and Calibration Results</a:t>
            </a:r>
          </a:p>
        </p:txBody>
      </p:sp>
      <p:sp>
        <p:nvSpPr>
          <p:cNvPr id="72707"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UL Implementation </a:t>
            </a:r>
            <a:endParaRPr lang="en-US" sz="2800" smtClean="0">
              <a:solidFill>
                <a:srgbClr val="000000"/>
              </a:solidFill>
              <a:latin typeface="Arial" pitchFamily="34" charset="0"/>
              <a:cs typeface="Times New Roman" pitchFamily="18" charset="0"/>
            </a:endParaRPr>
          </a:p>
          <a:p>
            <a:pPr eaLnBrk="1" hangingPunct="1">
              <a:buFontTx/>
              <a:buChar char="•"/>
            </a:pPr>
            <a:r>
              <a:rPr lang="en-US" sz="2400" b="1" smtClean="0">
                <a:solidFill>
                  <a:srgbClr val="000000"/>
                </a:solidFill>
                <a:latin typeface="Arial" pitchFamily="34" charset="0"/>
                <a:cs typeface="Times New Roman" pitchFamily="18" charset="0"/>
              </a:rPr>
              <a:t>Proficiency Testing, </a:t>
            </a:r>
            <a:r>
              <a:rPr lang="en-US" sz="2400" b="1" smtClean="0">
                <a:solidFill>
                  <a:srgbClr val="000000"/>
                </a:solidFill>
                <a:latin typeface="Arial" pitchFamily="34" charset="0"/>
                <a:cs typeface="Times New Roman" pitchFamily="18" charset="0"/>
                <a:hlinkClick r:id="rId3"/>
              </a:rPr>
              <a:t>00-LC-P0029</a:t>
            </a:r>
            <a:r>
              <a:rPr lang="en-US" sz="2400" b="1" smtClean="0">
                <a:solidFill>
                  <a:srgbClr val="000000"/>
                </a:solidFill>
                <a:latin typeface="Arial" pitchFamily="34" charset="0"/>
                <a:cs typeface="Times New Roman" pitchFamily="18" charset="0"/>
              </a:rPr>
              <a:t>: </a:t>
            </a:r>
            <a:r>
              <a:rPr lang="en-US" sz="2400" smtClean="0">
                <a:solidFill>
                  <a:srgbClr val="000000"/>
                </a:solidFill>
                <a:latin typeface="Arial" pitchFamily="34" charset="0"/>
                <a:cs typeface="Times New Roman" pitchFamily="18" charset="0"/>
              </a:rPr>
              <a:t> Defines the roles, responsibilities and processes for the design and completion of proficiency testing </a:t>
            </a:r>
          </a:p>
          <a:p>
            <a:pPr eaLnBrk="1" hangingPunct="1">
              <a:buFontTx/>
              <a:buChar char="•"/>
            </a:pPr>
            <a:r>
              <a:rPr lang="en-US" sz="2400" b="1" smtClean="0">
                <a:solidFill>
                  <a:srgbClr val="000000"/>
                </a:solidFill>
                <a:latin typeface="Arial" pitchFamily="34" charset="0"/>
                <a:ea typeface="Arial Unicode MS" pitchFamily="34" charset="-128"/>
                <a:cs typeface="Arial Unicode MS" pitchFamily="34" charset="-128"/>
              </a:rPr>
              <a:t>Global Laboratory Calibration Policy, </a:t>
            </a:r>
            <a:r>
              <a:rPr lang="en-US" sz="2400" b="1" smtClean="0">
                <a:solidFill>
                  <a:srgbClr val="000000"/>
                </a:solidFill>
                <a:latin typeface="Arial" pitchFamily="34" charset="0"/>
                <a:cs typeface="Times New Roman" pitchFamily="18" charset="0"/>
              </a:rPr>
              <a:t> </a:t>
            </a:r>
            <a:r>
              <a:rPr lang="en-US" sz="2400" b="1" smtClean="0">
                <a:latin typeface="Arial" pitchFamily="34" charset="0"/>
                <a:cs typeface="Times New Roman" pitchFamily="18" charset="0"/>
                <a:hlinkClick r:id="rId4"/>
              </a:rPr>
              <a:t>00-LC-P0028</a:t>
            </a:r>
            <a:r>
              <a:rPr lang="en-US" sz="2400" b="1" smtClean="0">
                <a:latin typeface="Arial" pitchFamily="34" charset="0"/>
                <a:cs typeface="Times New Roman" pitchFamily="18" charset="0"/>
              </a:rPr>
              <a:t>:</a:t>
            </a:r>
            <a:r>
              <a:rPr lang="en-US" sz="2400" smtClean="0">
                <a:solidFill>
                  <a:srgbClr val="000000"/>
                </a:solidFill>
                <a:latin typeface="Arial" pitchFamily="34" charset="0"/>
                <a:ea typeface="Arial Unicode MS" pitchFamily="34" charset="-128"/>
                <a:cs typeface="Arial Unicode MS" pitchFamily="34" charset="-128"/>
              </a:rPr>
              <a:t> P</a:t>
            </a:r>
            <a:r>
              <a:rPr lang="en-US" sz="2400" smtClean="0">
                <a:solidFill>
                  <a:srgbClr val="000000"/>
                </a:solidFill>
                <a:latin typeface="Arial" pitchFamily="34" charset="0"/>
                <a:cs typeface="Times New Roman" pitchFamily="18" charset="0"/>
              </a:rPr>
              <a:t>rovides the core requirements for calibration related processes for the UL Global Testing Organization</a:t>
            </a:r>
          </a:p>
          <a:p>
            <a:pPr eaLnBrk="1" hangingPunct="1">
              <a:buFontTx/>
              <a:buChar char="•"/>
            </a:pPr>
            <a:r>
              <a:rPr lang="en-US" sz="2400" b="1" smtClean="0">
                <a:solidFill>
                  <a:srgbClr val="000000"/>
                </a:solidFill>
                <a:latin typeface="Arial" pitchFamily="34" charset="0"/>
                <a:cs typeface="Times New Roman" pitchFamily="18" charset="0"/>
              </a:rPr>
              <a:t>Global Laboratory Management Review Policy,</a:t>
            </a:r>
            <a:r>
              <a:rPr lang="en-US" sz="2400" b="1" smtClean="0">
                <a:latin typeface="Arial" pitchFamily="34" charset="0"/>
                <a:ea typeface="Geneva" charset="0"/>
              </a:rPr>
              <a:t> </a:t>
            </a:r>
            <a:r>
              <a:rPr lang="en-US" sz="2400" b="1" smtClean="0">
                <a:solidFill>
                  <a:srgbClr val="000000"/>
                </a:solidFill>
                <a:latin typeface="Arial" pitchFamily="34" charset="0"/>
                <a:cs typeface="Times New Roman" pitchFamily="18" charset="0"/>
                <a:hlinkClick r:id="rId5"/>
              </a:rPr>
              <a:t>00-LC-P0040</a:t>
            </a:r>
            <a:r>
              <a:rPr lang="en-US" sz="2400" b="1" smtClean="0">
                <a:latin typeface="Arial" pitchFamily="34" charset="0"/>
                <a:cs typeface="Times New Roman" pitchFamily="18" charset="0"/>
              </a:rPr>
              <a:t>:</a:t>
            </a:r>
            <a:r>
              <a:rPr lang="en-US" sz="2400" smtClean="0">
                <a:latin typeface="Arial" pitchFamily="34" charset="0"/>
                <a:cs typeface="Times New Roman" pitchFamily="18" charset="0"/>
              </a:rPr>
              <a:t>  D</a:t>
            </a:r>
            <a:r>
              <a:rPr lang="en-US" sz="2400" smtClean="0">
                <a:solidFill>
                  <a:srgbClr val="000000"/>
                </a:solidFill>
                <a:latin typeface="Arial" pitchFamily="34" charset="0"/>
                <a:cs typeface="Times New Roman" pitchFamily="18" charset="0"/>
              </a:rPr>
              <a:t>escribes the requirements for laboratory management reviews for the UL Global Testing Organization (TO)</a:t>
            </a:r>
          </a:p>
          <a:p>
            <a:pPr eaLnBrk="1" hangingPunct="1">
              <a:buFontTx/>
              <a:buChar char="•"/>
            </a:pPr>
            <a:endParaRPr lang="en-US" sz="2400" smtClean="0">
              <a:solidFill>
                <a:srgbClr val="000000"/>
              </a:solidFill>
              <a:latin typeface="Arial" pitchFamily="34" charset="0"/>
              <a:cs typeface="Times New Roman" pitchFamily="18" charset="0"/>
            </a:endParaRPr>
          </a:p>
          <a:p>
            <a:pPr eaLnBrk="1" hangingPunct="1"/>
            <a:endParaRPr lang="en-US" sz="2400" smtClean="0">
              <a:solidFill>
                <a:srgbClr val="000000"/>
              </a:solidFill>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5.10 – </a:t>
            </a:r>
            <a:r>
              <a:rPr lang="nb-NO" smtClean="0">
                <a:latin typeface="Arial" pitchFamily="34" charset="0"/>
                <a:cs typeface="Times New Roman" pitchFamily="18" charset="0"/>
              </a:rPr>
              <a:t>Reporting the</a:t>
            </a:r>
            <a:r>
              <a:rPr lang="en-US" smtClean="0">
                <a:latin typeface="Arial" pitchFamily="34" charset="0"/>
                <a:cs typeface="Times New Roman" pitchFamily="18" charset="0"/>
              </a:rPr>
              <a:t> Results</a:t>
            </a:r>
          </a:p>
        </p:txBody>
      </p:sp>
      <p:sp>
        <p:nvSpPr>
          <p:cNvPr id="73731" name="Rectangle 3"/>
          <p:cNvSpPr>
            <a:spLocks noGrp="1" noChangeArrowheads="1"/>
          </p:cNvSpPr>
          <p:nvPr>
            <p:ph idx="1"/>
          </p:nvPr>
        </p:nvSpPr>
        <p:spPr>
          <a:xfrm>
            <a:off x="533400" y="1447800"/>
            <a:ext cx="7924800" cy="5030788"/>
          </a:xfrm>
        </p:spPr>
        <p:txBody>
          <a:bodyPr/>
          <a:lstStyle/>
          <a:p>
            <a:pPr eaLnBrk="1" hangingPunct="1"/>
            <a:r>
              <a:rPr lang="en-US" sz="2800" smtClean="0">
                <a:latin typeface="Arial" pitchFamily="34" charset="0"/>
                <a:cs typeface="Times New Roman" pitchFamily="18" charset="0"/>
              </a:rPr>
              <a:t>Clause Intent </a:t>
            </a:r>
          </a:p>
          <a:p>
            <a:pPr lvl="1" eaLnBrk="1" hangingPunct="1"/>
            <a:r>
              <a:rPr lang="en-US" sz="2400" smtClean="0">
                <a:latin typeface="Arial" pitchFamily="34" charset="0"/>
                <a:cs typeface="Times New Roman" pitchFamily="18" charset="0"/>
              </a:rPr>
              <a:t>The results of testing and calibration activity shall be reported accurately and in accordance with specified methods</a:t>
            </a:r>
          </a:p>
          <a:p>
            <a:pPr eaLnBrk="1" hangingPunct="1"/>
            <a:r>
              <a:rPr lang="en-US" sz="2800" smtClean="0">
                <a:latin typeface="Arial" pitchFamily="34" charset="0"/>
                <a:cs typeface="Times New Roman" pitchFamily="18" charset="0"/>
              </a:rPr>
              <a:t>Clause Requirements Example </a:t>
            </a:r>
          </a:p>
          <a:p>
            <a:pPr lvl="1" eaLnBrk="1" hangingPunct="1"/>
            <a:r>
              <a:rPr lang="en-US" sz="2400" smtClean="0">
                <a:latin typeface="Arial" pitchFamily="34" charset="0"/>
                <a:cs typeface="Times New Roman" pitchFamily="18" charset="0"/>
              </a:rPr>
              <a:t>The results shall be reported and include all the information requested by the customer and necessary for the interpretation of the test or calibration results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5.10 – </a:t>
            </a:r>
            <a:r>
              <a:rPr lang="nb-NO" smtClean="0">
                <a:latin typeface="Arial" pitchFamily="34" charset="0"/>
                <a:cs typeface="Times New Roman" pitchFamily="18" charset="0"/>
              </a:rPr>
              <a:t>Reporting the</a:t>
            </a:r>
            <a:r>
              <a:rPr lang="en-US" smtClean="0">
                <a:latin typeface="Arial" pitchFamily="34" charset="0"/>
                <a:cs typeface="Times New Roman" pitchFamily="18" charset="0"/>
              </a:rPr>
              <a:t> Results</a:t>
            </a:r>
          </a:p>
        </p:txBody>
      </p:sp>
      <p:sp>
        <p:nvSpPr>
          <p:cNvPr id="74755" name="Rectangle 3"/>
          <p:cNvSpPr>
            <a:spLocks noGrp="1" noChangeArrowheads="1"/>
          </p:cNvSpPr>
          <p:nvPr>
            <p:ph idx="1"/>
          </p:nvPr>
        </p:nvSpPr>
        <p:spPr>
          <a:xfrm>
            <a:off x="533400" y="1371600"/>
            <a:ext cx="8305800" cy="5030788"/>
          </a:xfrm>
        </p:spPr>
        <p:txBody>
          <a:bodyPr/>
          <a:lstStyle/>
          <a:p>
            <a:pPr eaLnBrk="1" hangingPunct="1"/>
            <a:r>
              <a:rPr lang="en-US" sz="2800" smtClean="0">
                <a:latin typeface="Arial" pitchFamily="34" charset="0"/>
                <a:cs typeface="Times New Roman" pitchFamily="18" charset="0"/>
              </a:rPr>
              <a:t>UL Implementation</a:t>
            </a:r>
          </a:p>
          <a:p>
            <a:pPr eaLnBrk="1" hangingPunct="1">
              <a:buFontTx/>
              <a:buChar char="•"/>
            </a:pPr>
            <a:r>
              <a:rPr lang="en-US" sz="2400" b="1" smtClean="0">
                <a:solidFill>
                  <a:srgbClr val="000000"/>
                </a:solidFill>
                <a:latin typeface="Arial" pitchFamily="34" charset="0"/>
                <a:cs typeface="Times New Roman" pitchFamily="18" charset="0"/>
              </a:rPr>
              <a:t>Data Recording, Reporting and Related Requirements,</a:t>
            </a:r>
            <a:r>
              <a:rPr lang="en-US" sz="2400" b="1" smtClean="0">
                <a:latin typeface="Arial" pitchFamily="34" charset="0"/>
                <a:ea typeface="Geneva" charset="0"/>
              </a:rPr>
              <a:t> </a:t>
            </a:r>
            <a:r>
              <a:rPr lang="en-US" sz="2400" b="1" smtClean="0">
                <a:latin typeface="Arial" pitchFamily="34" charset="0"/>
                <a:cs typeface="Times New Roman" pitchFamily="18" charset="0"/>
                <a:hlinkClick r:id="rId3"/>
              </a:rPr>
              <a:t>00-LC-S0258</a:t>
            </a:r>
            <a:r>
              <a:rPr lang="en-US" sz="2400" b="1" smtClean="0">
                <a:latin typeface="Arial" pitchFamily="34" charset="0"/>
                <a:cs typeface="Times New Roman" pitchFamily="18" charset="0"/>
              </a:rPr>
              <a:t>:  </a:t>
            </a:r>
            <a:r>
              <a:rPr lang="en-US" sz="2400" smtClean="0">
                <a:latin typeface="Arial" pitchFamily="34" charset="0"/>
                <a:ea typeface="Geneva" charset="0"/>
              </a:rPr>
              <a:t>P</a:t>
            </a:r>
            <a:r>
              <a:rPr lang="en-US" sz="2400" smtClean="0">
                <a:solidFill>
                  <a:srgbClr val="000000"/>
                </a:solidFill>
                <a:latin typeface="Arial" pitchFamily="34" charset="0"/>
                <a:cs typeface="Times New Roman" pitchFamily="18" charset="0"/>
              </a:rPr>
              <a:t>rovides product testing staff with documented data recording procedures</a:t>
            </a:r>
          </a:p>
          <a:p>
            <a:pPr eaLnBrk="1" hangingPunct="1">
              <a:buFontTx/>
              <a:buChar char="•"/>
            </a:pPr>
            <a:r>
              <a:rPr lang="en-US" altLang="zh-CN" sz="2400" b="1" smtClean="0">
                <a:solidFill>
                  <a:srgbClr val="000000"/>
                </a:solidFill>
                <a:latin typeface="Arial" pitchFamily="34" charset="0"/>
                <a:ea typeface="SimSun" pitchFamily="2" charset="-122"/>
              </a:rPr>
              <a:t>Form Datasheet Requirements, </a:t>
            </a:r>
            <a:r>
              <a:rPr lang="en-US" altLang="zh-CN" sz="2400" b="1" smtClean="0">
                <a:solidFill>
                  <a:srgbClr val="000000"/>
                </a:solidFill>
                <a:latin typeface="Arial" pitchFamily="34" charset="0"/>
                <a:ea typeface="SimSun" pitchFamily="2" charset="-122"/>
                <a:hlinkClick r:id="rId4"/>
              </a:rPr>
              <a:t>00-LO-S0405</a:t>
            </a:r>
            <a:r>
              <a:rPr lang="en-US" altLang="zh-CN" sz="2400" b="1" smtClean="0">
                <a:solidFill>
                  <a:srgbClr val="000000"/>
                </a:solidFill>
                <a:latin typeface="Arial" pitchFamily="34" charset="0"/>
                <a:ea typeface="SimSun" pitchFamily="2" charset="-122"/>
              </a:rPr>
              <a:t>:  </a:t>
            </a:r>
            <a:r>
              <a:rPr lang="en-US" altLang="zh-CN" sz="2400" smtClean="0">
                <a:solidFill>
                  <a:srgbClr val="000000"/>
                </a:solidFill>
                <a:latin typeface="Arial" pitchFamily="34" charset="0"/>
                <a:ea typeface="SimSun" pitchFamily="2" charset="-122"/>
              </a:rPr>
              <a:t>P</a:t>
            </a:r>
            <a:r>
              <a:rPr lang="en-US" sz="2400" smtClean="0">
                <a:latin typeface="Arial" pitchFamily="34" charset="0"/>
                <a:ea typeface="Geneva" charset="0"/>
              </a:rPr>
              <a:t>rovides requirements for the creation or revision of electronic form datasheets or datasheet packages that can then be used to develop electronic or paper datasheets.</a:t>
            </a:r>
          </a:p>
          <a:p>
            <a:pPr eaLnBrk="1" hangingPunct="1">
              <a:buFontTx/>
              <a:buChar char="•"/>
            </a:pPr>
            <a:r>
              <a:rPr lang="en-US" sz="2400" b="1" smtClean="0">
                <a:solidFill>
                  <a:srgbClr val="000000"/>
                </a:solidFill>
                <a:latin typeface="Arial" pitchFamily="34" charset="0"/>
                <a:ea typeface="Arial Unicode MS" pitchFamily="34" charset="-128"/>
                <a:cs typeface="Arial Unicode MS" pitchFamily="34" charset="-128"/>
              </a:rPr>
              <a:t>Global Laboratory Calibration Policy, </a:t>
            </a:r>
            <a:r>
              <a:rPr lang="en-US" sz="2400" b="1" smtClean="0">
                <a:latin typeface="Arial" pitchFamily="34" charset="0"/>
                <a:cs typeface="Times New Roman" pitchFamily="18" charset="0"/>
                <a:hlinkClick r:id="rId5"/>
              </a:rPr>
              <a:t>00-LC-P0028</a:t>
            </a:r>
            <a:r>
              <a:rPr lang="en-US" sz="2400" b="1" smtClean="0">
                <a:solidFill>
                  <a:srgbClr val="000000"/>
                </a:solidFill>
                <a:latin typeface="Arial" pitchFamily="34" charset="0"/>
                <a:cs typeface="Times New Roman" pitchFamily="18" charset="0"/>
              </a:rPr>
              <a:t>:  </a:t>
            </a:r>
            <a:r>
              <a:rPr lang="en-US" sz="2400" smtClean="0">
                <a:solidFill>
                  <a:srgbClr val="000000"/>
                </a:solidFill>
                <a:latin typeface="Arial" pitchFamily="34" charset="0"/>
                <a:ea typeface="Arial Unicode MS" pitchFamily="34" charset="-128"/>
                <a:cs typeface="Arial Unicode MS" pitchFamily="34" charset="-128"/>
              </a:rPr>
              <a:t> P</a:t>
            </a:r>
            <a:r>
              <a:rPr lang="en-US" sz="2400" smtClean="0">
                <a:solidFill>
                  <a:srgbClr val="000000"/>
                </a:solidFill>
                <a:latin typeface="Arial" pitchFamily="34" charset="0"/>
                <a:cs typeface="Times New Roman" pitchFamily="18" charset="0"/>
              </a:rPr>
              <a:t>rovides the core requirements for calibration related processes for the UL Global Testing Organization</a:t>
            </a:r>
          </a:p>
          <a:p>
            <a:pPr eaLnBrk="1" hangingPunct="1">
              <a:buFontTx/>
              <a:buChar char="•"/>
            </a:pPr>
            <a:endParaRPr lang="en-US" sz="2400" b="1" smtClean="0">
              <a:solidFill>
                <a:srgbClr val="000000"/>
              </a:solidFill>
              <a:latin typeface="Arial"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mtClean="0">
                <a:latin typeface="Arial" pitchFamily="34" charset="0"/>
                <a:ea typeface="Geneva" charset="0"/>
              </a:rPr>
              <a:t>Application of ISO 17025 to the CAR Administrator Function</a:t>
            </a:r>
          </a:p>
        </p:txBody>
      </p:sp>
      <p:sp>
        <p:nvSpPr>
          <p:cNvPr id="75779" name="Rectangle 3"/>
          <p:cNvSpPr>
            <a:spLocks noGrp="1" noChangeArrowheads="1"/>
          </p:cNvSpPr>
          <p:nvPr>
            <p:ph idx="1"/>
          </p:nvPr>
        </p:nvSpPr>
        <p:spPr>
          <a:xfrm>
            <a:off x="533400" y="1447800"/>
            <a:ext cx="7924800" cy="5030788"/>
          </a:xfrm>
        </p:spPr>
        <p:txBody>
          <a:bodyPr/>
          <a:lstStyle/>
          <a:p>
            <a:pPr eaLnBrk="1" hangingPunct="1">
              <a:buFontTx/>
              <a:buChar char="•"/>
            </a:pPr>
            <a:r>
              <a:rPr lang="en-US" sz="4000" smtClean="0">
                <a:latin typeface="Arial" pitchFamily="34" charset="0"/>
                <a:ea typeface="Geneva" charset="0"/>
              </a:rPr>
              <a:t>CAR Administrators must ensure that corrective action plans comply with ISO 17025 standard requirements</a:t>
            </a:r>
          </a:p>
          <a:p>
            <a:pPr eaLnBrk="1" hangingPunct="1"/>
            <a:endParaRPr lang="en-US" smtClean="0">
              <a:latin typeface="Arial" pitchFamily="34" charset="0"/>
              <a:ea typeface="Geneva"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mtClean="0">
                <a:latin typeface="Arial" pitchFamily="34" charset="0"/>
                <a:ea typeface="Geneva" charset="0"/>
              </a:rPr>
              <a:t>Corrective Action Plan Review</a:t>
            </a:r>
          </a:p>
        </p:txBody>
      </p:sp>
      <p:sp>
        <p:nvSpPr>
          <p:cNvPr id="76803" name="Rectangle 3"/>
          <p:cNvSpPr>
            <a:spLocks noGrp="1" noChangeArrowheads="1"/>
          </p:cNvSpPr>
          <p:nvPr>
            <p:ph idx="1"/>
          </p:nvPr>
        </p:nvSpPr>
        <p:spPr>
          <a:xfrm>
            <a:off x="533400" y="1447800"/>
            <a:ext cx="7924800" cy="5030788"/>
          </a:xfrm>
        </p:spPr>
        <p:txBody>
          <a:bodyPr/>
          <a:lstStyle/>
          <a:p>
            <a:pPr eaLnBrk="1" hangingPunct="1">
              <a:buFontTx/>
              <a:buChar char="•"/>
            </a:pPr>
            <a:r>
              <a:rPr lang="en-US" sz="2800" smtClean="0">
                <a:latin typeface="Arial" pitchFamily="34" charset="0"/>
                <a:ea typeface="Geneva" charset="0"/>
              </a:rPr>
              <a:t>Understand the linkage between the nonconformity statement and the ISO clause violated</a:t>
            </a:r>
          </a:p>
          <a:p>
            <a:pPr lvl="1" eaLnBrk="1" hangingPunct="1"/>
            <a:r>
              <a:rPr lang="en-US" sz="2800" smtClean="0">
                <a:latin typeface="Arial" pitchFamily="34" charset="0"/>
              </a:rPr>
              <a:t>If an ISO standard is not identified in the CAR, match the nonconformity statement to the most appropriate ISO clause(s)</a:t>
            </a:r>
          </a:p>
          <a:p>
            <a:pPr lvl="1" eaLnBrk="1" hangingPunct="1"/>
            <a:r>
              <a:rPr lang="en-US" sz="2800" smtClean="0">
                <a:latin typeface="Arial" pitchFamily="34" charset="0"/>
              </a:rPr>
              <a:t>Verify the linkage between the corrective action plan and the violated ISO Clause(s) – there must be a match</a:t>
            </a:r>
          </a:p>
          <a:p>
            <a:pPr lvl="2" eaLnBrk="1" hangingPunct="1">
              <a:buFontTx/>
              <a:buNone/>
            </a:pPr>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152400"/>
            <a:ext cx="8077200" cy="1077913"/>
          </a:xfrm>
          <a:solidFill>
            <a:srgbClr val="D4D4D4"/>
          </a:solidFill>
        </p:spPr>
        <p:txBody>
          <a:bodyPr/>
          <a:lstStyle/>
          <a:p>
            <a:pPr eaLnBrk="1" hangingPunct="1"/>
            <a:r>
              <a:rPr lang="en-US" smtClean="0">
                <a:latin typeface="Arial" pitchFamily="34" charset="0"/>
                <a:ea typeface="Geneva" charset="0"/>
              </a:rPr>
              <a:t>Corrective Action Plan Review, cont.</a:t>
            </a:r>
          </a:p>
        </p:txBody>
      </p:sp>
      <p:sp>
        <p:nvSpPr>
          <p:cNvPr id="77827" name="Rectangle 3"/>
          <p:cNvSpPr>
            <a:spLocks noGrp="1" noChangeArrowheads="1"/>
          </p:cNvSpPr>
          <p:nvPr>
            <p:ph idx="1"/>
          </p:nvPr>
        </p:nvSpPr>
        <p:spPr>
          <a:xfrm>
            <a:off x="533400" y="1447800"/>
            <a:ext cx="7924800" cy="5030788"/>
          </a:xfrm>
        </p:spPr>
        <p:txBody>
          <a:bodyPr/>
          <a:lstStyle/>
          <a:p>
            <a:pPr lvl="1" eaLnBrk="1" hangingPunct="1"/>
            <a:r>
              <a:rPr lang="en-US" sz="3200" smtClean="0">
                <a:latin typeface="Arial" pitchFamily="34" charset="0"/>
              </a:rPr>
              <a:t>Establish “links” to other applicable ISO clauses</a:t>
            </a:r>
          </a:p>
          <a:p>
            <a:pPr lvl="2" eaLnBrk="1" hangingPunct="1"/>
            <a:r>
              <a:rPr lang="en-US" sz="3200" smtClean="0">
                <a:latin typeface="Arial" pitchFamily="34" charset="0"/>
              </a:rPr>
              <a:t>Document control and control of records are impacted by most corrective action plans</a:t>
            </a:r>
          </a:p>
          <a:p>
            <a:pPr lvl="1" eaLnBrk="1" hangingPunct="1"/>
            <a:r>
              <a:rPr lang="en-US" sz="3200" smtClean="0">
                <a:latin typeface="Arial" pitchFamily="34" charset="0"/>
              </a:rPr>
              <a:t>Verify that the corrective action plan does not violate ISO clause requirements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title"/>
          </p:nvPr>
        </p:nvSpPr>
        <p:spPr>
          <a:xfrm>
            <a:off x="533400" y="228600"/>
            <a:ext cx="8077200" cy="1077913"/>
          </a:xfrm>
          <a:solidFill>
            <a:srgbClr val="D4D4D4"/>
          </a:solidFill>
        </p:spPr>
        <p:txBody>
          <a:bodyPr/>
          <a:lstStyle/>
          <a:p>
            <a:pPr eaLnBrk="1" hangingPunct="1"/>
            <a:r>
              <a:rPr lang="en-US" sz="3600" smtClean="0">
                <a:latin typeface="Arial" pitchFamily="34" charset="0"/>
                <a:ea typeface="Geneva" charset="0"/>
              </a:rPr>
              <a:t>Workshop</a:t>
            </a:r>
          </a:p>
        </p:txBody>
      </p:sp>
      <p:sp>
        <p:nvSpPr>
          <p:cNvPr id="78851" name="Rectangle 3"/>
          <p:cNvSpPr>
            <a:spLocks noGrp="1" noChangeArrowheads="1"/>
          </p:cNvSpPr>
          <p:nvPr>
            <p:ph idx="1"/>
          </p:nvPr>
        </p:nvSpPr>
        <p:spPr>
          <a:xfrm>
            <a:off x="533400" y="1447800"/>
            <a:ext cx="7924800" cy="5030788"/>
          </a:xfrm>
        </p:spPr>
        <p:txBody>
          <a:bodyPr/>
          <a:lstStyle/>
          <a:p>
            <a:pPr eaLnBrk="1" hangingPunct="1">
              <a:buFontTx/>
              <a:buChar char="•"/>
            </a:pPr>
            <a:r>
              <a:rPr lang="en-US" sz="3200" smtClean="0">
                <a:latin typeface="Arial" pitchFamily="34" charset="0"/>
                <a:ea typeface="Geneva" charset="0"/>
              </a:rPr>
              <a:t>In your teams, discuss and determine if the case studies meet the appropriate ISO 17025 standard requirements</a:t>
            </a:r>
          </a:p>
          <a:p>
            <a:pPr eaLnBrk="1" hangingPunct="1">
              <a:buFontTx/>
              <a:buChar char="•"/>
            </a:pPr>
            <a:r>
              <a:rPr lang="en-US" sz="3200" smtClean="0">
                <a:latin typeface="Arial" pitchFamily="34" charset="0"/>
                <a:ea typeface="Geneva" charset="0"/>
              </a:rPr>
              <a:t>Appoint a group leader to report team conclusions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2503488"/>
            <a:ext cx="7772400" cy="1077912"/>
          </a:xfrm>
        </p:spPr>
        <p:txBody>
          <a:bodyPr/>
          <a:lstStyle/>
          <a:p>
            <a:pPr algn="ctr" eaLnBrk="1" hangingPunct="1"/>
            <a:r>
              <a:rPr lang="en-US" sz="4800" smtClean="0">
                <a:latin typeface="Arial" pitchFamily="34" charset="0"/>
                <a:ea typeface="Geneva" charset="0"/>
              </a:rPr>
              <a:t>End</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a:xfrm>
            <a:off x="533400" y="228600"/>
            <a:ext cx="8077200" cy="1077913"/>
          </a:xfrm>
          <a:solidFill>
            <a:srgbClr val="D4D4D4"/>
          </a:solidFill>
        </p:spPr>
        <p:txBody>
          <a:bodyPr/>
          <a:lstStyle/>
          <a:p>
            <a:pPr eaLnBrk="1" hangingPunct="1"/>
            <a:r>
              <a:rPr lang="en-US" smtClean="0">
                <a:latin typeface="Arial" pitchFamily="34" charset="0"/>
                <a:ea typeface="Geneva" charset="0"/>
              </a:rPr>
              <a:t>Revision History</a:t>
            </a:r>
          </a:p>
        </p:txBody>
      </p:sp>
      <p:sp>
        <p:nvSpPr>
          <p:cNvPr id="80899" name="Rectangle 2"/>
          <p:cNvSpPr>
            <a:spLocks noGrp="1" noChangeArrowheads="1"/>
          </p:cNvSpPr>
          <p:nvPr>
            <p:ph idx="1"/>
          </p:nvPr>
        </p:nvSpPr>
        <p:spPr>
          <a:xfrm>
            <a:off x="533400" y="1447800"/>
            <a:ext cx="7924800" cy="5030788"/>
          </a:xfrm>
        </p:spPr>
        <p:txBody>
          <a:bodyPr/>
          <a:lstStyle/>
          <a:p>
            <a:pPr eaLnBrk="1" hangingPunct="1"/>
            <a:r>
              <a:rPr lang="en-US" sz="1400" smtClean="0">
                <a:latin typeface="Arial" pitchFamily="34" charset="0"/>
                <a:ea typeface="Geneva" charset="0"/>
              </a:rPr>
              <a:t>Rev 5 – February 15, 2012 – Added document links.  Removed CITS reference.  Updated presentation template to new UL Brand</a:t>
            </a:r>
          </a:p>
          <a:p>
            <a:pPr eaLnBrk="1" hangingPunct="1"/>
            <a:r>
              <a:rPr lang="en-US" sz="1400" smtClean="0">
                <a:latin typeface="Arial" pitchFamily="34" charset="0"/>
                <a:ea typeface="Geneva" charset="0"/>
              </a:rPr>
              <a:t>Rev. 4, September 25, 2009</a:t>
            </a:r>
          </a:p>
          <a:p>
            <a:pPr eaLnBrk="1" hangingPunct="1"/>
            <a:r>
              <a:rPr lang="en-US" sz="1400" smtClean="0">
                <a:latin typeface="Arial" pitchFamily="34" charset="0"/>
                <a:ea typeface="Geneva" charset="0"/>
              </a:rPr>
              <a:t>Clarified cover page description of 17025 to indicate 2005 version</a:t>
            </a:r>
          </a:p>
          <a:p>
            <a:pPr eaLnBrk="1" hangingPunct="1"/>
            <a:r>
              <a:rPr lang="en-US" sz="1400" smtClean="0">
                <a:latin typeface="Arial" pitchFamily="34" charset="0"/>
                <a:ea typeface="Geneva" charset="0"/>
              </a:rPr>
              <a:t>Updated Revision History slide to include revisions 1 and 2</a:t>
            </a:r>
          </a:p>
          <a:p>
            <a:pPr eaLnBrk="1" hangingPunct="1"/>
            <a:endParaRPr lang="en-US" sz="1400" smtClean="0">
              <a:latin typeface="Arial" pitchFamily="34" charset="0"/>
              <a:ea typeface="Geneva" charset="0"/>
            </a:endParaRPr>
          </a:p>
          <a:p>
            <a:pPr eaLnBrk="1" hangingPunct="1"/>
            <a:r>
              <a:rPr lang="en-US" sz="1400" smtClean="0">
                <a:latin typeface="Arial" pitchFamily="34" charset="0"/>
                <a:ea typeface="Geneva" charset="0"/>
              </a:rPr>
              <a:t>Rev. 3, June 23, 2009</a:t>
            </a:r>
          </a:p>
          <a:p>
            <a:pPr eaLnBrk="1" hangingPunct="1"/>
            <a:r>
              <a:rPr lang="en-US" sz="1400" smtClean="0">
                <a:latin typeface="Arial" pitchFamily="34" charset="0"/>
                <a:ea typeface="Geneva" charset="0"/>
              </a:rPr>
              <a:t>Slide 40 – Updated wording from “management system” to “quality management system”</a:t>
            </a:r>
          </a:p>
          <a:p>
            <a:pPr eaLnBrk="1" hangingPunct="1"/>
            <a:r>
              <a:rPr lang="en-US" sz="1400" smtClean="0">
                <a:latin typeface="Arial" pitchFamily="34" charset="0"/>
                <a:ea typeface="Geneva" charset="0"/>
              </a:rPr>
              <a:t>Slide 47 – Corrected document number (00-TC-G0050)</a:t>
            </a:r>
          </a:p>
          <a:p>
            <a:pPr eaLnBrk="1" hangingPunct="1"/>
            <a:r>
              <a:rPr lang="en-US" sz="1400" smtClean="0">
                <a:latin typeface="Arial" pitchFamily="34" charset="0"/>
                <a:ea typeface="Geneva" charset="0"/>
              </a:rPr>
              <a:t>Slide 63 – Remove the bullet referencing DAP job aid 00-OP-J0026</a:t>
            </a:r>
          </a:p>
          <a:p>
            <a:pPr eaLnBrk="1" hangingPunct="1"/>
            <a:r>
              <a:rPr lang="en-US" sz="1400" smtClean="0">
                <a:latin typeface="Arial" pitchFamily="34" charset="0"/>
                <a:ea typeface="Geneva" charset="0"/>
              </a:rPr>
              <a:t>Minor formatting changes throughout for consistency</a:t>
            </a:r>
          </a:p>
          <a:p>
            <a:pPr eaLnBrk="1" hangingPunct="1"/>
            <a:endParaRPr lang="en-US" sz="1400" smtClean="0">
              <a:latin typeface="Arial" pitchFamily="34" charset="0"/>
              <a:ea typeface="Geneva" charset="0"/>
            </a:endParaRPr>
          </a:p>
          <a:p>
            <a:pPr eaLnBrk="1" hangingPunct="1"/>
            <a:r>
              <a:rPr lang="en-US" sz="1400" smtClean="0">
                <a:latin typeface="Arial" pitchFamily="34" charset="0"/>
                <a:ea typeface="Geneva" charset="0"/>
              </a:rPr>
              <a:t>Rev 2, August 4, 2008</a:t>
            </a:r>
          </a:p>
          <a:p>
            <a:pPr eaLnBrk="1" hangingPunct="1"/>
            <a:r>
              <a:rPr lang="en-US" sz="1400" smtClean="0">
                <a:latin typeface="Arial" pitchFamily="34" charset="0"/>
                <a:ea typeface="Geneva" charset="0"/>
              </a:rPr>
              <a:t>Includes suggestions made by the participants in the "train the trainer" session for CAR Admin Trainers</a:t>
            </a:r>
          </a:p>
          <a:p>
            <a:pPr eaLnBrk="1" hangingPunct="1"/>
            <a:endParaRPr lang="en-US" sz="1400" smtClean="0">
              <a:latin typeface="Arial" pitchFamily="34" charset="0"/>
              <a:ea typeface="Geneva" charset="0"/>
            </a:endParaRPr>
          </a:p>
          <a:p>
            <a:pPr eaLnBrk="1" hangingPunct="1"/>
            <a:r>
              <a:rPr lang="en-US" sz="1400" smtClean="0">
                <a:latin typeface="Arial" pitchFamily="34" charset="0"/>
                <a:ea typeface="Geneva" charset="0"/>
              </a:rPr>
              <a:t>Rev 1, July 21, 2008</a:t>
            </a:r>
          </a:p>
          <a:p>
            <a:pPr eaLnBrk="1" hangingPunct="1"/>
            <a:r>
              <a:rPr lang="en-US" sz="1400" smtClean="0">
                <a:latin typeface="Arial" pitchFamily="34" charset="0"/>
                <a:ea typeface="Geneva" charset="0"/>
              </a:rPr>
              <a:t>Initial release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smtClean="0">
                <a:latin typeface="Arial" pitchFamily="34" charset="0"/>
                <a:ea typeface="Geneva" charset="0"/>
              </a:rPr>
              <a:t>ISO 17025 Requires</a:t>
            </a:r>
          </a:p>
        </p:txBody>
      </p:sp>
      <p:sp>
        <p:nvSpPr>
          <p:cNvPr id="18435" name="Rectangle 3"/>
          <p:cNvSpPr>
            <a:spLocks noGrp="1" noChangeArrowheads="1"/>
          </p:cNvSpPr>
          <p:nvPr>
            <p:ph idx="1"/>
          </p:nvPr>
        </p:nvSpPr>
        <p:spPr>
          <a:xfrm>
            <a:off x="457200" y="1447800"/>
            <a:ext cx="7924800" cy="5030788"/>
          </a:xfrm>
        </p:spPr>
        <p:txBody>
          <a:bodyPr/>
          <a:lstStyle/>
          <a:p>
            <a:pPr marL="457200" indent="-457200" eaLnBrk="1" hangingPunct="1">
              <a:buFontTx/>
              <a:buChar char="•"/>
            </a:pPr>
            <a:r>
              <a:rPr lang="en-US" sz="3200" smtClean="0">
                <a:latin typeface="Arial" pitchFamily="34" charset="0"/>
                <a:ea typeface="Geneva" charset="0"/>
              </a:rPr>
              <a:t>The effective implementation of processes to accomplish each standard requirement</a:t>
            </a:r>
          </a:p>
          <a:p>
            <a:pPr marL="457200" indent="-457200" eaLnBrk="1" hangingPunct="1">
              <a:buFontTx/>
              <a:buChar char="•"/>
            </a:pPr>
            <a:r>
              <a:rPr lang="en-US" sz="3200" smtClean="0">
                <a:latin typeface="Arial" pitchFamily="34" charset="0"/>
                <a:ea typeface="Geneva" charset="0"/>
              </a:rPr>
              <a:t>Processes are interrelated work activities </a:t>
            </a:r>
          </a:p>
          <a:p>
            <a:pPr marL="457200" indent="-457200" eaLnBrk="1" hangingPunct="1">
              <a:buFontTx/>
              <a:buChar char="•"/>
            </a:pPr>
            <a:r>
              <a:rPr lang="en-US" sz="3200" smtClean="0">
                <a:latin typeface="Arial" pitchFamily="34" charset="0"/>
                <a:ea typeface="Geneva" charset="0"/>
              </a:rPr>
              <a:t>Competent personnel</a:t>
            </a:r>
          </a:p>
          <a:p>
            <a:pPr marL="457200" indent="-457200" eaLnBrk="1" hangingPunct="1">
              <a:buFontTx/>
              <a:buChar char="•"/>
            </a:pPr>
            <a:r>
              <a:rPr lang="en-US" sz="3200" smtClean="0">
                <a:latin typeface="Arial" pitchFamily="34" charset="0"/>
                <a:ea typeface="Geneva" charset="0"/>
              </a:rPr>
              <a:t>Clear assignment of the authority, responsibility and interrelationship of laboratory personnel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smtClean="0">
                <a:latin typeface="Arial" pitchFamily="34" charset="0"/>
                <a:ea typeface="Geneva" charset="0"/>
              </a:rPr>
              <a:t>ISO 17025 Requires</a:t>
            </a:r>
          </a:p>
        </p:txBody>
      </p:sp>
      <p:sp>
        <p:nvSpPr>
          <p:cNvPr id="19459" name="Rectangle 3"/>
          <p:cNvSpPr>
            <a:spLocks noGrp="1" noChangeArrowheads="1"/>
          </p:cNvSpPr>
          <p:nvPr>
            <p:ph idx="1"/>
          </p:nvPr>
        </p:nvSpPr>
        <p:spPr>
          <a:xfrm>
            <a:off x="533400" y="1371600"/>
            <a:ext cx="7924800" cy="5030788"/>
          </a:xfrm>
        </p:spPr>
        <p:txBody>
          <a:bodyPr/>
          <a:lstStyle/>
          <a:p>
            <a:pPr marL="457200" indent="-457200" eaLnBrk="1" hangingPunct="1">
              <a:lnSpc>
                <a:spcPct val="90000"/>
              </a:lnSpc>
              <a:buFontTx/>
              <a:buChar char="•"/>
            </a:pPr>
            <a:r>
              <a:rPr lang="en-US" sz="2800" smtClean="0">
                <a:latin typeface="Arial" pitchFamily="34" charset="0"/>
                <a:ea typeface="Geneva" charset="0"/>
              </a:rPr>
              <a:t>Documented procedures where required by the standard and internal procedures</a:t>
            </a:r>
          </a:p>
          <a:p>
            <a:pPr lvl="2" eaLnBrk="1" hangingPunct="1">
              <a:lnSpc>
                <a:spcPct val="90000"/>
              </a:lnSpc>
            </a:pPr>
            <a:r>
              <a:rPr lang="en-US" sz="2200" smtClean="0">
                <a:latin typeface="Arial" pitchFamily="34" charset="0"/>
              </a:rPr>
              <a:t>Not all processes are required to be documented in procedure, e.g., training records, automated tools, templates and forms may be used in lieu of documented procedures</a:t>
            </a:r>
          </a:p>
          <a:p>
            <a:pPr marL="457200" indent="-457200" eaLnBrk="1" hangingPunct="1">
              <a:lnSpc>
                <a:spcPct val="90000"/>
              </a:lnSpc>
              <a:buFontTx/>
              <a:buChar char="•"/>
            </a:pPr>
            <a:r>
              <a:rPr lang="en-US" sz="2800" smtClean="0">
                <a:latin typeface="Arial" pitchFamily="34" charset="0"/>
                <a:ea typeface="Geneva" charset="0"/>
              </a:rPr>
              <a:t>Records where required by the standard and internal procedures</a:t>
            </a:r>
          </a:p>
          <a:p>
            <a:pPr lvl="2" eaLnBrk="1" hangingPunct="1">
              <a:lnSpc>
                <a:spcPct val="90000"/>
              </a:lnSpc>
            </a:pPr>
            <a:r>
              <a:rPr lang="en-US" sz="2200" smtClean="0">
                <a:latin typeface="Arial" pitchFamily="34" charset="0"/>
              </a:rPr>
              <a:t>Records are not required for every standard requirement or process/sub-process in an organization</a:t>
            </a:r>
          </a:p>
          <a:p>
            <a:pPr lvl="2" eaLnBrk="1" hangingPunct="1">
              <a:lnSpc>
                <a:spcPct val="90000"/>
              </a:lnSpc>
            </a:pPr>
            <a:r>
              <a:rPr lang="en-US" sz="2200" smtClean="0">
                <a:latin typeface="Arial" pitchFamily="34" charset="0"/>
              </a:rPr>
              <a:t>Technical records must facilitate an effective audit trail and enable test conditions to be repeated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3600" smtClean="0">
                <a:latin typeface="Arial" pitchFamily="34" charset="0"/>
                <a:ea typeface="Geneva" charset="0"/>
              </a:rPr>
              <a:t>Why is ISO 17025 Important to UL?</a:t>
            </a:r>
          </a:p>
        </p:txBody>
      </p:sp>
      <p:sp>
        <p:nvSpPr>
          <p:cNvPr id="20483" name="Rectangle 3"/>
          <p:cNvSpPr>
            <a:spLocks noGrp="1" noChangeArrowheads="1"/>
          </p:cNvSpPr>
          <p:nvPr>
            <p:ph idx="1"/>
          </p:nvPr>
        </p:nvSpPr>
        <p:spPr>
          <a:xfrm>
            <a:off x="533400" y="1447800"/>
            <a:ext cx="7924800" cy="5030788"/>
          </a:xfrm>
        </p:spPr>
        <p:txBody>
          <a:bodyPr/>
          <a:lstStyle/>
          <a:p>
            <a:pPr eaLnBrk="1" hangingPunct="1">
              <a:lnSpc>
                <a:spcPct val="90000"/>
              </a:lnSpc>
              <a:buFontTx/>
              <a:buChar char="•"/>
            </a:pPr>
            <a:r>
              <a:rPr lang="en-US" sz="2400" smtClean="0">
                <a:latin typeface="Arial" pitchFamily="34" charset="0"/>
                <a:ea typeface="Geneva" charset="0"/>
              </a:rPr>
              <a:t>UL bases certification decisions upon the results of Laboratory Testing </a:t>
            </a:r>
          </a:p>
          <a:p>
            <a:pPr lvl="1" eaLnBrk="1" hangingPunct="1">
              <a:lnSpc>
                <a:spcPct val="90000"/>
              </a:lnSpc>
            </a:pPr>
            <a:r>
              <a:rPr lang="en-US" sz="2400" smtClean="0">
                <a:latin typeface="Arial" pitchFamily="34" charset="0"/>
              </a:rPr>
              <a:t>Accurate results are enhanced through compliance to ISO 17025 </a:t>
            </a:r>
          </a:p>
          <a:p>
            <a:pPr eaLnBrk="1" hangingPunct="1">
              <a:lnSpc>
                <a:spcPct val="90000"/>
              </a:lnSpc>
              <a:buFontTx/>
              <a:buChar char="•"/>
            </a:pPr>
            <a:r>
              <a:rPr lang="en-US" sz="2400" smtClean="0">
                <a:latin typeface="Arial" pitchFamily="34" charset="0"/>
                <a:ea typeface="Geneva" charset="0"/>
              </a:rPr>
              <a:t>UL Certification system is accredited to Guide 65.  Compliance to 17025 is one way we satisfy certain Guide 65 requirements (Only a few UL labs are accredited according to 17025)</a:t>
            </a:r>
          </a:p>
          <a:p>
            <a:pPr lvl="1" eaLnBrk="1" hangingPunct="1">
              <a:lnSpc>
                <a:spcPct val="90000"/>
              </a:lnSpc>
            </a:pPr>
            <a:r>
              <a:rPr lang="en-US" sz="2400" smtClean="0">
                <a:latin typeface="Arial" pitchFamily="34" charset="0"/>
              </a:rPr>
              <a:t>Critical “credential” to demonstrate UL’s competence to current and potential customers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2012</Template>
  <TotalTime>10904</TotalTime>
  <Words>5938</Words>
  <Application>Microsoft Office PowerPoint</Application>
  <PresentationFormat>On-screen Show (4:3)</PresentationFormat>
  <Paragraphs>473</Paragraphs>
  <Slides>68</Slides>
  <Notes>66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Osaka</vt:lpstr>
      <vt:lpstr>Geneva</vt:lpstr>
      <vt:lpstr>Arial Unicode MS</vt:lpstr>
      <vt:lpstr>Times New Roman</vt:lpstr>
      <vt:lpstr>SimSun</vt:lpstr>
      <vt:lpstr>PMingLiU</vt:lpstr>
      <vt:lpstr>ArialMT</vt:lpstr>
      <vt:lpstr>ULTemplate</vt:lpstr>
      <vt:lpstr>ISO/IEC 17025: 2005 CAR Administrator Training</vt:lpstr>
      <vt:lpstr>Course Objective</vt:lpstr>
      <vt:lpstr>Agenda</vt:lpstr>
      <vt:lpstr>What is ISO 17025?</vt:lpstr>
      <vt:lpstr>What is ISO 17025?</vt:lpstr>
      <vt:lpstr>Intent of ISO 17025</vt:lpstr>
      <vt:lpstr>ISO 17025 Requires</vt:lpstr>
      <vt:lpstr>ISO 17025 Requires</vt:lpstr>
      <vt:lpstr>Why is ISO 17025 Important to UL?</vt:lpstr>
      <vt:lpstr>ISO 17025 Clause 4.1 – Management Requirements - Organization</vt:lpstr>
      <vt:lpstr>ISO 17025 Clause 4.1 – Management Requirements - Organization</vt:lpstr>
      <vt:lpstr>ISO 17025 Clause 4.2 – Management Requirements – Management System</vt:lpstr>
      <vt:lpstr>ISO 17025 Clause 4.2 – Management Requirements – Management System</vt:lpstr>
      <vt:lpstr>ISO 17025 Clause 4.3 – Document Control</vt:lpstr>
      <vt:lpstr>ISO 17025 Clause 4.3 – Document Control</vt:lpstr>
      <vt:lpstr>ISO 17025 Clause 4.3 – Document Control</vt:lpstr>
      <vt:lpstr>ISO 17025 Clause 4.4 – Review of Requests, Tenders and Contracts</vt:lpstr>
      <vt:lpstr>ISO 17025 Clause 4.4 – Review of Requests, Tenders and Contracts</vt:lpstr>
      <vt:lpstr>ISO 17025 Clause 4.4 – Review of Requests, Tenders and Contracts</vt:lpstr>
      <vt:lpstr>ISO 17025 Clause 4.5 – Subcontracting of Tests and Calibrations</vt:lpstr>
      <vt:lpstr>ISO 17025 Clause 4.5 – Subcontracting of Tests and Calibrations</vt:lpstr>
      <vt:lpstr>ISO 17025 Clause 4.5 – Subcontracting of Tests and Calibrations</vt:lpstr>
      <vt:lpstr>ISO 17025 Clause 4.6 – Purchasing Services and Supplies</vt:lpstr>
      <vt:lpstr>ISO 17025 Clause 4.6 – Purchasing Services and Supplies</vt:lpstr>
      <vt:lpstr>ISO 17025 Clause 4.6 – Purchasing Services and Supplies</vt:lpstr>
      <vt:lpstr>ISO 17025 Clause 4.7 – Service to the Customer</vt:lpstr>
      <vt:lpstr>ISO 17025 Clause 4.7 – Service to the Customer</vt:lpstr>
      <vt:lpstr>ISO 17025 Clause 4.8 – Complaints</vt:lpstr>
      <vt:lpstr>ISO 17025 Clause 4.8 – Complaints</vt:lpstr>
      <vt:lpstr>ISO 17025 Clause 4.8 – Complaints</vt:lpstr>
      <vt:lpstr>ISO 17025 Clause 4.9 – Control of Nonconforming Testing and/or Calibration Work</vt:lpstr>
      <vt:lpstr>ISO 17025 Clause 4.9 – Control of Nonconforming Testing and/or Calibration Work</vt:lpstr>
      <vt:lpstr>ISO 17025 Clause 4.10 – Improvement</vt:lpstr>
      <vt:lpstr>ISO 17025 Clause 4.10 – Improvement</vt:lpstr>
      <vt:lpstr>ISO 17025 Clause 4.11 – Corrective Action</vt:lpstr>
      <vt:lpstr>ISO 17025 Clause 4.12 – Preventive Action</vt:lpstr>
      <vt:lpstr>ISO 17025 Clause 4.12 – Preventive Action</vt:lpstr>
      <vt:lpstr>ISO 17025 Clause 4.13 – Control of Records</vt:lpstr>
      <vt:lpstr>ISO 17025 Clause 4.13 – Control of Records</vt:lpstr>
      <vt:lpstr>ISO 17025 Clause 4.14 – Internal Audits</vt:lpstr>
      <vt:lpstr>ISO 17025 Clause 4.14 – Internal Audits</vt:lpstr>
      <vt:lpstr>ISO 17025 Clause 4.15 – Management Reviews</vt:lpstr>
      <vt:lpstr>ISO 17025 Clause 4.15 – Management Reviews</vt:lpstr>
      <vt:lpstr>ISO 17025 Clause 5.1 – Technical Requirements</vt:lpstr>
      <vt:lpstr>ISO 17025 Clause 5.1 – Technical Requirements</vt:lpstr>
      <vt:lpstr>ISO 17025 Clause 5.2 – Personnel</vt:lpstr>
      <vt:lpstr>ISO 17025 Clause 5.2 – Personnel</vt:lpstr>
      <vt:lpstr>ISO 17025 Clause 5.3 - Accommodation and Environmental Condition</vt:lpstr>
      <vt:lpstr>ISO 17025 Clause 5.3 - Accommodation and Environmental Condition</vt:lpstr>
      <vt:lpstr>ISO 17025 Clause 5.4 –Test and Calibration Methods/Methods Validation</vt:lpstr>
      <vt:lpstr>ISO 17025 Clause 5.4 –Test and Calibration Methods/Methods Validation</vt:lpstr>
      <vt:lpstr>ISO 17025 Clause 5.5 – Equipment</vt:lpstr>
      <vt:lpstr>ISO 17025 Clause 5.5 – Equipment</vt:lpstr>
      <vt:lpstr>ISO 17025 Clause 5.6 – Measurement Traceability</vt:lpstr>
      <vt:lpstr>ISO 17025 Clause 5.6 – Measurement Traceability</vt:lpstr>
      <vt:lpstr>ISO 17025 Clause 5.7 – Sampling</vt:lpstr>
      <vt:lpstr>ISO 17025 Clause 5.8 – Handling of Test and Calibration Items</vt:lpstr>
      <vt:lpstr>ISO 17025 Clause 5.8 – Handling of Test and Calibration Items</vt:lpstr>
      <vt:lpstr>ISO 17025 Clause 5.9 – Assuring the Quality of Test and Calibration Results</vt:lpstr>
      <vt:lpstr>ISO 17025 Clause 5.9 – Assuring the Quality of Test and Calibration Results</vt:lpstr>
      <vt:lpstr>ISO 17025 Clause 5.10 – Reporting the Results</vt:lpstr>
      <vt:lpstr>ISO 17025 Clause 5.10 – Reporting the Results</vt:lpstr>
      <vt:lpstr>Application of ISO 17025 to the CAR Administrator Function</vt:lpstr>
      <vt:lpstr>Corrective Action Plan Review</vt:lpstr>
      <vt:lpstr>Corrective Action Plan Review, cont.</vt:lpstr>
      <vt:lpstr>Workshop</vt:lpstr>
      <vt:lpstr>End</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Engineering Goals</dc:title>
  <dc:creator>James Oates</dc:creator>
  <dc:description>Rev 2 includes suggestions made by the participants in the "train the trainer" session for CAR Admin Trainers_x000d_
Rev 3 - Updates to links; Annual review and updates</dc:description>
  <cp:lastModifiedBy>Christopher J. Nicastro</cp:lastModifiedBy>
  <cp:revision>1419</cp:revision>
  <dcterms:created xsi:type="dcterms:W3CDTF">2007-02-26T15:30:29Z</dcterms:created>
  <dcterms:modified xsi:type="dcterms:W3CDTF">2013-05-02T22:33:06Z</dcterms:modified>
</cp:coreProperties>
</file>