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29" r:id="rId4"/>
    <p:sldId id="258" r:id="rId5"/>
    <p:sldId id="330" r:id="rId6"/>
    <p:sldId id="275" r:id="rId7"/>
    <p:sldId id="276" r:id="rId8"/>
    <p:sldId id="331" r:id="rId9"/>
    <p:sldId id="260" r:id="rId10"/>
    <p:sldId id="288" r:id="rId11"/>
    <p:sldId id="309" r:id="rId12"/>
    <p:sldId id="335" r:id="rId13"/>
    <p:sldId id="336" r:id="rId14"/>
    <p:sldId id="290" r:id="rId15"/>
    <p:sldId id="294" r:id="rId16"/>
    <p:sldId id="301" r:id="rId17"/>
    <p:sldId id="295" r:id="rId18"/>
    <p:sldId id="300" r:id="rId19"/>
    <p:sldId id="296" r:id="rId20"/>
    <p:sldId id="310" r:id="rId21"/>
    <p:sldId id="320" r:id="rId22"/>
    <p:sldId id="299" r:id="rId23"/>
    <p:sldId id="292" r:id="rId24"/>
    <p:sldId id="297" r:id="rId25"/>
    <p:sldId id="291" r:id="rId26"/>
    <p:sldId id="298" r:id="rId27"/>
    <p:sldId id="303" r:id="rId28"/>
    <p:sldId id="302" r:id="rId29"/>
    <p:sldId id="311" r:id="rId30"/>
    <p:sldId id="321" r:id="rId31"/>
    <p:sldId id="316" r:id="rId32"/>
    <p:sldId id="289" r:id="rId33"/>
    <p:sldId id="312" r:id="rId34"/>
    <p:sldId id="322" r:id="rId35"/>
    <p:sldId id="317" r:id="rId36"/>
    <p:sldId id="267" r:id="rId37"/>
    <p:sldId id="306" r:id="rId38"/>
    <p:sldId id="287" r:id="rId39"/>
    <p:sldId id="313" r:id="rId40"/>
    <p:sldId id="323" r:id="rId41"/>
    <p:sldId id="308" r:id="rId42"/>
    <p:sldId id="305" r:id="rId43"/>
    <p:sldId id="314" r:id="rId44"/>
    <p:sldId id="324" r:id="rId45"/>
    <p:sldId id="318" r:id="rId46"/>
    <p:sldId id="342" r:id="rId47"/>
    <p:sldId id="341" r:id="rId48"/>
    <p:sldId id="307" r:id="rId49"/>
    <p:sldId id="319" r:id="rId50"/>
    <p:sldId id="332" r:id="rId51"/>
    <p:sldId id="315" r:id="rId52"/>
    <p:sldId id="339" r:id="rId53"/>
    <p:sldId id="340" r:id="rId54"/>
    <p:sldId id="337" r:id="rId55"/>
    <p:sldId id="343" r:id="rId56"/>
    <p:sldId id="338" r:id="rId57"/>
    <p:sldId id="333" r:id="rId58"/>
    <p:sldId id="325" r:id="rId59"/>
    <p:sldId id="326" r:id="rId60"/>
    <p:sldId id="327" r:id="rId61"/>
    <p:sldId id="328" r:id="rId62"/>
    <p:sldId id="334" r:id="rId63"/>
    <p:sldId id="344" r:id="rId6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007E3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662" autoAdjust="0"/>
    <p:restoredTop sz="90977" autoAdjust="0"/>
  </p:normalViewPr>
  <p:slideViewPr>
    <p:cSldViewPr>
      <p:cViewPr varScale="1">
        <p:scale>
          <a:sx n="83" d="100"/>
          <a:sy n="83" d="100"/>
        </p:scale>
        <p:origin x="-65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5" d="100"/>
          <a:sy n="85" d="100"/>
        </p:scale>
        <p:origin x="-1334" y="403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57.xml"/><Relationship Id="rId5" Type="http://schemas.openxmlformats.org/officeDocument/2006/relationships/slide" Target="slides/slide50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398C467-4669-4720-BABB-5828ED7B2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1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E84E83A-15B4-480D-94AE-C23867EC3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DB5E4E41-0B72-40E6-B5C7-151E3300917A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31775" indent="-231775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A1E00DAA-A7DF-4A0B-B341-A0DC7747037B}" type="slidenum">
              <a:rPr lang="en-US" smtClean="0">
                <a:latin typeface="Times New Roman" pitchFamily="18" charset="0"/>
              </a:rPr>
              <a:pPr eaLnBrk="1" hangingPunct="1"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B3A0C5B5-A67F-43B6-A0E3-BA97EB7F8A4C}" type="slidenum">
              <a:rPr lang="en-US" smtClean="0">
                <a:latin typeface="Times New Roman" pitchFamily="18" charset="0"/>
              </a:rPr>
              <a:pPr eaLnBrk="1" hangingPunct="1"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CFE2525E-99BA-4CEB-92BA-B2B121CC5FD1}" type="slidenum">
              <a:rPr lang="en-US" smtClean="0">
                <a:latin typeface="Times New Roman" pitchFamily="18" charset="0"/>
              </a:rPr>
              <a:pPr eaLnBrk="1" hangingPunct="1"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E01F4773-34F6-4B9D-BEE1-F81A1B83DFF1}" type="slidenum">
              <a:rPr lang="en-US" smtClean="0">
                <a:latin typeface="Times New Roman" pitchFamily="18" charset="0"/>
              </a:rPr>
              <a:pPr eaLnBrk="1" hangingPunct="1"/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EDE30BE0-8FEC-4CCF-809F-3404B868910F}" type="slidenum">
              <a:rPr lang="en-US" smtClean="0">
                <a:latin typeface="Times New Roman" pitchFamily="18" charset="0"/>
              </a:rPr>
              <a:pPr eaLnBrk="1" hangingPunct="1"/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90C71A-0E21-4E80-A3DF-B4B46506EF50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7ED10D-F933-40D5-B304-E27DD4E85459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D64F6A-0B4C-43F2-9DC3-A13DBD85C804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909DE7-BA72-449D-AD86-43E4CC0CAFEB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6CEC8F-D7BC-464E-9B65-B68698D627EA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F5B08841-2A11-4091-A387-35C9CDE9399B}" type="slidenum">
              <a:rPr lang="en-US" smtClean="0">
                <a:latin typeface="Times New Roman" pitchFamily="18" charset="0"/>
              </a:rPr>
              <a:pPr eaLnBrk="1" hangingPunct="1"/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DABFD50-E632-485A-A8BA-17B2864913A3}" type="slidenum">
              <a:rPr lang="en-US" smtClean="0">
                <a:latin typeface="Times New Roman" pitchFamily="18" charset="0"/>
              </a:rPr>
              <a:pPr eaLnBrk="1" hangingPunct="1"/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F26D70FA-4410-47DE-AF66-F50FA800B106}" type="slidenum">
              <a:rPr lang="en-US" smtClean="0">
                <a:latin typeface="Times New Roman" pitchFamily="18" charset="0"/>
              </a:rPr>
              <a:pPr eaLnBrk="1" hangingPunct="1"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7D1E74F9-DDB7-4C86-8799-997CAE3DF917}" type="slidenum">
              <a:rPr lang="en-US" smtClean="0">
                <a:latin typeface="Times New Roman" pitchFamily="18" charset="0"/>
              </a:rPr>
              <a:pPr eaLnBrk="1" hangingPunct="1"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584B89-9506-4299-ACCE-0FFA65B28108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B28FAC-200A-4B7A-8F86-72F4A366B703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2C74DD81-8FBB-4E24-B9C4-CB77817B6D1B}" type="slidenum">
              <a:rPr lang="en-US" smtClean="0">
                <a:latin typeface="Times New Roman" pitchFamily="18" charset="0"/>
              </a:rPr>
              <a:pPr eaLnBrk="1" hangingPunct="1"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0DC20C-7105-46B0-9767-E6417E28BAC0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5613" lvl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5897F6-9BA3-478B-9621-A08DF52DB1FA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5613" lvl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BF0881-5632-4EF7-9335-BF5DB2D0700F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5613" lvl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96F04FA8-AD82-4FE9-BC30-CF9105A20BD0}" type="slidenum">
              <a:rPr lang="en-US" smtClean="0">
                <a:latin typeface="Times New Roman" pitchFamily="18" charset="0"/>
              </a:rPr>
              <a:pPr eaLnBrk="1" hangingPunct="1"/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18E32-EB08-4E38-9898-ADCA221016C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44FB77BE-1A2C-495D-B4BA-40D417B8E079}" type="slidenum">
              <a:rPr lang="en-US" smtClean="0">
                <a:latin typeface="Times New Roman" pitchFamily="18" charset="0"/>
              </a:rPr>
              <a:pPr eaLnBrk="1" hangingPunct="1"/>
              <a:t>30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184AF6-33DF-4F24-857C-C116CEF005AF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5613" lvl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9B80D6C-2323-44D9-B0AE-EB9E58056620}" type="slidenum">
              <a:rPr lang="en-US" smtClean="0">
                <a:latin typeface="Times New Roman" pitchFamily="18" charset="0"/>
              </a:rPr>
              <a:pPr eaLnBrk="1" hangingPunct="1"/>
              <a:t>32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83C7970-4B05-49F4-923C-425658728335}" type="slidenum">
              <a:rPr lang="en-US" smtClean="0">
                <a:latin typeface="Times New Roman" pitchFamily="18" charset="0"/>
              </a:rPr>
              <a:pPr eaLnBrk="1" hangingPunct="1"/>
              <a:t>33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7089D3AA-BE66-434A-91C7-B2B1731FD2DD}" type="slidenum">
              <a:rPr lang="en-US" smtClean="0">
                <a:latin typeface="Times New Roman" pitchFamily="18" charset="0"/>
              </a:rPr>
              <a:pPr eaLnBrk="1" hangingPunct="1"/>
              <a:t>34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0781141-9C65-4CF0-B237-B697AB47225E}" type="slidenum">
              <a:rPr lang="en-US" smtClean="0">
                <a:latin typeface="Times New Roman" pitchFamily="18" charset="0"/>
              </a:rPr>
              <a:pPr eaLnBrk="1" hangingPunct="1"/>
              <a:t>35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D8BD6BC9-3058-4065-B00B-429E50598D1A}" type="slidenum">
              <a:rPr lang="en-US" smtClean="0">
                <a:latin typeface="Times New Roman" pitchFamily="18" charset="0"/>
              </a:rPr>
              <a:pPr eaLnBrk="1" hangingPunct="1"/>
              <a:t>36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5844BA9E-732A-45B1-841A-61DCC623B290}" type="slidenum">
              <a:rPr lang="en-US" smtClean="0">
                <a:latin typeface="Times New Roman" pitchFamily="18" charset="0"/>
              </a:rPr>
              <a:pPr eaLnBrk="1" hangingPunct="1"/>
              <a:t>37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D7A53F48-9FB6-4299-9C53-BAA6FC7D6371}" type="slidenum">
              <a:rPr lang="en-US" smtClean="0">
                <a:latin typeface="Times New Roman" pitchFamily="18" charset="0"/>
              </a:rPr>
              <a:pPr eaLnBrk="1" hangingPunct="1"/>
              <a:t>38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44A388E4-12DE-4727-9648-39806F227A52}" type="slidenum">
              <a:rPr lang="en-US" smtClean="0">
                <a:latin typeface="Times New Roman" pitchFamily="18" charset="0"/>
              </a:rPr>
              <a:pPr eaLnBrk="1" hangingPunct="1"/>
              <a:t>39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4C5D6FB-411E-44C0-9271-1EC3B0D364E2}" type="slidenum">
              <a:rPr lang="en-US" smtClean="0">
                <a:latin typeface="Times New Roman" pitchFamily="18" charset="0"/>
              </a:rPr>
              <a:pPr eaLnBrk="1" hangingPunct="1"/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E04D7A1B-978B-4C78-A477-9318522E9874}" type="slidenum">
              <a:rPr lang="en-US" smtClean="0">
                <a:latin typeface="Times New Roman" pitchFamily="18" charset="0"/>
              </a:rPr>
              <a:pPr eaLnBrk="1" hangingPunct="1"/>
              <a:t>40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F39BB30-1DFC-4D57-AC85-D7E2B2A53DBA}" type="slidenum">
              <a:rPr lang="en-US" smtClean="0">
                <a:latin typeface="Times New Roman" pitchFamily="18" charset="0"/>
              </a:rPr>
              <a:pPr eaLnBrk="1" hangingPunct="1"/>
              <a:t>41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0FFD612-7129-4609-B730-7D2322743459}" type="slidenum">
              <a:rPr lang="en-US" smtClean="0">
                <a:latin typeface="Times New Roman" pitchFamily="18" charset="0"/>
              </a:rPr>
              <a:pPr eaLnBrk="1" hangingPunct="1"/>
              <a:t>42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8F02351-E430-49DD-9B44-80A34C206956}" type="slidenum">
              <a:rPr lang="en-US" smtClean="0">
                <a:latin typeface="Times New Roman" pitchFamily="18" charset="0"/>
              </a:rPr>
              <a:pPr eaLnBrk="1" hangingPunct="1"/>
              <a:t>43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3D9F5674-6ED0-4EC4-B3D7-3239A85BF262}" type="slidenum">
              <a:rPr lang="en-US" smtClean="0">
                <a:latin typeface="Times New Roman" pitchFamily="18" charset="0"/>
              </a:rPr>
              <a:pPr eaLnBrk="1" hangingPunct="1"/>
              <a:t>44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7C3C76DD-3ABE-41A8-87C8-D3656F905CCE}" type="slidenum">
              <a:rPr lang="en-US" smtClean="0">
                <a:latin typeface="Times New Roman" pitchFamily="18" charset="0"/>
              </a:rPr>
              <a:pPr eaLnBrk="1" hangingPunct="1"/>
              <a:t>45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7021950F-46C4-4377-822D-BADF69F2AC5D}" type="slidenum">
              <a:rPr lang="en-US" smtClean="0">
                <a:latin typeface="Times New Roman" pitchFamily="18" charset="0"/>
              </a:rPr>
              <a:pPr eaLnBrk="1" hangingPunct="1"/>
              <a:t>46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85F6FFB2-B9BA-498B-B078-870D445FA3FF}" type="slidenum">
              <a:rPr lang="en-US" smtClean="0">
                <a:latin typeface="Times New Roman" pitchFamily="18" charset="0"/>
              </a:rPr>
              <a:pPr eaLnBrk="1" hangingPunct="1"/>
              <a:t>47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F99BFAC8-FAA8-4750-A82E-0D4AD0219E4D}" type="slidenum">
              <a:rPr lang="en-US" smtClean="0">
                <a:latin typeface="Times New Roman" pitchFamily="18" charset="0"/>
              </a:rPr>
              <a:pPr eaLnBrk="1" hangingPunct="1"/>
              <a:t>48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08D71A47-B65B-456A-811A-6526E5A7F47D}" type="slidenum">
              <a:rPr lang="en-US" smtClean="0">
                <a:latin typeface="Times New Roman" pitchFamily="18" charset="0"/>
              </a:rPr>
              <a:pPr eaLnBrk="1" hangingPunct="1"/>
              <a:t>49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13FE8C-3AAD-4E1B-97CB-0E516495AA0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2F6808-91AE-4987-BF3A-E08D58A4D355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9763FAC7-6F2D-47BA-905F-53EA0D7AF516}" type="slidenum">
              <a:rPr lang="en-US" smtClean="0">
                <a:latin typeface="Times New Roman" pitchFamily="18" charset="0"/>
              </a:rPr>
              <a:pPr eaLnBrk="1" hangingPunct="1"/>
              <a:t>51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88CBB9C6-CB99-4C3D-B482-DED3862B6D76}" type="slidenum">
              <a:rPr lang="en-US" smtClean="0">
                <a:latin typeface="Times New Roman" pitchFamily="18" charset="0"/>
              </a:rPr>
              <a:pPr eaLnBrk="1" hangingPunct="1"/>
              <a:t>52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0B9F06A-812F-480D-92A7-A18DDC7EB55C}" type="slidenum">
              <a:rPr lang="en-US" smtClean="0">
                <a:latin typeface="Times New Roman" pitchFamily="18" charset="0"/>
              </a:rPr>
              <a:pPr eaLnBrk="1" hangingPunct="1"/>
              <a:t>53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2EABCC9C-295B-46D8-85D7-EC980DC145F2}" type="slidenum">
              <a:rPr lang="en-US" smtClean="0">
                <a:latin typeface="Times New Roman" pitchFamily="18" charset="0"/>
              </a:rPr>
              <a:pPr eaLnBrk="1" hangingPunct="1"/>
              <a:t>54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DEA5E195-B635-4EE1-B34F-C6C660566B98}" type="slidenum">
              <a:rPr lang="en-US" smtClean="0">
                <a:latin typeface="Times New Roman" pitchFamily="18" charset="0"/>
              </a:rPr>
              <a:pPr eaLnBrk="1" hangingPunct="1"/>
              <a:t>55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95C1DD66-B924-44EA-8966-25331BCD1675}" type="slidenum">
              <a:rPr lang="en-US" smtClean="0">
                <a:latin typeface="Times New Roman" pitchFamily="18" charset="0"/>
              </a:rPr>
              <a:pPr eaLnBrk="1" hangingPunct="1"/>
              <a:t>56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5476B-C53D-450F-AE5D-A8630A62D6DD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2810D4C1-FBBC-4D30-AAF4-5A2938A85C55}" type="slidenum">
              <a:rPr lang="en-US" smtClean="0">
                <a:latin typeface="Times New Roman" pitchFamily="18" charset="0"/>
              </a:rPr>
              <a:pPr eaLnBrk="1" hangingPunct="1"/>
              <a:t>58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D2C3D23-E45F-4E2D-BC58-5B3D5A29A516}" type="slidenum">
              <a:rPr lang="en-US" smtClean="0">
                <a:latin typeface="Times New Roman" pitchFamily="18" charset="0"/>
              </a:rPr>
              <a:pPr eaLnBrk="1" hangingPunct="1"/>
              <a:t>59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AC3CB2D-1FE9-4C93-82FF-9EC17C7BCF89}" type="slidenum">
              <a:rPr lang="en-US" smtClean="0">
                <a:latin typeface="Times New Roman" pitchFamily="18" charset="0"/>
              </a:rPr>
              <a:pPr eaLnBrk="1" hangingPunct="1"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5888" indent="-115888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A5E918EB-8019-458C-9054-E46AE835D6F6}" type="slidenum">
              <a:rPr lang="en-US" smtClean="0">
                <a:latin typeface="Times New Roman" pitchFamily="18" charset="0"/>
              </a:rPr>
              <a:pPr eaLnBrk="1" hangingPunct="1"/>
              <a:t>60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0B7EFA6-6E9C-4643-B4A1-62231EF7D02A}" type="slidenum">
              <a:rPr lang="en-US" smtClean="0">
                <a:latin typeface="Times New Roman" pitchFamily="18" charset="0"/>
              </a:rPr>
              <a:pPr eaLnBrk="1" hangingPunct="1"/>
              <a:t>61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C0DD-171D-490C-A2DC-2E1026C323BA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614C13-86ED-4CA7-AD39-85D521DCAC4E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E2C44C73-A5EB-4156-A043-C1F96FBE9E9C}" type="slidenum">
              <a:rPr lang="en-US" smtClean="0">
                <a:latin typeface="Times New Roman" pitchFamily="18" charset="0"/>
              </a:rPr>
              <a:pPr eaLnBrk="1" hangingPunct="1"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903D1E-CE8F-4727-B872-24631787FB8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9EAFEFB4-F6ED-4DA6-89A0-3FE3CD9F45E0}" type="slidenum">
              <a:rPr lang="en-US" smtClean="0">
                <a:latin typeface="Times New Roman" pitchFamily="18" charset="0"/>
              </a:rPr>
              <a:pPr eaLnBrk="1" hangingPunct="1"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38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08063" y="6478588"/>
            <a:ext cx="78327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800" smtClean="0">
                <a:solidFill>
                  <a:srgbClr val="B3B3B3"/>
                </a:solidFill>
              </a:rPr>
              <a:t>Copyright© 1995-2007 Underwriters Laboratories Inc. All rights reserved. No portion of this material may be reprinted 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800" smtClean="0">
                <a:solidFill>
                  <a:srgbClr val="B3B3B3"/>
                </a:solidFill>
              </a:rPr>
              <a:t>in any form without the express written permission of Underwriters Laboratories Inc. or as otherwise provided in writing.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82663" y="385445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77777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39800" y="20558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23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5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3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99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2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7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6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00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26" descr="Slid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44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white">
          <a:xfrm>
            <a:off x="8520113" y="63912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p/</a:t>
            </a:r>
            <a:endParaRPr lang="en-US"/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white">
          <a:xfrm>
            <a:off x="8662988" y="6391275"/>
            <a:ext cx="185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11FD6D41-3DC0-4AE2-9296-35F5F428EA00}" type="slidenum">
              <a:rPr lang="en-US" sz="1200">
                <a:solidFill>
                  <a:srgbClr val="000000"/>
                </a:solidFill>
              </a:rPr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rporate.ul.com/departments/snk5212/QE/FAQ.cfm#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5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rporate.ul.com/departments/snk5212/QE/FAQ.cfm#18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orporate.ul.com/departments/snk5212/QE/FAQ.cfm#19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orporate.ul.com/departments/snk5212/QE/FAQ.cfm#17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orporate.ul.com/departments/snk5212/QE/FAQ.cfm#20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orporate.ul.com/departments/snk5212/QE/FAQ.cfm#15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orporate.ul.com/departments/snk5212/QE/FAQ.cfm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orporate.ul.com/departments/snk5212/QE/FAQ.cfm#29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slide" Target="slide50.xml"/><Relationship Id="rId4" Type="http://schemas.openxmlformats.org/officeDocument/2006/relationships/slide" Target="slide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kms.ul.com/km/livelink.exe/288063/00-QA-S0006.doc.docx?func=Edit.Edit&amp;nodeid=288063&amp;ReadOnly=True&amp;VerNum=-2&amp;nexturl=%2Fkm%2Flivelink%2Eexe%3Ffunc%3Dll%26objid%3D288062%26objAction%3Dbrowse%26sort%3Dname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rporate.ul.com/departments/snk5212/QE/FAQ.cfm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 Owner Training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990600" y="5715000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777777"/>
                </a:solidFill>
              </a:rPr>
              <a:t>March 28, 2011, Initial Release</a:t>
            </a:r>
          </a:p>
          <a:p>
            <a:pPr eaLnBrk="1" hangingPunct="1"/>
            <a:r>
              <a:rPr lang="en-US" sz="1200">
                <a:solidFill>
                  <a:srgbClr val="777777"/>
                </a:solidFill>
              </a:rPr>
              <a:t>For questions or comments on the content, please contact Cheryl Allison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1.  Accepts Responsibility for CAR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CARs are assigned to the individual with the authority to resolve the issue and obtain the best result in preventing recurrence of the issue.</a:t>
            </a:r>
          </a:p>
          <a:p>
            <a:pPr lvl="1" eaLnBrk="1" hangingPunct="1"/>
            <a:r>
              <a:rPr lang="en-US" smtClean="0"/>
              <a:t>If you think that someone other than you should be the owner of a CAR, discuss this with the CAR Administrator.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1.  Accepts Responsibility, cont.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CAR owners often work with other UL departments to resolve CAR concerns.</a:t>
            </a:r>
          </a:p>
          <a:p>
            <a:pPr lvl="1" eaLnBrk="1" hangingPunct="1">
              <a:defRPr/>
            </a:pPr>
            <a:r>
              <a:rPr lang="en-US" sz="2600" dirty="0" smtClean="0"/>
              <a:t>As CAR owner, you enlist the support and approval of other UL departments for their completion of any necessary actions.</a:t>
            </a:r>
          </a:p>
          <a:p>
            <a:pPr lvl="1" eaLnBrk="1" hangingPunct="1">
              <a:defRPr/>
            </a:pPr>
            <a:r>
              <a:rPr lang="en-US" sz="2600" dirty="0" smtClean="0"/>
              <a:t>Examples:</a:t>
            </a:r>
          </a:p>
          <a:p>
            <a:pPr lvl="2" eaLnBrk="1" hangingPunct="1">
              <a:defRPr/>
            </a:pPr>
            <a:r>
              <a:rPr lang="en-US" sz="2200" dirty="0" smtClean="0"/>
              <a:t>IT for system updates</a:t>
            </a:r>
          </a:p>
          <a:p>
            <a:pPr lvl="2" eaLnBrk="1" hangingPunct="1">
              <a:defRPr/>
            </a:pPr>
            <a:r>
              <a:rPr lang="en-US" sz="2200" dirty="0" smtClean="0"/>
              <a:t>Document owners to make updates for policy or process exceptions</a:t>
            </a:r>
            <a:endParaRPr lang="en-US" sz="2200" dirty="0"/>
          </a:p>
          <a:p>
            <a:pPr marL="0" lvl="1" indent="0" eaLnBrk="1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1.  Accepts Responsibility, cont.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 owners may assign an Owner’s Assistant</a:t>
            </a:r>
            <a:endParaRPr lang="en-US" sz="2600" smtClean="0"/>
          </a:p>
          <a:p>
            <a:pPr lvl="1" eaLnBrk="1" hangingPunct="1"/>
            <a:r>
              <a:rPr lang="en-US" sz="2400" smtClean="0"/>
              <a:t>A person designated by the CAR Owner to act on a CAR on the CAR Owner’s behalf.</a:t>
            </a:r>
          </a:p>
          <a:p>
            <a:pPr lvl="1" eaLnBrk="1" hangingPunct="1"/>
            <a:r>
              <a:rPr lang="en-US" sz="2400" smtClean="0"/>
              <a:t>The Owner’s Assistant is given the same edit abilities for the CAR as the CAR Owner (able to input analysis, create milestones, submit implementation, request extensions, etc.).</a:t>
            </a:r>
          </a:p>
          <a:p>
            <a:pPr lvl="1" eaLnBrk="1" hangingPunct="1"/>
            <a:r>
              <a:rPr lang="en-US" sz="2400" smtClean="0"/>
              <a:t>The CAR Owner continues to remain responsible for the CAR through closure even if an Owner’s Assistant has been designated.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1.  Accepts Responsibility, cont.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-457200" eaLnBrk="1" hangingPunct="1">
              <a:buFont typeface="Arial" pitchFamily="34" charset="0"/>
              <a:buChar char="•"/>
              <a:defRPr/>
            </a:pPr>
            <a:r>
              <a:rPr lang="en-US" sz="3200" dirty="0" smtClean="0"/>
              <a:t>Review </a:t>
            </a:r>
            <a:r>
              <a:rPr lang="en-US" sz="3200" dirty="0" smtClean="0">
                <a:hlinkClick r:id="rId3"/>
              </a:rPr>
              <a:t>FAQ #4</a:t>
            </a:r>
            <a:r>
              <a:rPr lang="en-US" sz="3200" dirty="0" smtClean="0"/>
              <a:t> on the CAR website: </a:t>
            </a:r>
            <a:r>
              <a:rPr lang="en-US" sz="3200" dirty="0" smtClean="0">
                <a:solidFill>
                  <a:srgbClr val="7030A0"/>
                </a:solidFill>
              </a:rPr>
              <a:t>“</a:t>
            </a:r>
            <a:r>
              <a:rPr lang="en-US" sz="3200" i="1" dirty="0" smtClean="0">
                <a:solidFill>
                  <a:srgbClr val="7030A0"/>
                </a:solidFill>
              </a:rPr>
              <a:t>What should I consider when I Assign CARs to owners?”</a:t>
            </a:r>
          </a:p>
          <a:p>
            <a:pPr marL="0" lvl="1" indent="0" eaLnBrk="1" hangingPunct="1">
              <a:buFontTx/>
              <a:buNone/>
              <a:defRPr/>
            </a:pPr>
            <a:endParaRPr lang="en-US" dirty="0" smtClean="0"/>
          </a:p>
        </p:txBody>
      </p:sp>
      <p:sp>
        <p:nvSpPr>
          <p:cNvPr id="15364" name="Action Button: Home 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5867400"/>
            <a:ext cx="304800" cy="304800"/>
          </a:xfrm>
          <a:prstGeom prst="actionButtonHom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Action Button: Return 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5867400"/>
            <a:ext cx="304800" cy="304800"/>
          </a:xfrm>
          <a:prstGeom prst="actionButtonRetur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2.  Performs Analysis*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A thorough analysis is key to resolving the nonconformance</a:t>
            </a:r>
          </a:p>
          <a:p>
            <a:pPr eaLnBrk="1" hangingPunct="1">
              <a:defRPr/>
            </a:pPr>
            <a:r>
              <a:rPr lang="en-US" dirty="0" smtClean="0"/>
              <a:t>Analysis determines the cause of the nonconformance and why the problem was not previously detected</a:t>
            </a:r>
          </a:p>
          <a:p>
            <a:pPr eaLnBrk="1" hangingPunct="1">
              <a:defRPr/>
            </a:pPr>
            <a:r>
              <a:rPr lang="en-US" dirty="0" smtClean="0"/>
              <a:t>Stakeholders are consulted</a:t>
            </a:r>
          </a:p>
          <a:p>
            <a:pPr eaLnBrk="1" hangingPunct="1">
              <a:defRPr/>
            </a:pPr>
            <a:r>
              <a:rPr lang="en-US" dirty="0" smtClean="0"/>
              <a:t>Records and other documents are reviewed</a:t>
            </a:r>
          </a:p>
          <a:p>
            <a:pPr marL="0" indent="0" eaLnBrk="1" hangingPunct="1">
              <a:buFontTx/>
              <a:buNone/>
              <a:defRPr/>
            </a:pPr>
            <a:endParaRPr lang="en-US" sz="1200" b="1" i="1" dirty="0" smtClean="0">
              <a:solidFill>
                <a:srgbClr val="7030A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b="1" i="1" dirty="0" smtClean="0">
                <a:solidFill>
                  <a:srgbClr val="00823B"/>
                </a:solidFill>
              </a:rPr>
              <a:t>* </a:t>
            </a:r>
            <a:r>
              <a:rPr lang="en-US" sz="2000" b="1" i="1" dirty="0">
                <a:solidFill>
                  <a:srgbClr val="00823B"/>
                </a:solidFill>
              </a:rPr>
              <a:t>For Finding CARs only – does not apply to Observation CARs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83513" cy="1077913"/>
          </a:xfrm>
          <a:solidFill>
            <a:srgbClr val="DDDDDD"/>
          </a:solidFill>
        </p:spPr>
        <p:txBody>
          <a:bodyPr/>
          <a:lstStyle/>
          <a:p>
            <a:r>
              <a:rPr lang="en-US" smtClean="0"/>
              <a:t>2.  Performs Analysis, cont.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374063" cy="503078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Key Components to the Analysis:</a:t>
            </a:r>
          </a:p>
          <a:p>
            <a:pPr>
              <a:defRPr/>
            </a:pPr>
            <a:r>
              <a:rPr lang="en-US" dirty="0" smtClean="0"/>
              <a:t>Review the nonconformance</a:t>
            </a:r>
            <a:endParaRPr lang="en-US" dirty="0"/>
          </a:p>
          <a:p>
            <a:pPr>
              <a:defRPr/>
            </a:pPr>
            <a:r>
              <a:rPr lang="en-US" dirty="0"/>
              <a:t>Choose a method to analyze the problem</a:t>
            </a:r>
          </a:p>
          <a:p>
            <a:pPr>
              <a:defRPr/>
            </a:pPr>
            <a:r>
              <a:rPr lang="en-US" dirty="0"/>
              <a:t>Get the right people involved</a:t>
            </a:r>
          </a:p>
          <a:p>
            <a:pPr>
              <a:defRPr/>
            </a:pPr>
            <a:r>
              <a:rPr lang="en-US" dirty="0" smtClean="0"/>
              <a:t>Determine the bottom line reason for the problem (root cause)</a:t>
            </a:r>
          </a:p>
          <a:p>
            <a:pPr>
              <a:defRPr/>
            </a:pPr>
            <a:r>
              <a:rPr lang="en-US" dirty="0" smtClean="0"/>
              <a:t>Determine the scope of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83513" cy="1077913"/>
          </a:xfrm>
          <a:solidFill>
            <a:srgbClr val="DDDDDD"/>
          </a:solidFill>
        </p:spPr>
        <p:txBody>
          <a:bodyPr/>
          <a:lstStyle/>
          <a:p>
            <a:r>
              <a:rPr lang="en-US" smtClean="0"/>
              <a:t>2.  Performs Analysis, cont.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374063" cy="503078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Review the nonconformance</a:t>
            </a:r>
            <a:endParaRPr lang="en-US" dirty="0"/>
          </a:p>
          <a:p>
            <a:pPr>
              <a:defRPr/>
            </a:pPr>
            <a:r>
              <a:rPr lang="en-US" dirty="0" smtClean="0"/>
              <a:t>Understand the requirement that was not adhered to</a:t>
            </a:r>
            <a:endParaRPr lang="en-US" dirty="0"/>
          </a:p>
          <a:p>
            <a:pPr>
              <a:defRPr/>
            </a:pPr>
            <a:r>
              <a:rPr lang="en-US" dirty="0" smtClean="0"/>
              <a:t>Review the objective evidence</a:t>
            </a:r>
            <a:endParaRPr lang="en-US" dirty="0"/>
          </a:p>
          <a:p>
            <a:pPr>
              <a:defRPr/>
            </a:pPr>
            <a:r>
              <a:rPr lang="en-US" dirty="0" smtClean="0"/>
              <a:t>Understand the problem – the nonconformance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smtClean="0"/>
              <a:t>2.  Performs Analysis, cont.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7997825" cy="50307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Methods to Analyze the Problem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smtClean="0"/>
              <a:t>This is a partial list of methods that you may want to investigate further:</a:t>
            </a:r>
          </a:p>
          <a:p>
            <a:pPr>
              <a:lnSpc>
                <a:spcPct val="90000"/>
              </a:lnSpc>
            </a:pPr>
            <a:r>
              <a:rPr lang="en-US" smtClean="0"/>
              <a:t>The 5 Whys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Keep asking “Why” – it may be more or less than 5.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 reasonable – know how deep to go and when to stop.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If you think you are done, ask one more “Why?” to be certain.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smtClean="0"/>
              <a:t>2.  Performs Analysis, cont.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7997825" cy="50307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Methods to Analyze the Problem, cont.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800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Fishbone Diagrams</a:t>
            </a:r>
          </a:p>
          <a:p>
            <a:pPr marL="914400" indent="-914400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800" dirty="0" smtClean="0"/>
              <a:t>Visual method to organize ideas and see relationships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Pareto </a:t>
            </a:r>
            <a:r>
              <a:rPr lang="en-US" dirty="0"/>
              <a:t>Diagram </a:t>
            </a:r>
            <a:endParaRPr lang="en-US" dirty="0" smtClean="0"/>
          </a:p>
          <a:p>
            <a:pPr marL="914400" indent="-914400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Used </a:t>
            </a:r>
            <a:r>
              <a:rPr lang="en-US" sz="2800" dirty="0"/>
              <a:t>for analyzing data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Brainstorming</a:t>
            </a:r>
            <a:r>
              <a:rPr lang="en-US" sz="2800" dirty="0"/>
              <a:t> </a:t>
            </a:r>
            <a:endParaRPr lang="en-US" sz="2800" dirty="0" smtClean="0"/>
          </a:p>
          <a:p>
            <a:pPr marL="914400" indent="-914400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Used </a:t>
            </a:r>
            <a:r>
              <a:rPr lang="en-US" sz="2800" dirty="0"/>
              <a:t>to </a:t>
            </a:r>
            <a:r>
              <a:rPr lang="en-US" sz="2800" dirty="0" smtClean="0"/>
              <a:t>generate </a:t>
            </a:r>
            <a:r>
              <a:rPr lang="en-US" sz="2800" dirty="0"/>
              <a:t>lots of ideas from stakeholders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smtClean="0"/>
              <a:t>2.  Performs Analysis, cont.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Get the Right People Involved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Who </a:t>
            </a:r>
            <a:r>
              <a:rPr lang="en-US" dirty="0"/>
              <a:t>was there when the problem occurred?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Who understands the system or process involved</a:t>
            </a:r>
            <a:r>
              <a:rPr lang="en-US" dirty="0" smtClean="0"/>
              <a:t>?  May require the involvement of the process or policy owner.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Who has the skills to </a:t>
            </a:r>
            <a:r>
              <a:rPr lang="en-US" dirty="0" smtClean="0"/>
              <a:t>help?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Requires someone </a:t>
            </a:r>
            <a:r>
              <a:rPr lang="en-US" dirty="0"/>
              <a:t>with the appropriate </a:t>
            </a:r>
            <a:r>
              <a:rPr lang="en-US" dirty="0" smtClean="0"/>
              <a:t>authority, especially </a:t>
            </a:r>
            <a:r>
              <a:rPr lang="en-US" dirty="0"/>
              <a:t>if </a:t>
            </a:r>
            <a:r>
              <a:rPr lang="en-US" dirty="0" smtClean="0"/>
              <a:t>it is </a:t>
            </a:r>
            <a:r>
              <a:rPr lang="en-US" dirty="0"/>
              <a:t>a widespread </a:t>
            </a:r>
            <a:r>
              <a:rPr lang="en-US" dirty="0" smtClean="0"/>
              <a:t>problem.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Purpose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CAR Categories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CAR Owner Responsibilities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CAR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Familiarization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Assigning Owner’s Assistant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CAR Owner Resources</a:t>
            </a:r>
          </a:p>
        </p:txBody>
      </p:sp>
      <p:sp>
        <p:nvSpPr>
          <p:cNvPr id="4100" name="Action Button: Forward or Next 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667000" y="1447800"/>
            <a:ext cx="228600" cy="228600"/>
          </a:xfrm>
          <a:prstGeom prst="actionButtonForwardNex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Action Button: Forward or Next 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1981200"/>
            <a:ext cx="228600" cy="228600"/>
          </a:xfrm>
          <a:prstGeom prst="actionButtonForwardNex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ction Button: Forward or Next 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248400" y="2514600"/>
            <a:ext cx="228600" cy="228600"/>
          </a:xfrm>
          <a:prstGeom prst="actionButtonForwardNex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Action Button: Forward or Next 4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actionButtonForwardNex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Action Button: Forward or Next 5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334000" y="4495800"/>
            <a:ext cx="228600" cy="228600"/>
          </a:xfrm>
          <a:prstGeom prst="actionButtonForwardNex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2.  Performs Analysis, cont.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US" sz="2000" i="1" smtClean="0">
              <a:solidFill>
                <a:srgbClr val="7030A0"/>
              </a:solidFill>
            </a:endParaRPr>
          </a:p>
          <a:p>
            <a:pPr marL="0" indent="0" eaLnBrk="1" hangingPunct="1">
              <a:buFontTx/>
              <a:buNone/>
            </a:pPr>
            <a:endParaRPr lang="en-US" sz="2000" smtClean="0"/>
          </a:p>
          <a:p>
            <a:pPr marL="0" indent="0" eaLnBrk="1" hangingPunct="1">
              <a:buFontTx/>
              <a:buNone/>
            </a:pPr>
            <a:endParaRPr lang="en-US" sz="1800" smtClean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smtClean="0"/>
              <a:t>  </a:t>
            </a:r>
            <a:r>
              <a:rPr lang="en-US" sz="1800" smtClean="0">
                <a:solidFill>
                  <a:srgbClr val="C00000"/>
                </a:solidFill>
              </a:rPr>
              <a:t>Analysis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C00000"/>
                </a:solidFill>
              </a:rPr>
              <a:t>  Section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702468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Rounded Rectangle 2"/>
          <p:cNvSpPr>
            <a:spLocks noChangeArrowheads="1"/>
          </p:cNvSpPr>
          <p:nvPr/>
        </p:nvSpPr>
        <p:spPr bwMode="auto">
          <a:xfrm>
            <a:off x="609600" y="2133600"/>
            <a:ext cx="11430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ounded Rectangle 6"/>
          <p:cNvSpPr>
            <a:spLocks noChangeArrowheads="1"/>
          </p:cNvSpPr>
          <p:nvPr/>
        </p:nvSpPr>
        <p:spPr bwMode="auto">
          <a:xfrm>
            <a:off x="2057400" y="2438400"/>
            <a:ext cx="3886200" cy="457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35" name="Straight Arrow Connector 8"/>
          <p:cNvCxnSpPr>
            <a:cxnSpLocks noChangeShapeType="1"/>
          </p:cNvCxnSpPr>
          <p:nvPr/>
        </p:nvCxnSpPr>
        <p:spPr bwMode="auto">
          <a:xfrm>
            <a:off x="1600200" y="2667000"/>
            <a:ext cx="4572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8486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4953000" y="1828800"/>
            <a:ext cx="245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i="1">
                <a:solidFill>
                  <a:srgbClr val="C00000"/>
                </a:solidFill>
              </a:rPr>
              <a:t>Stakeholders Involved</a:t>
            </a: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4572000" y="3276600"/>
            <a:ext cx="1044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i="1">
                <a:solidFill>
                  <a:srgbClr val="C00000"/>
                </a:solidFill>
              </a:rPr>
              <a:t>Analysis</a:t>
            </a:r>
          </a:p>
          <a:p>
            <a:pPr eaLnBrk="1" hangingPunct="1"/>
            <a:r>
              <a:rPr lang="en-US" i="1">
                <a:solidFill>
                  <a:srgbClr val="C00000"/>
                </a:solidFill>
              </a:rPr>
              <a:t>Method</a:t>
            </a:r>
          </a:p>
          <a:p>
            <a:pPr eaLnBrk="1" hangingPunct="1"/>
            <a:r>
              <a:rPr lang="en-US" i="1">
                <a:solidFill>
                  <a:srgbClr val="C00000"/>
                </a:solidFill>
              </a:rPr>
              <a:t>Used</a:t>
            </a:r>
          </a:p>
        </p:txBody>
      </p:sp>
      <p:sp>
        <p:nvSpPr>
          <p:cNvPr id="23557" name="TextBox 7"/>
          <p:cNvSpPr txBox="1">
            <a:spLocks noChangeArrowheads="1"/>
          </p:cNvSpPr>
          <p:nvPr/>
        </p:nvSpPr>
        <p:spPr bwMode="auto">
          <a:xfrm>
            <a:off x="936625" y="3392488"/>
            <a:ext cx="1196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algn="ctr" eaLnBrk="1" hangingPunct="1"/>
            <a:r>
              <a:rPr lang="en-US" i="1">
                <a:solidFill>
                  <a:srgbClr val="C00000"/>
                </a:solidFill>
              </a:rPr>
              <a:t>Records</a:t>
            </a:r>
          </a:p>
          <a:p>
            <a:pPr algn="ctr" eaLnBrk="1" hangingPunct="1"/>
            <a:r>
              <a:rPr lang="en-US" i="1">
                <a:solidFill>
                  <a:srgbClr val="C00000"/>
                </a:solidFill>
              </a:rPr>
              <a:t>Reviewed</a:t>
            </a:r>
          </a:p>
        </p:txBody>
      </p:sp>
      <p:sp>
        <p:nvSpPr>
          <p:cNvPr id="23558" name="TextBox 8"/>
          <p:cNvSpPr txBox="1">
            <a:spLocks noChangeArrowheads="1"/>
          </p:cNvSpPr>
          <p:nvPr/>
        </p:nvSpPr>
        <p:spPr bwMode="auto">
          <a:xfrm>
            <a:off x="762000" y="4764088"/>
            <a:ext cx="1377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i="1">
                <a:solidFill>
                  <a:srgbClr val="C00000"/>
                </a:solidFill>
              </a:rPr>
              <a:t>Cause </a:t>
            </a:r>
          </a:p>
          <a:p>
            <a:pPr eaLnBrk="1" hangingPunct="1"/>
            <a:r>
              <a:rPr lang="en-US" i="1">
                <a:solidFill>
                  <a:srgbClr val="C00000"/>
                </a:solidFill>
              </a:rPr>
              <a:t>Determined</a:t>
            </a:r>
          </a:p>
        </p:txBody>
      </p:sp>
      <p:sp>
        <p:nvSpPr>
          <p:cNvPr id="23559" name="TextBox 9"/>
          <p:cNvSpPr txBox="1">
            <a:spLocks noChangeArrowheads="1"/>
          </p:cNvSpPr>
          <p:nvPr/>
        </p:nvSpPr>
        <p:spPr bwMode="auto">
          <a:xfrm>
            <a:off x="762000" y="2630488"/>
            <a:ext cx="1377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algn="ctr" eaLnBrk="1" hangingPunct="1"/>
            <a:r>
              <a:rPr lang="en-US" i="1">
                <a:solidFill>
                  <a:srgbClr val="C00000"/>
                </a:solidFill>
              </a:rPr>
              <a:t>Scope</a:t>
            </a:r>
          </a:p>
          <a:p>
            <a:pPr algn="ctr" eaLnBrk="1" hangingPunct="1"/>
            <a:r>
              <a:rPr lang="en-US" i="1">
                <a:solidFill>
                  <a:srgbClr val="C00000"/>
                </a:solidFill>
              </a:rPr>
              <a:t>Determined</a:t>
            </a:r>
          </a:p>
        </p:txBody>
      </p:sp>
      <p:sp>
        <p:nvSpPr>
          <p:cNvPr id="23560" name="Right Brace 10"/>
          <p:cNvSpPr>
            <a:spLocks/>
          </p:cNvSpPr>
          <p:nvPr/>
        </p:nvSpPr>
        <p:spPr bwMode="auto">
          <a:xfrm rot="16200000" flipH="1">
            <a:off x="6067425" y="28575"/>
            <a:ext cx="209550" cy="4267200"/>
          </a:xfrm>
          <a:prstGeom prst="rightBrace">
            <a:avLst>
              <a:gd name="adj1" fmla="val 8296"/>
              <a:gd name="adj2" fmla="val 50000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ight Brace 14"/>
          <p:cNvSpPr>
            <a:spLocks/>
          </p:cNvSpPr>
          <p:nvPr/>
        </p:nvSpPr>
        <p:spPr bwMode="auto">
          <a:xfrm>
            <a:off x="2057400" y="2743200"/>
            <a:ext cx="209550" cy="457200"/>
          </a:xfrm>
          <a:prstGeom prst="rightBrace">
            <a:avLst>
              <a:gd name="adj1" fmla="val 8323"/>
              <a:gd name="adj2" fmla="val 50000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ight Brace 15"/>
          <p:cNvSpPr>
            <a:spLocks/>
          </p:cNvSpPr>
          <p:nvPr/>
        </p:nvSpPr>
        <p:spPr bwMode="auto">
          <a:xfrm>
            <a:off x="2057400" y="3352800"/>
            <a:ext cx="209550" cy="762000"/>
          </a:xfrm>
          <a:prstGeom prst="rightBrace">
            <a:avLst>
              <a:gd name="adj1" fmla="val 8316"/>
              <a:gd name="adj2" fmla="val 50000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ight Brace 21"/>
          <p:cNvSpPr>
            <a:spLocks/>
          </p:cNvSpPr>
          <p:nvPr/>
        </p:nvSpPr>
        <p:spPr bwMode="auto">
          <a:xfrm rot="5400000">
            <a:off x="4924425" y="1781175"/>
            <a:ext cx="209550" cy="1981200"/>
          </a:xfrm>
          <a:prstGeom prst="rightBrace">
            <a:avLst>
              <a:gd name="adj1" fmla="val 8316"/>
              <a:gd name="adj2" fmla="val 50000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64" name="Straight Connector 19"/>
          <p:cNvCxnSpPr>
            <a:cxnSpLocks noChangeShapeType="1"/>
            <a:stCxn id="23563" idx="1"/>
          </p:cNvCxnSpPr>
          <p:nvPr/>
        </p:nvCxnSpPr>
        <p:spPr bwMode="auto">
          <a:xfrm>
            <a:off x="5029200" y="2876550"/>
            <a:ext cx="0" cy="47625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5" name="Right Brace 24"/>
          <p:cNvSpPr>
            <a:spLocks/>
          </p:cNvSpPr>
          <p:nvPr/>
        </p:nvSpPr>
        <p:spPr bwMode="auto">
          <a:xfrm>
            <a:off x="2057400" y="4343400"/>
            <a:ext cx="209550" cy="1524000"/>
          </a:xfrm>
          <a:prstGeom prst="rightBrace">
            <a:avLst>
              <a:gd name="adj1" fmla="val 8316"/>
              <a:gd name="adj2" fmla="val 50000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2.  Performs Analysis, cont.</a:t>
            </a:r>
          </a:p>
        </p:txBody>
      </p:sp>
      <p:sp>
        <p:nvSpPr>
          <p:cNvPr id="23567" name="Rectangle 3"/>
          <p:cNvSpPr txBox="1">
            <a:spLocks noChangeArrowheads="1"/>
          </p:cNvSpPr>
          <p:nvPr/>
        </p:nvSpPr>
        <p:spPr bwMode="auto">
          <a:xfrm>
            <a:off x="533400" y="1306513"/>
            <a:ext cx="8099425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/>
              <a:t>Analysis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2.  Performs Analysis, cont.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 </a:t>
            </a:r>
            <a:r>
              <a:rPr lang="en-US" smtClean="0">
                <a:hlinkClick r:id="rId3"/>
              </a:rPr>
              <a:t>FAQ #18</a:t>
            </a:r>
            <a:r>
              <a:rPr lang="en-US" smtClean="0"/>
              <a:t> on the CAR website: </a:t>
            </a:r>
            <a:r>
              <a:rPr lang="en-US" smtClean="0">
                <a:solidFill>
                  <a:srgbClr val="7030A0"/>
                </a:solidFill>
              </a:rPr>
              <a:t>“</a:t>
            </a:r>
            <a:r>
              <a:rPr lang="en-US" i="1" smtClean="0">
                <a:solidFill>
                  <a:srgbClr val="7030A0"/>
                </a:solidFill>
              </a:rPr>
              <a:t>What should be included in the Analysis section of a CAR?”</a:t>
            </a:r>
          </a:p>
        </p:txBody>
      </p:sp>
      <p:sp>
        <p:nvSpPr>
          <p:cNvPr id="24580" name="Action Button: Hom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5867400"/>
            <a:ext cx="304800" cy="304800"/>
          </a:xfrm>
          <a:prstGeom prst="actionButtonHom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Action Button: Return 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5867400"/>
            <a:ext cx="304800" cy="304800"/>
          </a:xfrm>
          <a:prstGeom prst="actionButtonRetur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smtClean="0"/>
              <a:t>3.  Determines the Root Cause*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What is a Root Cause?</a:t>
            </a:r>
          </a:p>
          <a:p>
            <a:pPr>
              <a:defRPr/>
            </a:pPr>
            <a:r>
              <a:rPr lang="en-US" dirty="0" smtClean="0"/>
              <a:t>Root </a:t>
            </a:r>
            <a:r>
              <a:rPr lang="en-US" dirty="0"/>
              <a:t>cause is the bottom line </a:t>
            </a:r>
            <a:r>
              <a:rPr lang="en-US" dirty="0" smtClean="0"/>
              <a:t>reason why a problem exists</a:t>
            </a:r>
            <a:endParaRPr lang="en-US" dirty="0"/>
          </a:p>
          <a:p>
            <a:pPr>
              <a:defRPr/>
            </a:pPr>
            <a:r>
              <a:rPr lang="en-US" dirty="0"/>
              <a:t>You want to find the root cause so that by addressing it, you prevent the </a:t>
            </a:r>
            <a:r>
              <a:rPr lang="en-US" dirty="0" smtClean="0"/>
              <a:t>problem </a:t>
            </a:r>
            <a:r>
              <a:rPr lang="en-US" dirty="0"/>
              <a:t>from happening </a:t>
            </a:r>
            <a:r>
              <a:rPr lang="en-US" dirty="0" smtClean="0"/>
              <a:t>again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sz="2000" b="1" i="1" dirty="0">
                <a:solidFill>
                  <a:srgbClr val="00823B"/>
                </a:solidFill>
              </a:rPr>
              <a:t>* For Finding CARs only – does not apply to Observation </a:t>
            </a:r>
            <a:r>
              <a:rPr lang="en-US" sz="2000" b="1" i="1" dirty="0" smtClean="0">
                <a:solidFill>
                  <a:srgbClr val="00823B"/>
                </a:solidFill>
              </a:rPr>
              <a:t>CARs</a:t>
            </a:r>
            <a:endParaRPr lang="en-US" sz="2000" b="1" i="1" dirty="0">
              <a:solidFill>
                <a:srgbClr val="0082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smtClean="0"/>
              <a:t>3.  Determines the Root Cause, cont.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924800" cy="5030788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Analysis vs. Root Cause Statement</a:t>
            </a:r>
          </a:p>
          <a:p>
            <a:pPr>
              <a:buFontTx/>
              <a:buNone/>
            </a:pPr>
            <a:r>
              <a:rPr lang="en-US" smtClean="0"/>
              <a:t>Analysis:</a:t>
            </a:r>
          </a:p>
          <a:p>
            <a:pPr lvl="1"/>
            <a:r>
              <a:rPr lang="en-US" smtClean="0"/>
              <a:t>Shows your thought process:  How did you get to the root cause?</a:t>
            </a:r>
          </a:p>
          <a:p>
            <a:pPr>
              <a:buFontTx/>
              <a:buNone/>
            </a:pPr>
            <a:r>
              <a:rPr lang="en-US" smtClean="0"/>
              <a:t>Root Cause Statement:</a:t>
            </a:r>
          </a:p>
          <a:p>
            <a:pPr lvl="1"/>
            <a:r>
              <a:rPr lang="en-US" smtClean="0"/>
              <a:t>One or two sentences summarizing the bottom line reason the problem occurred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3.  Determines the Root Cause, cont.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The Root Cause:</a:t>
            </a:r>
          </a:p>
          <a:p>
            <a:pPr eaLnBrk="1" hangingPunct="1">
              <a:defRPr/>
            </a:pPr>
            <a:r>
              <a:rPr lang="en-US" dirty="0" smtClean="0"/>
              <a:t>Naturally flows from the analysis</a:t>
            </a:r>
          </a:p>
          <a:p>
            <a:pPr eaLnBrk="1" hangingPunct="1">
              <a:defRPr/>
            </a:pPr>
            <a:r>
              <a:rPr lang="en-US" dirty="0" smtClean="0"/>
              <a:t>Has linkage to the nonconformance statement</a:t>
            </a:r>
          </a:p>
          <a:p>
            <a:pPr eaLnBrk="1" hangingPunct="1">
              <a:defRPr/>
            </a:pPr>
            <a:r>
              <a:rPr lang="en-US" dirty="0" smtClean="0"/>
              <a:t>Explains the cause and does not restate the nonconformance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smtClean="0"/>
              <a:t>3.  Determines the Root Cause, cont.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099425" cy="5030787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Root Causes to Further Explore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Human Error</a:t>
            </a:r>
          </a:p>
          <a:p>
            <a:pPr marL="401638" indent="0">
              <a:lnSpc>
                <a:spcPct val="90000"/>
              </a:lnSpc>
              <a:buFontTx/>
              <a:buNone/>
              <a:defRPr/>
            </a:pPr>
            <a:r>
              <a:rPr lang="en-US" sz="2400" i="1" dirty="0" smtClean="0"/>
              <a:t>Root cause investigation BEGINS with an operator error.  What in the process allowed such an error to occur?</a:t>
            </a:r>
            <a:endParaRPr lang="en-US" sz="2400" i="1" dirty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Training</a:t>
            </a:r>
          </a:p>
          <a:p>
            <a:pPr marL="401638" indent="0">
              <a:lnSpc>
                <a:spcPct val="90000"/>
              </a:lnSpc>
              <a:buFontTx/>
              <a:buNone/>
              <a:defRPr/>
            </a:pPr>
            <a:r>
              <a:rPr lang="en-US" sz="2400" i="1" dirty="0" smtClean="0"/>
              <a:t>What failed in regards to training?  Does the initial training need to be more comprehensive?  Would recurrent training be of help?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smtClean="0"/>
              <a:t>3.  Determines the Root Cause, cont.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099425" cy="5030787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Root Causes to Further Explore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Knew </a:t>
            </a:r>
            <a:r>
              <a:rPr lang="en-US" dirty="0"/>
              <a:t>the requirement but chose not to follow </a:t>
            </a:r>
            <a:r>
              <a:rPr lang="en-US" dirty="0" smtClean="0"/>
              <a:t>it</a:t>
            </a:r>
          </a:p>
          <a:p>
            <a:pPr marL="401638" indent="0">
              <a:lnSpc>
                <a:spcPct val="90000"/>
              </a:lnSpc>
              <a:buFontTx/>
              <a:buNone/>
              <a:defRPr/>
            </a:pPr>
            <a:r>
              <a:rPr lang="en-US" sz="2400" i="1" dirty="0" smtClean="0"/>
              <a:t>Why did someone choose to not follow the process?  Are SOPs and work instructions accessible?  Is the process too cumbersome?</a:t>
            </a:r>
            <a:endParaRPr lang="en-US" sz="2400" i="1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This shouldn’t be a </a:t>
            </a:r>
            <a:r>
              <a:rPr lang="en-US" dirty="0" smtClean="0"/>
              <a:t>CAR</a:t>
            </a:r>
          </a:p>
          <a:p>
            <a:pPr marL="401638" indent="0">
              <a:lnSpc>
                <a:spcPct val="90000"/>
              </a:lnSpc>
              <a:buFontTx/>
              <a:buNone/>
              <a:defRPr/>
            </a:pPr>
            <a:r>
              <a:rPr lang="en-US" sz="2400" i="1" dirty="0" smtClean="0"/>
              <a:t>See the CAR Administrator for guidance on resolving this.</a:t>
            </a:r>
            <a:endParaRPr lang="en-US" sz="2400" i="1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A restatement of the problem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A statement of a </a:t>
            </a:r>
            <a:r>
              <a:rPr lang="en-US" dirty="0" smtClean="0"/>
              <a:t>symptom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smtClean="0"/>
              <a:t>3.  Determines the Root Cause, cont.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099425" cy="5030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Avoid including inappropriate statements in the root cause and elsewhere in the CAR.  This includes, but is not limited to: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Employee discipline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Personal complaints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Disparaging remarks about UL, employees, or others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3.  Determines the Root Cause, cont.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US" i="1" smtClean="0">
              <a:solidFill>
                <a:srgbClr val="7030A0"/>
              </a:solidFill>
            </a:endParaRPr>
          </a:p>
          <a:p>
            <a:pPr marL="0" indent="0" eaLnBrk="1" hangingPunct="1">
              <a:buFontTx/>
              <a:buNone/>
            </a:pPr>
            <a:endParaRPr lang="en-US" sz="1800" smtClean="0"/>
          </a:p>
          <a:p>
            <a:pPr marL="0" indent="0" eaLnBrk="1" hangingPunct="1">
              <a:buFontTx/>
              <a:buNone/>
            </a:pPr>
            <a:endParaRPr lang="en-US" sz="1800" smtClean="0"/>
          </a:p>
          <a:p>
            <a:pPr marL="0" indent="0" eaLnBrk="1" hangingPunct="1">
              <a:buFontTx/>
              <a:buNone/>
            </a:pPr>
            <a:endParaRPr lang="en-US" sz="1800" smtClean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smtClean="0"/>
              <a:t>    </a:t>
            </a:r>
            <a:r>
              <a:rPr lang="en-US" sz="1800" smtClean="0">
                <a:solidFill>
                  <a:srgbClr val="C00000"/>
                </a:solidFill>
              </a:rPr>
              <a:t>Root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C00000"/>
                </a:solidFill>
              </a:rPr>
              <a:t>    Cause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C00000"/>
                </a:solidFill>
              </a:rPr>
              <a:t>    Section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702468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9" name="Rounded Rectangle 2"/>
          <p:cNvSpPr>
            <a:spLocks noChangeArrowheads="1"/>
          </p:cNvSpPr>
          <p:nvPr/>
        </p:nvSpPr>
        <p:spPr bwMode="auto">
          <a:xfrm>
            <a:off x="609600" y="2133600"/>
            <a:ext cx="11430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ounded Rectangle 6"/>
          <p:cNvSpPr>
            <a:spLocks noChangeArrowheads="1"/>
          </p:cNvSpPr>
          <p:nvPr/>
        </p:nvSpPr>
        <p:spPr bwMode="auto">
          <a:xfrm>
            <a:off x="2057400" y="2971800"/>
            <a:ext cx="4191000" cy="457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1" name="Straight Arrow Connector 8"/>
          <p:cNvCxnSpPr>
            <a:cxnSpLocks noChangeShapeType="1"/>
          </p:cNvCxnSpPr>
          <p:nvPr/>
        </p:nvCxnSpPr>
        <p:spPr bwMode="auto">
          <a:xfrm>
            <a:off x="1524000" y="3124200"/>
            <a:ext cx="493713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smtClean="0"/>
              <a:t>Purpose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 txBox="1">
            <a:spLocks noChangeArrowheads="1"/>
          </p:cNvSpPr>
          <p:nvPr/>
        </p:nvSpPr>
        <p:spPr bwMode="auto">
          <a:xfrm>
            <a:off x="517525" y="1306513"/>
            <a:ext cx="8099425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/>
              <a:t>Root Cause Example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3.  Determines the Root Cause, cont.</a:t>
            </a:r>
          </a:p>
        </p:txBody>
      </p:sp>
      <p:sp>
        <p:nvSpPr>
          <p:cNvPr id="32772" name="Rounded Rectangle 2"/>
          <p:cNvSpPr>
            <a:spLocks noChangeArrowheads="1"/>
          </p:cNvSpPr>
          <p:nvPr/>
        </p:nvSpPr>
        <p:spPr bwMode="auto">
          <a:xfrm>
            <a:off x="609600" y="2133600"/>
            <a:ext cx="11430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370513"/>
            <a:ext cx="82581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848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5" name="TextBox 2"/>
          <p:cNvSpPr txBox="1">
            <a:spLocks noChangeArrowheads="1"/>
          </p:cNvSpPr>
          <p:nvPr/>
        </p:nvSpPr>
        <p:spPr bwMode="auto">
          <a:xfrm>
            <a:off x="457200" y="4724400"/>
            <a:ext cx="8626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i="1">
                <a:solidFill>
                  <a:srgbClr val="C00000"/>
                </a:solidFill>
              </a:rPr>
              <a:t>Concise…    Addresses the nonconformance completely…   </a:t>
            </a:r>
          </a:p>
          <a:p>
            <a:pPr eaLnBrk="1" hangingPunct="1"/>
            <a:r>
              <a:rPr lang="en-US" i="1">
                <a:solidFill>
                  <a:srgbClr val="C00000"/>
                </a:solidFill>
              </a:rPr>
              <a:t>…Flows naturally from the Analysis…  Bottom line reason for the nonconformance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smtClean="0"/>
              <a:t>3.  Determines the Root Cause, cont.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099425" cy="5030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Review </a:t>
            </a:r>
            <a:r>
              <a:rPr lang="en-US" smtClean="0">
                <a:hlinkClick r:id="rId3"/>
              </a:rPr>
              <a:t>FAQ #19</a:t>
            </a:r>
            <a:r>
              <a:rPr lang="en-US" smtClean="0"/>
              <a:t> on the CAR website:  </a:t>
            </a:r>
            <a:r>
              <a:rPr lang="en-US" i="1" smtClean="0">
                <a:solidFill>
                  <a:srgbClr val="7030A0"/>
                </a:solidFill>
              </a:rPr>
              <a:t>“What should be included in the Root Cause section of a CAR?”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/>
          </a:p>
        </p:txBody>
      </p:sp>
      <p:sp>
        <p:nvSpPr>
          <p:cNvPr id="33796" name="Action Button: Hom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5867400"/>
            <a:ext cx="304800" cy="304800"/>
          </a:xfrm>
          <a:prstGeom prst="actionButtonHom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Action Button: Return 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5867400"/>
            <a:ext cx="304800" cy="304800"/>
          </a:xfrm>
          <a:prstGeom prst="actionButtonRetur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4.  Determines Scope*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The objective evidence provided with the nonconformance does not describe the entire scope of the problem.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dirty="0" smtClean="0"/>
              <a:t>Based upon the analysis, determine how widespread the problem is.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dirty="0" smtClean="0"/>
              <a:t>Is the problem local? Regional? Global?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sz="2800" dirty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sz="28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sz="28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000" b="1" i="1" dirty="0" smtClean="0">
                <a:solidFill>
                  <a:srgbClr val="00823B"/>
                </a:solidFill>
              </a:rPr>
              <a:t>* </a:t>
            </a:r>
            <a:r>
              <a:rPr lang="en-US" sz="2000" b="1" i="1" dirty="0">
                <a:solidFill>
                  <a:srgbClr val="00823B"/>
                </a:solidFill>
              </a:rPr>
              <a:t>For Finding CARs only – does not apply to Observation CARs</a:t>
            </a:r>
          </a:p>
          <a:p>
            <a:pPr eaLnBrk="1" hangingPunct="1">
              <a:defRPr/>
            </a:pPr>
            <a:endParaRPr lang="en-US" sz="2000" i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4.  Determines Scope, cont.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53400" cy="50307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2300" i="1" smtClean="0">
              <a:solidFill>
                <a:srgbClr val="7030A0"/>
              </a:solidFill>
            </a:endParaRPr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300" smtClean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400" smtClean="0"/>
              <a:t>    </a:t>
            </a:r>
            <a:r>
              <a:rPr lang="en-US" sz="1400" smtClean="0">
                <a:solidFill>
                  <a:srgbClr val="C00000"/>
                </a:solidFill>
              </a:rPr>
              <a:t>Scope of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400" smtClean="0">
                <a:solidFill>
                  <a:srgbClr val="C00000"/>
                </a:solidFill>
              </a:rPr>
              <a:t>Nonconformance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400" smtClean="0">
                <a:solidFill>
                  <a:srgbClr val="C00000"/>
                </a:solidFill>
              </a:rPr>
              <a:t>    Section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702468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5" name="Rounded Rectangle 2"/>
          <p:cNvSpPr>
            <a:spLocks noChangeArrowheads="1"/>
          </p:cNvSpPr>
          <p:nvPr/>
        </p:nvSpPr>
        <p:spPr bwMode="auto">
          <a:xfrm>
            <a:off x="609600" y="2133600"/>
            <a:ext cx="11430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ounded Rectangle 6"/>
          <p:cNvSpPr>
            <a:spLocks noChangeArrowheads="1"/>
          </p:cNvSpPr>
          <p:nvPr/>
        </p:nvSpPr>
        <p:spPr bwMode="auto">
          <a:xfrm>
            <a:off x="2057400" y="3429000"/>
            <a:ext cx="4419600" cy="457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47" name="Straight Arrow Connector 8"/>
          <p:cNvCxnSpPr>
            <a:cxnSpLocks noChangeShapeType="1"/>
          </p:cNvCxnSpPr>
          <p:nvPr/>
        </p:nvCxnSpPr>
        <p:spPr bwMode="auto">
          <a:xfrm>
            <a:off x="1524000" y="3505200"/>
            <a:ext cx="493713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 txBox="1">
            <a:spLocks noChangeArrowheads="1"/>
          </p:cNvSpPr>
          <p:nvPr/>
        </p:nvSpPr>
        <p:spPr bwMode="auto">
          <a:xfrm>
            <a:off x="517525" y="1327150"/>
            <a:ext cx="8099425" cy="503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/>
              <a:t>Scope of Nonconformance Example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4.  Determines Scope, cont.</a:t>
            </a:r>
          </a:p>
        </p:txBody>
      </p:sp>
      <p:sp>
        <p:nvSpPr>
          <p:cNvPr id="36868" name="Rounded Rectangle 2"/>
          <p:cNvSpPr>
            <a:spLocks noChangeArrowheads="1"/>
          </p:cNvSpPr>
          <p:nvPr/>
        </p:nvSpPr>
        <p:spPr bwMode="auto">
          <a:xfrm>
            <a:off x="609600" y="2133600"/>
            <a:ext cx="11430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848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5381625"/>
            <a:ext cx="80867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1" name="TextBox 11"/>
          <p:cNvSpPr txBox="1">
            <a:spLocks noChangeArrowheads="1"/>
          </p:cNvSpPr>
          <p:nvPr/>
        </p:nvSpPr>
        <p:spPr bwMode="auto">
          <a:xfrm>
            <a:off x="457200" y="4876800"/>
            <a:ext cx="6724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i="1">
                <a:solidFill>
                  <a:srgbClr val="C00000"/>
                </a:solidFill>
              </a:rPr>
              <a:t>How widespread is the problem…   Global?   Regional?   Local?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4.  Determines Scope, cont.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Review </a:t>
            </a:r>
            <a:r>
              <a:rPr lang="en-US" smtClean="0">
                <a:hlinkClick r:id="rId3"/>
              </a:rPr>
              <a:t>FAQ #17</a:t>
            </a:r>
            <a:r>
              <a:rPr lang="en-US" smtClean="0"/>
              <a:t> on the CAR website:  </a:t>
            </a:r>
            <a:r>
              <a:rPr lang="en-US" i="1" smtClean="0">
                <a:solidFill>
                  <a:srgbClr val="7030A0"/>
                </a:solidFill>
              </a:rPr>
              <a:t>“What should be included in the Scope of Nonconformance section of a CAR?”</a:t>
            </a:r>
          </a:p>
        </p:txBody>
      </p:sp>
      <p:sp>
        <p:nvSpPr>
          <p:cNvPr id="37892" name="Action Button: Home 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5867400"/>
            <a:ext cx="304800" cy="304800"/>
          </a:xfrm>
          <a:prstGeom prst="actionButtonHom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Action Button: Return 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5867400"/>
            <a:ext cx="304800" cy="304800"/>
          </a:xfrm>
          <a:prstGeom prst="actionButtonRetur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5.  Develops a Corrective Action Plan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Elements of a Corrective Action Plan</a:t>
            </a:r>
          </a:p>
          <a:p>
            <a:pPr eaLnBrk="1" hangingPunct="1">
              <a:defRPr/>
            </a:pPr>
            <a:r>
              <a:rPr lang="en-US" dirty="0" smtClean="0"/>
              <a:t>Containment</a:t>
            </a:r>
          </a:p>
          <a:p>
            <a:pPr lvl="1" eaLnBrk="1" hangingPunct="1">
              <a:defRPr/>
            </a:pPr>
            <a:r>
              <a:rPr lang="en-US" dirty="0" smtClean="0"/>
              <a:t>Stops “the bleeding” </a:t>
            </a:r>
          </a:p>
          <a:p>
            <a:pPr lvl="1" eaLnBrk="1" hangingPunct="1">
              <a:defRPr/>
            </a:pPr>
            <a:r>
              <a:rPr lang="en-US" dirty="0" smtClean="0"/>
              <a:t>Immediate, short-term action</a:t>
            </a:r>
          </a:p>
          <a:p>
            <a:pPr lvl="1" eaLnBrk="1" hangingPunct="1">
              <a:defRPr/>
            </a:pPr>
            <a:r>
              <a:rPr lang="en-US" dirty="0" smtClean="0"/>
              <a:t>If containment is not required, explain rationale</a:t>
            </a:r>
          </a:p>
          <a:p>
            <a:pPr lvl="1" eaLnBrk="1" hangingPunct="1">
              <a:defRPr/>
            </a:pPr>
            <a:r>
              <a:rPr lang="en-US" dirty="0" smtClean="0"/>
              <a:t>Containment usually is the first milestone</a:t>
            </a:r>
          </a:p>
          <a:p>
            <a:pPr eaLnBrk="1" hangingPunct="1">
              <a:defRPr/>
            </a:pPr>
            <a:r>
              <a:rPr lang="en-US" dirty="0" smtClean="0"/>
              <a:t>Addresses the objective evidence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5.  Develops a CAP, cont.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Elements of a Corrective Action Plan, cont.</a:t>
            </a:r>
          </a:p>
          <a:p>
            <a:pPr eaLnBrk="1" hangingPunct="1">
              <a:defRPr/>
            </a:pPr>
            <a:r>
              <a:rPr lang="en-US" dirty="0" smtClean="0"/>
              <a:t>Addresses </a:t>
            </a:r>
            <a:r>
              <a:rPr lang="en-US" dirty="0"/>
              <a:t>items that were not specifically identified in the objective </a:t>
            </a:r>
            <a:r>
              <a:rPr lang="en-US" dirty="0" smtClean="0"/>
              <a:t>evidence</a:t>
            </a:r>
          </a:p>
          <a:p>
            <a:pPr eaLnBrk="1" hangingPunct="1">
              <a:defRPr/>
            </a:pPr>
            <a:r>
              <a:rPr lang="en-US" dirty="0" smtClean="0"/>
              <a:t>Addresses the root cause to prevent recurrence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5.  Develops a CAP, cont.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/>
              <a:t>Elements of a Corrective Action Plan, cont.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Statement </a:t>
            </a:r>
            <a:r>
              <a:rPr lang="en-US" dirty="0"/>
              <a:t>of how owner will verify effectiveness of actions completed</a:t>
            </a:r>
          </a:p>
          <a:p>
            <a:pPr lvl="1" eaLnBrk="1" hangingPunct="1">
              <a:defRPr/>
            </a:pPr>
            <a:r>
              <a:rPr lang="en-US" dirty="0"/>
              <a:t>Addressed in the last milestone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Owners must verify effectiveness before CAR is closed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Ensures that the corrective action worked to prevent the problem from happening again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Ensures that new problems have not been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5.  Develops a CAP, cont.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01000" cy="50307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2300" i="1" smtClean="0">
              <a:solidFill>
                <a:srgbClr val="7030A0"/>
              </a:solidFill>
            </a:endParaRPr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300" smtClean="0"/>
          </a:p>
          <a:p>
            <a:pPr marL="0" indent="0" eaLnBrk="1" hangingPunct="1">
              <a:buFontTx/>
              <a:buNone/>
            </a:pPr>
            <a:endParaRPr lang="en-US" sz="2300" smtClean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400" smtClean="0">
                <a:solidFill>
                  <a:srgbClr val="C00000"/>
                </a:solidFill>
              </a:rPr>
              <a:t>    Corrective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400" smtClean="0">
                <a:solidFill>
                  <a:srgbClr val="C00000"/>
                </a:solidFill>
              </a:rPr>
              <a:t>    Action Plan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400" smtClean="0">
                <a:solidFill>
                  <a:srgbClr val="C00000"/>
                </a:solidFill>
              </a:rPr>
              <a:t>    Section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702468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9" name="Rounded Rectangle 2"/>
          <p:cNvSpPr>
            <a:spLocks noChangeArrowheads="1"/>
          </p:cNvSpPr>
          <p:nvPr/>
        </p:nvSpPr>
        <p:spPr bwMode="auto">
          <a:xfrm>
            <a:off x="609600" y="2133600"/>
            <a:ext cx="11430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ounded Rectangle 6"/>
          <p:cNvSpPr>
            <a:spLocks noChangeArrowheads="1"/>
          </p:cNvSpPr>
          <p:nvPr/>
        </p:nvSpPr>
        <p:spPr bwMode="auto">
          <a:xfrm>
            <a:off x="2057400" y="3886200"/>
            <a:ext cx="4419600" cy="7620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991" name="Straight Arrow Connector 8"/>
          <p:cNvCxnSpPr>
            <a:cxnSpLocks noChangeShapeType="1"/>
          </p:cNvCxnSpPr>
          <p:nvPr/>
        </p:nvCxnSpPr>
        <p:spPr bwMode="auto">
          <a:xfrm>
            <a:off x="1524000" y="4267200"/>
            <a:ext cx="493713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Explain CAR Owner responsibilities and expectations</a:t>
            </a:r>
          </a:p>
          <a:p>
            <a:pPr eaLnBrk="1" hangingPunct="1"/>
            <a:r>
              <a:rPr lang="en-US" smtClean="0"/>
              <a:t>Familiarize CAR Owners with the parts of a CAR they must complete</a:t>
            </a:r>
          </a:p>
          <a:p>
            <a:pPr eaLnBrk="1" hangingPunct="1"/>
            <a:r>
              <a:rPr lang="en-US" smtClean="0"/>
              <a:t>Introduce CAR website and FAQs</a:t>
            </a:r>
          </a:p>
          <a:p>
            <a:pPr eaLnBrk="1" hangingPunct="1"/>
            <a:r>
              <a:rPr lang="en-US" smtClean="0"/>
              <a:t>Explain other parts of a CAR via training on how to create a CAR</a:t>
            </a:r>
          </a:p>
          <a:p>
            <a:pPr eaLnBrk="1" hangingPunct="1"/>
            <a:r>
              <a:rPr lang="en-US" smtClean="0"/>
              <a:t>Become familiar with the CAR Database</a:t>
            </a:r>
          </a:p>
          <a:p>
            <a:pPr eaLnBrk="1" hangingPunct="1"/>
            <a:r>
              <a:rPr lang="en-US" smtClean="0"/>
              <a:t>Provide resources for help</a:t>
            </a:r>
          </a:p>
        </p:txBody>
      </p:sp>
      <p:sp>
        <p:nvSpPr>
          <p:cNvPr id="6148" name="Action Button: Hom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5867400"/>
            <a:ext cx="304800" cy="304800"/>
          </a:xfrm>
          <a:prstGeom prst="actionButtonHom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 txBox="1">
            <a:spLocks noChangeArrowheads="1"/>
          </p:cNvSpPr>
          <p:nvPr/>
        </p:nvSpPr>
        <p:spPr bwMode="auto">
          <a:xfrm>
            <a:off x="517525" y="1306513"/>
            <a:ext cx="8099425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/>
              <a:t>Corrective Action Plan Example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5.  Develops a CAP, cont.</a:t>
            </a:r>
          </a:p>
        </p:txBody>
      </p:sp>
      <p:sp>
        <p:nvSpPr>
          <p:cNvPr id="43012" name="Rounded Rectangle 2"/>
          <p:cNvSpPr>
            <a:spLocks noChangeArrowheads="1"/>
          </p:cNvSpPr>
          <p:nvPr/>
        </p:nvSpPr>
        <p:spPr bwMode="auto">
          <a:xfrm>
            <a:off x="700088" y="2590800"/>
            <a:ext cx="11430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152775"/>
            <a:ext cx="80486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4" name="TextBox 9"/>
          <p:cNvSpPr txBox="1">
            <a:spLocks noChangeArrowheads="1"/>
          </p:cNvSpPr>
          <p:nvPr/>
        </p:nvSpPr>
        <p:spPr bwMode="auto">
          <a:xfrm>
            <a:off x="395288" y="2678113"/>
            <a:ext cx="149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algn="ctr" eaLnBrk="1" hangingPunct="1"/>
            <a:r>
              <a:rPr lang="en-US" i="1">
                <a:solidFill>
                  <a:srgbClr val="C00000"/>
                </a:solidFill>
              </a:rPr>
              <a:t>Containment</a:t>
            </a:r>
          </a:p>
        </p:txBody>
      </p:sp>
      <p:cxnSp>
        <p:nvCxnSpPr>
          <p:cNvPr id="43015" name="Straight Connector 5"/>
          <p:cNvCxnSpPr>
            <a:cxnSpLocks noChangeShapeType="1"/>
          </p:cNvCxnSpPr>
          <p:nvPr/>
        </p:nvCxnSpPr>
        <p:spPr bwMode="auto">
          <a:xfrm>
            <a:off x="547688" y="3048000"/>
            <a:ext cx="0" cy="60960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6" name="Straight Arrow Connector 7"/>
          <p:cNvCxnSpPr>
            <a:cxnSpLocks noChangeShapeType="1"/>
          </p:cNvCxnSpPr>
          <p:nvPr/>
        </p:nvCxnSpPr>
        <p:spPr bwMode="auto">
          <a:xfrm>
            <a:off x="547688" y="3657600"/>
            <a:ext cx="228600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7" name="TextBox 16"/>
          <p:cNvSpPr txBox="1">
            <a:spLocks noChangeArrowheads="1"/>
          </p:cNvSpPr>
          <p:nvPr/>
        </p:nvSpPr>
        <p:spPr bwMode="auto">
          <a:xfrm>
            <a:off x="547688" y="4992688"/>
            <a:ext cx="2232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algn="ctr" eaLnBrk="1" hangingPunct="1"/>
            <a:r>
              <a:rPr lang="en-US" i="1">
                <a:solidFill>
                  <a:srgbClr val="C00000"/>
                </a:solidFill>
              </a:rPr>
              <a:t>Owner’s Verification</a:t>
            </a:r>
          </a:p>
          <a:p>
            <a:pPr algn="ctr" eaLnBrk="1" hangingPunct="1"/>
            <a:r>
              <a:rPr lang="en-US" i="1">
                <a:solidFill>
                  <a:srgbClr val="C00000"/>
                </a:solidFill>
              </a:rPr>
              <a:t>of Effectiveness</a:t>
            </a:r>
          </a:p>
        </p:txBody>
      </p:sp>
      <p:cxnSp>
        <p:nvCxnSpPr>
          <p:cNvPr id="43018" name="Straight Arrow Connector 10"/>
          <p:cNvCxnSpPr>
            <a:cxnSpLocks noChangeShapeType="1"/>
          </p:cNvCxnSpPr>
          <p:nvPr/>
        </p:nvCxnSpPr>
        <p:spPr bwMode="auto">
          <a:xfrm flipV="1">
            <a:off x="1614488" y="4572000"/>
            <a:ext cx="0" cy="45720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9" name="TextBox 20"/>
          <p:cNvSpPr txBox="1">
            <a:spLocks noChangeArrowheads="1"/>
          </p:cNvSpPr>
          <p:nvPr/>
        </p:nvSpPr>
        <p:spPr bwMode="auto">
          <a:xfrm>
            <a:off x="2968625" y="2057400"/>
            <a:ext cx="26082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algn="ctr" eaLnBrk="1" hangingPunct="1"/>
            <a:r>
              <a:rPr lang="en-US" i="1">
                <a:solidFill>
                  <a:srgbClr val="C00000"/>
                </a:solidFill>
              </a:rPr>
              <a:t>Addresses the</a:t>
            </a:r>
          </a:p>
          <a:p>
            <a:pPr algn="ctr" eaLnBrk="1" hangingPunct="1"/>
            <a:r>
              <a:rPr lang="en-US" i="1">
                <a:solidFill>
                  <a:srgbClr val="C00000"/>
                </a:solidFill>
              </a:rPr>
              <a:t>Objective Evidence and</a:t>
            </a:r>
          </a:p>
          <a:p>
            <a:pPr algn="ctr" eaLnBrk="1" hangingPunct="1"/>
            <a:r>
              <a:rPr lang="en-US" i="1">
                <a:solidFill>
                  <a:srgbClr val="C00000"/>
                </a:solidFill>
              </a:rPr>
              <a:t>Other Items Found</a:t>
            </a:r>
          </a:p>
        </p:txBody>
      </p:sp>
      <p:sp>
        <p:nvSpPr>
          <p:cNvPr id="43020" name="Right Brace 22"/>
          <p:cNvSpPr>
            <a:spLocks/>
          </p:cNvSpPr>
          <p:nvPr/>
        </p:nvSpPr>
        <p:spPr bwMode="auto">
          <a:xfrm rot="16200000" flipV="1">
            <a:off x="2728913" y="2562225"/>
            <a:ext cx="209550" cy="2895600"/>
          </a:xfrm>
          <a:prstGeom prst="rightBrace">
            <a:avLst>
              <a:gd name="adj1" fmla="val 8316"/>
              <a:gd name="adj2" fmla="val 50000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21" name="Straight Connector 14"/>
          <p:cNvCxnSpPr>
            <a:cxnSpLocks noChangeShapeType="1"/>
            <a:stCxn id="43019" idx="2"/>
            <a:endCxn id="43020" idx="1"/>
          </p:cNvCxnSpPr>
          <p:nvPr/>
        </p:nvCxnSpPr>
        <p:spPr bwMode="auto">
          <a:xfrm flipH="1">
            <a:off x="2833688" y="2981325"/>
            <a:ext cx="1438275" cy="923925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2" name="TextBox 25"/>
          <p:cNvSpPr txBox="1">
            <a:spLocks noChangeArrowheads="1"/>
          </p:cNvSpPr>
          <p:nvPr/>
        </p:nvSpPr>
        <p:spPr bwMode="auto">
          <a:xfrm>
            <a:off x="4352925" y="5145088"/>
            <a:ext cx="1658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algn="ctr" eaLnBrk="1" hangingPunct="1"/>
            <a:r>
              <a:rPr lang="en-US" i="1">
                <a:solidFill>
                  <a:srgbClr val="C00000"/>
                </a:solidFill>
              </a:rPr>
              <a:t>Addresses the</a:t>
            </a:r>
          </a:p>
          <a:p>
            <a:pPr algn="ctr" eaLnBrk="1" hangingPunct="1"/>
            <a:r>
              <a:rPr lang="en-US" i="1">
                <a:solidFill>
                  <a:srgbClr val="C00000"/>
                </a:solidFill>
              </a:rPr>
              <a:t>Root Cause</a:t>
            </a:r>
          </a:p>
        </p:txBody>
      </p:sp>
      <p:sp>
        <p:nvSpPr>
          <p:cNvPr id="43023" name="Right Brace 34"/>
          <p:cNvSpPr>
            <a:spLocks/>
          </p:cNvSpPr>
          <p:nvPr/>
        </p:nvSpPr>
        <p:spPr bwMode="auto">
          <a:xfrm rot="5400000">
            <a:off x="4239419" y="1710531"/>
            <a:ext cx="209550" cy="5360988"/>
          </a:xfrm>
          <a:prstGeom prst="rightBrace">
            <a:avLst>
              <a:gd name="adj1" fmla="val 8291"/>
              <a:gd name="adj2" fmla="val 50000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24" name="Straight Connector 35"/>
          <p:cNvCxnSpPr>
            <a:cxnSpLocks noChangeShapeType="1"/>
          </p:cNvCxnSpPr>
          <p:nvPr/>
        </p:nvCxnSpPr>
        <p:spPr bwMode="auto">
          <a:xfrm>
            <a:off x="4357688" y="4532313"/>
            <a:ext cx="838200" cy="649287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5.  Develops a CAP, cont.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/>
              <a:t>Elements of a Corrective Action Plan, cont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r>
              <a:rPr lang="en-US" dirty="0" smtClean="0"/>
              <a:t>Review </a:t>
            </a:r>
            <a:r>
              <a:rPr lang="en-US" dirty="0" smtClean="0">
                <a:hlinkClick r:id="rId3"/>
              </a:rPr>
              <a:t>FAQ #20</a:t>
            </a:r>
            <a:r>
              <a:rPr lang="en-US" dirty="0" smtClean="0"/>
              <a:t> on </a:t>
            </a:r>
            <a:r>
              <a:rPr lang="en-US" dirty="0"/>
              <a:t>the CAR website:  </a:t>
            </a:r>
            <a:r>
              <a:rPr lang="en-US" i="1" dirty="0">
                <a:solidFill>
                  <a:srgbClr val="7030A0"/>
                </a:solidFill>
              </a:rPr>
              <a:t>“What should be included in the C</a:t>
            </a:r>
            <a:r>
              <a:rPr lang="en-US" i="1" dirty="0" smtClean="0">
                <a:solidFill>
                  <a:srgbClr val="7030A0"/>
                </a:solidFill>
              </a:rPr>
              <a:t>orrective </a:t>
            </a:r>
            <a:r>
              <a:rPr lang="en-US" i="1" dirty="0">
                <a:solidFill>
                  <a:srgbClr val="7030A0"/>
                </a:solidFill>
              </a:rPr>
              <a:t>A</a:t>
            </a:r>
            <a:r>
              <a:rPr lang="en-US" i="1" dirty="0" smtClean="0">
                <a:solidFill>
                  <a:srgbClr val="7030A0"/>
                </a:solidFill>
              </a:rPr>
              <a:t>ction </a:t>
            </a:r>
            <a:r>
              <a:rPr lang="en-US" i="1" dirty="0">
                <a:solidFill>
                  <a:srgbClr val="7030A0"/>
                </a:solidFill>
              </a:rPr>
              <a:t>section of a CAR</a:t>
            </a:r>
            <a:r>
              <a:rPr lang="en-US" i="1" dirty="0" smtClean="0">
                <a:solidFill>
                  <a:srgbClr val="7030A0"/>
                </a:solidFill>
              </a:rPr>
              <a:t>?”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44036" name="Action Button: Home 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5867400"/>
            <a:ext cx="304800" cy="304800"/>
          </a:xfrm>
          <a:prstGeom prst="actionButtonHom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Action Button: Return 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5867400"/>
            <a:ext cx="304800" cy="304800"/>
          </a:xfrm>
          <a:prstGeom prst="actionButtonRetur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6.  Creates Milestones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Milestones</a:t>
            </a:r>
          </a:p>
          <a:p>
            <a:pPr lvl="1" eaLnBrk="1" hangingPunct="1"/>
            <a:r>
              <a:rPr lang="en-US" smtClean="0"/>
              <a:t>Fully address the nonconformance and all steps of CAP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Appropriate steps with appropriate timeline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combine pieces of the corrective action plan into one milestone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300" smtClean="0"/>
              <a:t>It is often effective to group related actions into one milestone.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300" smtClean="0"/>
              <a:t>Example: For a document update, (1) the draft along with (2) stakeholder comments and (3) evidence of submission to KMS can all be in one milestone instead of three separate milestones.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6.  Creates Milestones, cont.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01000" cy="50307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2300" i="1" smtClean="0">
              <a:solidFill>
                <a:srgbClr val="7030A0"/>
              </a:solidFill>
            </a:endParaRPr>
          </a:p>
          <a:p>
            <a:pPr marL="0" indent="0" eaLnBrk="1" hangingPunct="1">
              <a:buFontTx/>
              <a:buNone/>
            </a:pPr>
            <a:endParaRPr lang="en-US" sz="2200" smtClean="0"/>
          </a:p>
          <a:p>
            <a:pPr marL="0" indent="0" eaLnBrk="1" hangingPunct="1">
              <a:buFontTx/>
              <a:buNone/>
            </a:pPr>
            <a:endParaRPr lang="en-US" sz="2200" smtClean="0"/>
          </a:p>
          <a:p>
            <a:pPr marL="0" indent="0" eaLnBrk="1" hangingPunct="1">
              <a:buFontTx/>
              <a:buNone/>
            </a:pPr>
            <a:endParaRPr lang="en-US" sz="2200" smtClean="0"/>
          </a:p>
          <a:p>
            <a:pPr marL="0" indent="0" eaLnBrk="1" hangingPunct="1">
              <a:buFontTx/>
              <a:buNone/>
            </a:pPr>
            <a:endParaRPr lang="en-US" sz="2200" smtClean="0"/>
          </a:p>
          <a:p>
            <a:pPr marL="0" indent="0" eaLnBrk="1" hangingPunct="1">
              <a:buFontTx/>
              <a:buNone/>
            </a:pPr>
            <a:endParaRPr lang="en-US" sz="2200" smtClean="0"/>
          </a:p>
          <a:p>
            <a:pPr marL="0" indent="0" eaLnBrk="1" hangingPunct="1">
              <a:buFontTx/>
              <a:buNone/>
            </a:pPr>
            <a:endParaRPr lang="en-US" sz="2200" smtClean="0"/>
          </a:p>
          <a:p>
            <a:pPr marL="0" indent="0" eaLnBrk="1" hangingPunct="1">
              <a:buFontTx/>
              <a:buNone/>
            </a:pPr>
            <a:endParaRPr lang="en-US" sz="2200" smtClean="0"/>
          </a:p>
          <a:p>
            <a:pPr marL="0" indent="0" eaLnBrk="1" hangingPunct="1">
              <a:buFontTx/>
              <a:buNone/>
            </a:pPr>
            <a:endParaRPr lang="en-US" sz="2300" smtClean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400" smtClean="0"/>
              <a:t>    Milestone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400" smtClean="0"/>
              <a:t>    Section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702468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5" name="Rounded Rectangle 2"/>
          <p:cNvSpPr>
            <a:spLocks noChangeArrowheads="1"/>
          </p:cNvSpPr>
          <p:nvPr/>
        </p:nvSpPr>
        <p:spPr bwMode="auto">
          <a:xfrm>
            <a:off x="609600" y="2133600"/>
            <a:ext cx="11430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ounded Rectangle 6"/>
          <p:cNvSpPr>
            <a:spLocks noChangeArrowheads="1"/>
          </p:cNvSpPr>
          <p:nvPr/>
        </p:nvSpPr>
        <p:spPr bwMode="auto">
          <a:xfrm>
            <a:off x="2057400" y="4572000"/>
            <a:ext cx="6705600" cy="1371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87" name="Straight Arrow Connector 8"/>
          <p:cNvCxnSpPr>
            <a:cxnSpLocks noChangeShapeType="1"/>
          </p:cNvCxnSpPr>
          <p:nvPr/>
        </p:nvCxnSpPr>
        <p:spPr bwMode="auto">
          <a:xfrm>
            <a:off x="1524000" y="5105400"/>
            <a:ext cx="493713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517525" y="1306513"/>
            <a:ext cx="8099425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/>
              <a:t>Milestones Example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6.  Creates Milestones, cont.</a:t>
            </a:r>
          </a:p>
        </p:txBody>
      </p:sp>
      <p:sp>
        <p:nvSpPr>
          <p:cNvPr id="47108" name="Rounded Rectangle 2"/>
          <p:cNvSpPr>
            <a:spLocks noChangeArrowheads="1"/>
          </p:cNvSpPr>
          <p:nvPr/>
        </p:nvSpPr>
        <p:spPr bwMode="auto">
          <a:xfrm>
            <a:off x="609600" y="2133600"/>
            <a:ext cx="11430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4562475"/>
            <a:ext cx="83629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933575"/>
            <a:ext cx="80486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1" name="TextBox 10"/>
          <p:cNvSpPr txBox="1">
            <a:spLocks noChangeArrowheads="1"/>
          </p:cNvSpPr>
          <p:nvPr/>
        </p:nvSpPr>
        <p:spPr bwMode="auto">
          <a:xfrm>
            <a:off x="457200" y="3733800"/>
            <a:ext cx="8293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i="1">
                <a:solidFill>
                  <a:srgbClr val="C00000"/>
                </a:solidFill>
              </a:rPr>
              <a:t>Fully Addresses the Corrective Action Plan…   Reasonable timeframes…</a:t>
            </a:r>
          </a:p>
          <a:p>
            <a:pPr eaLnBrk="1" hangingPunct="1"/>
            <a:r>
              <a:rPr lang="en-US" i="1">
                <a:solidFill>
                  <a:srgbClr val="C00000"/>
                </a:solidFill>
              </a:rPr>
              <a:t>…Verification of Effectiveness is last milestone … (Note: Containment would be</a:t>
            </a:r>
          </a:p>
          <a:p>
            <a:pPr eaLnBrk="1" hangingPunct="1"/>
            <a:r>
              <a:rPr lang="en-US" i="1">
                <a:solidFill>
                  <a:srgbClr val="C00000"/>
                </a:solidFill>
              </a:rPr>
              <a:t>the first milestone – in this case, containment has already been completed.)</a:t>
            </a:r>
          </a:p>
        </p:txBody>
      </p:sp>
      <p:cxnSp>
        <p:nvCxnSpPr>
          <p:cNvPr id="47112" name="Straight Arrow Connector 2"/>
          <p:cNvCxnSpPr>
            <a:cxnSpLocks noChangeShapeType="1"/>
          </p:cNvCxnSpPr>
          <p:nvPr/>
        </p:nvCxnSpPr>
        <p:spPr bwMode="auto">
          <a:xfrm>
            <a:off x="228600" y="2362200"/>
            <a:ext cx="685800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3" name="Straight Connector 7"/>
          <p:cNvCxnSpPr>
            <a:cxnSpLocks noChangeShapeType="1"/>
          </p:cNvCxnSpPr>
          <p:nvPr/>
        </p:nvCxnSpPr>
        <p:spPr bwMode="auto">
          <a:xfrm>
            <a:off x="228600" y="2362200"/>
            <a:ext cx="0" cy="205740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4" name="Straight Connector 9"/>
          <p:cNvCxnSpPr>
            <a:cxnSpLocks noChangeShapeType="1"/>
          </p:cNvCxnSpPr>
          <p:nvPr/>
        </p:nvCxnSpPr>
        <p:spPr bwMode="auto">
          <a:xfrm>
            <a:off x="228600" y="4419600"/>
            <a:ext cx="342900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5" name="Straight Connector 16"/>
          <p:cNvCxnSpPr>
            <a:cxnSpLocks noChangeShapeType="1"/>
          </p:cNvCxnSpPr>
          <p:nvPr/>
        </p:nvCxnSpPr>
        <p:spPr bwMode="auto">
          <a:xfrm>
            <a:off x="3657600" y="2667000"/>
            <a:ext cx="1828800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6.  Creates Milestones, cont.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 dirty="0" smtClean="0"/>
              <a:t>You may attach records, documents, links, etc. within each milestone.</a:t>
            </a:r>
          </a:p>
          <a:p>
            <a:pPr lvl="1" eaLnBrk="1" hangingPunct="1">
              <a:defRPr/>
            </a:pPr>
            <a:r>
              <a:rPr lang="en-US" dirty="0" smtClean="0"/>
              <a:t>Supporting evidence is required to demonstrate the completion of the milestone</a:t>
            </a:r>
          </a:p>
          <a:p>
            <a:pPr lvl="1" eaLnBrk="1" hangingPunct="1">
              <a:defRPr/>
            </a:pPr>
            <a:r>
              <a:rPr lang="en-US" dirty="0" smtClean="0"/>
              <a:t>Paste links in the “Attachments” area</a:t>
            </a:r>
          </a:p>
          <a:p>
            <a:pPr lvl="1" eaLnBrk="1" hangingPunct="1">
              <a:defRPr/>
            </a:pPr>
            <a:r>
              <a:rPr lang="en-US" dirty="0" smtClean="0"/>
              <a:t>Use the “Attachments” button to select documents to attach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6.  Creates Milestones, cont.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738313"/>
            <a:ext cx="8161337" cy="405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7" name="Rounded Rectangle 6"/>
          <p:cNvSpPr>
            <a:spLocks noChangeArrowheads="1"/>
          </p:cNvSpPr>
          <p:nvPr/>
        </p:nvSpPr>
        <p:spPr bwMode="auto">
          <a:xfrm>
            <a:off x="762000" y="4191000"/>
            <a:ext cx="3581400" cy="10668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ounded Rectangle 6"/>
          <p:cNvSpPr>
            <a:spLocks noChangeArrowheads="1"/>
          </p:cNvSpPr>
          <p:nvPr/>
        </p:nvSpPr>
        <p:spPr bwMode="auto">
          <a:xfrm>
            <a:off x="3581400" y="4724400"/>
            <a:ext cx="457200" cy="3810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6.  Creates Milestones, cont.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Review </a:t>
            </a:r>
            <a:r>
              <a:rPr lang="en-US" sz="3200" smtClean="0">
                <a:hlinkClick r:id="rId3"/>
              </a:rPr>
              <a:t>FAQ #15</a:t>
            </a:r>
            <a:r>
              <a:rPr lang="en-US" sz="3200" smtClean="0"/>
              <a:t> on the CAR website:  </a:t>
            </a:r>
            <a:r>
              <a:rPr lang="en-US" sz="3200" i="1" smtClean="0">
                <a:solidFill>
                  <a:srgbClr val="7030A0"/>
                </a:solidFill>
              </a:rPr>
              <a:t>“Is there a Checklist for CAR Owner help?”</a:t>
            </a:r>
          </a:p>
        </p:txBody>
      </p:sp>
      <p:sp>
        <p:nvSpPr>
          <p:cNvPr id="50180" name="Action Button: Home 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5867400"/>
            <a:ext cx="304800" cy="304800"/>
          </a:xfrm>
          <a:prstGeom prst="actionButtonHom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Action Button: Return 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5867400"/>
            <a:ext cx="304800" cy="304800"/>
          </a:xfrm>
          <a:prstGeom prst="actionButtonRetur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7. Acts on CARs by Due Dates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CARs will escalate to successively higher levels of CAR owner management if not addressed by due dates</a:t>
            </a:r>
          </a:p>
          <a:p>
            <a:pPr eaLnBrk="1" hangingPunct="1"/>
            <a:r>
              <a:rPr lang="en-US" smtClean="0"/>
              <a:t>Extensions are requested through the database when due dates cannot be met</a:t>
            </a:r>
          </a:p>
          <a:p>
            <a:pPr lvl="1" eaLnBrk="1" hangingPunct="1"/>
            <a:r>
              <a:rPr lang="en-US" sz="2600" smtClean="0"/>
              <a:t>CAR Administrators review extension requests</a:t>
            </a:r>
          </a:p>
          <a:p>
            <a:pPr lvl="1" eaLnBrk="1" hangingPunct="1"/>
            <a:r>
              <a:rPr lang="en-US" sz="2600" smtClean="0"/>
              <a:t>Requests may be denied for business reasons, to meet Accreditor deadlines, if sufficient CAR progress is not being made, etc.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7. Acts on CARs by Due Dates, cont.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295400"/>
            <a:ext cx="7924800" cy="50307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Accreditors may require specific response timeframes.  CAR responses must meet these dates.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333750"/>
            <a:ext cx="7943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9" name="Rounded Rectangle 4"/>
          <p:cNvSpPr>
            <a:spLocks noChangeArrowheads="1"/>
          </p:cNvSpPr>
          <p:nvPr/>
        </p:nvSpPr>
        <p:spPr bwMode="auto">
          <a:xfrm>
            <a:off x="2057400" y="4038600"/>
            <a:ext cx="4267200" cy="457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30" name="Straight Arrow Connector 5"/>
          <p:cNvCxnSpPr>
            <a:cxnSpLocks noChangeShapeType="1"/>
          </p:cNvCxnSpPr>
          <p:nvPr/>
        </p:nvCxnSpPr>
        <p:spPr bwMode="auto">
          <a:xfrm>
            <a:off x="2209800" y="2895600"/>
            <a:ext cx="0" cy="1143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1" name="Action Button: Hom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5867400"/>
            <a:ext cx="304800" cy="304800"/>
          </a:xfrm>
          <a:prstGeom prst="actionButtonHom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Action Button: Return 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5867400"/>
            <a:ext cx="304800" cy="304800"/>
          </a:xfrm>
          <a:prstGeom prst="actionButtonRetur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smtClean="0"/>
              <a:t>CAR Categories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smtClean="0"/>
              <a:t>CAR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CAR Database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Access the CAR Database via the </a:t>
            </a:r>
            <a:r>
              <a:rPr lang="en-US" sz="3200" smtClean="0">
                <a:hlinkClick r:id="rId3"/>
              </a:rPr>
              <a:t>CAR Process Website</a:t>
            </a:r>
            <a:r>
              <a:rPr lang="en-US" sz="3200" smtClean="0"/>
              <a:t>:</a:t>
            </a:r>
            <a:endParaRPr lang="en-US" sz="3200" i="1" smtClean="0">
              <a:solidFill>
                <a:srgbClr val="7030A0"/>
              </a:solidFill>
            </a:endParaRPr>
          </a:p>
        </p:txBody>
      </p:sp>
      <p:pic>
        <p:nvPicPr>
          <p:cNvPr id="5427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286000"/>
            <a:ext cx="7262812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7" name="Rounded Rectangle 14"/>
          <p:cNvSpPr>
            <a:spLocks noChangeArrowheads="1"/>
          </p:cNvSpPr>
          <p:nvPr/>
        </p:nvSpPr>
        <p:spPr bwMode="auto">
          <a:xfrm>
            <a:off x="990600" y="4030663"/>
            <a:ext cx="1219200" cy="228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278" name="Straight Arrow Connector 15"/>
          <p:cNvCxnSpPr>
            <a:cxnSpLocks noChangeShapeType="1"/>
          </p:cNvCxnSpPr>
          <p:nvPr/>
        </p:nvCxnSpPr>
        <p:spPr bwMode="auto">
          <a:xfrm>
            <a:off x="381000" y="4114800"/>
            <a:ext cx="609600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79" name="Straight Connector 12"/>
          <p:cNvCxnSpPr>
            <a:cxnSpLocks noChangeShapeType="1"/>
          </p:cNvCxnSpPr>
          <p:nvPr/>
        </p:nvCxnSpPr>
        <p:spPr bwMode="auto">
          <a:xfrm>
            <a:off x="381000" y="1600200"/>
            <a:ext cx="0" cy="251460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0" name="Straight Connector 17"/>
          <p:cNvCxnSpPr>
            <a:cxnSpLocks noChangeShapeType="1"/>
          </p:cNvCxnSpPr>
          <p:nvPr/>
        </p:nvCxnSpPr>
        <p:spPr bwMode="auto">
          <a:xfrm>
            <a:off x="381000" y="1600200"/>
            <a:ext cx="228600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CAR Database, cont.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View:  By CAR Number</a:t>
            </a:r>
            <a:endParaRPr lang="en-US" sz="3200" i="1" smtClean="0">
              <a:solidFill>
                <a:srgbClr val="7030A0"/>
              </a:solidFill>
            </a:endParaRPr>
          </a:p>
        </p:txBody>
      </p:sp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286000"/>
            <a:ext cx="85979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1" name="Rounded Rectangle 1"/>
          <p:cNvSpPr>
            <a:spLocks noChangeArrowheads="1"/>
          </p:cNvSpPr>
          <p:nvPr/>
        </p:nvSpPr>
        <p:spPr bwMode="auto">
          <a:xfrm>
            <a:off x="381000" y="3276600"/>
            <a:ext cx="990600" cy="228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ounded Rectangle 6"/>
          <p:cNvSpPr>
            <a:spLocks noChangeArrowheads="1"/>
          </p:cNvSpPr>
          <p:nvPr/>
        </p:nvSpPr>
        <p:spPr bwMode="auto">
          <a:xfrm>
            <a:off x="1524000" y="3276600"/>
            <a:ext cx="990600" cy="25908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03" name="Straight Arrow Connector 3"/>
          <p:cNvCxnSpPr>
            <a:cxnSpLocks noChangeShapeType="1"/>
          </p:cNvCxnSpPr>
          <p:nvPr/>
        </p:nvCxnSpPr>
        <p:spPr bwMode="auto">
          <a:xfrm flipH="1">
            <a:off x="1219200" y="1752600"/>
            <a:ext cx="1143000" cy="152400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4" name="Straight Arrow Connector 9"/>
          <p:cNvCxnSpPr>
            <a:cxnSpLocks noChangeShapeType="1"/>
          </p:cNvCxnSpPr>
          <p:nvPr/>
        </p:nvCxnSpPr>
        <p:spPr bwMode="auto">
          <a:xfrm flipH="1">
            <a:off x="3048000" y="1752600"/>
            <a:ext cx="114300" cy="99060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5" name="Rounded Rectangle 8"/>
          <p:cNvSpPr>
            <a:spLocks noChangeArrowheads="1"/>
          </p:cNvSpPr>
          <p:nvPr/>
        </p:nvSpPr>
        <p:spPr bwMode="auto">
          <a:xfrm>
            <a:off x="1676400" y="2743200"/>
            <a:ext cx="1828800" cy="228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054225"/>
            <a:ext cx="8453437" cy="373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CAR Database, cont.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5030788"/>
          </a:xfrm>
        </p:spPr>
        <p:txBody>
          <a:bodyPr/>
          <a:lstStyle/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View:  By CAR Owner</a:t>
            </a:r>
            <a:endParaRPr lang="en-US" sz="3200" i="1" smtClean="0">
              <a:solidFill>
                <a:srgbClr val="7030A0"/>
              </a:solidFill>
            </a:endParaRPr>
          </a:p>
        </p:txBody>
      </p:sp>
      <p:sp>
        <p:nvSpPr>
          <p:cNvPr id="56325" name="Rounded Rectangle 1"/>
          <p:cNvSpPr>
            <a:spLocks noChangeArrowheads="1"/>
          </p:cNvSpPr>
          <p:nvPr/>
        </p:nvSpPr>
        <p:spPr bwMode="auto">
          <a:xfrm>
            <a:off x="457200" y="4495800"/>
            <a:ext cx="990600" cy="228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ounded Rectangle 6"/>
          <p:cNvSpPr>
            <a:spLocks noChangeArrowheads="1"/>
          </p:cNvSpPr>
          <p:nvPr/>
        </p:nvSpPr>
        <p:spPr bwMode="auto">
          <a:xfrm>
            <a:off x="2438400" y="3276600"/>
            <a:ext cx="1600200" cy="2743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327" name="Straight Arrow Connector 3"/>
          <p:cNvCxnSpPr>
            <a:cxnSpLocks noChangeShapeType="1"/>
          </p:cNvCxnSpPr>
          <p:nvPr/>
        </p:nvCxnSpPr>
        <p:spPr bwMode="auto">
          <a:xfrm flipH="1">
            <a:off x="1066800" y="1828800"/>
            <a:ext cx="1600200" cy="266700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28" name="Straight Arrow Connector 9"/>
          <p:cNvCxnSpPr>
            <a:cxnSpLocks noChangeShapeType="1"/>
          </p:cNvCxnSpPr>
          <p:nvPr/>
        </p:nvCxnSpPr>
        <p:spPr bwMode="auto">
          <a:xfrm>
            <a:off x="3810000" y="1835150"/>
            <a:ext cx="0" cy="8318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9" name="Rounded Rectangle 12"/>
          <p:cNvSpPr>
            <a:spLocks noChangeArrowheads="1"/>
          </p:cNvSpPr>
          <p:nvPr/>
        </p:nvSpPr>
        <p:spPr bwMode="auto">
          <a:xfrm>
            <a:off x="2438400" y="2667000"/>
            <a:ext cx="1866900" cy="228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Creating CARs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 dirty="0" smtClean="0"/>
              <a:t>The presentation on creating CARs helps a CAR owner to better understand:</a:t>
            </a:r>
          </a:p>
          <a:p>
            <a:pPr lvl="1" eaLnBrk="1" hangingPunct="1">
              <a:defRPr/>
            </a:pPr>
            <a:r>
              <a:rPr lang="en-US" dirty="0" smtClean="0"/>
              <a:t>The meaning of the fields on “CAR Origination” page</a:t>
            </a:r>
          </a:p>
          <a:p>
            <a:pPr lvl="1" eaLnBrk="1" hangingPunct="1">
              <a:defRPr/>
            </a:pPr>
            <a:r>
              <a:rPr lang="en-US" dirty="0" smtClean="0"/>
              <a:t>Why a nonconformance exists</a:t>
            </a:r>
          </a:p>
          <a:p>
            <a:pPr lvl="1" eaLnBrk="1" hangingPunct="1">
              <a:defRPr/>
            </a:pPr>
            <a:r>
              <a:rPr lang="en-US" dirty="0" smtClean="0"/>
              <a:t>The requirements of the CAR database, such as identifying the fields required to be completed</a:t>
            </a:r>
          </a:p>
          <a:p>
            <a:pPr marL="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sz="800" dirty="0" smtClean="0"/>
          </a:p>
          <a:p>
            <a:pPr marL="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 dirty="0" smtClean="0"/>
              <a:t>Review </a:t>
            </a:r>
            <a:r>
              <a:rPr lang="en-US" sz="3200" dirty="0" smtClean="0">
                <a:hlinkClick r:id="rId3"/>
              </a:rPr>
              <a:t>FAQ #29</a:t>
            </a:r>
            <a:r>
              <a:rPr lang="en-US" sz="3200" dirty="0" smtClean="0"/>
              <a:t> on the CAR website:  </a:t>
            </a:r>
            <a:r>
              <a:rPr lang="en-US" sz="3200" i="1" dirty="0" smtClean="0">
                <a:solidFill>
                  <a:srgbClr val="7030A0"/>
                </a:solidFill>
              </a:rPr>
              <a:t>“How Do I Create a New CAR?”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Attaching Documents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 dirty="0" smtClean="0"/>
              <a:t>Attach documents that support the analysis in the “Attachments/Comments” area of the CAR.</a:t>
            </a:r>
          </a:p>
          <a:p>
            <a:pPr lvl="1" eaLnBrk="1" hangingPunct="1">
              <a:defRPr/>
            </a:pPr>
            <a:r>
              <a:rPr lang="en-US" dirty="0" smtClean="0"/>
              <a:t>Remember:  Milestone related information is attached within the milestone</a:t>
            </a:r>
            <a:endParaRPr lang="en-US" sz="3200" i="1" dirty="0">
              <a:solidFill>
                <a:srgbClr val="7030A0"/>
              </a:solidFill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5324475"/>
            <a:ext cx="3152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3" name="TextBox 1"/>
          <p:cNvSpPr txBox="1">
            <a:spLocks noChangeArrowheads="1"/>
          </p:cNvSpPr>
          <p:nvPr/>
        </p:nvSpPr>
        <p:spPr bwMode="auto">
          <a:xfrm>
            <a:off x="2767013" y="4724400"/>
            <a:ext cx="2206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000" b="1"/>
              <a:t>.</a:t>
            </a:r>
          </a:p>
          <a:p>
            <a:pPr eaLnBrk="1" hangingPunct="1"/>
            <a:r>
              <a:rPr lang="en-US" sz="1000" b="1"/>
              <a:t>.</a:t>
            </a:r>
          </a:p>
          <a:p>
            <a:pPr eaLnBrk="1" hangingPunct="1"/>
            <a:r>
              <a:rPr lang="en-US" sz="1000" b="1"/>
              <a:t>.</a:t>
            </a:r>
          </a:p>
        </p:txBody>
      </p:sp>
      <p:sp>
        <p:nvSpPr>
          <p:cNvPr id="58374" name="Rounded Rectangle 4"/>
          <p:cNvSpPr>
            <a:spLocks noChangeArrowheads="1"/>
          </p:cNvSpPr>
          <p:nvPr/>
        </p:nvSpPr>
        <p:spPr bwMode="auto">
          <a:xfrm>
            <a:off x="1624013" y="5334000"/>
            <a:ext cx="1905000" cy="609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375" name="Straight Connector 9"/>
          <p:cNvCxnSpPr>
            <a:cxnSpLocks noChangeShapeType="1"/>
          </p:cNvCxnSpPr>
          <p:nvPr/>
        </p:nvCxnSpPr>
        <p:spPr bwMode="auto">
          <a:xfrm>
            <a:off x="762000" y="2671763"/>
            <a:ext cx="0" cy="289560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76" name="Straight Arrow Connector 17"/>
          <p:cNvCxnSpPr>
            <a:cxnSpLocks noChangeShapeType="1"/>
          </p:cNvCxnSpPr>
          <p:nvPr/>
        </p:nvCxnSpPr>
        <p:spPr bwMode="auto">
          <a:xfrm>
            <a:off x="762000" y="5567363"/>
            <a:ext cx="620713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77" name="Action Button: Home 2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5867400"/>
            <a:ext cx="304800" cy="304800"/>
          </a:xfrm>
          <a:prstGeom prst="actionButtonHom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Action Button: Return 2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5867400"/>
            <a:ext cx="304800" cy="304800"/>
          </a:xfrm>
          <a:prstGeom prst="actionButtonRetur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837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43325"/>
            <a:ext cx="72104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981325"/>
            <a:ext cx="86296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Assign Owner’s Assistant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To Assign/Remove an Owner’s Assistant:</a:t>
            </a:r>
            <a:endParaRPr lang="en-US" sz="3200" i="1" smtClean="0">
              <a:solidFill>
                <a:srgbClr val="7030A0"/>
              </a:solidFill>
            </a:endParaRPr>
          </a:p>
        </p:txBody>
      </p:sp>
      <p:sp>
        <p:nvSpPr>
          <p:cNvPr id="59397" name="Rounded Rectangle 4"/>
          <p:cNvSpPr>
            <a:spLocks noChangeArrowheads="1"/>
          </p:cNvSpPr>
          <p:nvPr/>
        </p:nvSpPr>
        <p:spPr bwMode="auto">
          <a:xfrm>
            <a:off x="4800600" y="3014663"/>
            <a:ext cx="1828800" cy="5334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ounded Rectangle 5"/>
          <p:cNvSpPr>
            <a:spLocks noChangeArrowheads="1"/>
          </p:cNvSpPr>
          <p:nvPr/>
        </p:nvSpPr>
        <p:spPr bwMode="auto">
          <a:xfrm>
            <a:off x="4876800" y="3776663"/>
            <a:ext cx="3352800" cy="3810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Rounded Rectangle 7"/>
          <p:cNvSpPr>
            <a:spLocks noChangeArrowheads="1"/>
          </p:cNvSpPr>
          <p:nvPr/>
        </p:nvSpPr>
        <p:spPr bwMode="auto">
          <a:xfrm>
            <a:off x="6781800" y="3014663"/>
            <a:ext cx="1371600" cy="5334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TextBox 2"/>
          <p:cNvSpPr txBox="1">
            <a:spLocks noChangeArrowheads="1"/>
          </p:cNvSpPr>
          <p:nvPr/>
        </p:nvSpPr>
        <p:spPr bwMode="auto">
          <a:xfrm>
            <a:off x="7011988" y="1752600"/>
            <a:ext cx="10175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C00000"/>
                </a:solidFill>
              </a:rPr>
              <a:t>Remove</a:t>
            </a:r>
          </a:p>
          <a:p>
            <a:pPr eaLnBrk="1" hangingPunct="1"/>
            <a:r>
              <a:rPr lang="en-US" sz="1600">
                <a:solidFill>
                  <a:srgbClr val="C00000"/>
                </a:solidFill>
              </a:rPr>
              <a:t>Owner’s</a:t>
            </a:r>
          </a:p>
          <a:p>
            <a:pPr eaLnBrk="1" hangingPunct="1"/>
            <a:r>
              <a:rPr lang="en-US" sz="1600">
                <a:solidFill>
                  <a:srgbClr val="C00000"/>
                </a:solidFill>
              </a:rPr>
              <a:t>Assistant</a:t>
            </a:r>
          </a:p>
        </p:txBody>
      </p:sp>
      <p:cxnSp>
        <p:nvCxnSpPr>
          <p:cNvPr id="59401" name="Straight Arrow Connector 6"/>
          <p:cNvCxnSpPr>
            <a:cxnSpLocks noChangeShapeType="1"/>
          </p:cNvCxnSpPr>
          <p:nvPr/>
        </p:nvCxnSpPr>
        <p:spPr bwMode="auto">
          <a:xfrm>
            <a:off x="7519988" y="2582863"/>
            <a:ext cx="0" cy="43180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2" name="TextBox 12"/>
          <p:cNvSpPr txBox="1">
            <a:spLocks noChangeArrowheads="1"/>
          </p:cNvSpPr>
          <p:nvPr/>
        </p:nvSpPr>
        <p:spPr bwMode="auto">
          <a:xfrm>
            <a:off x="4425950" y="1989138"/>
            <a:ext cx="1016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C00000"/>
                </a:solidFill>
              </a:rPr>
              <a:t>Add</a:t>
            </a:r>
          </a:p>
          <a:p>
            <a:pPr eaLnBrk="1" hangingPunct="1"/>
            <a:r>
              <a:rPr lang="en-US" sz="1600">
                <a:solidFill>
                  <a:srgbClr val="C00000"/>
                </a:solidFill>
              </a:rPr>
              <a:t>Owner’s</a:t>
            </a:r>
          </a:p>
          <a:p>
            <a:pPr eaLnBrk="1" hangingPunct="1"/>
            <a:r>
              <a:rPr lang="en-US" sz="1600">
                <a:solidFill>
                  <a:srgbClr val="C00000"/>
                </a:solidFill>
              </a:rPr>
              <a:t>Assistant</a:t>
            </a:r>
          </a:p>
        </p:txBody>
      </p:sp>
      <p:cxnSp>
        <p:nvCxnSpPr>
          <p:cNvPr id="59403" name="Straight Connector 9"/>
          <p:cNvCxnSpPr>
            <a:cxnSpLocks noChangeShapeType="1"/>
          </p:cNvCxnSpPr>
          <p:nvPr/>
        </p:nvCxnSpPr>
        <p:spPr bwMode="auto">
          <a:xfrm>
            <a:off x="4572000" y="2819400"/>
            <a:ext cx="0" cy="1147763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4" name="Straight Arrow Connector 11"/>
          <p:cNvCxnSpPr>
            <a:cxnSpLocks noChangeShapeType="1"/>
          </p:cNvCxnSpPr>
          <p:nvPr/>
        </p:nvCxnSpPr>
        <p:spPr bwMode="auto">
          <a:xfrm>
            <a:off x="4572000" y="3281363"/>
            <a:ext cx="228600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5" name="Straight Arrow Connector 17"/>
          <p:cNvCxnSpPr>
            <a:cxnSpLocks noChangeShapeType="1"/>
            <a:endCxn id="59398" idx="1"/>
          </p:cNvCxnSpPr>
          <p:nvPr/>
        </p:nvCxnSpPr>
        <p:spPr bwMode="auto">
          <a:xfrm>
            <a:off x="4572000" y="3962400"/>
            <a:ext cx="304800" cy="4763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smtClean="0"/>
              <a:t>CAR Owner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CAR Owner Resources</a:t>
            </a:r>
          </a:p>
        </p:txBody>
      </p:sp>
      <p:sp>
        <p:nvSpPr>
          <p:cNvPr id="61443" name="Rectangle 3"/>
          <p:cNvSpPr txBox="1">
            <a:spLocks noChangeArrowheads="1"/>
          </p:cNvSpPr>
          <p:nvPr/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/>
              <a:t>CAR Administrator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/>
              <a:t>Administers the CAR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/>
              <a:t>Primary point of assistance for CAR Owner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CAR ownership questions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CAR validity concerns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Root Cause Analysis guidance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Corrective Action Plan assistance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Reviews Extension Requests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/>
              <a:t>Either approves CAR Owner responses or requests additional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CAR Owner Resources, cont.</a:t>
            </a:r>
          </a:p>
        </p:txBody>
      </p:sp>
      <p:sp>
        <p:nvSpPr>
          <p:cNvPr id="62467" name="Rectangle 3"/>
          <p:cNvSpPr txBox="1">
            <a:spLocks noChangeArrowheads="1"/>
          </p:cNvSpPr>
          <p:nvPr/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/>
              <a:t>CAR Administrator</a:t>
            </a:r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09775"/>
            <a:ext cx="44386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9" name="Rounded Rectangle 1"/>
          <p:cNvSpPr>
            <a:spLocks noChangeArrowheads="1"/>
          </p:cNvSpPr>
          <p:nvPr/>
        </p:nvSpPr>
        <p:spPr bwMode="auto">
          <a:xfrm>
            <a:off x="1828800" y="5105400"/>
            <a:ext cx="4724400" cy="3810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470" name="Straight Arrow Connector 8"/>
          <p:cNvCxnSpPr>
            <a:cxnSpLocks noChangeShapeType="1"/>
          </p:cNvCxnSpPr>
          <p:nvPr/>
        </p:nvCxnSpPr>
        <p:spPr bwMode="auto">
          <a:xfrm>
            <a:off x="1905000" y="1905000"/>
            <a:ext cx="0" cy="320040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CAR Categories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dirty="0" smtClean="0"/>
              <a:t>There are two CAR categories:  Findings and Observations</a:t>
            </a:r>
          </a:p>
          <a:p>
            <a:pPr marL="609600" indent="-609600" eaLnBrk="1" hangingPunct="1">
              <a:buFontTx/>
              <a:buNone/>
              <a:defRPr/>
            </a:pPr>
            <a:endParaRPr lang="en-US" sz="16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b="1" dirty="0" smtClean="0"/>
              <a:t>Finding</a:t>
            </a:r>
          </a:p>
          <a:p>
            <a:pPr marL="457200" indent="0" eaLnBrk="1" hangingPunct="1">
              <a:buFontTx/>
              <a:buNone/>
              <a:defRPr/>
            </a:pPr>
            <a:r>
              <a:rPr lang="en-US" sz="2800" dirty="0" smtClean="0"/>
              <a:t>A nonconformance to a requirement or procedure that is at least one of the following:</a:t>
            </a:r>
          </a:p>
          <a:p>
            <a:pPr marL="1262063" lvl="2" indent="-347663" eaLnBrk="1" hangingPunct="1">
              <a:defRPr/>
            </a:pPr>
            <a:r>
              <a:rPr lang="en-US" sz="2800" dirty="0" smtClean="0"/>
              <a:t>Systemic</a:t>
            </a:r>
          </a:p>
          <a:p>
            <a:pPr marL="1262063" lvl="2" indent="-347663" eaLnBrk="1" hangingPunct="1">
              <a:defRPr/>
            </a:pPr>
            <a:r>
              <a:rPr lang="en-US" sz="2800" dirty="0" smtClean="0"/>
              <a:t>Recurring</a:t>
            </a:r>
          </a:p>
          <a:p>
            <a:pPr marL="1262063" lvl="2" indent="-347663" eaLnBrk="1" hangingPunct="1">
              <a:defRPr/>
            </a:pPr>
            <a:r>
              <a:rPr lang="en-US" sz="2800" dirty="0" smtClean="0"/>
              <a:t>Severe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CAR Owner Resources, cont.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705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CAR Process SOP </a:t>
            </a:r>
            <a:r>
              <a:rPr lang="en-US" dirty="0" smtClean="0">
                <a:hlinkClick r:id="rId3"/>
              </a:rPr>
              <a:t>00-QA-S0006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CAR Website</a:t>
            </a:r>
          </a:p>
          <a:p>
            <a:pPr lvl="1" eaLnBrk="1" hangingPunct="1">
              <a:defRPr/>
            </a:pPr>
            <a:r>
              <a:rPr lang="en-US" dirty="0" smtClean="0"/>
              <a:t>Supplements the CAR Process SOP</a:t>
            </a:r>
          </a:p>
          <a:p>
            <a:pPr lvl="1" eaLnBrk="1" hangingPunct="1">
              <a:defRPr/>
            </a:pPr>
            <a:r>
              <a:rPr lang="en-US" dirty="0" smtClean="0"/>
              <a:t>Frequently Asked Questions</a:t>
            </a:r>
          </a:p>
          <a:p>
            <a:pPr lvl="1" eaLnBrk="1" hangingPunct="1">
              <a:defRPr/>
            </a:pPr>
            <a:r>
              <a:rPr lang="en-US" dirty="0" smtClean="0"/>
              <a:t>Link to CAR Database</a:t>
            </a:r>
          </a:p>
          <a:p>
            <a:pPr lvl="1" eaLnBrk="1" hangingPunct="1">
              <a:defRPr/>
            </a:pPr>
            <a:r>
              <a:rPr lang="en-US" dirty="0" smtClean="0"/>
              <a:t>CAR Website link:</a:t>
            </a:r>
          </a:p>
          <a:p>
            <a:pPr marL="0" lvl="1" indent="0" eaLnBrk="1" hangingPunct="1">
              <a:buFontTx/>
              <a:buNone/>
              <a:defRPr/>
            </a:pPr>
            <a:r>
              <a:rPr lang="en-US" sz="2700" dirty="0" smtClean="0">
                <a:solidFill>
                  <a:srgbClr val="7030A0"/>
                </a:solidFill>
                <a:hlinkClick r:id="rId4"/>
              </a:rPr>
              <a:t>http://corporate.ul.com/departments/snk5212/QE/</a:t>
            </a:r>
            <a:endParaRPr lang="en-US" sz="2700" dirty="0" smtClean="0">
              <a:solidFill>
                <a:srgbClr val="7030A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CAR Owner Resources, cont.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400175"/>
            <a:ext cx="82200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6" name="Action Button: Home 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5867400"/>
            <a:ext cx="304800" cy="304800"/>
          </a:xfrm>
          <a:prstGeom prst="actionButtonHom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Action Button: Return 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5867400"/>
            <a:ext cx="304800" cy="304800"/>
          </a:xfrm>
          <a:prstGeom prst="actionButtonRetur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79688"/>
            <a:ext cx="8077200" cy="1077912"/>
          </a:xfrm>
          <a:solidFill>
            <a:srgbClr val="D4D4D4"/>
          </a:solidFill>
        </p:spPr>
        <p:txBody>
          <a:bodyPr/>
          <a:lstStyle/>
          <a:p>
            <a:pPr algn="ctr"/>
            <a:r>
              <a:rPr lang="en-US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5030788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smtClean="0"/>
              <a:t>Revision A:  Initial Release</a:t>
            </a:r>
            <a:endParaRPr lang="en-US" sz="100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r>
              <a:rPr lang="en-US" smtClean="0"/>
              <a:t>Revision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CAR Categories, cont.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153400" cy="5030787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b="1" dirty="0" smtClean="0"/>
              <a:t>Observation</a:t>
            </a:r>
          </a:p>
          <a:p>
            <a:pPr marL="457200" indent="0" eaLnBrk="1" hangingPunct="1">
              <a:buFontTx/>
              <a:buNone/>
              <a:defRPr/>
            </a:pPr>
            <a:r>
              <a:rPr lang="en-US" sz="2800" dirty="0" smtClean="0"/>
              <a:t>A nonconformance that does not appear to be systemic, recurring or severe.  An observation may also be an opportunity for improvement.</a:t>
            </a:r>
          </a:p>
          <a:p>
            <a:pPr marL="804863" lvl="1" indent="-347663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One time occurrence</a:t>
            </a:r>
          </a:p>
          <a:p>
            <a:pPr lvl="2" eaLnBrk="1" hangingPunct="1">
              <a:buFont typeface="Arial" pitchFamily="34" charset="0"/>
              <a:buChar char="̶"/>
              <a:defRPr/>
            </a:pPr>
            <a:r>
              <a:rPr lang="en-US" dirty="0" smtClean="0"/>
              <a:t>No analysis or root cause statement necessary</a:t>
            </a:r>
          </a:p>
          <a:p>
            <a:pPr lvl="2" eaLnBrk="1" hangingPunct="1">
              <a:buFont typeface="Arial" pitchFamily="34" charset="0"/>
              <a:buChar char="̶"/>
              <a:defRPr/>
            </a:pPr>
            <a:r>
              <a:rPr lang="en-US" dirty="0" smtClean="0"/>
              <a:t>Need only to fix the occurrence</a:t>
            </a:r>
          </a:p>
          <a:p>
            <a:pPr marL="804863" lvl="1" indent="-347663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Opportunity for improvement</a:t>
            </a:r>
          </a:p>
          <a:p>
            <a:pPr lvl="2" eaLnBrk="1" hangingPunct="1">
              <a:buFont typeface="Arial" pitchFamily="34" charset="0"/>
              <a:buChar char="̶"/>
              <a:defRPr/>
            </a:pPr>
            <a:r>
              <a:rPr lang="en-US" dirty="0"/>
              <a:t>A</a:t>
            </a:r>
            <a:r>
              <a:rPr lang="en-US" dirty="0" smtClean="0"/>
              <a:t> nonconformance is not present</a:t>
            </a:r>
          </a:p>
          <a:p>
            <a:pPr lvl="2" eaLnBrk="1" hangingPunct="1">
              <a:buFont typeface="Arial" pitchFamily="34" charset="0"/>
              <a:buChar char="̶"/>
              <a:defRPr/>
            </a:pPr>
            <a:r>
              <a:rPr lang="en-US" dirty="0" smtClean="0"/>
              <a:t>Owner decides if they will act on the opportunity</a:t>
            </a:r>
          </a:p>
        </p:txBody>
      </p:sp>
      <p:sp>
        <p:nvSpPr>
          <p:cNvPr id="9220" name="Action Button: Hom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5867400"/>
            <a:ext cx="304800" cy="304800"/>
          </a:xfrm>
          <a:prstGeom prst="actionButtonHom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smtClean="0"/>
              <a:t>CAR Owner Responsibilities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pPr eaLnBrk="1" hangingPunct="1"/>
            <a:r>
              <a:rPr lang="en-US" smtClean="0"/>
              <a:t>CAR Owner Responsibilities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 smtClean="0"/>
              <a:t>Accepts responsibility for the CAR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 smtClean="0"/>
              <a:t>*Performs an analysis of the nonconformance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 smtClean="0"/>
              <a:t>*Determines root cause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 smtClean="0"/>
              <a:t>*Determines scope of problem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 smtClean="0"/>
              <a:t>Develops a corrective action plan (CAP)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 smtClean="0"/>
              <a:t>Creates milestones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 smtClean="0"/>
              <a:t>Acts on CARs by due dates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b="1" i="1" dirty="0" smtClean="0">
                <a:solidFill>
                  <a:srgbClr val="00823B"/>
                </a:solidFill>
              </a:rPr>
              <a:t>* For Finding CARs only – does not apply to Observation CARs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F_Basic_White_Tagline">
  <a:themeElements>
    <a:clrScheme name="Template_F_Basic_White_Tag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_F_Basic_White_Tagline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F_Basic_White_Tag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C:\Data\13948\Template_F_Basic_White_Tagline.pot</Template>
  <TotalTime>3087</TotalTime>
  <Words>2158</Words>
  <Application>Microsoft Office PowerPoint</Application>
  <PresentationFormat>On-screen Show (4:3)</PresentationFormat>
  <Paragraphs>395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Osaka</vt:lpstr>
      <vt:lpstr>Times New Roman</vt:lpstr>
      <vt:lpstr>Template_F_Basic_White_Tagline</vt:lpstr>
      <vt:lpstr>CAR Owner Training</vt:lpstr>
      <vt:lpstr>Topics</vt:lpstr>
      <vt:lpstr>Purpose</vt:lpstr>
      <vt:lpstr>Purpose</vt:lpstr>
      <vt:lpstr>CAR Categories</vt:lpstr>
      <vt:lpstr>CAR Categories</vt:lpstr>
      <vt:lpstr>CAR Categories, cont.</vt:lpstr>
      <vt:lpstr>CAR Owner Responsibilities</vt:lpstr>
      <vt:lpstr>CAR Owner Responsibilities </vt:lpstr>
      <vt:lpstr>1.  Accepts Responsibility for CAR</vt:lpstr>
      <vt:lpstr>1.  Accepts Responsibility, cont.</vt:lpstr>
      <vt:lpstr>1.  Accepts Responsibility, cont.</vt:lpstr>
      <vt:lpstr>1.  Accepts Responsibility, cont.</vt:lpstr>
      <vt:lpstr>2.  Performs Analysis*</vt:lpstr>
      <vt:lpstr>2.  Performs Analysis, cont.</vt:lpstr>
      <vt:lpstr>2.  Performs Analysis, cont.</vt:lpstr>
      <vt:lpstr>2.  Performs Analysis, cont.</vt:lpstr>
      <vt:lpstr>2.  Performs Analysis, cont.</vt:lpstr>
      <vt:lpstr>2.  Performs Analysis, cont.</vt:lpstr>
      <vt:lpstr>2.  Performs Analysis, cont.</vt:lpstr>
      <vt:lpstr>2.  Performs Analysis, cont.</vt:lpstr>
      <vt:lpstr>2.  Performs Analysis, cont.</vt:lpstr>
      <vt:lpstr>3.  Determines the Root Cause*</vt:lpstr>
      <vt:lpstr>3.  Determines the Root Cause, cont.</vt:lpstr>
      <vt:lpstr>3.  Determines the Root Cause, cont.</vt:lpstr>
      <vt:lpstr>3.  Determines the Root Cause, cont.</vt:lpstr>
      <vt:lpstr>3.  Determines the Root Cause, cont.</vt:lpstr>
      <vt:lpstr>3.  Determines the Root Cause, cont.</vt:lpstr>
      <vt:lpstr>3.  Determines the Root Cause, cont.</vt:lpstr>
      <vt:lpstr>3.  Determines the Root Cause, cont.</vt:lpstr>
      <vt:lpstr>3.  Determines the Root Cause, cont.</vt:lpstr>
      <vt:lpstr>4.  Determines Scope*</vt:lpstr>
      <vt:lpstr>4.  Determines Scope, cont.</vt:lpstr>
      <vt:lpstr>4.  Determines Scope, cont.</vt:lpstr>
      <vt:lpstr>4.  Determines Scope, cont.</vt:lpstr>
      <vt:lpstr>5.  Develops a Corrective Action Plan</vt:lpstr>
      <vt:lpstr>5.  Develops a CAP, cont.</vt:lpstr>
      <vt:lpstr>5.  Develops a CAP, cont.</vt:lpstr>
      <vt:lpstr>5.  Develops a CAP, cont.</vt:lpstr>
      <vt:lpstr>5.  Develops a CAP, cont.</vt:lpstr>
      <vt:lpstr>5.  Develops a CAP, cont.</vt:lpstr>
      <vt:lpstr>6.  Creates Milestones</vt:lpstr>
      <vt:lpstr>6.  Creates Milestones, cont.</vt:lpstr>
      <vt:lpstr>6.  Creates Milestones, cont.</vt:lpstr>
      <vt:lpstr>6.  Creates Milestones, cont.</vt:lpstr>
      <vt:lpstr>6.  Creates Milestones, cont.</vt:lpstr>
      <vt:lpstr>6.  Creates Milestones, cont.</vt:lpstr>
      <vt:lpstr>7. Acts on CARs by Due Dates</vt:lpstr>
      <vt:lpstr>7. Acts on CARs by Due Dates, cont.</vt:lpstr>
      <vt:lpstr>CAR Database</vt:lpstr>
      <vt:lpstr>CAR Database</vt:lpstr>
      <vt:lpstr>CAR Database, cont.</vt:lpstr>
      <vt:lpstr>CAR Database, cont.</vt:lpstr>
      <vt:lpstr>Creating CARs</vt:lpstr>
      <vt:lpstr>Attaching Documents</vt:lpstr>
      <vt:lpstr>Assign Owner’s Assistant</vt:lpstr>
      <vt:lpstr>CAR Owner Resources</vt:lpstr>
      <vt:lpstr>CAR Owner Resources</vt:lpstr>
      <vt:lpstr>CAR Owner Resources, cont.</vt:lpstr>
      <vt:lpstr>CAR Owner Resources, cont.</vt:lpstr>
      <vt:lpstr>CAR Owner Resources, cont.</vt:lpstr>
      <vt:lpstr>End</vt:lpstr>
      <vt:lpstr>Revision History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Administrator Training</dc:title>
  <dc:creator>Administrator</dc:creator>
  <dc:description>Rev 2: Added slide 21 showing for each CAR state who is responsible._x000d_
Rev 3: Updates based upon updated 00-QA-S0006, 9.1:  Updated slide 10 definition of repeat finding; updated slides 24 and 25 for extensions to state "more than 30 days"_x000d_
Rev 4: Slide 20 changed from 14 to 9 days for CAR Admins to act on CARs in their queue</dc:description>
  <cp:lastModifiedBy>Cheryl Allison</cp:lastModifiedBy>
  <cp:revision>203</cp:revision>
  <cp:lastPrinted>2011-03-04T14:27:07Z</cp:lastPrinted>
  <dcterms:created xsi:type="dcterms:W3CDTF">2008-03-17T18:16:40Z</dcterms:created>
  <dcterms:modified xsi:type="dcterms:W3CDTF">2011-03-28T18:42:26Z</dcterms:modified>
</cp:coreProperties>
</file>