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16" r:id="rId1"/>
    <p:sldMasterId id="2147484330" r:id="rId2"/>
    <p:sldMasterId id="2147484345" r:id="rId3"/>
  </p:sldMasterIdLst>
  <p:notesMasterIdLst>
    <p:notesMasterId r:id="rId15"/>
  </p:notesMasterIdLst>
  <p:handoutMasterIdLst>
    <p:handoutMasterId r:id="rId16"/>
  </p:handoutMasterIdLst>
  <p:sldIdLst>
    <p:sldId id="1109" r:id="rId4"/>
    <p:sldId id="1169" r:id="rId5"/>
    <p:sldId id="1171" r:id="rId6"/>
    <p:sldId id="1175" r:id="rId7"/>
    <p:sldId id="1120" r:id="rId8"/>
    <p:sldId id="1168" r:id="rId9"/>
    <p:sldId id="1172" r:id="rId10"/>
    <p:sldId id="1176" r:id="rId11"/>
    <p:sldId id="1170" r:id="rId12"/>
    <p:sldId id="1174" r:id="rId13"/>
    <p:sldId id="1151" r:id="rId14"/>
  </p:sldIdLst>
  <p:sldSz cx="9144000" cy="6858000" type="screen4x3"/>
  <p:notesSz cx="6858000" cy="9296400"/>
  <p:custDataLst>
    <p:tags r:id="rId17"/>
  </p:custData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83C4"/>
    <a:srgbClr val="006699"/>
    <a:srgbClr val="6DFF9E"/>
    <a:srgbClr val="DBFFE7"/>
    <a:srgbClr val="BDFFD3"/>
    <a:srgbClr val="B1FFEB"/>
    <a:srgbClr val="005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11" autoAdjust="0"/>
    <p:restoredTop sz="85468" autoAdjust="0"/>
  </p:normalViewPr>
  <p:slideViewPr>
    <p:cSldViewPr>
      <p:cViewPr>
        <p:scale>
          <a:sx n="80" d="100"/>
          <a:sy n="80" d="100"/>
        </p:scale>
        <p:origin x="-1944" y="-3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0" d="100"/>
        <a:sy n="90" d="100"/>
      </p:scale>
      <p:origin x="0" y="0"/>
    </p:cViewPr>
  </p:sorterViewPr>
  <p:notesViewPr>
    <p:cSldViewPr>
      <p:cViewPr>
        <p:scale>
          <a:sx n="100" d="100"/>
          <a:sy n="100" d="100"/>
        </p:scale>
        <p:origin x="-1512" y="21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94450" y="8896350"/>
            <a:ext cx="400050" cy="30638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342987F7-3E25-4E6C-8749-472ABB253D3D}" type="slidenum">
              <a:rPr lang="en-US" sz="1400">
                <a:effectLst>
                  <a:outerShdw blurRad="38100" dist="38100" dir="2700000" algn="tl">
                    <a:srgbClr val="C0C0C0"/>
                  </a:outerShdw>
                </a:effectLst>
                <a:latin typeface="Arial" charset="0"/>
                <a:cs typeface="+mn-cs"/>
              </a:rPr>
              <a:pPr algn="r" eaLnBrk="0" hangingPunct="0">
                <a:defRPr/>
              </a:pPr>
              <a:t>‹#›</a:t>
            </a:fld>
            <a:endParaRPr lang="en-US" sz="140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2911469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idx="2"/>
          </p:nvPr>
        </p:nvSpPr>
        <p:spPr bwMode="auto">
          <a:xfrm>
            <a:off x="1114425" y="703263"/>
            <a:ext cx="4629150"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416425"/>
            <a:ext cx="5029200" cy="41830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2" name="Rectangle 4"/>
          <p:cNvSpPr>
            <a:spLocks noChangeArrowheads="1"/>
          </p:cNvSpPr>
          <p:nvPr/>
        </p:nvSpPr>
        <p:spPr bwMode="auto">
          <a:xfrm>
            <a:off x="6394450" y="8896350"/>
            <a:ext cx="400050" cy="30638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AA535474-AC53-4E30-8691-BEF29B6D17B5}" type="slidenum">
              <a:rPr lang="en-US" sz="1400">
                <a:effectLst>
                  <a:outerShdw blurRad="38100" dist="38100" dir="2700000" algn="tl">
                    <a:srgbClr val="C0C0C0"/>
                  </a:outerShdw>
                </a:effectLst>
                <a:latin typeface="Arial" charset="0"/>
                <a:cs typeface="+mn-cs"/>
              </a:rPr>
              <a:pPr algn="r" eaLnBrk="0" hangingPunct="0">
                <a:defRPr/>
              </a:pPr>
              <a:t>‹#›</a:t>
            </a:fld>
            <a:endParaRPr lang="en-US" sz="140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904645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itchFamily="34" charset="0"/>
              </a:rPr>
              <a:t>Backups:</a:t>
            </a:r>
          </a:p>
          <a:p>
            <a:r>
              <a:rPr lang="en-US" smtClean="0">
                <a:latin typeface="Arial" pitchFamily="34" charset="0"/>
              </a:rPr>
              <a:t>For Bonnie – Kenyon, Alien.</a:t>
            </a:r>
          </a:p>
          <a:p>
            <a:r>
              <a:rPr lang="en-US" smtClean="0">
                <a:latin typeface="Arial" pitchFamily="34" charset="0"/>
              </a:rPr>
              <a:t>For Kenyon, Alien – Bonnie.</a:t>
            </a:r>
          </a:p>
          <a:p>
            <a:r>
              <a:rPr lang="en-US" smtClean="0">
                <a:latin typeface="Arial" pitchFamily="34" charset="0"/>
              </a:rPr>
              <a:t>For All – Dan.</a:t>
            </a:r>
          </a:p>
          <a:p>
            <a:endParaRPr lang="en-US" smtClean="0">
              <a:latin typeface="Arial" pitchFamily="34" charset="0"/>
            </a:endParaRPr>
          </a:p>
          <a:p>
            <a:r>
              <a:rPr lang="en-US" smtClean="0">
                <a:latin typeface="Arial" pitchFamily="34" charset="0"/>
              </a:rPr>
              <a:t>Introduce CAP Program Owner and responsibilities tied to the audit process. (00-CM-S0850, clause 4.1)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Arial" pitchFamily="34" charset="0"/>
            </a:endParaRPr>
          </a:p>
        </p:txBody>
      </p:sp>
      <p:sp>
        <p:nvSpPr>
          <p:cNvPr id="61444" name="Slide Number Placeholder 3"/>
          <p:cNvSpPr>
            <a:spLocks noGrp="1"/>
          </p:cNvSpPr>
          <p:nvPr>
            <p:ph type="sldNum" sz="quarter" idx="4294967295"/>
          </p:nvPr>
        </p:nvSpPr>
        <p:spPr bwMode="auto">
          <a:xfrm>
            <a:off x="3884613" y="8829675"/>
            <a:ext cx="2971800"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fld id="{6A13280C-A739-493A-8232-BAF19F8E84DE}" type="slidenum">
              <a:rPr lang="en-US"/>
              <a:pPr algn="ctr" eaLnBrk="1" hangingPunct="1"/>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b="1"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itchFamily="34" charset="0"/>
              </a:rPr>
              <a:t>While reviewing the audit report, note there is no indication of CAP-AA or CAP-EA for experienced CAP auditors.</a:t>
            </a:r>
          </a:p>
          <a:p>
            <a:r>
              <a:rPr lang="en-US" smtClean="0">
                <a:latin typeface="Arial" pitchFamily="34" charset="0"/>
              </a:rPr>
              <a:t>CAP-AA is now simply “CAP”.</a:t>
            </a:r>
          </a:p>
          <a:p>
            <a:r>
              <a:rPr lang="en-US" smtClean="0">
                <a:latin typeface="Arial" pitchFamily="34" charset="0"/>
              </a:rPr>
              <a:t>CAP-EA is replaced by dual-program participation in CAP and TPTDP. </a:t>
            </a:r>
            <a:endParaRPr lang="en-US" b="1" smtClean="0">
              <a:latin typeface="Arial" pitchFamily="34" charset="0"/>
            </a:endParaRPr>
          </a:p>
          <a:p>
            <a:endParaRPr lang="en-US" b="1"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dirty="0" smtClean="0">
                <a:latin typeface="Arial" pitchFamily="34" charset="0"/>
              </a:rPr>
              <a:t>Requirements in 00-CM-S0850, not specifically called out in audit report but required to assess, if applicable.</a:t>
            </a:r>
          </a:p>
          <a:p>
            <a:pPr marL="171450" indent="-171450">
              <a:buFont typeface="Arial" panose="020B0604020202020204" pitchFamily="34" charset="0"/>
              <a:buChar char="•"/>
              <a:defRPr/>
            </a:pPr>
            <a:r>
              <a:rPr lang="en-US" dirty="0" smtClean="0"/>
              <a:t>Most of our GC Agents do not want to have the symbol, they always use UL Listing card as evidence to indicate that they been certificated by UL as Agency. </a:t>
            </a:r>
          </a:p>
          <a:p>
            <a:pPr marL="171450" indent="-171450">
              <a:buFont typeface="Arial" panose="020B0604020202020204" pitchFamily="34" charset="0"/>
              <a:buChar char="•"/>
              <a:defRPr/>
            </a:pPr>
            <a:r>
              <a:rPr lang="en-US" dirty="0" smtClean="0"/>
              <a:t>So, there are instances when it is assessed  and instances when it is Not Applicable.</a:t>
            </a:r>
          </a:p>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dirty="0" smtClean="0"/>
              <a:t>Sections 10.0-14.0 may not apply at all, or only partially apply, to some Agents. </a:t>
            </a:r>
          </a:p>
          <a:p>
            <a:pPr marL="171450" indent="-171450">
              <a:buFont typeface="Arial" panose="020B0604020202020204" pitchFamily="34" charset="0"/>
              <a:buChar char="•"/>
              <a:defRPr/>
            </a:pPr>
            <a:r>
              <a:rPr lang="en-US" dirty="0" smtClean="0"/>
              <a:t>This is especially true for Section 12.0 (UL Accounting and Billing).  </a:t>
            </a:r>
          </a:p>
          <a:p>
            <a:pPr marL="171450" indent="-171450">
              <a:buFont typeface="Arial" panose="020B0604020202020204" pitchFamily="34" charset="0"/>
              <a:buChar char="•"/>
              <a:defRPr/>
            </a:pPr>
            <a:r>
              <a:rPr lang="en-US" dirty="0" smtClean="0"/>
              <a:t>This would more often be the case for newer Agents. </a:t>
            </a: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defRPr/>
            </a:pPr>
            <a:r>
              <a:rPr lang="en-US" dirty="0" smtClean="0"/>
              <a:t>1. CAP and TPTDP are separate programs assessing administrative competence and lab operations/test data production, respectively.  </a:t>
            </a:r>
          </a:p>
          <a:p>
            <a:pPr marL="228600" indent="-228600">
              <a:buFontTx/>
              <a:buAutoNum type="alphaLcParenBoth"/>
              <a:defRPr/>
            </a:pPr>
            <a:r>
              <a:rPr lang="en-US" dirty="0" smtClean="0"/>
              <a:t>many CAP Agents are also TPTDP participants, </a:t>
            </a:r>
          </a:p>
          <a:p>
            <a:pPr marL="228600" indent="-228600">
              <a:buFontTx/>
              <a:buAutoNum type="alphaLcParenBoth"/>
              <a:defRPr/>
            </a:pPr>
            <a:r>
              <a:rPr lang="en-US" dirty="0" smtClean="0"/>
              <a:t>when that occurs, the audits are performed during the same visit, and </a:t>
            </a:r>
          </a:p>
          <a:p>
            <a:pPr marL="228600" indent="-228600">
              <a:buFontTx/>
              <a:buAutoNum type="alphaLcParenBoth"/>
              <a:defRPr/>
            </a:pPr>
            <a:r>
              <a:rPr lang="en-US" dirty="0" smtClean="0"/>
              <a:t>there is some overlap in audit requirements because both programs are quality system driven. </a:t>
            </a:r>
            <a:endParaRPr lang="en-US" b="1"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2. When assigned CAP audit, confirm audit is needed based on CAP certificate expiration date in DMS.</a:t>
            </a:r>
          </a:p>
          <a:p>
            <a:pPr>
              <a:defRPr/>
            </a:pPr>
            <a:endParaRPr lang="en-US" dirty="0" smtClean="0">
              <a:latin typeface="Arial" pitchFamily="34" charset="0"/>
            </a:endParaRPr>
          </a:p>
          <a:p>
            <a:pPr>
              <a:defRPr/>
            </a:pPr>
            <a:r>
              <a:rPr lang="en-US" dirty="0" smtClean="0">
                <a:latin typeface="Arial" pitchFamily="34" charset="0"/>
              </a:rPr>
              <a:t>3. Indicate the thought process for making the Recommendation will be discussed on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itchFamily="34" charset="0"/>
              </a:rPr>
              <a:t>Published in DCS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itchFamily="34" charset="0"/>
              </a:rPr>
              <a:t>Published in DCS.</a:t>
            </a:r>
          </a:p>
          <a:p>
            <a:r>
              <a:rPr lang="en-US" smtClean="0">
                <a:latin typeface="Arial" pitchFamily="34" charset="0"/>
              </a:rPr>
              <a:t>Please familiarize yourself with the internal and external SOPs.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dirty="0" smtClean="0"/>
              <a:t>Encourage staff during their audit visit, to review the existing online listing for the CAP Agent.  Determine if any corrections are needed.  </a:t>
            </a:r>
          </a:p>
          <a:p>
            <a:pPr marL="171450" indent="-171450">
              <a:buFont typeface="Arial" panose="020B0604020202020204" pitchFamily="34" charset="0"/>
              <a:buChar char="•"/>
              <a:defRPr/>
            </a:pPr>
            <a:r>
              <a:rPr lang="en-US" dirty="0" smtClean="0"/>
              <a:t>For new CAP Agents, the site can be reviewed so the Agent is aware of what their listing will look like, and gather pertinent information such as Agent contact information and company web site address (which will be needed by the Service Coordinator/SSA).</a:t>
            </a:r>
          </a:p>
          <a:p>
            <a:pPr>
              <a:defRPr/>
            </a:pPr>
            <a:endParaRPr lang="en-US" b="1"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solidFill>
                  <a:prstClr val="white"/>
                </a:solidFill>
                <a:cs typeface="+mn-cs"/>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4389134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2998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solidFill>
                  <a:schemeClr val="bg1"/>
                </a:solidFill>
                <a:cs typeface="+mn-cs"/>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5182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cs typeface="+mn-cs"/>
              </a:rPr>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4018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21985D2-9C78-4F4C-8505-0C19AE975B08}" type="slidenum">
              <a:rPr lang="en-US" altLang="ja-JP"/>
              <a:pPr>
                <a:defRPr/>
              </a:pPr>
              <a:t>‹#›</a:t>
            </a:fld>
            <a:endParaRPr lang="en-US" altLang="ja-JP"/>
          </a:p>
        </p:txBody>
      </p:sp>
    </p:spTree>
    <p:extLst>
      <p:ext uri="{BB962C8B-B14F-4D97-AF65-F5344CB8AC3E}">
        <p14:creationId xmlns:p14="http://schemas.microsoft.com/office/powerpoint/2010/main" val="324535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4A6A428E-B192-40CC-ADE0-50367178A03C}" type="slidenum">
              <a:rPr lang="en-US" altLang="ja-JP"/>
              <a:pPr>
                <a:defRPr/>
              </a:pPr>
              <a:t>‹#›</a:t>
            </a:fld>
            <a:endParaRPr lang="en-US" altLang="ja-JP"/>
          </a:p>
        </p:txBody>
      </p:sp>
    </p:spTree>
    <p:extLst>
      <p:ext uri="{BB962C8B-B14F-4D97-AF65-F5344CB8AC3E}">
        <p14:creationId xmlns:p14="http://schemas.microsoft.com/office/powerpoint/2010/main" val="164423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4EBBCBFF-4A94-47CB-BAAD-1EC8A35DE34C}" type="slidenum">
              <a:rPr lang="en-US" altLang="ja-JP"/>
              <a:pPr>
                <a:defRPr/>
              </a:pPr>
              <a:t>‹#›</a:t>
            </a:fld>
            <a:endParaRPr lang="en-US" altLang="ja-JP"/>
          </a:p>
        </p:txBody>
      </p:sp>
    </p:spTree>
    <p:extLst>
      <p:ext uri="{BB962C8B-B14F-4D97-AF65-F5344CB8AC3E}">
        <p14:creationId xmlns:p14="http://schemas.microsoft.com/office/powerpoint/2010/main" val="4117353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9587589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CEEF45E7-0DE2-459E-8456-680791795D47}" type="slidenum">
              <a:rPr lang="en-US" altLang="ja-JP"/>
              <a:pPr>
                <a:defRPr/>
              </a:pPr>
              <a:t>‹#›</a:t>
            </a:fld>
            <a:endParaRPr lang="en-US" altLang="ja-JP"/>
          </a:p>
        </p:txBody>
      </p:sp>
    </p:spTree>
    <p:extLst>
      <p:ext uri="{BB962C8B-B14F-4D97-AF65-F5344CB8AC3E}">
        <p14:creationId xmlns:p14="http://schemas.microsoft.com/office/powerpoint/2010/main" val="3373039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795B0032-CBC1-4BA0-BF6A-05FF8CF1D8F5}" type="slidenum">
              <a:rPr lang="en-US" altLang="ja-JP"/>
              <a:pPr>
                <a:defRPr/>
              </a:pPr>
              <a:t>‹#›</a:t>
            </a:fld>
            <a:endParaRPr lang="en-US" altLang="ja-JP"/>
          </a:p>
        </p:txBody>
      </p:sp>
    </p:spTree>
    <p:extLst>
      <p:ext uri="{BB962C8B-B14F-4D97-AF65-F5344CB8AC3E}">
        <p14:creationId xmlns:p14="http://schemas.microsoft.com/office/powerpoint/2010/main" val="1748567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198A5441-AAD4-4C6F-9E60-68DF99260F68}" type="slidenum">
              <a:rPr lang="en-US" altLang="ja-JP"/>
              <a:pPr>
                <a:defRPr/>
              </a:pPr>
              <a:t>‹#›</a:t>
            </a:fld>
            <a:endParaRPr lang="en-US" altLang="ja-JP"/>
          </a:p>
        </p:txBody>
      </p:sp>
    </p:spTree>
    <p:extLst>
      <p:ext uri="{BB962C8B-B14F-4D97-AF65-F5344CB8AC3E}">
        <p14:creationId xmlns:p14="http://schemas.microsoft.com/office/powerpoint/2010/main" val="76999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solidFill>
                  <a:srgbClr val="000000"/>
                </a:solidFill>
                <a:cs typeface="+mn-cs"/>
              </a:rPr>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990226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2974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7053519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98126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85654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2692930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algn="ctr" eaLnBrk="1" hangingPunct="1">
              <a:defRPr/>
            </a:pPr>
            <a:r>
              <a:rPr lang="en-US" altLang="ja-JP" sz="1000" smtClean="0">
                <a:solidFill>
                  <a:srgbClr val="000000"/>
                </a:solidFill>
                <a:ea typeface="Geneva"/>
                <a:cs typeface="Geneva"/>
              </a:rPr>
              <a:t>UL and the UL logo are trademarks of UL LLC © 2014</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03067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algn="ctr" eaLnBrk="1" hangingPunct="1">
              <a:defRPr/>
            </a:pPr>
            <a:r>
              <a:rPr lang="en-US" altLang="ja-JP" sz="1000" smtClean="0">
                <a:solidFill>
                  <a:srgbClr val="FFFFFF"/>
                </a:solidFill>
                <a:ea typeface="Geneva"/>
                <a:cs typeface="Geneva"/>
              </a:rPr>
              <a:t>UL and the UL logo are trademarks of UL LLC © 2014</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46495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A8B99C5A-F72C-45CC-ADDA-7AA72C0923D2}" type="slidenum">
              <a:rPr lang="en-US" altLang="ja-JP"/>
              <a:pPr>
                <a:defRPr/>
              </a:pPr>
              <a:t>‹#›</a:t>
            </a:fld>
            <a:endParaRPr lang="en-US" altLang="ja-JP"/>
          </a:p>
        </p:txBody>
      </p:sp>
    </p:spTree>
    <p:extLst>
      <p:ext uri="{BB962C8B-B14F-4D97-AF65-F5344CB8AC3E}">
        <p14:creationId xmlns:p14="http://schemas.microsoft.com/office/powerpoint/2010/main" val="17291280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D80E57D0-259A-43B7-8892-F6EF0748E2DA}" type="slidenum">
              <a:rPr lang="en-US" altLang="ja-JP"/>
              <a:pPr>
                <a:defRPr/>
              </a:pPr>
              <a:t>‹#›</a:t>
            </a:fld>
            <a:endParaRPr lang="en-US" altLang="ja-JP"/>
          </a:p>
        </p:txBody>
      </p:sp>
    </p:spTree>
    <p:extLst>
      <p:ext uri="{BB962C8B-B14F-4D97-AF65-F5344CB8AC3E}">
        <p14:creationId xmlns:p14="http://schemas.microsoft.com/office/powerpoint/2010/main" val="3932095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571791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r>
              <a:rPr lang="en-US"/>
              <a:t>Slide </a:t>
            </a:r>
            <a:fld id="{C9548AA4-770C-4183-BC9B-5C0006A037CD}" type="slidenum">
              <a:rPr lang="en-US"/>
              <a:pPr>
                <a:defRPr/>
              </a:pPr>
              <a:t>‹#›</a:t>
            </a:fld>
            <a:endParaRPr lang="en-US"/>
          </a:p>
        </p:txBody>
      </p:sp>
    </p:spTree>
    <p:extLst>
      <p:ext uri="{BB962C8B-B14F-4D97-AF65-F5344CB8AC3E}">
        <p14:creationId xmlns:p14="http://schemas.microsoft.com/office/powerpoint/2010/main" val="199259469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ea typeface="ＭＳ Ｐゴシック" pitchFamily="34" charset="-128"/>
              </a:defRPr>
            </a:lvl1pPr>
          </a:lstStyle>
          <a:p>
            <a:pPr>
              <a:defRPr/>
            </a:pPr>
            <a:fld id="{1631F802-C33E-4C27-9AF4-A96DAE3E509A}" type="slidenum">
              <a:rPr lang="en-US" altLang="ja-JP"/>
              <a:pPr>
                <a:defRPr/>
              </a:pPr>
              <a:t>‹#›</a:t>
            </a:fld>
            <a:endParaRPr lang="en-US" altLang="ja-JP"/>
          </a:p>
        </p:txBody>
      </p:sp>
    </p:spTree>
    <p:extLst>
      <p:ext uri="{BB962C8B-B14F-4D97-AF65-F5344CB8AC3E}">
        <p14:creationId xmlns:p14="http://schemas.microsoft.com/office/powerpoint/2010/main" val="3713654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ea typeface="ＭＳ Ｐゴシック" pitchFamily="34" charset="-128"/>
              </a:defRPr>
            </a:lvl1pPr>
          </a:lstStyle>
          <a:p>
            <a:pPr>
              <a:defRPr/>
            </a:pPr>
            <a:fld id="{61531B65-970E-4605-836E-CAC47FE0664F}" type="slidenum">
              <a:rPr lang="en-US" altLang="ja-JP"/>
              <a:pPr>
                <a:defRPr/>
              </a:pPr>
              <a:t>‹#›</a:t>
            </a:fld>
            <a:endParaRPr lang="en-US" altLang="ja-JP"/>
          </a:p>
        </p:txBody>
      </p:sp>
    </p:spTree>
    <p:extLst>
      <p:ext uri="{BB962C8B-B14F-4D97-AF65-F5344CB8AC3E}">
        <p14:creationId xmlns:p14="http://schemas.microsoft.com/office/powerpoint/2010/main" val="27522656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ea typeface="ＭＳ Ｐゴシック" pitchFamily="34" charset="-128"/>
              </a:defRPr>
            </a:lvl1pPr>
          </a:lstStyle>
          <a:p>
            <a:pPr>
              <a:defRPr/>
            </a:pPr>
            <a:fld id="{DEB7CE27-87AC-4482-B30E-909A52461985}" type="slidenum">
              <a:rPr lang="en-US" altLang="ja-JP"/>
              <a:pPr>
                <a:defRPr/>
              </a:pPr>
              <a:t>‹#›</a:t>
            </a:fld>
            <a:endParaRPr lang="en-US" altLang="ja-JP"/>
          </a:p>
        </p:txBody>
      </p:sp>
    </p:spTree>
    <p:extLst>
      <p:ext uri="{BB962C8B-B14F-4D97-AF65-F5344CB8AC3E}">
        <p14:creationId xmlns:p14="http://schemas.microsoft.com/office/powerpoint/2010/main" val="1627601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727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ea typeface="Geneva"/>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8235930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r>
              <a:rPr lang="en-US"/>
              <a:t>Slide </a:t>
            </a:r>
            <a:fld id="{011C4A6F-4678-4A3C-87D9-8EB8E7002AA8}" type="slidenum">
              <a:rPr lang="en-US"/>
              <a:pPr>
                <a:defRPr/>
              </a:pPr>
              <a:t>‹#›</a:t>
            </a:fld>
            <a:endParaRPr lang="en-US"/>
          </a:p>
        </p:txBody>
      </p:sp>
    </p:spTree>
    <p:extLst>
      <p:ext uri="{BB962C8B-B14F-4D97-AF65-F5344CB8AC3E}">
        <p14:creationId xmlns:p14="http://schemas.microsoft.com/office/powerpoint/2010/main" val="331592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r>
              <a:rPr lang="en-US"/>
              <a:t>Slide </a:t>
            </a:r>
            <a:fld id="{231BF05B-55FF-4F2A-B0F6-DA449BE691EA}" type="slidenum">
              <a:rPr lang="en-US"/>
              <a:pPr>
                <a:defRPr/>
              </a:pPr>
              <a:t>‹#›</a:t>
            </a:fld>
            <a:endParaRPr lang="en-US"/>
          </a:p>
        </p:txBody>
      </p:sp>
    </p:spTree>
    <p:extLst>
      <p:ext uri="{BB962C8B-B14F-4D97-AF65-F5344CB8AC3E}">
        <p14:creationId xmlns:p14="http://schemas.microsoft.com/office/powerpoint/2010/main" val="8315857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84662783"/>
      </p:ext>
    </p:extLst>
  </p:cSld>
  <p:clrMapOvr>
    <a:overrideClrMapping bg1="lt1" tx1="dk1" bg2="lt2" tx2="dk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r>
              <a:rPr lang="en-US"/>
              <a:t>Slide </a:t>
            </a:r>
            <a:fld id="{545B63AF-8F40-4D7A-B0EF-94E0893E9791}" type="slidenum">
              <a:rPr lang="en-US"/>
              <a:pPr>
                <a:defRPr/>
              </a:pPr>
              <a:t>‹#›</a:t>
            </a:fld>
            <a:endParaRPr lang="en-US"/>
          </a:p>
        </p:txBody>
      </p:sp>
    </p:spTree>
    <p:extLst>
      <p:ext uri="{BB962C8B-B14F-4D97-AF65-F5344CB8AC3E}">
        <p14:creationId xmlns:p14="http://schemas.microsoft.com/office/powerpoint/2010/main" val="99048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r>
              <a:rPr lang="en-US"/>
              <a:t>Slide </a:t>
            </a:r>
            <a:fld id="{006E015A-9FEC-4C21-BACB-ACC044D1024B}" type="slidenum">
              <a:rPr lang="en-US"/>
              <a:pPr>
                <a:defRPr/>
              </a:pPr>
              <a:t>‹#›</a:t>
            </a:fld>
            <a:endParaRPr lang="en-US"/>
          </a:p>
        </p:txBody>
      </p:sp>
    </p:spTree>
    <p:extLst>
      <p:ext uri="{BB962C8B-B14F-4D97-AF65-F5344CB8AC3E}">
        <p14:creationId xmlns:p14="http://schemas.microsoft.com/office/powerpoint/2010/main" val="113469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r>
              <a:rPr lang="en-US"/>
              <a:t>Slide </a:t>
            </a:r>
            <a:fld id="{25408DDE-7CD9-41CC-B12C-933B824C7378}" type="slidenum">
              <a:rPr lang="en-US"/>
              <a:pPr>
                <a:defRPr/>
              </a:pPr>
              <a:t>‹#›</a:t>
            </a:fld>
            <a:endParaRPr lang="en-US"/>
          </a:p>
        </p:txBody>
      </p:sp>
    </p:spTree>
    <p:extLst>
      <p:ext uri="{BB962C8B-B14F-4D97-AF65-F5344CB8AC3E}">
        <p14:creationId xmlns:p14="http://schemas.microsoft.com/office/powerpoint/2010/main" val="134384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ＭＳ Ｐゴシック" pitchFamily="34" charset="-128"/>
                <a:cs typeface="+mn-cs"/>
              </a:defRPr>
            </a:lvl1pPr>
          </a:lstStyle>
          <a:p>
            <a:pPr>
              <a:defRPr/>
            </a:pPr>
            <a:r>
              <a:rPr lang="en-US"/>
              <a:t>Slide </a:t>
            </a:r>
            <a:fld id="{7ED90F7E-1FC2-4515-B625-491F7D25B2A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322" r:id="rId1"/>
    <p:sldLayoutId id="2147486323" r:id="rId2"/>
    <p:sldLayoutId id="2147486324" r:id="rId3"/>
    <p:sldLayoutId id="2147486325" r:id="rId4"/>
    <p:sldLayoutId id="2147486326" r:id="rId5"/>
    <p:sldLayoutId id="2147486327" r:id="rId6"/>
    <p:sldLayoutId id="2147486328" r:id="rId7"/>
    <p:sldLayoutId id="2147486329" r:id="rId8"/>
    <p:sldLayoutId id="2147486330" r:id="rId9"/>
    <p:sldLayoutId id="2147486331" r:id="rId10"/>
  </p:sldLayoutIdLst>
  <p:hf hdr="0" ftr="0" dt="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ＭＳ Ｐゴシック" pitchFamily="34" charset="-128"/>
                <a:cs typeface="+mn-cs"/>
              </a:defRPr>
            </a:lvl1pPr>
          </a:lstStyle>
          <a:p>
            <a:pPr>
              <a:defRPr/>
            </a:pPr>
            <a:fld id="{72EED902-EFF3-4850-BF6E-2EB161F7D50F}"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6332" r:id="rId1"/>
    <p:sldLayoutId id="2147486333" r:id="rId2"/>
    <p:sldLayoutId id="2147486334" r:id="rId3"/>
    <p:sldLayoutId id="2147486335" r:id="rId4"/>
    <p:sldLayoutId id="2147486336" r:id="rId5"/>
    <p:sldLayoutId id="2147486337" r:id="rId6"/>
    <p:sldLayoutId id="2147486338" r:id="rId7"/>
    <p:sldLayoutId id="2147486339" r:id="rId8"/>
    <p:sldLayoutId id="2147486340" r:id="rId9"/>
    <p:sldLayoutId id="2147486341" r:id="rId10"/>
    <p:sldLayoutId id="2147486342" r:id="rId11"/>
    <p:sldLayoutId id="2147486343" r:id="rId12"/>
    <p:sldLayoutId id="2147486344" r:id="rId13"/>
    <p:sldLayoutId id="2147486345" r:id="rId14"/>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Geneva"/>
                <a:cs typeface="Geneva"/>
              </a:defRPr>
            </a:lvl1pPr>
          </a:lstStyle>
          <a:p>
            <a:pPr>
              <a:defRPr/>
            </a:pPr>
            <a:fld id="{5A7BFE2F-BE93-4FAD-8E1B-7C012EE7D35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6346" r:id="rId1"/>
    <p:sldLayoutId id="2147486347" r:id="rId2"/>
    <p:sldLayoutId id="2147486348" r:id="rId3"/>
    <p:sldLayoutId id="2147486349" r:id="rId4"/>
    <p:sldLayoutId id="2147486350" r:id="rId5"/>
    <p:sldLayoutId id="2147486351" r:id="rId6"/>
    <p:sldLayoutId id="2147486352" r:id="rId7"/>
    <p:sldLayoutId id="2147486353" r:id="rId8"/>
    <p:sldLayoutId id="2147486354" r:id="rId9"/>
    <p:sldLayoutId id="2147486355" r:id="rId10"/>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oleObject" Target="../embeddings/oleObject1.bin"/><Relationship Id="rId4" Type="http://schemas.openxmlformats.org/officeDocument/2006/relationships/hyperlink" Target="Users/13764/Desktop/DAP%20Training%20Records%20(Through%20Sept%202014)/Quality%20Improvement/LA%20Refresher%20Training/00-CM-F0852%20CAP%20Audit%20Report.doc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rvices.ul.com/service/certificated-agency-progra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lis.ul.com/cgi-bin/XYV/cgifind/LISINT242/1FRAME/srchres.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457200" y="2533650"/>
            <a:ext cx="5548313" cy="1400175"/>
          </a:xfrm>
        </p:spPr>
        <p:txBody>
          <a:bodyPr/>
          <a:lstStyle/>
          <a:p>
            <a:pPr eaLnBrk="1" hangingPunct="1"/>
            <a:r>
              <a:rPr lang="en-US" smtClean="0">
                <a:latin typeface="Arial" pitchFamily="34" charset="0"/>
                <a:ea typeface="Geneva"/>
                <a:cs typeface="Geneva"/>
              </a:rPr>
              <a:t/>
            </a:r>
            <a:br>
              <a:rPr lang="en-US" smtClean="0">
                <a:latin typeface="Arial" pitchFamily="34" charset="0"/>
                <a:ea typeface="Geneva"/>
                <a:cs typeface="Geneva"/>
              </a:rPr>
            </a:br>
            <a:endParaRPr lang="en-US" smtClean="0">
              <a:latin typeface="Arial" pitchFamily="34" charset="0"/>
              <a:ea typeface="Geneva"/>
              <a:cs typeface="Geneva"/>
            </a:endParaRPr>
          </a:p>
        </p:txBody>
      </p:sp>
      <p:sp>
        <p:nvSpPr>
          <p:cNvPr id="38915" name="Text Box 4"/>
          <p:cNvSpPr txBox="1">
            <a:spLocks noChangeArrowheads="1"/>
          </p:cNvSpPr>
          <p:nvPr/>
        </p:nvSpPr>
        <p:spPr bwMode="auto">
          <a:xfrm>
            <a:off x="533400" y="2667000"/>
            <a:ext cx="60960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3200" b="1">
                <a:solidFill>
                  <a:schemeClr val="bg1"/>
                </a:solidFill>
                <a:latin typeface="Arial" pitchFamily="34" charset="0"/>
              </a:rPr>
              <a:t>Certificated Agency Program (CAP)</a:t>
            </a:r>
          </a:p>
          <a:p>
            <a:pPr eaLnBrk="1" hangingPunct="1"/>
            <a:endParaRPr lang="en-US" sz="2800" b="1">
              <a:solidFill>
                <a:schemeClr val="bg1"/>
              </a:solidFill>
              <a:latin typeface="Arial" pitchFamily="34" charset="0"/>
            </a:endParaRPr>
          </a:p>
          <a:p>
            <a:pPr eaLnBrk="1" hangingPunct="1"/>
            <a:r>
              <a:rPr lang="en-US" sz="1600" b="1">
                <a:solidFill>
                  <a:schemeClr val="bg1"/>
                </a:solidFill>
                <a:latin typeface="Arial" pitchFamily="34" charset="0"/>
              </a:rPr>
              <a:t>Lead Auditor Call - June, 2015</a:t>
            </a:r>
          </a:p>
          <a:p>
            <a:pPr eaLnBrk="1" hangingPunct="1"/>
            <a:r>
              <a:rPr lang="en-US" sz="1600" b="1">
                <a:solidFill>
                  <a:schemeClr val="bg1"/>
                </a:solidFill>
                <a:latin typeface="Arial" pitchFamily="34" charset="0"/>
              </a:rPr>
              <a:t>Data Acceptance Program</a:t>
            </a:r>
          </a:p>
        </p:txBody>
      </p:sp>
      <p:sp>
        <p:nvSpPr>
          <p:cNvPr id="38916" name="TextBox 1"/>
          <p:cNvSpPr txBox="1">
            <a:spLocks noChangeArrowheads="1"/>
          </p:cNvSpPr>
          <p:nvPr/>
        </p:nvSpPr>
        <p:spPr bwMode="auto">
          <a:xfrm>
            <a:off x="530225" y="5562600"/>
            <a:ext cx="5886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600" b="1" dirty="0">
                <a:solidFill>
                  <a:schemeClr val="bg1"/>
                </a:solidFill>
                <a:latin typeface="Arial" pitchFamily="34" charset="0"/>
              </a:rPr>
              <a:t>June </a:t>
            </a:r>
            <a:r>
              <a:rPr lang="en-US" sz="1600" b="1" dirty="0" smtClean="0">
                <a:solidFill>
                  <a:schemeClr val="bg1"/>
                </a:solidFill>
                <a:latin typeface="Arial" pitchFamily="34" charset="0"/>
              </a:rPr>
              <a:t>17, </a:t>
            </a:r>
            <a:r>
              <a:rPr lang="en-US" sz="1600" b="1" dirty="0">
                <a:solidFill>
                  <a:schemeClr val="bg1"/>
                </a:solidFill>
                <a:latin typeface="Arial" pitchFamily="34" charset="0"/>
              </a:rPr>
              <a:t>2015 - Revision </a:t>
            </a:r>
            <a:r>
              <a:rPr lang="en-US" sz="1600" b="1" dirty="0" smtClean="0">
                <a:solidFill>
                  <a:schemeClr val="bg1"/>
                </a:solidFill>
                <a:latin typeface="Arial" pitchFamily="34" charset="0"/>
              </a:rPr>
              <a:t>2.0 </a:t>
            </a:r>
            <a:endParaRPr lang="en-US" sz="1600" b="1" dirty="0">
              <a:solidFill>
                <a:schemeClr val="bg1"/>
              </a:solidFill>
              <a:latin typeface="Arial" pitchFamily="34" charset="0"/>
            </a:endParaRPr>
          </a:p>
          <a:p>
            <a:pPr eaLnBrk="1" hangingPunct="1"/>
            <a:r>
              <a:rPr lang="en-US" sz="1600" b="1" dirty="0">
                <a:solidFill>
                  <a:schemeClr val="bg1"/>
                </a:solidFill>
                <a:latin typeface="Arial" pitchFamily="34" charset="0"/>
              </a:rPr>
              <a:t>For questions or comments, please contact Sarah Escosa</a:t>
            </a:r>
          </a:p>
        </p:txBody>
      </p:sp>
    </p:spTree>
  </p:cSld>
  <p:clrMapOvr>
    <a:masterClrMapping/>
  </p:clrMapOvr>
  <p:transition advClick="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274638"/>
            <a:ext cx="8305800" cy="715962"/>
          </a:xfrm>
        </p:spPr>
        <p:txBody>
          <a:bodyPr/>
          <a:lstStyle/>
          <a:p>
            <a:pPr eaLnBrk="1" hangingPunct="1"/>
            <a:r>
              <a:rPr lang="en-US" smtClean="0">
                <a:latin typeface="Arial" pitchFamily="34" charset="0"/>
                <a:ea typeface="Geneva"/>
                <a:cs typeface="Geneva"/>
              </a:rPr>
              <a:t>Regional Channel Managers and </a:t>
            </a:r>
            <a:br>
              <a:rPr lang="en-US" smtClean="0">
                <a:latin typeface="Arial" pitchFamily="34" charset="0"/>
                <a:ea typeface="Geneva"/>
                <a:cs typeface="Geneva"/>
              </a:rPr>
            </a:br>
            <a:r>
              <a:rPr lang="en-US" smtClean="0">
                <a:latin typeface="Arial" pitchFamily="34" charset="0"/>
                <a:ea typeface="Geneva"/>
                <a:cs typeface="Geneva"/>
              </a:rPr>
              <a:t>Program Manager</a:t>
            </a:r>
          </a:p>
        </p:txBody>
      </p:sp>
      <p:sp>
        <p:nvSpPr>
          <p:cNvPr id="65539" name="Content Placeholder 2"/>
          <p:cNvSpPr>
            <a:spLocks noGrp="1"/>
          </p:cNvSpPr>
          <p:nvPr>
            <p:ph idx="1"/>
          </p:nvPr>
        </p:nvSpPr>
        <p:spPr>
          <a:xfrm>
            <a:off x="533400" y="1371600"/>
            <a:ext cx="8124825" cy="4678363"/>
          </a:xfrm>
        </p:spPr>
        <p:txBody>
          <a:bodyPr/>
          <a:lstStyle/>
          <a:p>
            <a:pPr marL="0" indent="0" eaLnBrk="1" hangingPunct="1">
              <a:defRPr/>
            </a:pPr>
            <a:r>
              <a:rPr lang="en-US" dirty="0" smtClean="0">
                <a:solidFill>
                  <a:srgbClr val="0066CC"/>
                </a:solidFill>
                <a:cs typeface="Geneva"/>
              </a:rPr>
              <a:t>Regional Channel Managers </a:t>
            </a:r>
            <a:r>
              <a:rPr lang="en-US" dirty="0" smtClean="0">
                <a:latin typeface="Arial" pitchFamily="34" charset="0"/>
                <a:ea typeface="Geneva"/>
                <a:cs typeface="Geneva"/>
              </a:rPr>
              <a:t>will </a:t>
            </a:r>
            <a:r>
              <a:rPr lang="en-US" dirty="0">
                <a:latin typeface="Arial" pitchFamily="34" charset="0"/>
                <a:ea typeface="Geneva"/>
                <a:cs typeface="Geneva"/>
              </a:rPr>
              <a:t>most likely know the </a:t>
            </a:r>
            <a:r>
              <a:rPr lang="en-US" dirty="0" smtClean="0">
                <a:latin typeface="Arial" pitchFamily="34" charset="0"/>
                <a:ea typeface="Geneva"/>
                <a:cs typeface="Geneva"/>
              </a:rPr>
              <a:t>Agent and can assist if you need help:</a:t>
            </a:r>
            <a:endParaRPr lang="en-US" dirty="0">
              <a:latin typeface="Arial" pitchFamily="34" charset="0"/>
              <a:ea typeface="Geneva"/>
              <a:cs typeface="Geneva"/>
            </a:endParaRPr>
          </a:p>
          <a:p>
            <a:pPr>
              <a:spcBef>
                <a:spcPts val="1200"/>
              </a:spcBef>
              <a:spcAft>
                <a:spcPts val="0"/>
              </a:spcAft>
              <a:defRPr/>
            </a:pPr>
            <a:r>
              <a:rPr lang="en-US" b="1" dirty="0" smtClean="0"/>
              <a:t>China</a:t>
            </a:r>
            <a:r>
              <a:rPr lang="en-US" dirty="0" smtClean="0"/>
              <a:t>: Bonnie Pan</a:t>
            </a:r>
            <a:endParaRPr lang="en-US" dirty="0">
              <a:solidFill>
                <a:srgbClr val="92D050"/>
              </a:solidFill>
            </a:endParaRPr>
          </a:p>
          <a:p>
            <a:pPr>
              <a:spcBef>
                <a:spcPts val="1200"/>
              </a:spcBef>
              <a:spcAft>
                <a:spcPts val="0"/>
              </a:spcAft>
              <a:defRPr/>
            </a:pPr>
            <a:r>
              <a:rPr lang="en-US" b="1" dirty="0" smtClean="0"/>
              <a:t>Taiwan</a:t>
            </a:r>
            <a:r>
              <a:rPr lang="en-US" dirty="0" smtClean="0"/>
              <a:t>: Kenyon </a:t>
            </a:r>
            <a:r>
              <a:rPr lang="en-US" dirty="0"/>
              <a:t>Huang, Alien Wang</a:t>
            </a:r>
          </a:p>
          <a:p>
            <a:pPr>
              <a:spcBef>
                <a:spcPts val="1200"/>
              </a:spcBef>
              <a:spcAft>
                <a:spcPts val="0"/>
              </a:spcAft>
              <a:defRPr/>
            </a:pPr>
            <a:r>
              <a:rPr lang="en-US" b="1" dirty="0" smtClean="0"/>
              <a:t>Korea</a:t>
            </a:r>
            <a:r>
              <a:rPr lang="en-US" dirty="0" smtClean="0"/>
              <a:t>: JohnK Lee</a:t>
            </a:r>
          </a:p>
          <a:p>
            <a:pPr>
              <a:spcBef>
                <a:spcPts val="1200"/>
              </a:spcBef>
              <a:spcAft>
                <a:spcPts val="0"/>
              </a:spcAft>
              <a:defRPr/>
            </a:pPr>
            <a:r>
              <a:rPr lang="en-US" b="1" dirty="0" smtClean="0"/>
              <a:t>Japan</a:t>
            </a:r>
            <a:r>
              <a:rPr lang="en-US" dirty="0" smtClean="0"/>
              <a:t>: Yasumichi Kori</a:t>
            </a:r>
          </a:p>
          <a:p>
            <a:pPr>
              <a:spcBef>
                <a:spcPts val="1200"/>
              </a:spcBef>
              <a:spcAft>
                <a:spcPts val="0"/>
              </a:spcAft>
              <a:defRPr/>
            </a:pPr>
            <a:r>
              <a:rPr lang="en-US" b="1" dirty="0" smtClean="0"/>
              <a:t>All </a:t>
            </a:r>
            <a:r>
              <a:rPr lang="en-US" b="1" dirty="0"/>
              <a:t>Other </a:t>
            </a:r>
            <a:r>
              <a:rPr lang="en-US" b="1" dirty="0" smtClean="0"/>
              <a:t>Regions</a:t>
            </a:r>
            <a:r>
              <a:rPr lang="en-US" dirty="0" smtClean="0"/>
              <a:t>: </a:t>
            </a:r>
            <a:r>
              <a:rPr lang="en-US" dirty="0"/>
              <a:t>Dan </a:t>
            </a:r>
            <a:r>
              <a:rPr lang="en-US" dirty="0" smtClean="0"/>
              <a:t>Arnold</a:t>
            </a:r>
            <a:endParaRPr lang="en-US" dirty="0" smtClean="0">
              <a:latin typeface="Arial" pitchFamily="34" charset="0"/>
            </a:endParaRPr>
          </a:p>
          <a:p>
            <a:pPr>
              <a:spcBef>
                <a:spcPts val="2400"/>
              </a:spcBef>
              <a:spcAft>
                <a:spcPts val="0"/>
              </a:spcAft>
              <a:defRPr/>
            </a:pPr>
            <a:r>
              <a:rPr lang="en-US" dirty="0" smtClean="0">
                <a:solidFill>
                  <a:srgbClr val="0066CC"/>
                </a:solidFill>
              </a:rPr>
              <a:t>CAP Program Owner: </a:t>
            </a:r>
            <a:r>
              <a:rPr lang="en-US" dirty="0" smtClean="0"/>
              <a:t>Dan Arnold (Camas, USA)</a:t>
            </a:r>
          </a:p>
          <a:p>
            <a:pPr>
              <a:spcBef>
                <a:spcPts val="600"/>
              </a:spcBef>
              <a:spcAft>
                <a:spcPts val="0"/>
              </a:spcAft>
              <a:buFont typeface="Arial" panose="020B0604020202020204" pitchFamily="34" charset="0"/>
              <a:buChar char="•"/>
              <a:defRPr/>
            </a:pPr>
            <a:r>
              <a:rPr lang="en-US" dirty="0" smtClean="0">
                <a:latin typeface="Arial" pitchFamily="34" charset="0"/>
              </a:rPr>
              <a:t>Decides if Agencies are inactivated/withdrawn.</a:t>
            </a:r>
          </a:p>
          <a:p>
            <a:pPr>
              <a:spcBef>
                <a:spcPts val="600"/>
              </a:spcBef>
              <a:spcAft>
                <a:spcPts val="0"/>
              </a:spcAft>
              <a:buFont typeface="Arial" panose="020B0604020202020204" pitchFamily="34" charset="0"/>
              <a:buChar char="•"/>
              <a:defRPr/>
            </a:pPr>
            <a:r>
              <a:rPr lang="en-US" smtClean="0">
                <a:latin typeface="Arial" pitchFamily="34" charset="0"/>
              </a:rPr>
              <a:t>Authorizes </a:t>
            </a:r>
            <a:r>
              <a:rPr lang="en-US" dirty="0" smtClean="0">
                <a:latin typeface="Arial" pitchFamily="34" charset="0"/>
              </a:rPr>
              <a:t>deviations from program requirements.</a:t>
            </a:r>
          </a:p>
          <a:p>
            <a:pPr>
              <a:spcBef>
                <a:spcPts val="600"/>
              </a:spcBef>
              <a:spcAft>
                <a:spcPts val="0"/>
              </a:spcAft>
              <a:buFont typeface="Arial" panose="020B0604020202020204" pitchFamily="34" charset="0"/>
              <a:buChar char="•"/>
              <a:defRPr/>
            </a:pPr>
            <a:r>
              <a:rPr lang="en-US" dirty="0" smtClean="0">
                <a:latin typeface="Arial" pitchFamily="34" charset="0"/>
              </a:rPr>
              <a:t>Helps resolve customer complaints</a:t>
            </a:r>
            <a:endParaRPr lang="en-US" dirty="0">
              <a:latin typeface="Arial" pitchFamily="34" charset="0"/>
            </a:endParaRPr>
          </a:p>
        </p:txBody>
      </p:sp>
      <p:sp>
        <p:nvSpPr>
          <p:cNvPr id="481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725929FE-180E-44AB-9DDC-7FF13F82919A}" type="slidenum">
              <a:rPr lang="en-US" sz="1000" smtClean="0">
                <a:latin typeface="Arial" pitchFamily="34" charset="0"/>
                <a:ea typeface="Geneva"/>
                <a:cs typeface="Geneva"/>
              </a:rPr>
              <a:pPr eaLnBrk="1" hangingPunct="1"/>
              <a:t>10</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p:cNvSpPr>
            <a:spLocks noGrp="1"/>
          </p:cNvSpPr>
          <p:nvPr>
            <p:ph type="title"/>
          </p:nvPr>
        </p:nvSpPr>
        <p:spPr/>
        <p:txBody>
          <a:bodyPr/>
          <a:lstStyle/>
          <a:p>
            <a:pPr algn="ctr" eaLnBrk="1" hangingPunct="1"/>
            <a:r>
              <a:rPr lang="en-US" smtClean="0">
                <a:latin typeface="Arial" pitchFamily="34" charset="0"/>
                <a:ea typeface="Geneva"/>
                <a:cs typeface="Geneva"/>
              </a:rPr>
              <a:t>Questions?</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THANK YOU!</a:t>
            </a:r>
          </a:p>
        </p:txBody>
      </p:sp>
      <p:pic>
        <p:nvPicPr>
          <p:cNvPr id="49155" name="Picture 3" descr="C:\Users\13723\AppData\Local\Microsoft\Windows\Temporary Internet Files\Content.IE5\7D18PB14\MP90043953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06563"/>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C:\Users\13723\AppData\Local\Microsoft\Windows\Temporary Internet Files\Content.IE5\7D18PB14\MP900439536[1].jpg"/>
          <p:cNvPicPr>
            <a:picLocks noChangeAspect="1" noChangeArrowheads="1"/>
          </p:cNvPicPr>
          <p:nvPr/>
        </p:nvPicPr>
        <p:blipFill>
          <a:blip r:embed="rId3"/>
          <a:srcRect/>
          <a:stretch>
            <a:fillRect/>
          </a:stretch>
        </p:blipFill>
        <p:spPr bwMode="auto">
          <a:xfrm>
            <a:off x="1371600" y="1706563"/>
            <a:ext cx="6400800" cy="3444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CAP Training</a:t>
            </a:r>
          </a:p>
        </p:txBody>
      </p:sp>
      <p:sp>
        <p:nvSpPr>
          <p:cNvPr id="65539" name="Content Placeholder 2"/>
          <p:cNvSpPr>
            <a:spLocks noGrp="1"/>
          </p:cNvSpPr>
          <p:nvPr>
            <p:ph idx="1"/>
          </p:nvPr>
        </p:nvSpPr>
        <p:spPr>
          <a:xfrm>
            <a:off x="457200" y="1066800"/>
            <a:ext cx="8305800" cy="5059363"/>
          </a:xfrm>
        </p:spPr>
        <p:txBody>
          <a:bodyPr/>
          <a:lstStyle/>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Intended for all </a:t>
            </a:r>
            <a:r>
              <a:rPr lang="en-US" dirty="0">
                <a:latin typeface="Arial" pitchFamily="34" charset="0"/>
                <a:ea typeface="Geneva"/>
                <a:cs typeface="Geneva"/>
              </a:rPr>
              <a:t>currently qualified DAP Lead </a:t>
            </a:r>
            <a:r>
              <a:rPr lang="en-US" dirty="0" smtClean="0">
                <a:latin typeface="Arial" pitchFamily="34" charset="0"/>
                <a:ea typeface="Geneva"/>
                <a:cs typeface="Geneva"/>
              </a:rPr>
              <a:t>Auditors (“DAPA” in TC)</a:t>
            </a:r>
          </a:p>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Minor program changes (discussed throughout course)</a:t>
            </a:r>
          </a:p>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Documents are now published</a:t>
            </a:r>
          </a:p>
          <a:p>
            <a:pPr marL="0" indent="0" eaLnBrk="1" hangingPunct="1">
              <a:spcBef>
                <a:spcPts val="1200"/>
              </a:spcBef>
              <a:defRPr/>
            </a:pPr>
            <a:endParaRPr lang="en-US" dirty="0" smtClean="0">
              <a:solidFill>
                <a:srgbClr val="0066CC"/>
              </a:solidFill>
              <a:latin typeface="Arial" pitchFamily="34" charset="0"/>
              <a:ea typeface="Geneva"/>
              <a:cs typeface="Geneva"/>
            </a:endParaRPr>
          </a:p>
          <a:p>
            <a:pPr marL="0" indent="0" eaLnBrk="1" hangingPunct="1">
              <a:spcBef>
                <a:spcPts val="1200"/>
              </a:spcBef>
              <a:defRPr/>
            </a:pPr>
            <a:r>
              <a:rPr lang="en-US" dirty="0" smtClean="0">
                <a:solidFill>
                  <a:srgbClr val="0066CC"/>
                </a:solidFill>
                <a:latin typeface="Arial" pitchFamily="34" charset="0"/>
                <a:ea typeface="Geneva"/>
                <a:cs typeface="Geneva"/>
              </a:rPr>
              <a:t>00-CM-S0850 </a:t>
            </a:r>
            <a:r>
              <a:rPr lang="en-US" dirty="0">
                <a:solidFill>
                  <a:srgbClr val="0066CC"/>
                </a:solidFill>
                <a:latin typeface="Arial" pitchFamily="34" charset="0"/>
                <a:ea typeface="Geneva"/>
                <a:cs typeface="Geneva"/>
              </a:rPr>
              <a:t>(Certificated Agency Program), </a:t>
            </a:r>
            <a:r>
              <a:rPr lang="en-US" dirty="0" smtClean="0">
                <a:solidFill>
                  <a:srgbClr val="0066CC"/>
                </a:solidFill>
                <a:latin typeface="Arial" pitchFamily="34" charset="0"/>
                <a:ea typeface="Geneva"/>
                <a:cs typeface="Geneva"/>
              </a:rPr>
              <a:t>8.1.2</a:t>
            </a:r>
            <a:endParaRPr lang="en-US" dirty="0">
              <a:solidFill>
                <a:srgbClr val="0066CC"/>
              </a:solidFill>
              <a:latin typeface="Arial" pitchFamily="34" charset="0"/>
              <a:ea typeface="Geneva"/>
              <a:cs typeface="Geneva"/>
            </a:endParaRPr>
          </a:p>
          <a:p>
            <a:pPr marL="227013" lvl="2" indent="0" eaLnBrk="1" hangingPunct="1">
              <a:spcBef>
                <a:spcPts val="1200"/>
              </a:spcBef>
              <a:buFont typeface="Arial" pitchFamily="34" charset="0"/>
              <a:buNone/>
              <a:defRPr/>
            </a:pPr>
            <a:r>
              <a:rPr lang="en-US" sz="2000" dirty="0">
                <a:latin typeface="Arial" pitchFamily="34" charset="0"/>
                <a:ea typeface="Geneva"/>
                <a:cs typeface="Geneva"/>
              </a:rPr>
              <a:t>All auditors, before conducting their first CAP audit, shall be trained on the </a:t>
            </a:r>
            <a:r>
              <a:rPr lang="en-US" sz="2000" dirty="0">
                <a:solidFill>
                  <a:schemeClr val="accent1"/>
                </a:solidFill>
                <a:latin typeface="Arial" pitchFamily="34" charset="0"/>
                <a:ea typeface="Geneva"/>
                <a:cs typeface="Geneva"/>
              </a:rPr>
              <a:t>assessment criteria </a:t>
            </a:r>
            <a:r>
              <a:rPr lang="en-US" sz="2000" dirty="0">
                <a:latin typeface="Arial" pitchFamily="34" charset="0"/>
                <a:ea typeface="Geneva"/>
                <a:cs typeface="Geneva"/>
              </a:rPr>
              <a:t>and </a:t>
            </a:r>
            <a:r>
              <a:rPr lang="en-US" sz="2000" dirty="0">
                <a:solidFill>
                  <a:schemeClr val="accent1"/>
                </a:solidFill>
                <a:latin typeface="Arial" pitchFamily="34" charset="0"/>
                <a:ea typeface="Geneva"/>
                <a:cs typeface="Geneva"/>
              </a:rPr>
              <a:t>CAP Audit Report Form </a:t>
            </a:r>
            <a:r>
              <a:rPr lang="en-US" sz="2000" dirty="0" smtClean="0">
                <a:solidFill>
                  <a:schemeClr val="accent1"/>
                </a:solidFill>
                <a:latin typeface="Arial" pitchFamily="34" charset="0"/>
                <a:ea typeface="Geneva"/>
                <a:cs typeface="Geneva"/>
              </a:rPr>
              <a:t>00-CM-F0852</a:t>
            </a:r>
            <a:r>
              <a:rPr lang="en-US" sz="2000" dirty="0" smtClean="0">
                <a:latin typeface="Arial" pitchFamily="34" charset="0"/>
                <a:ea typeface="Geneva"/>
                <a:cs typeface="Geneva"/>
              </a:rPr>
              <a:t>.  </a:t>
            </a:r>
          </a:p>
          <a:p>
            <a:pPr marL="227013" lvl="2" indent="0" eaLnBrk="1" hangingPunct="1">
              <a:spcBef>
                <a:spcPts val="1200"/>
              </a:spcBef>
              <a:buFont typeface="Arial" pitchFamily="34" charset="0"/>
              <a:buNone/>
              <a:defRPr/>
            </a:pPr>
            <a:r>
              <a:rPr lang="en-US" sz="2000" dirty="0" smtClean="0">
                <a:latin typeface="Arial" pitchFamily="34" charset="0"/>
                <a:ea typeface="Geneva"/>
                <a:cs typeface="Geneva"/>
              </a:rPr>
              <a:t>The </a:t>
            </a:r>
            <a:r>
              <a:rPr lang="en-US" sz="2000" dirty="0">
                <a:latin typeface="Arial" pitchFamily="34" charset="0"/>
                <a:ea typeface="Geneva"/>
                <a:cs typeface="Geneva"/>
              </a:rPr>
              <a:t>effective date for this is </a:t>
            </a:r>
            <a:r>
              <a:rPr lang="en-US" sz="2000" dirty="0" smtClean="0">
                <a:latin typeface="Arial" pitchFamily="34" charset="0"/>
                <a:ea typeface="Geneva"/>
                <a:cs typeface="Geneva"/>
              </a:rPr>
              <a:t>June 19, 2015.</a:t>
            </a:r>
            <a:endParaRPr lang="en-US" sz="2000" dirty="0">
              <a:latin typeface="Arial" pitchFamily="34" charset="0"/>
              <a:ea typeface="Geneva"/>
              <a:cs typeface="Geneva"/>
            </a:endParaRPr>
          </a:p>
          <a:p>
            <a:pPr marL="0" indent="0" eaLnBrk="1" hangingPunct="1">
              <a:spcBef>
                <a:spcPts val="600"/>
              </a:spcBef>
              <a:defRPr/>
            </a:pPr>
            <a:endParaRPr lang="en-US" dirty="0">
              <a:latin typeface="Arial" pitchFamily="34" charset="0"/>
              <a:ea typeface="Geneva"/>
              <a:cs typeface="Geneva"/>
            </a:endParaRPr>
          </a:p>
          <a:p>
            <a:pPr eaLnBrk="1" hangingPunct="1">
              <a:spcBef>
                <a:spcPts val="600"/>
              </a:spcBef>
              <a:buFont typeface="Arial" panose="020B0604020202020204" pitchFamily="34" charset="0"/>
              <a:buChar char="•"/>
              <a:defRPr/>
            </a:pPr>
            <a:endParaRPr lang="en-US" dirty="0" smtClean="0">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C46E66D1-789A-45BB-A586-209D2C55CED1}" type="slidenum">
              <a:rPr lang="en-US" sz="1000" smtClean="0">
                <a:latin typeface="Arial" pitchFamily="34" charset="0"/>
                <a:ea typeface="Geneva"/>
                <a:cs typeface="Geneva"/>
              </a:rPr>
              <a:pPr eaLnBrk="1" hangingPunct="1"/>
              <a:t>2</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CAP Audit Purpose and Criteria</a:t>
            </a:r>
          </a:p>
        </p:txBody>
      </p:sp>
      <p:sp>
        <p:nvSpPr>
          <p:cNvPr id="65539" name="Content Placeholder 2"/>
          <p:cNvSpPr>
            <a:spLocks noGrp="1"/>
          </p:cNvSpPr>
          <p:nvPr>
            <p:ph idx="1"/>
          </p:nvPr>
        </p:nvSpPr>
        <p:spPr>
          <a:xfrm>
            <a:off x="457200" y="1066800"/>
            <a:ext cx="8305800" cy="5059363"/>
          </a:xfrm>
        </p:spPr>
        <p:txBody>
          <a:bodyPr/>
          <a:lstStyle/>
          <a:p>
            <a:pPr marL="0" indent="0" eaLnBrk="1" hangingPunct="1">
              <a:defRPr/>
            </a:pPr>
            <a:r>
              <a:rPr lang="en-US" dirty="0">
                <a:latin typeface="Arial" pitchFamily="34" charset="0"/>
                <a:ea typeface="Geneva"/>
                <a:cs typeface="Geneva"/>
              </a:rPr>
              <a:t>CAP Agency performs </a:t>
            </a:r>
            <a:r>
              <a:rPr lang="en-US" dirty="0">
                <a:solidFill>
                  <a:schemeClr val="accent1"/>
                </a:solidFill>
                <a:latin typeface="Arial" pitchFamily="34" charset="0"/>
                <a:ea typeface="Geneva"/>
                <a:cs typeface="Geneva"/>
              </a:rPr>
              <a:t>administrative</a:t>
            </a:r>
            <a:r>
              <a:rPr lang="en-US" dirty="0">
                <a:latin typeface="Arial" pitchFamily="34" charset="0"/>
                <a:ea typeface="Geneva"/>
                <a:cs typeface="Geneva"/>
              </a:rPr>
              <a:t> responsibilities on behalf of UL Customers.</a:t>
            </a:r>
          </a:p>
          <a:p>
            <a:pPr marL="0" indent="0" eaLnBrk="1" hangingPunct="1">
              <a:defRPr/>
            </a:pPr>
            <a:endParaRPr lang="en-US" dirty="0" smtClean="0">
              <a:latin typeface="Arial" pitchFamily="34" charset="0"/>
              <a:ea typeface="Geneva"/>
              <a:cs typeface="Geneva"/>
            </a:endParaRPr>
          </a:p>
          <a:p>
            <a:pPr marL="0" indent="0" eaLnBrk="1" hangingPunct="1">
              <a:defRPr/>
            </a:pPr>
            <a:endParaRPr lang="en-US" dirty="0" smtClean="0">
              <a:latin typeface="Arial" pitchFamily="34" charset="0"/>
              <a:ea typeface="Geneva"/>
              <a:cs typeface="Geneva"/>
            </a:endParaRPr>
          </a:p>
          <a:p>
            <a:pPr marL="0" indent="0" eaLnBrk="1" hangingPunct="1">
              <a:defRPr/>
            </a:pPr>
            <a:r>
              <a:rPr lang="en-US" dirty="0" smtClean="0">
                <a:latin typeface="Arial" pitchFamily="34" charset="0"/>
                <a:ea typeface="Geneva"/>
                <a:cs typeface="Geneva"/>
              </a:rPr>
              <a:t>Audit purpose is to answer: </a:t>
            </a:r>
          </a:p>
          <a:p>
            <a:pPr marL="0" indent="0" algn="ctr" eaLnBrk="1" hangingPunct="1">
              <a:spcBef>
                <a:spcPts val="1200"/>
              </a:spcBef>
              <a:defRPr/>
            </a:pPr>
            <a:r>
              <a:rPr lang="en-US" dirty="0" smtClean="0">
                <a:solidFill>
                  <a:srgbClr val="0066CC"/>
                </a:solidFill>
                <a:latin typeface="Arial" pitchFamily="34" charset="0"/>
                <a:ea typeface="Geneva"/>
                <a:cs typeface="Geneva"/>
              </a:rPr>
              <a:t>“Do we have confidence that this Agency ethically and effectively represents Customers to UL and vice versa for certification projects?”</a:t>
            </a:r>
          </a:p>
          <a:p>
            <a:pPr marL="0" indent="0" eaLnBrk="1" hangingPunct="1">
              <a:defRPr/>
            </a:pPr>
            <a:endParaRPr lang="en-US" dirty="0" smtClean="0">
              <a:latin typeface="Arial" pitchFamily="34" charset="0"/>
              <a:ea typeface="Geneva"/>
              <a:cs typeface="Geneva"/>
            </a:endParaRPr>
          </a:p>
          <a:p>
            <a:pPr marL="0" indent="0" eaLnBrk="1" hangingPunct="1">
              <a:defRPr/>
            </a:pPr>
            <a:endParaRPr lang="en-US" dirty="0" smtClean="0">
              <a:latin typeface="Arial" pitchFamily="34" charset="0"/>
              <a:ea typeface="Geneva"/>
              <a:cs typeface="Geneva"/>
            </a:endParaRPr>
          </a:p>
          <a:p>
            <a:pPr marL="0" indent="0" eaLnBrk="1" hangingPunct="1">
              <a:spcBef>
                <a:spcPts val="1200"/>
              </a:spcBef>
              <a:defRPr/>
            </a:pPr>
            <a:r>
              <a:rPr lang="en-US" dirty="0" smtClean="0">
                <a:latin typeface="Arial" pitchFamily="34" charset="0"/>
                <a:ea typeface="Geneva"/>
                <a:cs typeface="Geneva"/>
              </a:rPr>
              <a:t>Review </a:t>
            </a:r>
            <a:r>
              <a:rPr lang="en-US" dirty="0">
                <a:latin typeface="Arial" pitchFamily="34" charset="0"/>
                <a:ea typeface="Geneva"/>
                <a:cs typeface="Geneva"/>
              </a:rPr>
              <a:t>CAP Audit Report (00-CM-F0852)</a:t>
            </a:r>
          </a:p>
          <a:p>
            <a:pPr indent="-182880" eaLnBrk="1" hangingPunct="1">
              <a:buFont typeface="Arial" panose="020B0604020202020204" pitchFamily="34" charset="0"/>
              <a:buChar char="•"/>
              <a:defRPr/>
            </a:pPr>
            <a:r>
              <a:rPr lang="en-US" dirty="0" smtClean="0">
                <a:latin typeface="Arial" pitchFamily="34" charset="0"/>
                <a:ea typeface="Geneva"/>
                <a:cs typeface="Geneva"/>
              </a:rPr>
              <a:t>Assessment Criteria</a:t>
            </a:r>
          </a:p>
          <a:p>
            <a:pPr indent="-182880" eaLnBrk="1" hangingPunct="1">
              <a:buFont typeface="Arial" panose="020B0604020202020204" pitchFamily="34" charset="0"/>
              <a:buChar char="•"/>
              <a:defRPr/>
            </a:pPr>
            <a:r>
              <a:rPr lang="en-US" dirty="0" smtClean="0">
                <a:latin typeface="Arial" pitchFamily="34" charset="0"/>
                <a:ea typeface="Geneva"/>
                <a:cs typeface="Geneva"/>
              </a:rPr>
              <a:t>Fill Out</a:t>
            </a: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9D2A56C0-2B8D-4383-91DE-DEBB5A8F890E}" type="slidenum">
              <a:rPr lang="en-US" sz="1000" smtClean="0">
                <a:latin typeface="Arial" pitchFamily="34" charset="0"/>
                <a:ea typeface="Geneva"/>
                <a:cs typeface="Geneva"/>
              </a:rPr>
              <a:pPr eaLnBrk="1" hangingPunct="1"/>
              <a:t>3</a:t>
            </a:fld>
            <a:endParaRPr lang="en-US" sz="1000" smtClean="0">
              <a:latin typeface="Arial" pitchFamily="34" charset="0"/>
              <a:ea typeface="Geneva"/>
              <a:cs typeface="Geneva"/>
            </a:endParaRPr>
          </a:p>
        </p:txBody>
      </p:sp>
      <p:graphicFrame>
        <p:nvGraphicFramePr>
          <p:cNvPr id="2" name="Object 1">
            <a:hlinkClick r:id="rId4" action="ppaction://hlinkfile"/>
          </p:cNvPr>
          <p:cNvGraphicFramePr>
            <a:graphicFrameLocks noChangeAspect="1"/>
          </p:cNvGraphicFramePr>
          <p:nvPr>
            <p:extLst>
              <p:ext uri="{D42A27DB-BD31-4B8C-83A1-F6EECF244321}">
                <p14:modId xmlns:p14="http://schemas.microsoft.com/office/powerpoint/2010/main" val="2696884639"/>
              </p:ext>
            </p:extLst>
          </p:nvPr>
        </p:nvGraphicFramePr>
        <p:xfrm>
          <a:off x="6248400" y="4800600"/>
          <a:ext cx="1371600" cy="1157288"/>
        </p:xfrm>
        <a:graphic>
          <a:graphicData uri="http://schemas.openxmlformats.org/presentationml/2006/ole">
            <mc:AlternateContent xmlns:mc="http://schemas.openxmlformats.org/markup-compatibility/2006">
              <mc:Choice xmlns:v="urn:schemas-microsoft-com:vml" Requires="v">
                <p:oleObj spid="_x0000_s40969" name="Document" showAsIcon="1" r:id="rId6" imgW="914400" imgH="771480" progId="Word.Document.12">
                  <p:embed/>
                </p:oleObj>
              </mc:Choice>
              <mc:Fallback>
                <p:oleObj name="Document" showAsIcon="1" r:id="rId6" imgW="914400" imgH="771480" progId="Word.Document.12">
                  <p:embed/>
                  <p:pic>
                    <p:nvPicPr>
                      <p:cNvPr id="0" name=""/>
                      <p:cNvPicPr/>
                      <p:nvPr/>
                    </p:nvPicPr>
                    <p:blipFill>
                      <a:blip r:embed="rId7"/>
                      <a:stretch>
                        <a:fillRect/>
                      </a:stretch>
                    </p:blipFill>
                    <p:spPr>
                      <a:xfrm>
                        <a:off x="6248400" y="4800600"/>
                        <a:ext cx="1371600" cy="115728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274638"/>
            <a:ext cx="8382000" cy="715962"/>
          </a:xfrm>
        </p:spPr>
        <p:txBody>
          <a:bodyPr/>
          <a:lstStyle/>
          <a:p>
            <a:pPr eaLnBrk="1" hangingPunct="1"/>
            <a:r>
              <a:rPr lang="en-US" smtClean="0">
                <a:latin typeface="Arial" pitchFamily="34" charset="0"/>
                <a:ea typeface="Geneva"/>
                <a:cs typeface="Geneva"/>
              </a:rPr>
              <a:t>UL Certificated Agency Symbol* </a:t>
            </a:r>
          </a:p>
        </p:txBody>
      </p:sp>
      <p:sp>
        <p:nvSpPr>
          <p:cNvPr id="65539" name="Content Placeholder 2"/>
          <p:cNvSpPr>
            <a:spLocks noGrp="1"/>
          </p:cNvSpPr>
          <p:nvPr>
            <p:ph idx="1"/>
          </p:nvPr>
        </p:nvSpPr>
        <p:spPr>
          <a:xfrm>
            <a:off x="304800" y="914400"/>
            <a:ext cx="8534400" cy="5211763"/>
          </a:xfrm>
        </p:spPr>
        <p:txBody>
          <a:bodyPr/>
          <a:lstStyle/>
          <a:p>
            <a:pPr indent="-182880" eaLnBrk="1" hangingPunct="1">
              <a:spcBef>
                <a:spcPts val="900"/>
              </a:spcBef>
              <a:spcAft>
                <a:spcPts val="900"/>
              </a:spcAft>
              <a:buFont typeface="Arial" panose="020B0604020202020204" pitchFamily="34" charset="0"/>
              <a:buChar char="•"/>
              <a:defRPr/>
            </a:pPr>
            <a:r>
              <a:rPr lang="en-US" sz="1800" dirty="0" smtClean="0">
                <a:latin typeface="Arial" pitchFamily="34" charset="0"/>
                <a:ea typeface="Geneva"/>
                <a:cs typeface="Geneva"/>
              </a:rPr>
              <a:t>Symbol </a:t>
            </a:r>
            <a:r>
              <a:rPr lang="en-US" sz="1800" dirty="0">
                <a:latin typeface="Arial" pitchFamily="34" charset="0"/>
                <a:ea typeface="Geneva"/>
                <a:cs typeface="Geneva"/>
              </a:rPr>
              <a:t>shall only be used on:</a:t>
            </a:r>
          </a:p>
          <a:p>
            <a:pPr indent="-182880" eaLnBrk="1" hangingPunct="1">
              <a:spcBef>
                <a:spcPts val="900"/>
              </a:spcBef>
              <a:spcAft>
                <a:spcPts val="900"/>
              </a:spcAft>
              <a:buFont typeface="Arial" panose="020B0604020202020204" pitchFamily="34" charset="0"/>
              <a:buChar char="•"/>
              <a:defRPr/>
            </a:pPr>
            <a:endParaRPr lang="en-US" sz="1800" dirty="0" smtClean="0">
              <a:latin typeface="Arial" pitchFamily="34" charset="0"/>
              <a:cs typeface="Times New Roman" pitchFamily="18" charset="0"/>
            </a:endParaRPr>
          </a:p>
          <a:p>
            <a:pPr indent="-182880" eaLnBrk="1" hangingPunct="1">
              <a:spcBef>
                <a:spcPts val="1800"/>
              </a:spcBef>
              <a:spcAft>
                <a:spcPts val="900"/>
              </a:spcAft>
              <a:buFont typeface="Arial" panose="020B0604020202020204" pitchFamily="34" charset="0"/>
              <a:buChar char="•"/>
              <a:defRPr/>
            </a:pPr>
            <a:r>
              <a:rPr lang="en-US" sz="1800" dirty="0" smtClean="0">
                <a:latin typeface="Arial" pitchFamily="34" charset="0"/>
                <a:cs typeface="Times New Roman" pitchFamily="18" charset="0"/>
              </a:rPr>
              <a:t>Symbol is only used by and always in conjunction with Agency Name.</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cs typeface="Times New Roman" pitchFamily="18" charset="0"/>
              </a:rPr>
              <a:t>Agency </a:t>
            </a:r>
            <a:r>
              <a:rPr lang="en-US" sz="1800" dirty="0">
                <a:latin typeface="Arial" pitchFamily="34" charset="0"/>
                <a:cs typeface="Times New Roman" pitchFamily="18" charset="0"/>
              </a:rPr>
              <a:t>Name </a:t>
            </a:r>
            <a:r>
              <a:rPr lang="en-US" sz="1800" dirty="0" smtClean="0">
                <a:latin typeface="Arial" pitchFamily="34" charset="0"/>
                <a:cs typeface="Times New Roman" pitchFamily="18" charset="0"/>
              </a:rPr>
              <a:t>or </a:t>
            </a:r>
            <a:r>
              <a:rPr lang="en-US" sz="1800" dirty="0">
                <a:latin typeface="Arial" pitchFamily="34" charset="0"/>
                <a:cs typeface="Times New Roman" pitchFamily="18" charset="0"/>
              </a:rPr>
              <a:t>logo </a:t>
            </a:r>
            <a:r>
              <a:rPr lang="en-US" sz="1800" dirty="0" smtClean="0">
                <a:latin typeface="Arial" pitchFamily="34" charset="0"/>
                <a:cs typeface="Times New Roman" pitchFamily="18" charset="0"/>
              </a:rPr>
              <a:t>must be more noticeable </a:t>
            </a:r>
            <a:r>
              <a:rPr lang="en-US" sz="1800" dirty="0">
                <a:latin typeface="Arial" pitchFamily="34" charset="0"/>
                <a:cs typeface="Times New Roman" pitchFamily="18" charset="0"/>
              </a:rPr>
              <a:t>and larger in size than </a:t>
            </a:r>
            <a:r>
              <a:rPr lang="en-US" sz="1800" dirty="0" smtClean="0">
                <a:latin typeface="Arial" pitchFamily="34" charset="0"/>
                <a:cs typeface="Times New Roman" pitchFamily="18" charset="0"/>
              </a:rPr>
              <a:t>Symbol</a:t>
            </a:r>
            <a:r>
              <a:rPr lang="en-US" sz="1800" dirty="0">
                <a:latin typeface="Arial" pitchFamily="34" charset="0"/>
                <a:cs typeface="Times New Roman" pitchFamily="18" charset="0"/>
              </a:rPr>
              <a:t>.</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Symbol is </a:t>
            </a:r>
            <a:r>
              <a:rPr lang="en-US" sz="1800" dirty="0">
                <a:latin typeface="Arial" pitchFamily="34" charset="0"/>
                <a:ea typeface="Geneva"/>
                <a:cs typeface="Geneva"/>
              </a:rPr>
              <a:t>not used </a:t>
            </a:r>
            <a:r>
              <a:rPr lang="en-US" sz="1800" dirty="0" smtClean="0">
                <a:latin typeface="Arial" pitchFamily="34" charset="0"/>
                <a:ea typeface="Geneva"/>
                <a:cs typeface="Geneva"/>
              </a:rPr>
              <a:t>directly on </a:t>
            </a:r>
            <a:r>
              <a:rPr lang="en-US" sz="1800" dirty="0">
                <a:latin typeface="Arial" pitchFamily="34" charset="0"/>
                <a:ea typeface="Geneva"/>
                <a:cs typeface="Geneva"/>
              </a:rPr>
              <a:t>or closely with products </a:t>
            </a:r>
            <a:r>
              <a:rPr lang="en-US" sz="1800" dirty="0" smtClean="0">
                <a:latin typeface="Arial" pitchFamily="34" charset="0"/>
                <a:ea typeface="Geneva"/>
                <a:cs typeface="Geneva"/>
              </a:rPr>
              <a:t>or packaging to imply products themselves are </a:t>
            </a:r>
            <a:r>
              <a:rPr lang="en-US" sz="1800" dirty="0">
                <a:latin typeface="Arial" pitchFamily="34" charset="0"/>
                <a:ea typeface="Geneva"/>
                <a:cs typeface="Geneva"/>
              </a:rPr>
              <a:t>Certified by UL</a:t>
            </a:r>
            <a:r>
              <a:rPr lang="en-US" sz="1800" dirty="0" smtClean="0">
                <a:latin typeface="Arial" pitchFamily="34" charset="0"/>
                <a:ea typeface="Geneva"/>
                <a:cs typeface="Geneva"/>
              </a:rPr>
              <a:t>.</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Agency must identify product categories or services to which Certificate applies when using the symbol in a place where the scope is not obvious.</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Symbol cannot be used to create a misleading impression of UL’s services.</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Symbol use must be discontinued and stock destroyed if found unacceptable by UL or upon termination of Agency’s CAP status.  </a:t>
            </a:r>
          </a:p>
          <a:p>
            <a:pPr marL="160020" indent="0" algn="ctr" eaLnBrk="1" hangingPunct="1">
              <a:spcBef>
                <a:spcPts val="1500"/>
              </a:spcBef>
              <a:spcAft>
                <a:spcPts val="900"/>
              </a:spcAft>
              <a:defRPr/>
            </a:pPr>
            <a:r>
              <a:rPr lang="en-US" sz="1800" dirty="0" smtClean="0">
                <a:latin typeface="Arial" pitchFamily="34" charset="0"/>
                <a:ea typeface="Geneva"/>
                <a:cs typeface="Geneva"/>
              </a:rPr>
              <a:t>* Requirements if Agency Symbol is used</a:t>
            </a:r>
          </a:p>
          <a:p>
            <a:pPr indent="-182880" eaLnBrk="1" hangingPunct="1">
              <a:spcBef>
                <a:spcPts val="1500"/>
              </a:spcBef>
              <a:spcAft>
                <a:spcPts val="900"/>
              </a:spcAft>
              <a:buFont typeface="Arial" panose="020B0604020202020204" pitchFamily="34" charset="0"/>
              <a:buChar char="•"/>
              <a:defRPr/>
            </a:pPr>
            <a:endParaRPr lang="en-US" sz="1800" dirty="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19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825A1A90-12C8-49B7-995C-839CA94B08A0}" type="slidenum">
              <a:rPr lang="en-US" sz="1000" smtClean="0">
                <a:latin typeface="Arial" pitchFamily="34" charset="0"/>
                <a:ea typeface="Geneva"/>
                <a:cs typeface="Geneva"/>
              </a:rPr>
              <a:pPr eaLnBrk="1" hangingPunct="1"/>
              <a:t>4</a:t>
            </a:fld>
            <a:endParaRPr lang="en-US" sz="1000" smtClean="0">
              <a:latin typeface="Arial" pitchFamily="34" charset="0"/>
              <a:ea typeface="Geneva"/>
              <a:cs typeface="Geneva"/>
            </a:endParaRPr>
          </a:p>
        </p:txBody>
      </p:sp>
      <p:pic>
        <p:nvPicPr>
          <p:cNvPr id="41989" name="Picture 5" descr="r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44513"/>
            <a:ext cx="14097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nvGraphicFramePr>
        <p:xfrm>
          <a:off x="762000" y="1271588"/>
          <a:ext cx="4343400" cy="752475"/>
        </p:xfrm>
        <a:graphic>
          <a:graphicData uri="http://schemas.openxmlformats.org/drawingml/2006/table">
            <a:tbl>
              <a:tblPr firstRow="1" bandRow="1">
                <a:tableStyleId>{D7AC3CCA-C797-4891-BE02-D94E43425B78}</a:tableStyleId>
              </a:tblPr>
              <a:tblGrid>
                <a:gridCol w="1981200"/>
                <a:gridCol w="2362200"/>
              </a:tblGrid>
              <a:tr h="381322">
                <a:tc>
                  <a:txBody>
                    <a:bodyPr/>
                    <a:lstStyle/>
                    <a:p>
                      <a:r>
                        <a:rPr lang="en-US" sz="1800" b="0" dirty="0" smtClean="0"/>
                        <a:t>Correspondence</a:t>
                      </a:r>
                      <a:endParaRPr lang="en-US" sz="1800" b="0" dirty="0"/>
                    </a:p>
                  </a:txBody>
                  <a:tcPr marT="45759" marB="4575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Business cards</a:t>
                      </a:r>
                      <a:endParaRPr lang="en-US" sz="1800" b="0" dirty="0"/>
                    </a:p>
                  </a:txBody>
                  <a:tcPr marT="45759" marB="45759"/>
                </a:tc>
              </a:tr>
              <a:tr h="371153">
                <a:tc>
                  <a:txBody>
                    <a:bodyPr/>
                    <a:lstStyle/>
                    <a:p>
                      <a:r>
                        <a:rPr lang="en-US" sz="1800" b="0" dirty="0" smtClean="0"/>
                        <a:t>Advertising</a:t>
                      </a:r>
                      <a:endParaRPr lang="en-US" sz="1800" b="0" dirty="0"/>
                    </a:p>
                  </a:txBody>
                  <a:tcPr marT="45759" marB="4575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Promotional</a:t>
                      </a:r>
                      <a:r>
                        <a:rPr lang="en-US" sz="1800" b="0" baseline="0" dirty="0" smtClean="0"/>
                        <a:t> Material</a:t>
                      </a:r>
                      <a:endParaRPr lang="en-US" sz="1800" b="0" dirty="0"/>
                    </a:p>
                  </a:txBody>
                  <a:tcPr marT="45759" marB="45759"/>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74638"/>
            <a:ext cx="8686800" cy="487362"/>
          </a:xfrm>
        </p:spPr>
        <p:txBody>
          <a:bodyPr/>
          <a:lstStyle/>
          <a:p>
            <a:pPr eaLnBrk="1" hangingPunct="1"/>
            <a:r>
              <a:rPr lang="en-US" smtClean="0">
                <a:latin typeface="Arial" pitchFamily="34" charset="0"/>
                <a:ea typeface="Geneva"/>
                <a:cs typeface="Geneva"/>
              </a:rPr>
              <a:t>CAP Requirements Summary</a:t>
            </a:r>
          </a:p>
        </p:txBody>
      </p:sp>
      <p:sp>
        <p:nvSpPr>
          <p:cNvPr id="43011" name="Rectangle 3"/>
          <p:cNvSpPr>
            <a:spLocks noGrp="1" noChangeArrowheads="1"/>
          </p:cNvSpPr>
          <p:nvPr>
            <p:ph idx="1"/>
          </p:nvPr>
        </p:nvSpPr>
        <p:spPr>
          <a:xfrm>
            <a:off x="381000" y="1295400"/>
            <a:ext cx="8458200" cy="4724400"/>
          </a:xfrm>
        </p:spPr>
        <p:txBody>
          <a:bodyPr/>
          <a:lstStyle/>
          <a:p>
            <a:pPr lvl="1" eaLnBrk="1" hangingPunct="1"/>
            <a:endParaRPr lang="en-US" sz="2400" smtClean="0">
              <a:latin typeface="Arial" pitchFamily="34" charset="0"/>
              <a:ea typeface="Arial Unicode MS" pitchFamily="34" charset="-128"/>
            </a:endParaRPr>
          </a:p>
          <a:p>
            <a:pPr lvl="1" eaLnBrk="1" hangingPunct="1"/>
            <a:endParaRPr lang="en-US" sz="2400" smtClean="0">
              <a:latin typeface="Arial" pitchFamily="34" charset="0"/>
              <a:ea typeface="Arial Unicode MS" pitchFamily="34" charset="-128"/>
            </a:endParaRPr>
          </a:p>
        </p:txBody>
      </p:sp>
      <p:sp>
        <p:nvSpPr>
          <p:cNvPr id="430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ea typeface="Geneva"/>
                <a:cs typeface="Geneva"/>
              </a:rPr>
              <a:t>Slide </a:t>
            </a:r>
            <a:fld id="{04688D92-44E4-421D-8385-DF3D04412AA3}" type="slidenum">
              <a:rPr lang="en-US" sz="1000" smtClean="0">
                <a:ea typeface="Geneva"/>
                <a:cs typeface="Geneva"/>
              </a:rPr>
              <a:pPr eaLnBrk="1" hangingPunct="1"/>
              <a:t>5</a:t>
            </a:fld>
            <a:endParaRPr lang="en-US" sz="1000" smtClean="0">
              <a:ea typeface="Geneva"/>
              <a:cs typeface="Geneva"/>
            </a:endParaRPr>
          </a:p>
        </p:txBody>
      </p:sp>
      <p:graphicFrame>
        <p:nvGraphicFramePr>
          <p:cNvPr id="2" name="Table 1"/>
          <p:cNvGraphicFramePr>
            <a:graphicFrameLocks noGrp="1"/>
          </p:cNvGraphicFramePr>
          <p:nvPr/>
        </p:nvGraphicFramePr>
        <p:xfrm>
          <a:off x="609600" y="990600"/>
          <a:ext cx="7924800" cy="4983159"/>
        </p:xfrm>
        <a:graphic>
          <a:graphicData uri="http://schemas.openxmlformats.org/drawingml/2006/table">
            <a:tbl>
              <a:tblPr firstRow="1" bandRow="1">
                <a:tableStyleId>{16D9F66E-5EB9-4882-86FB-DCBF35E3C3E4}</a:tableStyleId>
              </a:tblPr>
              <a:tblGrid>
                <a:gridCol w="4038600"/>
                <a:gridCol w="3886200"/>
              </a:tblGrid>
              <a:tr h="543910">
                <a:tc>
                  <a:txBody>
                    <a:bodyPr/>
                    <a:lstStyle/>
                    <a:p>
                      <a:pPr algn="ctr"/>
                      <a:r>
                        <a:rPr lang="en-US" sz="1400" dirty="0" smtClean="0"/>
                        <a:t>Certificated Agency Program </a:t>
                      </a:r>
                    </a:p>
                    <a:p>
                      <a:pPr algn="ctr"/>
                      <a:r>
                        <a:rPr lang="en-US" sz="1400" dirty="0" smtClean="0"/>
                        <a:t>(00-CM-S0850)</a:t>
                      </a:r>
                      <a:endParaRPr lang="en-US" sz="1400" dirty="0"/>
                    </a:p>
                  </a:txBody>
                  <a:tcPr marT="45719" marB="45719" anchor="ctr"/>
                </a:tc>
                <a:tc>
                  <a:txBody>
                    <a:bodyPr/>
                    <a:lstStyle/>
                    <a:p>
                      <a:pPr algn="ctr"/>
                      <a:r>
                        <a:rPr lang="en-US" sz="1400" dirty="0" smtClean="0"/>
                        <a:t>Similar DAP Requirements based</a:t>
                      </a:r>
                      <a:r>
                        <a:rPr lang="en-US" sz="1400" baseline="0" dirty="0" smtClean="0"/>
                        <a:t> on GALO Checklist in </a:t>
                      </a:r>
                      <a:r>
                        <a:rPr lang="en-US" sz="1400" dirty="0" smtClean="0"/>
                        <a:t>00-OP-F0031</a:t>
                      </a:r>
                      <a:endParaRPr lang="en-US" sz="1400" dirty="0"/>
                    </a:p>
                  </a:txBody>
                  <a:tcPr marT="45719" marB="45719" anchor="ctr"/>
                </a:tc>
              </a:tr>
              <a:tr h="314894">
                <a:tc>
                  <a:txBody>
                    <a:bodyPr/>
                    <a:lstStyle/>
                    <a:p>
                      <a:r>
                        <a:rPr lang="en-US" sz="1400" dirty="0" smtClean="0"/>
                        <a:t>1.0 Ethical Considerations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2.0 Communication</a:t>
                      </a:r>
                      <a:r>
                        <a:rPr lang="en-US" sz="1400" baseline="0" dirty="0" smtClean="0"/>
                        <a:t> Control and Review</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3.0 </a:t>
                      </a:r>
                      <a:r>
                        <a:rPr lang="en-US" sz="1400" kern="1200" dirty="0" smtClean="0">
                          <a:solidFill>
                            <a:schemeClr val="dk1"/>
                          </a:solidFill>
                          <a:effectLst/>
                          <a:latin typeface="+mn-lt"/>
                          <a:ea typeface="+mn-ea"/>
                          <a:cs typeface="+mn-cs"/>
                        </a:rPr>
                        <a:t>Submittal Control and Review</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4.0 Corrective Action (and Complaints</a:t>
                      </a:r>
                      <a:r>
                        <a:rPr lang="en-US" sz="1400" baseline="0" dirty="0" smtClean="0"/>
                        <a:t>)</a:t>
                      </a:r>
                      <a:endParaRPr lang="en-US" sz="1400" dirty="0"/>
                    </a:p>
                  </a:txBody>
                  <a:tcPr marT="45719" marB="45719" anchor="ctr"/>
                </a:tc>
                <a:tc>
                  <a:txBody>
                    <a:bodyPr/>
                    <a:lstStyle/>
                    <a:p>
                      <a:r>
                        <a:rPr lang="en-US" sz="1400" dirty="0" smtClean="0"/>
                        <a:t>4.11 Corrective</a:t>
                      </a:r>
                      <a:r>
                        <a:rPr lang="en-US" sz="1400" baseline="0" dirty="0" smtClean="0"/>
                        <a:t> Action </a:t>
                      </a:r>
                      <a:endParaRPr lang="en-US" sz="1400" dirty="0"/>
                    </a:p>
                  </a:txBody>
                  <a:tcPr marT="45719" marB="45719" anchor="ctr"/>
                </a:tc>
              </a:tr>
              <a:tr h="314894">
                <a:tc>
                  <a:txBody>
                    <a:bodyPr/>
                    <a:lstStyle/>
                    <a:p>
                      <a:r>
                        <a:rPr lang="en-US" sz="1400" dirty="0" smtClean="0"/>
                        <a:t>5.0 Records (3 year retention)</a:t>
                      </a:r>
                      <a:endParaRPr lang="en-US" sz="1400" dirty="0"/>
                    </a:p>
                  </a:txBody>
                  <a:tcPr marT="45719" marB="45719" anchor="ctr"/>
                </a:tc>
                <a:tc>
                  <a:txBody>
                    <a:bodyPr/>
                    <a:lstStyle/>
                    <a:p>
                      <a:r>
                        <a:rPr lang="en-US" sz="1400" dirty="0" smtClean="0"/>
                        <a:t>4.13 Control of Records (5</a:t>
                      </a:r>
                      <a:r>
                        <a:rPr lang="en-US" sz="1400" baseline="0" dirty="0" smtClean="0"/>
                        <a:t> year retention)</a:t>
                      </a:r>
                      <a:endParaRPr lang="en-US" sz="1400" dirty="0"/>
                    </a:p>
                  </a:txBody>
                  <a:tcPr marT="45719" marB="45719" anchor="ctr"/>
                </a:tc>
              </a:tr>
              <a:tr h="314894">
                <a:tc>
                  <a:txBody>
                    <a:bodyPr/>
                    <a:lstStyle/>
                    <a:p>
                      <a:r>
                        <a:rPr lang="en-US" sz="1400" dirty="0" smtClean="0"/>
                        <a:t>6.0 Training (procedure required)</a:t>
                      </a:r>
                      <a:endParaRPr lang="en-US" sz="1400" dirty="0"/>
                    </a:p>
                  </a:txBody>
                  <a:tcPr marT="45719" marB="45719" anchor="ctr"/>
                </a:tc>
                <a:tc>
                  <a:txBody>
                    <a:bodyPr/>
                    <a:lstStyle/>
                    <a:p>
                      <a:r>
                        <a:rPr lang="en-US" sz="1400" dirty="0" smtClean="0"/>
                        <a:t>5.2 Training</a:t>
                      </a:r>
                      <a:endParaRPr lang="en-US" sz="1400" dirty="0"/>
                    </a:p>
                  </a:txBody>
                  <a:tcPr marT="45719" marB="45719" anchor="ctr"/>
                </a:tc>
              </a:tr>
              <a:tr h="314894">
                <a:tc>
                  <a:txBody>
                    <a:bodyPr/>
                    <a:lstStyle/>
                    <a:p>
                      <a:r>
                        <a:rPr lang="en-US" sz="1400" dirty="0" smtClean="0"/>
                        <a:t>7.0 UL Reference Documents</a:t>
                      </a:r>
                      <a:endParaRPr lang="en-US" sz="1400" dirty="0"/>
                    </a:p>
                  </a:txBody>
                  <a:tcPr marT="45719" marB="45719" anchor="ctr"/>
                </a:tc>
                <a:tc>
                  <a:txBody>
                    <a:bodyPr/>
                    <a:lstStyle/>
                    <a:p>
                      <a:r>
                        <a:rPr lang="en-US" sz="1400" dirty="0" smtClean="0"/>
                        <a:t>5.4 Methods</a:t>
                      </a:r>
                      <a:endParaRPr lang="en-US" sz="1400" dirty="0"/>
                    </a:p>
                  </a:txBody>
                  <a:tcPr marT="45719" marB="45719" anchor="ctr"/>
                </a:tc>
              </a:tr>
              <a:tr h="314894">
                <a:tc>
                  <a:txBody>
                    <a:bodyPr/>
                    <a:lstStyle/>
                    <a:p>
                      <a:r>
                        <a:rPr lang="en-US" sz="1400" dirty="0" smtClean="0"/>
                        <a:t>8.0 UL Applications</a:t>
                      </a:r>
                      <a:r>
                        <a:rPr lang="en-US" sz="1400" baseline="0" dirty="0" smtClean="0"/>
                        <a:t> and Agreements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9.0 UL Product</a:t>
                      </a:r>
                      <a:r>
                        <a:rPr lang="en-US" sz="1400" baseline="0" dirty="0" smtClean="0"/>
                        <a:t> Submittals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10.0 UL Factory Variation</a:t>
                      </a:r>
                      <a:r>
                        <a:rPr lang="en-US" sz="1400" baseline="0" dirty="0" smtClean="0"/>
                        <a:t> Notices*</a:t>
                      </a:r>
                      <a:endParaRPr lang="en-US" sz="1400" dirty="0"/>
                    </a:p>
                  </a:txBody>
                  <a:tcPr marT="45719" marB="45719" anchor="ctr"/>
                </a:tc>
                <a:tc>
                  <a:txBody>
                    <a:bodyPr/>
                    <a:lstStyle/>
                    <a:p>
                      <a:endParaRPr lang="en-US" sz="1400" dirty="0"/>
                    </a:p>
                  </a:txBody>
                  <a:tcPr marT="45719" marB="45719" anchor="ctr"/>
                </a:tc>
              </a:tr>
              <a:tr h="345627">
                <a:tc>
                  <a:txBody>
                    <a:bodyPr/>
                    <a:lstStyle/>
                    <a:p>
                      <a:r>
                        <a:rPr lang="en-US" sz="1400" dirty="0" smtClean="0"/>
                        <a:t>11.0 UL Engineering &amp; Follow-Up</a:t>
                      </a:r>
                      <a:r>
                        <a:rPr lang="en-US" sz="1400" baseline="0" dirty="0" smtClean="0"/>
                        <a:t> Test Samples*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12.0 UL Accounting and Billing*</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13.0 UL Mark Handling*</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14.0 UL Certificated Agency Symbol*</a:t>
                      </a:r>
                      <a:endParaRPr lang="en-US" sz="1400" dirty="0"/>
                    </a:p>
                  </a:txBody>
                  <a:tcPr marT="45719" marB="45719" anchor="ctr"/>
                </a:tc>
                <a:tc>
                  <a:txBody>
                    <a:bodyPr/>
                    <a:lstStyle/>
                    <a:p>
                      <a:endParaRPr lang="en-US" sz="1400" dirty="0"/>
                    </a:p>
                  </a:txBody>
                  <a:tcPr marT="45719" marB="45719" anchor="ctr"/>
                </a:tc>
              </a:tr>
            </a:tbl>
          </a:graphicData>
        </a:graphic>
      </p:graphicFrame>
      <p:sp>
        <p:nvSpPr>
          <p:cNvPr id="43063" name="TextBox 2"/>
          <p:cNvSpPr txBox="1">
            <a:spLocks noChangeArrowheads="1"/>
          </p:cNvSpPr>
          <p:nvPr/>
        </p:nvSpPr>
        <p:spPr bwMode="auto">
          <a:xfrm>
            <a:off x="1143000" y="6172200"/>
            <a:ext cx="3248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a:latin typeface="Arial" pitchFamily="34" charset="0"/>
              </a:rPr>
              <a:t>*May or may not apply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274638"/>
            <a:ext cx="8382000" cy="715962"/>
          </a:xfrm>
        </p:spPr>
        <p:txBody>
          <a:bodyPr/>
          <a:lstStyle/>
          <a:p>
            <a:pPr eaLnBrk="1" hangingPunct="1"/>
            <a:r>
              <a:rPr lang="en-US" smtClean="0">
                <a:latin typeface="Arial" pitchFamily="34" charset="0"/>
                <a:ea typeface="Geneva"/>
                <a:cs typeface="Geneva"/>
              </a:rPr>
              <a:t>Differences Lead Auditors Need to Know</a:t>
            </a:r>
          </a:p>
        </p:txBody>
      </p:sp>
      <p:sp>
        <p:nvSpPr>
          <p:cNvPr id="65539" name="Content Placeholder 2"/>
          <p:cNvSpPr>
            <a:spLocks noGrp="1"/>
          </p:cNvSpPr>
          <p:nvPr>
            <p:ph idx="1"/>
          </p:nvPr>
        </p:nvSpPr>
        <p:spPr>
          <a:xfrm>
            <a:off x="304800" y="5334000"/>
            <a:ext cx="8534400" cy="792163"/>
          </a:xfrm>
        </p:spPr>
        <p:txBody>
          <a:bodyPr/>
          <a:lstStyle/>
          <a:p>
            <a:pPr marL="0" indent="0" eaLnBrk="1" hangingPunct="1">
              <a:defRPr/>
            </a:pPr>
            <a:r>
              <a:rPr lang="en-US" dirty="0" smtClean="0">
                <a:latin typeface="Arial" pitchFamily="34" charset="0"/>
                <a:ea typeface="Geneva"/>
                <a:cs typeface="Geneva"/>
              </a:rPr>
              <a:t>Rest of Lead Auditor’s process same as DAP audits (see 00-CM-S0850 for details).</a:t>
            </a:r>
          </a:p>
          <a:p>
            <a:pPr marL="0" indent="0" eaLnBrk="1" hangingPunct="1">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40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24CE6144-ACDD-443E-908F-91A46B6B8860}" type="slidenum">
              <a:rPr lang="en-US" sz="1000" smtClean="0">
                <a:latin typeface="Arial" pitchFamily="34" charset="0"/>
                <a:ea typeface="Geneva"/>
                <a:cs typeface="Geneva"/>
              </a:rPr>
              <a:pPr eaLnBrk="1" hangingPunct="1"/>
              <a:t>6</a:t>
            </a:fld>
            <a:endParaRPr lang="en-US" sz="1000" smtClean="0">
              <a:latin typeface="Arial" pitchFamily="34" charset="0"/>
              <a:ea typeface="Geneva"/>
              <a:cs typeface="Geneva"/>
            </a:endParaRPr>
          </a:p>
        </p:txBody>
      </p:sp>
      <p:graphicFrame>
        <p:nvGraphicFramePr>
          <p:cNvPr id="5" name="Table 4"/>
          <p:cNvGraphicFramePr>
            <a:graphicFrameLocks noGrp="1"/>
          </p:cNvGraphicFramePr>
          <p:nvPr/>
        </p:nvGraphicFramePr>
        <p:xfrm>
          <a:off x="304800" y="990600"/>
          <a:ext cx="8534401" cy="4200527"/>
        </p:xfrm>
        <a:graphic>
          <a:graphicData uri="http://schemas.openxmlformats.org/drawingml/2006/table">
            <a:tbl>
              <a:tblPr firstRow="1" bandRow="1">
                <a:tableStyleId>{16D9F66E-5EB9-4882-86FB-DCBF35E3C3E4}</a:tableStyleId>
              </a:tblPr>
              <a:tblGrid>
                <a:gridCol w="2362200"/>
                <a:gridCol w="3505200"/>
                <a:gridCol w="2667001"/>
              </a:tblGrid>
              <a:tr h="543791">
                <a:tc>
                  <a:txBody>
                    <a:bodyPr/>
                    <a:lstStyle/>
                    <a:p>
                      <a:pPr algn="ctr"/>
                      <a:r>
                        <a:rPr lang="en-US" sz="1400" dirty="0" smtClean="0"/>
                        <a:t>Program Detail or Process Step</a:t>
                      </a:r>
                      <a:endParaRPr lang="en-US" sz="1400" dirty="0"/>
                    </a:p>
                  </a:txBody>
                  <a:tcPr marT="45709" marB="45709" anchor="ctr"/>
                </a:tc>
                <a:tc>
                  <a:txBody>
                    <a:bodyPr/>
                    <a:lstStyle/>
                    <a:p>
                      <a:pPr algn="ctr"/>
                      <a:r>
                        <a:rPr lang="en-US" sz="1400" dirty="0" smtClean="0"/>
                        <a:t>CAP</a:t>
                      </a:r>
                      <a:endParaRPr lang="en-US" sz="1400" dirty="0"/>
                    </a:p>
                  </a:txBody>
                  <a:tcPr marT="45709" marB="45709" anchor="ctr"/>
                </a:tc>
                <a:tc>
                  <a:txBody>
                    <a:bodyPr/>
                    <a:lstStyle/>
                    <a:p>
                      <a:pPr algn="ctr"/>
                      <a:r>
                        <a:rPr lang="en-US" sz="1400" dirty="0" smtClean="0"/>
                        <a:t>DAP</a:t>
                      </a:r>
                      <a:endParaRPr lang="en-US" sz="1400" dirty="0"/>
                    </a:p>
                  </a:txBody>
                  <a:tcPr marT="45709" marB="45709" anchor="ctr"/>
                </a:tc>
              </a:tr>
              <a:tr h="314827">
                <a:tc>
                  <a:txBody>
                    <a:bodyPr/>
                    <a:lstStyle/>
                    <a:p>
                      <a:r>
                        <a:rPr lang="en-US" sz="1400" dirty="0" smtClean="0"/>
                        <a:t>File Number</a:t>
                      </a:r>
                      <a:endParaRPr lang="en-US" sz="1400" dirty="0"/>
                    </a:p>
                  </a:txBody>
                  <a:tcPr marT="45709" marB="45709" anchor="ctr"/>
                </a:tc>
                <a:tc>
                  <a:txBody>
                    <a:bodyPr/>
                    <a:lstStyle/>
                    <a:p>
                      <a:r>
                        <a:rPr lang="en-US" sz="1400" dirty="0" smtClean="0"/>
                        <a:t>“AG”</a:t>
                      </a:r>
                      <a:endParaRPr lang="en-US" sz="1400" dirty="0"/>
                    </a:p>
                  </a:txBody>
                  <a:tcPr marT="45709" marB="45709" anchor="ctr"/>
                </a:tc>
                <a:tc>
                  <a:txBody>
                    <a:bodyPr/>
                    <a:lstStyle/>
                    <a:p>
                      <a:r>
                        <a:rPr lang="en-US" sz="1400" dirty="0" smtClean="0"/>
                        <a:t>“DA”</a:t>
                      </a:r>
                      <a:endParaRPr lang="en-US" sz="1400" dirty="0"/>
                    </a:p>
                  </a:txBody>
                  <a:tcPr marT="45709" marB="45709" anchor="ctr"/>
                </a:tc>
              </a:tr>
              <a:tr h="314827">
                <a:tc>
                  <a:txBody>
                    <a:bodyPr/>
                    <a:lstStyle/>
                    <a:p>
                      <a:r>
                        <a:rPr lang="en-US" sz="1400" dirty="0" smtClean="0"/>
                        <a:t>Scope</a:t>
                      </a:r>
                      <a:endParaRPr lang="en-US" sz="1400" dirty="0"/>
                    </a:p>
                  </a:txBody>
                  <a:tcPr marT="45709" marB="45709" anchor="ctr"/>
                </a:tc>
                <a:tc>
                  <a:txBody>
                    <a:bodyPr/>
                    <a:lstStyle/>
                    <a:p>
                      <a:r>
                        <a:rPr lang="en-US" sz="1400" dirty="0" smtClean="0"/>
                        <a:t>Product</a:t>
                      </a:r>
                      <a:r>
                        <a:rPr lang="en-US" sz="1400" baseline="0" dirty="0" smtClean="0"/>
                        <a:t> Category CCNs (LIS)</a:t>
                      </a:r>
                      <a:endParaRPr lang="en-US" sz="1400" dirty="0"/>
                    </a:p>
                  </a:txBody>
                  <a:tcPr marT="45709" marB="45709" anchor="ctr"/>
                </a:tc>
                <a:tc>
                  <a:txBody>
                    <a:bodyPr/>
                    <a:lstStyle/>
                    <a:p>
                      <a:r>
                        <a:rPr lang="en-US" sz="1400" dirty="0" smtClean="0"/>
                        <a:t>Tests (DAP Scope Form)</a:t>
                      </a:r>
                      <a:endParaRPr lang="en-US" sz="1400" dirty="0"/>
                    </a:p>
                  </a:txBody>
                  <a:tcPr marT="45709" marB="45709" anchor="ctr"/>
                </a:tc>
              </a:tr>
              <a:tr h="518138">
                <a:tc>
                  <a:txBody>
                    <a:bodyPr/>
                    <a:lstStyle/>
                    <a:p>
                      <a:r>
                        <a:rPr lang="en-US" sz="1400" dirty="0" smtClean="0"/>
                        <a:t>Audit Cycle</a:t>
                      </a:r>
                      <a:endParaRPr lang="en-US" sz="1400" dirty="0"/>
                    </a:p>
                  </a:txBody>
                  <a:tcPr marT="45709" marB="45709" anchor="ctr"/>
                </a:tc>
                <a:tc>
                  <a:txBody>
                    <a:bodyPr/>
                    <a:lstStyle/>
                    <a:p>
                      <a:r>
                        <a:rPr lang="en-US" sz="1400" kern="1200" dirty="0" smtClean="0">
                          <a:solidFill>
                            <a:schemeClr val="dk1"/>
                          </a:solidFill>
                          <a:effectLst/>
                          <a:latin typeface="+mn-lt"/>
                          <a:ea typeface="+mn-ea"/>
                          <a:cs typeface="+mn-cs"/>
                        </a:rPr>
                        <a:t>Triennial (every 3 years), performed with</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TPTDP audit for</a:t>
                      </a:r>
                      <a:r>
                        <a:rPr lang="en-US" sz="1400" kern="1200" baseline="0" dirty="0" smtClean="0">
                          <a:solidFill>
                            <a:schemeClr val="dk1"/>
                          </a:solidFill>
                          <a:effectLst/>
                          <a:latin typeface="+mn-lt"/>
                          <a:ea typeface="+mn-ea"/>
                          <a:cs typeface="+mn-cs"/>
                        </a:rPr>
                        <a:t> DAP participants</a:t>
                      </a:r>
                      <a:endParaRPr lang="en-US" sz="1400" dirty="0"/>
                    </a:p>
                  </a:txBody>
                  <a:tcPr marT="45709" marB="45709" anchor="ctr"/>
                </a:tc>
                <a:tc>
                  <a:txBody>
                    <a:bodyPr/>
                    <a:lstStyle/>
                    <a:p>
                      <a:r>
                        <a:rPr lang="en-US" sz="1400" dirty="0" smtClean="0"/>
                        <a:t>Annual</a:t>
                      </a:r>
                      <a:endParaRPr lang="en-US" sz="1400" dirty="0"/>
                    </a:p>
                  </a:txBody>
                  <a:tcPr marT="45709" marB="45709" anchor="ctr"/>
                </a:tc>
              </a:tr>
              <a:tr h="314827">
                <a:tc>
                  <a:txBody>
                    <a:bodyPr/>
                    <a:lstStyle/>
                    <a:p>
                      <a:r>
                        <a:rPr lang="en-US" sz="1400" dirty="0" smtClean="0"/>
                        <a:t>Audit Length – Initial</a:t>
                      </a:r>
                      <a:endParaRPr lang="en-US" sz="1400" dirty="0"/>
                    </a:p>
                  </a:txBody>
                  <a:tcPr marT="45709" marB="45709" anchor="ctr"/>
                </a:tc>
                <a:tc>
                  <a:txBody>
                    <a:bodyPr/>
                    <a:lstStyle/>
                    <a:p>
                      <a:r>
                        <a:rPr lang="en-US" sz="1400" baseline="0" dirty="0" smtClean="0"/>
                        <a:t>2 Days maximum</a:t>
                      </a:r>
                      <a:endParaRPr lang="en-US" sz="1400" dirty="0"/>
                    </a:p>
                  </a:txBody>
                  <a:tcPr marT="45709" marB="45709" anchor="ctr"/>
                </a:tc>
                <a:tc>
                  <a:txBody>
                    <a:bodyPr/>
                    <a:lstStyle/>
                    <a:p>
                      <a:r>
                        <a:rPr lang="en-US" sz="1400" dirty="0" smtClean="0"/>
                        <a:t>Varies</a:t>
                      </a:r>
                      <a:endParaRPr lang="en-US" sz="1400" dirty="0"/>
                    </a:p>
                  </a:txBody>
                  <a:tcPr marT="45709" marB="45709" anchor="ctr"/>
                </a:tc>
              </a:tr>
              <a:tr h="314827">
                <a:tc>
                  <a:txBody>
                    <a:bodyPr/>
                    <a:lstStyle/>
                    <a:p>
                      <a:r>
                        <a:rPr lang="en-US" sz="1400" dirty="0" smtClean="0"/>
                        <a:t>Audit Length – Surveillance</a:t>
                      </a:r>
                      <a:endParaRPr lang="en-US" sz="1400" dirty="0"/>
                    </a:p>
                  </a:txBody>
                  <a:tcPr marT="45709" marB="45709" anchor="ctr"/>
                </a:tc>
                <a:tc>
                  <a:txBody>
                    <a:bodyPr/>
                    <a:lstStyle/>
                    <a:p>
                      <a:r>
                        <a:rPr lang="en-US" sz="1400" dirty="0" smtClean="0"/>
                        <a:t>1</a:t>
                      </a:r>
                      <a:r>
                        <a:rPr lang="en-US" sz="1400" baseline="0" dirty="0" smtClean="0"/>
                        <a:t> Day maximum</a:t>
                      </a:r>
                      <a:endParaRPr lang="en-US" sz="1400" dirty="0"/>
                    </a:p>
                  </a:txBody>
                  <a:tcPr marT="45709" marB="45709" anchor="ctr"/>
                </a:tc>
                <a:tc>
                  <a:txBody>
                    <a:bodyPr/>
                    <a:lstStyle/>
                    <a:p>
                      <a:r>
                        <a:rPr lang="en-US" sz="1400" dirty="0" smtClean="0"/>
                        <a:t>Varies</a:t>
                      </a:r>
                      <a:endParaRPr lang="en-US" sz="1400" dirty="0"/>
                    </a:p>
                  </a:txBody>
                  <a:tcPr marT="45709" marB="45709" anchor="ctr"/>
                </a:tc>
              </a:tr>
              <a:tr h="731498">
                <a:tc>
                  <a:txBody>
                    <a:bodyPr/>
                    <a:lstStyle/>
                    <a:p>
                      <a:r>
                        <a:rPr lang="en-US" sz="1400" dirty="0" smtClean="0"/>
                        <a:t>Recording Recommendation for Participation</a:t>
                      </a:r>
                      <a:endParaRPr lang="en-US" sz="1400" dirty="0"/>
                    </a:p>
                  </a:txBody>
                  <a:tcPr marT="45709" marB="45709" anchor="ctr"/>
                </a:tc>
                <a:tc>
                  <a:txBody>
                    <a:bodyPr/>
                    <a:lstStyle/>
                    <a:p>
                      <a:r>
                        <a:rPr lang="en-US" sz="1400" baseline="0" dirty="0" smtClean="0"/>
                        <a:t>Delete all that do not apply leaving 1 Recommendation </a:t>
                      </a:r>
                    </a:p>
                    <a:p>
                      <a:r>
                        <a:rPr lang="en-US" sz="1400" baseline="0" dirty="0" smtClean="0"/>
                        <a:t>(5 selections – 3 Initial, 2 Surveillance)</a:t>
                      </a:r>
                      <a:endParaRPr lang="en-US" sz="1400" dirty="0"/>
                    </a:p>
                  </a:txBody>
                  <a:tcPr marT="45709" marB="45709" anchor="ctr"/>
                </a:tc>
                <a:tc>
                  <a:txBody>
                    <a:bodyPr/>
                    <a:lstStyle/>
                    <a:p>
                      <a:r>
                        <a:rPr lang="en-US" sz="1400" dirty="0" smtClean="0"/>
                        <a:t>Selection</a:t>
                      </a:r>
                      <a:r>
                        <a:rPr lang="en-US" sz="1400" baseline="0" dirty="0" smtClean="0"/>
                        <a:t> in DAP Tool to generate “</a:t>
                      </a:r>
                      <a:r>
                        <a:rPr lang="en-US" sz="1400" baseline="0" dirty="0" err="1" smtClean="0"/>
                        <a:t>Areport</a:t>
                      </a:r>
                      <a:r>
                        <a:rPr lang="en-US" sz="1400" baseline="0" dirty="0" smtClean="0"/>
                        <a:t>”</a:t>
                      </a:r>
                      <a:endParaRPr lang="en-US" sz="1400" dirty="0"/>
                    </a:p>
                  </a:txBody>
                  <a:tcPr marT="45709" marB="45709" anchor="ctr"/>
                </a:tc>
              </a:tr>
              <a:tr h="314827">
                <a:tc>
                  <a:txBody>
                    <a:bodyPr/>
                    <a:lstStyle/>
                    <a:p>
                      <a:r>
                        <a:rPr lang="en-US" sz="1400" dirty="0" smtClean="0"/>
                        <a:t>Recording</a:t>
                      </a:r>
                      <a:r>
                        <a:rPr lang="en-US" sz="1400" baseline="0" dirty="0" smtClean="0"/>
                        <a:t> </a:t>
                      </a:r>
                      <a:r>
                        <a:rPr lang="en-US" sz="1400" dirty="0" smtClean="0"/>
                        <a:t>NCRs </a:t>
                      </a:r>
                      <a:endParaRPr lang="en-US" sz="1400" dirty="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Free</a:t>
                      </a:r>
                      <a:r>
                        <a:rPr lang="en-US" sz="1400" baseline="0" dirty="0" smtClean="0"/>
                        <a:t>-form writing within CAP Audit Report</a:t>
                      </a:r>
                      <a:endParaRPr lang="en-US" sz="1400" dirty="0" smtClean="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NCR Report</a:t>
                      </a:r>
                      <a:r>
                        <a:rPr lang="en-US" sz="1400" baseline="0" dirty="0" smtClean="0"/>
                        <a:t> Form</a:t>
                      </a:r>
                      <a:endParaRPr lang="en-US" sz="1400" dirty="0" smtClean="0"/>
                    </a:p>
                  </a:txBody>
                  <a:tcPr marT="45709" marB="45709" anchor="ctr"/>
                </a:tc>
              </a:tr>
              <a:tr h="314827">
                <a:tc>
                  <a:txBody>
                    <a:bodyPr/>
                    <a:lstStyle/>
                    <a:p>
                      <a:r>
                        <a:rPr lang="en-US" sz="1400" dirty="0" smtClean="0"/>
                        <a:t>Client Response</a:t>
                      </a:r>
                      <a:r>
                        <a:rPr lang="en-US" sz="1400" baseline="0" dirty="0" smtClean="0"/>
                        <a:t> to NCRs</a:t>
                      </a:r>
                      <a:endParaRPr lang="en-US" sz="1400" dirty="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Free</a:t>
                      </a:r>
                      <a:r>
                        <a:rPr lang="en-US" sz="1400" baseline="0" dirty="0" smtClean="0"/>
                        <a:t>-form writing within CAP Audit Report</a:t>
                      </a:r>
                      <a:endParaRPr lang="en-US" sz="1400" dirty="0" smtClean="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NCR Report</a:t>
                      </a:r>
                      <a:r>
                        <a:rPr lang="en-US" sz="1400" baseline="0" dirty="0" smtClean="0"/>
                        <a:t> Form</a:t>
                      </a:r>
                      <a:endParaRPr lang="en-US" sz="1400" dirty="0" smtClean="0"/>
                    </a:p>
                  </a:txBody>
                  <a:tcPr marT="45709" marB="45709" anchor="ctr"/>
                </a:tc>
              </a:tr>
              <a:tr h="518138">
                <a:tc>
                  <a:txBody>
                    <a:bodyPr/>
                    <a:lstStyle/>
                    <a:p>
                      <a:r>
                        <a:rPr lang="en-US" sz="1400" dirty="0" smtClean="0"/>
                        <a:t>Signatures Required</a:t>
                      </a:r>
                      <a:endParaRPr lang="en-US" sz="1400" dirty="0"/>
                    </a:p>
                  </a:txBody>
                  <a:tcPr marT="45709" marB="45709" anchor="ctr"/>
                </a:tc>
                <a:tc>
                  <a:txBody>
                    <a:bodyPr/>
                    <a:lstStyle/>
                    <a:p>
                      <a:r>
                        <a:rPr lang="en-US" sz="1400" dirty="0" smtClean="0"/>
                        <a:t>CAP Audit Report – Agent, Auditor, Reviewer</a:t>
                      </a:r>
                      <a:endParaRPr lang="en-US" sz="1400" dirty="0"/>
                    </a:p>
                  </a:txBody>
                  <a:tcPr marT="45709" marB="45709" anchor="ctr"/>
                </a:tc>
                <a:tc>
                  <a:txBody>
                    <a:bodyPr/>
                    <a:lstStyle/>
                    <a:p>
                      <a:r>
                        <a:rPr lang="en-US" sz="1400" dirty="0" smtClean="0"/>
                        <a:t>NCR Report Form – Signatory</a:t>
                      </a:r>
                      <a:endParaRPr lang="en-US" sz="1400" dirty="0"/>
                    </a:p>
                  </a:txBody>
                  <a:tcPr marT="45709" marB="45709"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Making the Recommendation</a:t>
            </a:r>
          </a:p>
        </p:txBody>
      </p:sp>
      <p:sp>
        <p:nvSpPr>
          <p:cNvPr id="65539" name="Content Placeholder 2"/>
          <p:cNvSpPr>
            <a:spLocks noGrp="1"/>
          </p:cNvSpPr>
          <p:nvPr>
            <p:ph idx="1"/>
          </p:nvPr>
        </p:nvSpPr>
        <p:spPr>
          <a:xfrm>
            <a:off x="457200" y="914400"/>
            <a:ext cx="8229600" cy="5211763"/>
          </a:xfrm>
        </p:spPr>
        <p:txBody>
          <a:bodyPr/>
          <a:lstStyle/>
          <a:p>
            <a:pPr>
              <a:defRPr/>
            </a:pPr>
            <a:r>
              <a:rPr lang="en-US" b="1" dirty="0" smtClean="0">
                <a:latin typeface="Arial" pitchFamily="34" charset="0"/>
              </a:rPr>
              <a:t>New Agency</a:t>
            </a:r>
          </a:p>
          <a:p>
            <a:pPr>
              <a:spcBef>
                <a:spcPts val="1200"/>
              </a:spcBef>
              <a:defRPr/>
            </a:pPr>
            <a:r>
              <a:rPr lang="en-US" dirty="0" smtClean="0">
                <a:latin typeface="Arial" pitchFamily="34" charset="0"/>
              </a:rPr>
              <a:t>“Full Re-audit” if Agency is </a:t>
            </a:r>
            <a:r>
              <a:rPr lang="en-US" dirty="0" smtClean="0">
                <a:solidFill>
                  <a:schemeClr val="accent1"/>
                </a:solidFill>
                <a:latin typeface="Arial" pitchFamily="34" charset="0"/>
              </a:rPr>
              <a:t>not qualified at all</a:t>
            </a:r>
            <a:r>
              <a:rPr lang="en-US" dirty="0" smtClean="0">
                <a:latin typeface="Arial" pitchFamily="34" charset="0"/>
              </a:rPr>
              <a:t>:</a:t>
            </a:r>
          </a:p>
          <a:p>
            <a:pPr indent="-182880">
              <a:buFont typeface="Arial" panose="020B0604020202020204" pitchFamily="34" charset="0"/>
              <a:buChar char="•"/>
              <a:defRPr/>
            </a:pPr>
            <a:r>
              <a:rPr lang="en-US" dirty="0" smtClean="0">
                <a:latin typeface="Arial" pitchFamily="34" charset="0"/>
              </a:rPr>
              <a:t>System is ineffective</a:t>
            </a:r>
          </a:p>
          <a:p>
            <a:pPr indent="-182880">
              <a:buFont typeface="Arial" panose="020B0604020202020204" pitchFamily="34" charset="0"/>
              <a:buChar char="•"/>
              <a:defRPr/>
            </a:pPr>
            <a:r>
              <a:rPr lang="en-US" dirty="0" smtClean="0">
                <a:latin typeface="Arial" pitchFamily="34" charset="0"/>
              </a:rPr>
              <a:t>UL or Customers are being misrepresented</a:t>
            </a:r>
          </a:p>
          <a:p>
            <a:pPr indent="-182880">
              <a:buFont typeface="Arial" panose="020B0604020202020204" pitchFamily="34" charset="0"/>
              <a:buChar char="•"/>
              <a:defRPr/>
            </a:pPr>
            <a:r>
              <a:rPr lang="en-US" dirty="0" smtClean="0">
                <a:latin typeface="Arial" pitchFamily="34" charset="0"/>
              </a:rPr>
              <a:t>Agency is not knowledgeable with evidence of back-and-forth communication to progress customer request.</a:t>
            </a:r>
          </a:p>
          <a:p>
            <a:pPr marL="0" indent="0">
              <a:spcBef>
                <a:spcPts val="1200"/>
              </a:spcBef>
              <a:defRPr/>
            </a:pPr>
            <a:r>
              <a:rPr lang="en-US" dirty="0" smtClean="0">
                <a:latin typeface="Arial" pitchFamily="34" charset="0"/>
              </a:rPr>
              <a:t>“Limited Re-audit” if Agency is </a:t>
            </a:r>
            <a:r>
              <a:rPr lang="en-US" dirty="0" smtClean="0">
                <a:solidFill>
                  <a:schemeClr val="accent1"/>
                </a:solidFill>
                <a:latin typeface="Arial" pitchFamily="34" charset="0"/>
              </a:rPr>
              <a:t>substantially qualified</a:t>
            </a:r>
            <a:r>
              <a:rPr lang="en-US" dirty="0" smtClean="0">
                <a:latin typeface="Arial" pitchFamily="34" charset="0"/>
              </a:rPr>
              <a:t>:</a:t>
            </a:r>
          </a:p>
          <a:p>
            <a:pPr indent="-182880">
              <a:buFont typeface="Arial" panose="020B0604020202020204" pitchFamily="34" charset="0"/>
              <a:buChar char="•"/>
              <a:defRPr/>
            </a:pPr>
            <a:r>
              <a:rPr lang="en-US" dirty="0" smtClean="0">
                <a:latin typeface="Arial" pitchFamily="34" charset="0"/>
              </a:rPr>
              <a:t>Meets most requirements but missed one or two clauses.</a:t>
            </a:r>
          </a:p>
          <a:p>
            <a:pPr marL="0" indent="0" eaLnBrk="1" hangingPunct="1">
              <a:spcBef>
                <a:spcPts val="1200"/>
              </a:spcBef>
              <a:defRPr/>
            </a:pPr>
            <a:r>
              <a:rPr lang="en-US" dirty="0" smtClean="0">
                <a:latin typeface="Arial" pitchFamily="34" charset="0"/>
                <a:ea typeface="Geneva"/>
                <a:cs typeface="Geneva"/>
              </a:rPr>
              <a:t>“Certificated </a:t>
            </a:r>
            <a:r>
              <a:rPr lang="en-US" dirty="0">
                <a:latin typeface="Arial" pitchFamily="34" charset="0"/>
                <a:ea typeface="Geneva"/>
                <a:cs typeface="Geneva"/>
              </a:rPr>
              <a:t>Agency Status” (participation</a:t>
            </a:r>
            <a:r>
              <a:rPr lang="en-US" dirty="0" smtClean="0">
                <a:latin typeface="Arial" pitchFamily="34" charset="0"/>
                <a:ea typeface="Geneva"/>
                <a:cs typeface="Geneva"/>
              </a:rPr>
              <a:t>) if </a:t>
            </a:r>
            <a:r>
              <a:rPr lang="en-US" dirty="0" smtClean="0">
                <a:solidFill>
                  <a:schemeClr val="accent1"/>
                </a:solidFill>
                <a:latin typeface="Arial" pitchFamily="34" charset="0"/>
                <a:ea typeface="Geneva"/>
                <a:cs typeface="Geneva"/>
              </a:rPr>
              <a:t>system is effective</a:t>
            </a:r>
            <a:r>
              <a:rPr lang="en-US" dirty="0" smtClean="0">
                <a:latin typeface="Arial" pitchFamily="34" charset="0"/>
                <a:ea typeface="Geneva"/>
                <a:cs typeface="Geneva"/>
              </a:rPr>
              <a:t>:</a:t>
            </a:r>
            <a:endParaRPr lang="en-US" dirty="0">
              <a:latin typeface="Arial" pitchFamily="34" charset="0"/>
              <a:ea typeface="Geneva"/>
              <a:cs typeface="Geneva"/>
            </a:endParaRPr>
          </a:p>
          <a:p>
            <a:pPr indent="-182880" eaLnBrk="1" hangingPunct="1">
              <a:buFont typeface="Arial" panose="020B0604020202020204" pitchFamily="34" charset="0"/>
              <a:buChar char="•"/>
              <a:defRPr/>
            </a:pPr>
            <a:r>
              <a:rPr lang="en-US" dirty="0" smtClean="0">
                <a:latin typeface="Arial" pitchFamily="34" charset="0"/>
                <a:ea typeface="Geneva"/>
                <a:cs typeface="Geneva"/>
              </a:rPr>
              <a:t>Minor NCRs issued </a:t>
            </a:r>
            <a:r>
              <a:rPr lang="en-US" dirty="0">
                <a:latin typeface="Arial" pitchFamily="34" charset="0"/>
                <a:ea typeface="Geneva"/>
                <a:cs typeface="Geneva"/>
              </a:rPr>
              <a:t>but do not result in system breakdown.</a:t>
            </a:r>
          </a:p>
          <a:p>
            <a:pPr marL="0" indent="0">
              <a:spcBef>
                <a:spcPts val="2400"/>
              </a:spcBef>
              <a:defRPr/>
            </a:pPr>
            <a:r>
              <a:rPr lang="en-US" b="1" dirty="0" smtClean="0">
                <a:latin typeface="Arial" pitchFamily="34" charset="0"/>
              </a:rPr>
              <a:t>Existing Agency = Same thought process</a:t>
            </a:r>
          </a:p>
          <a:p>
            <a:pPr marL="0" indent="0" eaLnBrk="1" hangingPunct="1">
              <a:spcBef>
                <a:spcPts val="1200"/>
              </a:spcBef>
              <a:defRPr/>
            </a:pPr>
            <a:r>
              <a:rPr lang="en-US" dirty="0" smtClean="0">
                <a:latin typeface="Arial" pitchFamily="34" charset="0"/>
                <a:ea typeface="Geneva"/>
                <a:cs typeface="Geneva"/>
              </a:rPr>
              <a:t>If “Additional Surveillance Audi</a:t>
            </a:r>
            <a:r>
              <a:rPr lang="en-US" sz="1800" dirty="0" smtClean="0">
                <a:latin typeface="Arial" pitchFamily="34" charset="0"/>
                <a:ea typeface="Geneva"/>
                <a:cs typeface="Geneva"/>
              </a:rPr>
              <a:t>t” is selected, auditor identifies which clauses will be evaluated (limited vs full).</a:t>
            </a:r>
            <a:endParaRPr lang="en-US" sz="1800" dirty="0">
              <a:latin typeface="Arial" pitchFamily="34" charset="0"/>
              <a:ea typeface="Geneva"/>
              <a:cs typeface="Geneva"/>
            </a:endParaRPr>
          </a:p>
          <a:p>
            <a:pPr eaLnBrk="1" hangingPunct="1">
              <a:buFont typeface="Arial" panose="020B0604020202020204" pitchFamily="34" charset="0"/>
              <a:buChar char="•"/>
              <a:defRPr/>
            </a:pPr>
            <a:endParaRPr lang="en-US" dirty="0" smtClean="0">
              <a:latin typeface="Arial" pitchFamily="34" charset="0"/>
              <a:ea typeface="Geneva"/>
              <a:cs typeface="Geneva"/>
            </a:endParaRPr>
          </a:p>
        </p:txBody>
      </p:sp>
      <p:sp>
        <p:nvSpPr>
          <p:cNvPr id="450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2CD45F42-08BF-48A8-AE59-E67C6820A2FA}" type="slidenum">
              <a:rPr lang="en-US" sz="1000" smtClean="0">
                <a:latin typeface="Arial" pitchFamily="34" charset="0"/>
                <a:ea typeface="Geneva"/>
                <a:cs typeface="Geneva"/>
              </a:rPr>
              <a:pPr eaLnBrk="1" hangingPunct="1"/>
              <a:t>7</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CAP Documents Lead Auditors Need to Know</a:t>
            </a:r>
          </a:p>
        </p:txBody>
      </p:sp>
      <p:sp>
        <p:nvSpPr>
          <p:cNvPr id="65539" name="Content Placeholder 2"/>
          <p:cNvSpPr>
            <a:spLocks noGrp="1"/>
          </p:cNvSpPr>
          <p:nvPr>
            <p:ph idx="1"/>
          </p:nvPr>
        </p:nvSpPr>
        <p:spPr>
          <a:xfrm>
            <a:off x="457200" y="1066800"/>
            <a:ext cx="8229600" cy="5059363"/>
          </a:xfrm>
        </p:spPr>
        <p:txBody>
          <a:bodyPr/>
          <a:lstStyle/>
          <a:p>
            <a:pPr marL="0" indent="0" eaLnBrk="1" hangingPunct="1">
              <a:spcBef>
                <a:spcPts val="1200"/>
              </a:spcBef>
              <a:defRPr/>
            </a:pPr>
            <a:r>
              <a:rPr lang="en-US" dirty="0">
                <a:latin typeface="Arial" pitchFamily="34" charset="0"/>
                <a:ea typeface="Geneva"/>
                <a:cs typeface="Geneva"/>
              </a:rPr>
              <a:t>Internal</a:t>
            </a:r>
          </a:p>
          <a:p>
            <a:pPr indent="-182880" eaLnBrk="1" hangingPunct="1">
              <a:spcBef>
                <a:spcPts val="1200"/>
              </a:spcBef>
              <a:buFont typeface="Arial" panose="020B0604020202020204" pitchFamily="34" charset="0"/>
              <a:buChar char="•"/>
              <a:defRPr/>
            </a:pPr>
            <a:r>
              <a:rPr lang="en-US" dirty="0">
                <a:latin typeface="Arial" pitchFamily="34" charset="0"/>
                <a:ea typeface="Geneva"/>
                <a:cs typeface="Geneva"/>
              </a:rPr>
              <a:t>00-CM-S0850 (Certificated Agency Program)</a:t>
            </a:r>
          </a:p>
          <a:p>
            <a:pPr indent="-182880" eaLnBrk="1" hangingPunct="1">
              <a:spcBef>
                <a:spcPts val="1200"/>
              </a:spcBef>
              <a:buFont typeface="Arial" panose="020B0604020202020204" pitchFamily="34" charset="0"/>
              <a:buChar char="•"/>
              <a:defRPr/>
            </a:pPr>
            <a:r>
              <a:rPr lang="en-US" dirty="0">
                <a:latin typeface="Arial" pitchFamily="34" charset="0"/>
                <a:ea typeface="Geneva"/>
                <a:cs typeface="Geneva"/>
              </a:rPr>
              <a:t>00-CM-F0852 (UL Certificated Agency Program Audit Report Form)</a:t>
            </a:r>
          </a:p>
          <a:p>
            <a:pPr marL="0" indent="0" eaLnBrk="1" hangingPunct="1">
              <a:spcBef>
                <a:spcPts val="1200"/>
              </a:spcBef>
              <a:defRPr/>
            </a:pPr>
            <a:endParaRPr lang="en-US" dirty="0" smtClean="0">
              <a:latin typeface="Arial" pitchFamily="34" charset="0"/>
              <a:ea typeface="Geneva"/>
              <a:cs typeface="Geneva"/>
            </a:endParaRPr>
          </a:p>
          <a:p>
            <a:pPr marL="0" indent="0" eaLnBrk="1" hangingPunct="1">
              <a:spcBef>
                <a:spcPts val="1200"/>
              </a:spcBef>
              <a:defRPr/>
            </a:pPr>
            <a:r>
              <a:rPr lang="en-US" dirty="0" smtClean="0">
                <a:latin typeface="Arial" pitchFamily="34" charset="0"/>
                <a:ea typeface="Geneva"/>
                <a:cs typeface="Geneva"/>
              </a:rPr>
              <a:t>External - Provided </a:t>
            </a:r>
            <a:r>
              <a:rPr lang="en-US" dirty="0">
                <a:latin typeface="Arial" pitchFamily="34" charset="0"/>
                <a:ea typeface="Geneva"/>
                <a:cs typeface="Geneva"/>
              </a:rPr>
              <a:t>to </a:t>
            </a:r>
            <a:r>
              <a:rPr lang="en-US" dirty="0" smtClean="0">
                <a:latin typeface="Arial" pitchFamily="34" charset="0"/>
                <a:ea typeface="Geneva"/>
                <a:cs typeface="Geneva"/>
              </a:rPr>
              <a:t>Agencies </a:t>
            </a:r>
            <a:r>
              <a:rPr lang="en-US" dirty="0">
                <a:latin typeface="Arial" pitchFamily="34" charset="0"/>
                <a:ea typeface="Geneva"/>
                <a:cs typeface="Geneva"/>
              </a:rPr>
              <a:t>interested in participation.</a:t>
            </a:r>
          </a:p>
          <a:p>
            <a:pPr indent="-182880" eaLnBrk="1" hangingPunct="1">
              <a:spcBef>
                <a:spcPts val="1200"/>
              </a:spcBef>
              <a:buFont typeface="Arial" panose="020B0604020202020204" pitchFamily="34" charset="0"/>
              <a:buChar char="•"/>
              <a:defRPr/>
            </a:pPr>
            <a:r>
              <a:rPr lang="en-US" dirty="0" smtClean="0">
                <a:latin typeface="Arial" pitchFamily="34" charset="0"/>
                <a:ea typeface="Geneva"/>
                <a:cs typeface="Geneva"/>
              </a:rPr>
              <a:t>00-CM-C0851 (UL Certificated Agency Program Requirements)</a:t>
            </a:r>
          </a:p>
          <a:p>
            <a:pPr marL="0" indent="0" eaLnBrk="1" hangingPunct="1">
              <a:spcBef>
                <a:spcPts val="1200"/>
              </a:spcBef>
              <a:defRPr/>
            </a:pPr>
            <a:r>
              <a:rPr lang="en-US" i="1" dirty="0" smtClean="0">
                <a:latin typeface="Arial" pitchFamily="34" charset="0"/>
                <a:ea typeface="Geneva"/>
                <a:cs typeface="Geneva"/>
              </a:rPr>
              <a:t>Note: Existing CAP Agencies have the legacy program manual until this SOP is sent.  Audit requirements have not changed.</a:t>
            </a:r>
          </a:p>
          <a:p>
            <a:pPr marL="0" indent="0" eaLnBrk="1" hangingPunct="1">
              <a:spcBef>
                <a:spcPts val="1200"/>
              </a:spcBef>
              <a:defRPr/>
            </a:pPr>
            <a:endParaRPr lang="en-US" dirty="0">
              <a:solidFill>
                <a:srgbClr val="C00000"/>
              </a:solidFill>
              <a:latin typeface="Arial" pitchFamily="34" charset="0"/>
              <a:ea typeface="Geneva"/>
              <a:cs typeface="Geneva"/>
              <a:hlinkClick r:id="rId3"/>
            </a:endParaRPr>
          </a:p>
          <a:p>
            <a:pPr marL="0" indent="0" eaLnBrk="1" hangingPunct="1">
              <a:spcBef>
                <a:spcPts val="1200"/>
              </a:spcBef>
              <a:defRPr/>
            </a:pPr>
            <a:r>
              <a:rPr lang="en-US" dirty="0" smtClean="0">
                <a:solidFill>
                  <a:srgbClr val="C00000"/>
                </a:solidFill>
                <a:latin typeface="Arial" pitchFamily="34" charset="0"/>
                <a:ea typeface="Geneva"/>
                <a:cs typeface="Geneva"/>
                <a:hlinkClick r:id="rId3"/>
              </a:rPr>
              <a:t>External CAP Website</a:t>
            </a:r>
            <a:endParaRPr lang="en-US" dirty="0">
              <a:solidFill>
                <a:srgbClr val="C00000"/>
              </a:solidFill>
              <a:latin typeface="Arial" pitchFamily="34" charset="0"/>
              <a:ea typeface="Geneva"/>
              <a:cs typeface="Geneva"/>
            </a:endParaRPr>
          </a:p>
          <a:p>
            <a:pPr marL="0" indent="0" eaLnBrk="1" hangingPunct="1">
              <a:defRPr/>
            </a:pPr>
            <a:endParaRPr lang="en-US" dirty="0" smtClean="0">
              <a:latin typeface="Arial" pitchFamily="34" charset="0"/>
              <a:ea typeface="Geneva"/>
              <a:cs typeface="Geneva"/>
            </a:endParaRPr>
          </a:p>
          <a:p>
            <a:pPr marL="0" indent="0" eaLnBrk="1" hangingPunct="1">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60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BF2F6F38-612B-433D-95F3-B50586C08116}" type="slidenum">
              <a:rPr lang="en-US" sz="1000" smtClean="0">
                <a:latin typeface="Arial" pitchFamily="34" charset="0"/>
                <a:ea typeface="Geneva"/>
                <a:cs typeface="Geneva"/>
              </a:rPr>
              <a:pPr eaLnBrk="1" hangingPunct="1"/>
              <a:t>8</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LIS Category - AACA </a:t>
            </a:r>
          </a:p>
        </p:txBody>
      </p:sp>
      <p:sp>
        <p:nvSpPr>
          <p:cNvPr id="65539" name="Content Placeholder 2"/>
          <p:cNvSpPr>
            <a:spLocks noGrp="1"/>
          </p:cNvSpPr>
          <p:nvPr>
            <p:ph idx="1"/>
          </p:nvPr>
        </p:nvSpPr>
        <p:spPr>
          <a:xfrm>
            <a:off x="428625" y="914400"/>
            <a:ext cx="8229600" cy="5059363"/>
          </a:xfrm>
        </p:spPr>
        <p:txBody>
          <a:bodyPr/>
          <a:lstStyle/>
          <a:p>
            <a:pPr marL="0" indent="0" eaLnBrk="1" hangingPunct="1">
              <a:defRPr/>
            </a:pPr>
            <a:r>
              <a:rPr lang="en-US" u="sng" dirty="0" smtClean="0">
                <a:hlinkClick r:id="rId3"/>
              </a:rPr>
              <a:t>CAP Certifications Directory</a:t>
            </a:r>
            <a:r>
              <a:rPr lang="en-US" dirty="0"/>
              <a:t> </a:t>
            </a:r>
            <a:r>
              <a:rPr lang="en-US" dirty="0" smtClean="0"/>
              <a:t>– Updated by Service Coordinators at project close.</a:t>
            </a:r>
            <a:endParaRPr lang="en-US" dirty="0" smtClean="0">
              <a:latin typeface="Arial" pitchFamily="34" charset="0"/>
              <a:ea typeface="Geneva"/>
              <a:cs typeface="Geneva"/>
            </a:endParaRPr>
          </a:p>
          <a:p>
            <a:pPr marL="0" indent="0" eaLnBrk="1" hangingPunct="1">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6FA256EE-E7B3-4962-82EB-4C2DB55133D6}" type="slidenum">
              <a:rPr lang="en-US" sz="1000" smtClean="0">
                <a:latin typeface="Arial" pitchFamily="34" charset="0"/>
                <a:ea typeface="Geneva"/>
                <a:cs typeface="Geneva"/>
              </a:rPr>
              <a:pPr eaLnBrk="1" hangingPunct="1"/>
              <a:t>9</a:t>
            </a:fld>
            <a:endParaRPr lang="en-US" sz="1000" smtClean="0">
              <a:latin typeface="Arial" pitchFamily="34" charset="0"/>
              <a:ea typeface="Geneva"/>
              <a:cs typeface="Geneva"/>
            </a:endParaRPr>
          </a:p>
        </p:txBody>
      </p:sp>
      <p:pic>
        <p:nvPicPr>
          <p:cNvPr id="4710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801846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UBLISH_TITLE" val="LITE-UL 48-101 043007v2"/>
  <p:tag name="ARTICULATE_PUBLISH_PATH" val="C:\Data\35490\Articulate Presenter"/>
  <p:tag name="ARTICULATE_LOGO" val="(None selected)"/>
  <p:tag name="ARTICULATE_PRESENTER" val="(None selected)"/>
  <p:tag name="ARTICULATE_LMS" val="0"/>
  <p:tag name="LMS_PUBLISH" val="No"/>
  <p:tag name="ARTICULATE_TEMPLATE" val="NEC"/>
  <p:tag name="ARTICULATE_PROJECT_OPEN" val="0"/>
</p:tagLst>
</file>

<file path=ppt/theme/theme1.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 UL Basic 2014</Template>
  <TotalTime>9161</TotalTime>
  <Pages>27</Pages>
  <Words>1075</Words>
  <Application>Microsoft Office PowerPoint</Application>
  <PresentationFormat>On-screen Show (4:3)</PresentationFormat>
  <Paragraphs>177</Paragraphs>
  <Slides>11</Slides>
  <Notes>11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15" baseType="lpstr">
      <vt:lpstr>3_ULTemplate</vt:lpstr>
      <vt:lpstr>ULTemplate</vt:lpstr>
      <vt:lpstr>UL Advanced 011011</vt:lpstr>
      <vt:lpstr>Document</vt:lpstr>
      <vt:lpstr> </vt:lpstr>
      <vt:lpstr>CAP Training</vt:lpstr>
      <vt:lpstr>CAP Audit Purpose and Criteria</vt:lpstr>
      <vt:lpstr>UL Certificated Agency Symbol* </vt:lpstr>
      <vt:lpstr>CAP Requirements Summary</vt:lpstr>
      <vt:lpstr>Differences Lead Auditors Need to Know</vt:lpstr>
      <vt:lpstr>Making the Recommendation</vt:lpstr>
      <vt:lpstr>CAP Documents Lead Auditors Need to Know</vt:lpstr>
      <vt:lpstr>LIS Category - AACA </vt:lpstr>
      <vt:lpstr>Regional Channel Managers and  Program Manager</vt:lpstr>
      <vt:lpstr>Questions?             THANK YOU!</vt:lpstr>
    </vt:vector>
  </TitlesOfParts>
  <LinksUpToDate>false</LinksUpToDate>
  <SharedDoc>false</SharedDoc>
  <HyperlinkBase>C:\UL 48</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Presentation on Electric Sign Listing</dc:subject>
  <dc:creator>candace zacher</dc:creator>
  <cp:lastModifiedBy>Escosa, Sarah</cp:lastModifiedBy>
  <cp:revision>584</cp:revision>
  <cp:lastPrinted>2015-06-15T14:15:13Z</cp:lastPrinted>
  <dcterms:created xsi:type="dcterms:W3CDTF">2007-10-03T14:50:53Z</dcterms:created>
  <dcterms:modified xsi:type="dcterms:W3CDTF">2015-06-17T15:57:08Z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LITE-UL 48-101 043007v2</vt:lpwstr>
  </property>
</Properties>
</file>