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073" r:id="rId5"/>
  </p:sldMasterIdLst>
  <p:notesMasterIdLst>
    <p:notesMasterId r:id="rId42"/>
  </p:notesMasterIdLst>
  <p:handoutMasterIdLst>
    <p:handoutMasterId r:id="rId43"/>
  </p:handoutMasterIdLst>
  <p:sldIdLst>
    <p:sldId id="284" r:id="rId6"/>
    <p:sldId id="1386" r:id="rId7"/>
    <p:sldId id="1411" r:id="rId8"/>
    <p:sldId id="1438" r:id="rId9"/>
    <p:sldId id="1439" r:id="rId10"/>
    <p:sldId id="1410" r:id="rId11"/>
    <p:sldId id="1417" r:id="rId12"/>
    <p:sldId id="1421" r:id="rId13"/>
    <p:sldId id="1422" r:id="rId14"/>
    <p:sldId id="1423" r:id="rId15"/>
    <p:sldId id="1425" r:id="rId16"/>
    <p:sldId id="1431" r:id="rId17"/>
    <p:sldId id="1406" r:id="rId18"/>
    <p:sldId id="1426" r:id="rId19"/>
    <p:sldId id="1427" r:id="rId20"/>
    <p:sldId id="1428" r:id="rId21"/>
    <p:sldId id="1429" r:id="rId22"/>
    <p:sldId id="1420" r:id="rId23"/>
    <p:sldId id="1430" r:id="rId24"/>
    <p:sldId id="1369" r:id="rId25"/>
    <p:sldId id="1376" r:id="rId26"/>
    <p:sldId id="1368" r:id="rId27"/>
    <p:sldId id="1432" r:id="rId28"/>
    <p:sldId id="1400" r:id="rId29"/>
    <p:sldId id="1395" r:id="rId30"/>
    <p:sldId id="1396" r:id="rId31"/>
    <p:sldId id="1397" r:id="rId32"/>
    <p:sldId id="1398" r:id="rId33"/>
    <p:sldId id="1407" r:id="rId34"/>
    <p:sldId id="1408" r:id="rId35"/>
    <p:sldId id="1409" r:id="rId36"/>
    <p:sldId id="1433" r:id="rId37"/>
    <p:sldId id="1434" r:id="rId38"/>
    <p:sldId id="1435" r:id="rId39"/>
    <p:sldId id="1436" r:id="rId40"/>
    <p:sldId id="1437" r:id="rId41"/>
  </p:sldIdLst>
  <p:sldSz cx="9144000" cy="6858000" type="screen4x3"/>
  <p:notesSz cx="6858000" cy="9296400"/>
  <p:custDataLst>
    <p:tags r:id="rId44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3399FF"/>
    <a:srgbClr val="0083C4"/>
    <a:srgbClr val="006699"/>
    <a:srgbClr val="6DFF9E"/>
    <a:srgbClr val="DBFFE7"/>
    <a:srgbClr val="BDFFD3"/>
    <a:srgbClr val="B1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4" autoAdjust="0"/>
    <p:restoredTop sz="82802" autoAdjust="0"/>
  </p:normalViewPr>
  <p:slideViewPr>
    <p:cSldViewPr>
      <p:cViewPr>
        <p:scale>
          <a:sx n="80" d="100"/>
          <a:sy n="80" d="100"/>
        </p:scale>
        <p:origin x="-1565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2768"/>
    </p:cViewPr>
  </p:sorterViewPr>
  <p:notesViewPr>
    <p:cSldViewPr>
      <p:cViewPr>
        <p:scale>
          <a:sx n="100" d="100"/>
          <a:sy n="100" d="100"/>
        </p:scale>
        <p:origin x="-966" y="23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8D8F7-6DE6-41FA-9D72-FC958B40A58B}" type="doc">
      <dgm:prSet loTypeId="urn:microsoft.com/office/officeart/2005/8/layout/hChevron3" loCatId="process" qsTypeId="urn:microsoft.com/office/officeart/2005/8/quickstyle/simple3" qsCatId="simple" csTypeId="urn:microsoft.com/office/officeart/2005/8/colors/colorful1" csCatId="colorful" phldr="1"/>
      <dgm:spPr/>
    </dgm:pt>
    <dgm:pt modelId="{ECB33EF2-3F36-4D9B-BF3B-C374E91A646A}">
      <dgm:prSet phldrT="[Text]" custT="1"/>
      <dgm:spPr/>
      <dgm:t>
        <a:bodyPr/>
        <a:lstStyle/>
        <a:p>
          <a:r>
            <a:rPr lang="en-US" sz="1600" dirty="0" smtClean="0"/>
            <a:t>Audit delegation</a:t>
          </a:r>
          <a:endParaRPr lang="en-US" sz="1600" dirty="0"/>
        </a:p>
      </dgm:t>
    </dgm:pt>
    <dgm:pt modelId="{EF65E80E-E895-4649-852A-34A21E1641D5}" type="parTrans" cxnId="{DB2346CC-0D5B-4C5A-8CC4-58AF952115DB}">
      <dgm:prSet/>
      <dgm:spPr/>
      <dgm:t>
        <a:bodyPr/>
        <a:lstStyle/>
        <a:p>
          <a:endParaRPr lang="en-US"/>
        </a:p>
      </dgm:t>
    </dgm:pt>
    <dgm:pt modelId="{C96554F8-7BF7-4C2F-8DBE-3D722032513C}" type="sibTrans" cxnId="{DB2346CC-0D5B-4C5A-8CC4-58AF952115DB}">
      <dgm:prSet/>
      <dgm:spPr/>
      <dgm:t>
        <a:bodyPr/>
        <a:lstStyle/>
        <a:p>
          <a:endParaRPr lang="en-US"/>
        </a:p>
      </dgm:t>
    </dgm:pt>
    <dgm:pt modelId="{99139C98-7ED7-44C2-8EC4-CCEB350C8FDC}">
      <dgm:prSet phldrT="[Text]" custT="1"/>
      <dgm:spPr/>
      <dgm:t>
        <a:bodyPr/>
        <a:lstStyle/>
        <a:p>
          <a:r>
            <a:rPr lang="en-US" sz="1600" dirty="0" smtClean="0"/>
            <a:t>Audit planning</a:t>
          </a:r>
          <a:endParaRPr lang="en-US" sz="1600" dirty="0"/>
        </a:p>
      </dgm:t>
    </dgm:pt>
    <dgm:pt modelId="{13C6FB41-A344-4574-A210-6AA3B0FEEA03}" type="parTrans" cxnId="{6CEA497B-E952-4D56-8EDF-4C4913F22BE8}">
      <dgm:prSet/>
      <dgm:spPr/>
      <dgm:t>
        <a:bodyPr/>
        <a:lstStyle/>
        <a:p>
          <a:endParaRPr lang="en-US"/>
        </a:p>
      </dgm:t>
    </dgm:pt>
    <dgm:pt modelId="{38287240-F77E-4B75-98DF-A9FF210969E2}" type="sibTrans" cxnId="{6CEA497B-E952-4D56-8EDF-4C4913F22BE8}">
      <dgm:prSet/>
      <dgm:spPr/>
      <dgm:t>
        <a:bodyPr/>
        <a:lstStyle/>
        <a:p>
          <a:endParaRPr lang="en-US"/>
        </a:p>
      </dgm:t>
    </dgm:pt>
    <dgm:pt modelId="{BA59FA5F-6833-41DA-8631-8E40153ECCA7}">
      <dgm:prSet phldrT="[Text]" custT="1"/>
      <dgm:spPr/>
      <dgm:t>
        <a:bodyPr/>
        <a:lstStyle/>
        <a:p>
          <a:r>
            <a:rPr lang="en-US" sz="1600" dirty="0" smtClean="0"/>
            <a:t>Audit</a:t>
          </a:r>
          <a:endParaRPr lang="en-US" sz="1600" dirty="0"/>
        </a:p>
      </dgm:t>
    </dgm:pt>
    <dgm:pt modelId="{49DB6744-E953-4855-9AF6-9A5AF5886650}" type="parTrans" cxnId="{4B7D6340-E0B5-4533-9EC9-F7AB2E617128}">
      <dgm:prSet/>
      <dgm:spPr/>
      <dgm:t>
        <a:bodyPr/>
        <a:lstStyle/>
        <a:p>
          <a:endParaRPr lang="en-US"/>
        </a:p>
      </dgm:t>
    </dgm:pt>
    <dgm:pt modelId="{CEC651DF-4003-4DDA-901B-6BFD27465F7F}" type="sibTrans" cxnId="{4B7D6340-E0B5-4533-9EC9-F7AB2E617128}">
      <dgm:prSet/>
      <dgm:spPr/>
      <dgm:t>
        <a:bodyPr/>
        <a:lstStyle/>
        <a:p>
          <a:endParaRPr lang="en-US"/>
        </a:p>
      </dgm:t>
    </dgm:pt>
    <dgm:pt modelId="{F222A756-D4C0-4EA0-B8A6-10EA71D69DDB}">
      <dgm:prSet phldrT="[Text]" custT="1"/>
      <dgm:spPr/>
      <dgm:t>
        <a:bodyPr/>
        <a:lstStyle/>
        <a:p>
          <a:r>
            <a:rPr lang="en-US" sz="1600" dirty="0" smtClean="0"/>
            <a:t>NCR Analysis</a:t>
          </a:r>
          <a:endParaRPr lang="en-US" sz="1600" dirty="0"/>
        </a:p>
      </dgm:t>
    </dgm:pt>
    <dgm:pt modelId="{F02AE75D-A987-47D3-BC2B-EF055333EAE9}" type="parTrans" cxnId="{64F81F26-4B0F-4DDF-B996-873468B26619}">
      <dgm:prSet/>
      <dgm:spPr/>
      <dgm:t>
        <a:bodyPr/>
        <a:lstStyle/>
        <a:p>
          <a:endParaRPr lang="en-US"/>
        </a:p>
      </dgm:t>
    </dgm:pt>
    <dgm:pt modelId="{9E4CB892-29C4-464E-A2FB-A45D25161055}" type="sibTrans" cxnId="{64F81F26-4B0F-4DDF-B996-873468B26619}">
      <dgm:prSet/>
      <dgm:spPr/>
      <dgm:t>
        <a:bodyPr/>
        <a:lstStyle/>
        <a:p>
          <a:endParaRPr lang="en-US"/>
        </a:p>
      </dgm:t>
    </dgm:pt>
    <dgm:pt modelId="{F2FF8015-A138-4ACB-812F-0610BE534839}">
      <dgm:prSet phldrT="[Text]" custT="1"/>
      <dgm:spPr/>
      <dgm:t>
        <a:bodyPr/>
        <a:lstStyle/>
        <a:p>
          <a:r>
            <a:rPr lang="en-US" sz="1600" dirty="0" smtClean="0"/>
            <a:t>CO Review</a:t>
          </a:r>
          <a:endParaRPr lang="en-US" sz="1600" dirty="0"/>
        </a:p>
      </dgm:t>
    </dgm:pt>
    <dgm:pt modelId="{C349ABB1-7B5F-42E2-A4E9-CA31B3B03629}" type="parTrans" cxnId="{07B0FFF4-49BE-4BAD-924A-558A75BFFD9E}">
      <dgm:prSet/>
      <dgm:spPr/>
      <dgm:t>
        <a:bodyPr/>
        <a:lstStyle/>
        <a:p>
          <a:endParaRPr lang="en-US"/>
        </a:p>
      </dgm:t>
    </dgm:pt>
    <dgm:pt modelId="{A81829ED-EB80-41D6-B1FD-CD09F444D4D4}" type="sibTrans" cxnId="{07B0FFF4-49BE-4BAD-924A-558A75BFFD9E}">
      <dgm:prSet/>
      <dgm:spPr/>
      <dgm:t>
        <a:bodyPr/>
        <a:lstStyle/>
        <a:p>
          <a:endParaRPr lang="en-US"/>
        </a:p>
      </dgm:t>
    </dgm:pt>
    <dgm:pt modelId="{FA0CCFB1-629B-4846-B2C1-F019B70A5695}">
      <dgm:prSet phldrT="[Text]" custT="1"/>
      <dgm:spPr/>
      <dgm:t>
        <a:bodyPr/>
        <a:lstStyle/>
        <a:p>
          <a:r>
            <a:rPr lang="en-US" sz="1600" b="0" i="0" u="none" dirty="0" smtClean="0"/>
            <a:t>Issue_DAP_Certificate</a:t>
          </a:r>
          <a:endParaRPr lang="en-US" sz="1600" dirty="0"/>
        </a:p>
      </dgm:t>
    </dgm:pt>
    <dgm:pt modelId="{BE3662A9-8B2F-4466-8108-7745FA17C7E8}" type="parTrans" cxnId="{93FAC4AF-C8C0-4860-AF44-E5D59C2D9250}">
      <dgm:prSet/>
      <dgm:spPr/>
      <dgm:t>
        <a:bodyPr/>
        <a:lstStyle/>
        <a:p>
          <a:endParaRPr lang="en-US"/>
        </a:p>
      </dgm:t>
    </dgm:pt>
    <dgm:pt modelId="{9898A841-06E1-47F4-8A15-5CB7245140CE}" type="sibTrans" cxnId="{93FAC4AF-C8C0-4860-AF44-E5D59C2D9250}">
      <dgm:prSet/>
      <dgm:spPr/>
      <dgm:t>
        <a:bodyPr/>
        <a:lstStyle/>
        <a:p>
          <a:endParaRPr lang="en-US"/>
        </a:p>
      </dgm:t>
    </dgm:pt>
    <dgm:pt modelId="{1DA110C7-7C9D-4FC4-9B64-AB2F61A095F8}">
      <dgm:prSet phldrT="[Text]" custT="1"/>
      <dgm:spPr/>
      <dgm:t>
        <a:bodyPr/>
        <a:lstStyle/>
        <a:p>
          <a:r>
            <a:rPr lang="en-US" sz="1600" b="0" i="0" u="none" dirty="0" smtClean="0"/>
            <a:t>TC_Processing</a:t>
          </a:r>
          <a:endParaRPr lang="en-US" sz="1600" dirty="0"/>
        </a:p>
      </dgm:t>
    </dgm:pt>
    <dgm:pt modelId="{E5C40ED3-6914-4619-8D49-7553010AF699}" type="parTrans" cxnId="{7AE7ACE3-D380-4918-9F85-864516F9D200}">
      <dgm:prSet/>
      <dgm:spPr/>
      <dgm:t>
        <a:bodyPr/>
        <a:lstStyle/>
        <a:p>
          <a:endParaRPr lang="en-US"/>
        </a:p>
      </dgm:t>
    </dgm:pt>
    <dgm:pt modelId="{19656498-AF96-49F9-B252-B8B7B1798786}" type="sibTrans" cxnId="{7AE7ACE3-D380-4918-9F85-864516F9D200}">
      <dgm:prSet/>
      <dgm:spPr/>
      <dgm:t>
        <a:bodyPr/>
        <a:lstStyle/>
        <a:p>
          <a:endParaRPr lang="en-US"/>
        </a:p>
      </dgm:t>
    </dgm:pt>
    <dgm:pt modelId="{BF0B86ED-B34A-4CE2-841E-9FB07564D058}" type="pres">
      <dgm:prSet presAssocID="{C268D8F7-6DE6-41FA-9D72-FC958B40A58B}" presName="Name0" presStyleCnt="0">
        <dgm:presLayoutVars>
          <dgm:dir/>
          <dgm:resizeHandles val="exact"/>
        </dgm:presLayoutVars>
      </dgm:prSet>
      <dgm:spPr/>
    </dgm:pt>
    <dgm:pt modelId="{6201FBED-10DF-432D-9E9D-73CB0F3C4068}" type="pres">
      <dgm:prSet presAssocID="{ECB33EF2-3F36-4D9B-BF3B-C374E91A646A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16127-5987-4035-81DE-5982E9E8E7FD}" type="pres">
      <dgm:prSet presAssocID="{C96554F8-7BF7-4C2F-8DBE-3D722032513C}" presName="parSpace" presStyleCnt="0"/>
      <dgm:spPr/>
    </dgm:pt>
    <dgm:pt modelId="{728F2FE6-8A69-4AAE-B2A8-8A74637A5BFF}" type="pres">
      <dgm:prSet presAssocID="{99139C98-7ED7-44C2-8EC4-CCEB350C8FDC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C2625-759E-46CB-9605-284A60DB0F87}" type="pres">
      <dgm:prSet presAssocID="{38287240-F77E-4B75-98DF-A9FF210969E2}" presName="parSpace" presStyleCnt="0"/>
      <dgm:spPr/>
    </dgm:pt>
    <dgm:pt modelId="{F4EC6C0F-7C5E-4D4C-B5E9-F20402D44343}" type="pres">
      <dgm:prSet presAssocID="{BA59FA5F-6833-41DA-8631-8E40153ECCA7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FCD6C-87B6-4071-BD4F-B33AC6F810C8}" type="pres">
      <dgm:prSet presAssocID="{CEC651DF-4003-4DDA-901B-6BFD27465F7F}" presName="parSpace" presStyleCnt="0"/>
      <dgm:spPr/>
    </dgm:pt>
    <dgm:pt modelId="{A600950E-7A9A-4B33-9675-86A99EDFD716}" type="pres">
      <dgm:prSet presAssocID="{F222A756-D4C0-4EA0-B8A6-10EA71D69DDB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29975-E533-417C-B1E0-7F56EE3A761D}" type="pres">
      <dgm:prSet presAssocID="{9E4CB892-29C4-464E-A2FB-A45D25161055}" presName="parSpace" presStyleCnt="0"/>
      <dgm:spPr/>
    </dgm:pt>
    <dgm:pt modelId="{9E7B83D5-D108-4B44-ADAD-9819BCDE2AF1}" type="pres">
      <dgm:prSet presAssocID="{F2FF8015-A138-4ACB-812F-0610BE534839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CBC1-312A-49D6-965C-2141F0B043FD}" type="pres">
      <dgm:prSet presAssocID="{A81829ED-EB80-41D6-B1FD-CD09F444D4D4}" presName="parSpace" presStyleCnt="0"/>
      <dgm:spPr/>
    </dgm:pt>
    <dgm:pt modelId="{95E0C1B3-FCCF-47E2-9C57-03E06EA46E57}" type="pres">
      <dgm:prSet presAssocID="{FA0CCFB1-629B-4846-B2C1-F019B70A5695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D5557-A52E-42CD-9439-A1A0A708B92C}" type="pres">
      <dgm:prSet presAssocID="{9898A841-06E1-47F4-8A15-5CB7245140CE}" presName="parSpace" presStyleCnt="0"/>
      <dgm:spPr/>
    </dgm:pt>
    <dgm:pt modelId="{175F5275-3446-4824-9415-66CAE2F84B3E}" type="pres">
      <dgm:prSet presAssocID="{1DA110C7-7C9D-4FC4-9B64-AB2F61A095F8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2346CC-0D5B-4C5A-8CC4-58AF952115DB}" srcId="{C268D8F7-6DE6-41FA-9D72-FC958B40A58B}" destId="{ECB33EF2-3F36-4D9B-BF3B-C374E91A646A}" srcOrd="0" destOrd="0" parTransId="{EF65E80E-E895-4649-852A-34A21E1641D5}" sibTransId="{C96554F8-7BF7-4C2F-8DBE-3D722032513C}"/>
    <dgm:cxn modelId="{7AE7ACE3-D380-4918-9F85-864516F9D200}" srcId="{C268D8F7-6DE6-41FA-9D72-FC958B40A58B}" destId="{1DA110C7-7C9D-4FC4-9B64-AB2F61A095F8}" srcOrd="6" destOrd="0" parTransId="{E5C40ED3-6914-4619-8D49-7553010AF699}" sibTransId="{19656498-AF96-49F9-B252-B8B7B1798786}"/>
    <dgm:cxn modelId="{6CEA497B-E952-4D56-8EDF-4C4913F22BE8}" srcId="{C268D8F7-6DE6-41FA-9D72-FC958B40A58B}" destId="{99139C98-7ED7-44C2-8EC4-CCEB350C8FDC}" srcOrd="1" destOrd="0" parTransId="{13C6FB41-A344-4574-A210-6AA3B0FEEA03}" sibTransId="{38287240-F77E-4B75-98DF-A9FF210969E2}"/>
    <dgm:cxn modelId="{215647F4-8FD4-41CA-8834-5C51A3EF1106}" type="presOf" srcId="{F222A756-D4C0-4EA0-B8A6-10EA71D69DDB}" destId="{A600950E-7A9A-4B33-9675-86A99EDFD716}" srcOrd="0" destOrd="0" presId="urn:microsoft.com/office/officeart/2005/8/layout/hChevron3"/>
    <dgm:cxn modelId="{B102D072-402C-4F67-820C-793F3963AAD3}" type="presOf" srcId="{1DA110C7-7C9D-4FC4-9B64-AB2F61A095F8}" destId="{175F5275-3446-4824-9415-66CAE2F84B3E}" srcOrd="0" destOrd="0" presId="urn:microsoft.com/office/officeart/2005/8/layout/hChevron3"/>
    <dgm:cxn modelId="{EB5037DE-0849-46CB-B0D3-3C68573B9202}" type="presOf" srcId="{FA0CCFB1-629B-4846-B2C1-F019B70A5695}" destId="{95E0C1B3-FCCF-47E2-9C57-03E06EA46E57}" srcOrd="0" destOrd="0" presId="urn:microsoft.com/office/officeart/2005/8/layout/hChevron3"/>
    <dgm:cxn modelId="{B433A21B-46BF-4AB0-8A0D-20780D610493}" type="presOf" srcId="{C268D8F7-6DE6-41FA-9D72-FC958B40A58B}" destId="{BF0B86ED-B34A-4CE2-841E-9FB07564D058}" srcOrd="0" destOrd="0" presId="urn:microsoft.com/office/officeart/2005/8/layout/hChevron3"/>
    <dgm:cxn modelId="{36646B5F-E3DC-4E9E-B61D-90FBE614581C}" type="presOf" srcId="{99139C98-7ED7-44C2-8EC4-CCEB350C8FDC}" destId="{728F2FE6-8A69-4AAE-B2A8-8A74637A5BFF}" srcOrd="0" destOrd="0" presId="urn:microsoft.com/office/officeart/2005/8/layout/hChevron3"/>
    <dgm:cxn modelId="{4B7D6340-E0B5-4533-9EC9-F7AB2E617128}" srcId="{C268D8F7-6DE6-41FA-9D72-FC958B40A58B}" destId="{BA59FA5F-6833-41DA-8631-8E40153ECCA7}" srcOrd="2" destOrd="0" parTransId="{49DB6744-E953-4855-9AF6-9A5AF5886650}" sibTransId="{CEC651DF-4003-4DDA-901B-6BFD27465F7F}"/>
    <dgm:cxn modelId="{3E8A8FDC-A75A-4FB0-9176-7E8F755F0081}" type="presOf" srcId="{F2FF8015-A138-4ACB-812F-0610BE534839}" destId="{9E7B83D5-D108-4B44-ADAD-9819BCDE2AF1}" srcOrd="0" destOrd="0" presId="urn:microsoft.com/office/officeart/2005/8/layout/hChevron3"/>
    <dgm:cxn modelId="{93FAC4AF-C8C0-4860-AF44-E5D59C2D9250}" srcId="{C268D8F7-6DE6-41FA-9D72-FC958B40A58B}" destId="{FA0CCFB1-629B-4846-B2C1-F019B70A5695}" srcOrd="5" destOrd="0" parTransId="{BE3662A9-8B2F-4466-8108-7745FA17C7E8}" sibTransId="{9898A841-06E1-47F4-8A15-5CB7245140CE}"/>
    <dgm:cxn modelId="{103363CA-DCEF-4324-817B-8597C6EC521F}" type="presOf" srcId="{BA59FA5F-6833-41DA-8631-8E40153ECCA7}" destId="{F4EC6C0F-7C5E-4D4C-B5E9-F20402D44343}" srcOrd="0" destOrd="0" presId="urn:microsoft.com/office/officeart/2005/8/layout/hChevron3"/>
    <dgm:cxn modelId="{07B0FFF4-49BE-4BAD-924A-558A75BFFD9E}" srcId="{C268D8F7-6DE6-41FA-9D72-FC958B40A58B}" destId="{F2FF8015-A138-4ACB-812F-0610BE534839}" srcOrd="4" destOrd="0" parTransId="{C349ABB1-7B5F-42E2-A4E9-CA31B3B03629}" sibTransId="{A81829ED-EB80-41D6-B1FD-CD09F444D4D4}"/>
    <dgm:cxn modelId="{64F81F26-4B0F-4DDF-B996-873468B26619}" srcId="{C268D8F7-6DE6-41FA-9D72-FC958B40A58B}" destId="{F222A756-D4C0-4EA0-B8A6-10EA71D69DDB}" srcOrd="3" destOrd="0" parTransId="{F02AE75D-A987-47D3-BC2B-EF055333EAE9}" sibTransId="{9E4CB892-29C4-464E-A2FB-A45D25161055}"/>
    <dgm:cxn modelId="{E86166A5-0A9B-4CC4-B725-9D416080D48B}" type="presOf" srcId="{ECB33EF2-3F36-4D9B-BF3B-C374E91A646A}" destId="{6201FBED-10DF-432D-9E9D-73CB0F3C4068}" srcOrd="0" destOrd="0" presId="urn:microsoft.com/office/officeart/2005/8/layout/hChevron3"/>
    <dgm:cxn modelId="{3A4ADF90-B393-43AD-AE47-93F74A562077}" type="presParOf" srcId="{BF0B86ED-B34A-4CE2-841E-9FB07564D058}" destId="{6201FBED-10DF-432D-9E9D-73CB0F3C4068}" srcOrd="0" destOrd="0" presId="urn:microsoft.com/office/officeart/2005/8/layout/hChevron3"/>
    <dgm:cxn modelId="{49597D2B-C6A0-4E00-BEA5-55E668D63DBF}" type="presParOf" srcId="{BF0B86ED-B34A-4CE2-841E-9FB07564D058}" destId="{B3116127-5987-4035-81DE-5982E9E8E7FD}" srcOrd="1" destOrd="0" presId="urn:microsoft.com/office/officeart/2005/8/layout/hChevron3"/>
    <dgm:cxn modelId="{11D0170C-710F-4B2A-BCEF-C8F747ADC21A}" type="presParOf" srcId="{BF0B86ED-B34A-4CE2-841E-9FB07564D058}" destId="{728F2FE6-8A69-4AAE-B2A8-8A74637A5BFF}" srcOrd="2" destOrd="0" presId="urn:microsoft.com/office/officeart/2005/8/layout/hChevron3"/>
    <dgm:cxn modelId="{7E9F1D27-BD15-453A-8A96-58C0D0180480}" type="presParOf" srcId="{BF0B86ED-B34A-4CE2-841E-9FB07564D058}" destId="{560C2625-759E-46CB-9605-284A60DB0F87}" srcOrd="3" destOrd="0" presId="urn:microsoft.com/office/officeart/2005/8/layout/hChevron3"/>
    <dgm:cxn modelId="{203E1A4A-0E60-489B-8304-97CF1035C4CD}" type="presParOf" srcId="{BF0B86ED-B34A-4CE2-841E-9FB07564D058}" destId="{F4EC6C0F-7C5E-4D4C-B5E9-F20402D44343}" srcOrd="4" destOrd="0" presId="urn:microsoft.com/office/officeart/2005/8/layout/hChevron3"/>
    <dgm:cxn modelId="{B895184B-6363-4F89-BC9E-0988FA6B0A68}" type="presParOf" srcId="{BF0B86ED-B34A-4CE2-841E-9FB07564D058}" destId="{92EFCD6C-87B6-4071-BD4F-B33AC6F810C8}" srcOrd="5" destOrd="0" presId="urn:microsoft.com/office/officeart/2005/8/layout/hChevron3"/>
    <dgm:cxn modelId="{E98B11C4-B85D-4E7A-8AAF-473E3D65B7AE}" type="presParOf" srcId="{BF0B86ED-B34A-4CE2-841E-9FB07564D058}" destId="{A600950E-7A9A-4B33-9675-86A99EDFD716}" srcOrd="6" destOrd="0" presId="urn:microsoft.com/office/officeart/2005/8/layout/hChevron3"/>
    <dgm:cxn modelId="{2369548A-2DC8-4AD3-822C-60BCEFDDE877}" type="presParOf" srcId="{BF0B86ED-B34A-4CE2-841E-9FB07564D058}" destId="{C7129975-E533-417C-B1E0-7F56EE3A761D}" srcOrd="7" destOrd="0" presId="urn:microsoft.com/office/officeart/2005/8/layout/hChevron3"/>
    <dgm:cxn modelId="{394B606C-77EF-4227-95B6-DDEDEAE2BBDE}" type="presParOf" srcId="{BF0B86ED-B34A-4CE2-841E-9FB07564D058}" destId="{9E7B83D5-D108-4B44-ADAD-9819BCDE2AF1}" srcOrd="8" destOrd="0" presId="urn:microsoft.com/office/officeart/2005/8/layout/hChevron3"/>
    <dgm:cxn modelId="{E82C8DCF-6797-4DEB-9A82-932F321C5F94}" type="presParOf" srcId="{BF0B86ED-B34A-4CE2-841E-9FB07564D058}" destId="{BFE8CBC1-312A-49D6-965C-2141F0B043FD}" srcOrd="9" destOrd="0" presId="urn:microsoft.com/office/officeart/2005/8/layout/hChevron3"/>
    <dgm:cxn modelId="{A8885D47-477D-4268-A67D-86E20D3E0FFE}" type="presParOf" srcId="{BF0B86ED-B34A-4CE2-841E-9FB07564D058}" destId="{95E0C1B3-FCCF-47E2-9C57-03E06EA46E57}" srcOrd="10" destOrd="0" presId="urn:microsoft.com/office/officeart/2005/8/layout/hChevron3"/>
    <dgm:cxn modelId="{7FDDD189-FD82-4399-A465-C42EFB2D3FFD}" type="presParOf" srcId="{BF0B86ED-B34A-4CE2-841E-9FB07564D058}" destId="{384D5557-A52E-42CD-9439-A1A0A708B92C}" srcOrd="11" destOrd="0" presId="urn:microsoft.com/office/officeart/2005/8/layout/hChevron3"/>
    <dgm:cxn modelId="{E889F761-5038-43C1-9083-7499DB19A7E3}" type="presParOf" srcId="{BF0B86ED-B34A-4CE2-841E-9FB07564D058}" destId="{175F5275-3446-4824-9415-66CAE2F84B3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68D8F7-6DE6-41FA-9D72-FC958B40A58B}" type="doc">
      <dgm:prSet loTypeId="urn:microsoft.com/office/officeart/2005/8/layout/hChevron3" loCatId="process" qsTypeId="urn:microsoft.com/office/officeart/2005/8/quickstyle/simple3" qsCatId="simple" csTypeId="urn:microsoft.com/office/officeart/2005/8/colors/colorful1" csCatId="colorful" phldr="1"/>
      <dgm:spPr/>
    </dgm:pt>
    <dgm:pt modelId="{ECB33EF2-3F36-4D9B-BF3B-C374E91A646A}">
      <dgm:prSet phldrT="[Text]" custT="1"/>
      <dgm:spPr/>
      <dgm:t>
        <a:bodyPr/>
        <a:lstStyle/>
        <a:p>
          <a:r>
            <a:rPr lang="en-US" sz="1600" dirty="0" smtClean="0"/>
            <a:t>Audit delegation</a:t>
          </a:r>
          <a:endParaRPr lang="en-US" sz="1600" dirty="0"/>
        </a:p>
      </dgm:t>
    </dgm:pt>
    <dgm:pt modelId="{EF65E80E-E895-4649-852A-34A21E1641D5}" type="parTrans" cxnId="{DB2346CC-0D5B-4C5A-8CC4-58AF952115DB}">
      <dgm:prSet/>
      <dgm:spPr/>
      <dgm:t>
        <a:bodyPr/>
        <a:lstStyle/>
        <a:p>
          <a:endParaRPr lang="en-US"/>
        </a:p>
      </dgm:t>
    </dgm:pt>
    <dgm:pt modelId="{C96554F8-7BF7-4C2F-8DBE-3D722032513C}" type="sibTrans" cxnId="{DB2346CC-0D5B-4C5A-8CC4-58AF952115DB}">
      <dgm:prSet/>
      <dgm:spPr/>
      <dgm:t>
        <a:bodyPr/>
        <a:lstStyle/>
        <a:p>
          <a:endParaRPr lang="en-US"/>
        </a:p>
      </dgm:t>
    </dgm:pt>
    <dgm:pt modelId="{99139C98-7ED7-44C2-8EC4-CCEB350C8FDC}">
      <dgm:prSet phldrT="[Text]" custT="1"/>
      <dgm:spPr/>
      <dgm:t>
        <a:bodyPr/>
        <a:lstStyle/>
        <a:p>
          <a:r>
            <a:rPr lang="en-US" sz="1600" dirty="0" smtClean="0"/>
            <a:t>Audit planning</a:t>
          </a:r>
          <a:endParaRPr lang="en-US" sz="1600" dirty="0"/>
        </a:p>
      </dgm:t>
    </dgm:pt>
    <dgm:pt modelId="{13C6FB41-A344-4574-A210-6AA3B0FEEA03}" type="parTrans" cxnId="{6CEA497B-E952-4D56-8EDF-4C4913F22BE8}">
      <dgm:prSet/>
      <dgm:spPr/>
      <dgm:t>
        <a:bodyPr/>
        <a:lstStyle/>
        <a:p>
          <a:endParaRPr lang="en-US"/>
        </a:p>
      </dgm:t>
    </dgm:pt>
    <dgm:pt modelId="{38287240-F77E-4B75-98DF-A9FF210969E2}" type="sibTrans" cxnId="{6CEA497B-E952-4D56-8EDF-4C4913F22BE8}">
      <dgm:prSet/>
      <dgm:spPr/>
      <dgm:t>
        <a:bodyPr/>
        <a:lstStyle/>
        <a:p>
          <a:endParaRPr lang="en-US"/>
        </a:p>
      </dgm:t>
    </dgm:pt>
    <dgm:pt modelId="{BA59FA5F-6833-41DA-8631-8E40153ECCA7}">
      <dgm:prSet phldrT="[Text]" custT="1"/>
      <dgm:spPr/>
      <dgm:t>
        <a:bodyPr/>
        <a:lstStyle/>
        <a:p>
          <a:r>
            <a:rPr lang="en-US" sz="1600" dirty="0" smtClean="0"/>
            <a:t>Audit</a:t>
          </a:r>
          <a:endParaRPr lang="en-US" sz="1600" dirty="0"/>
        </a:p>
      </dgm:t>
    </dgm:pt>
    <dgm:pt modelId="{49DB6744-E953-4855-9AF6-9A5AF5886650}" type="parTrans" cxnId="{4B7D6340-E0B5-4533-9EC9-F7AB2E617128}">
      <dgm:prSet/>
      <dgm:spPr/>
      <dgm:t>
        <a:bodyPr/>
        <a:lstStyle/>
        <a:p>
          <a:endParaRPr lang="en-US"/>
        </a:p>
      </dgm:t>
    </dgm:pt>
    <dgm:pt modelId="{CEC651DF-4003-4DDA-901B-6BFD27465F7F}" type="sibTrans" cxnId="{4B7D6340-E0B5-4533-9EC9-F7AB2E617128}">
      <dgm:prSet/>
      <dgm:spPr/>
      <dgm:t>
        <a:bodyPr/>
        <a:lstStyle/>
        <a:p>
          <a:endParaRPr lang="en-US"/>
        </a:p>
      </dgm:t>
    </dgm:pt>
    <dgm:pt modelId="{F222A756-D4C0-4EA0-B8A6-10EA71D69DDB}">
      <dgm:prSet phldrT="[Text]" custT="1"/>
      <dgm:spPr/>
      <dgm:t>
        <a:bodyPr/>
        <a:lstStyle/>
        <a:p>
          <a:r>
            <a:rPr lang="en-US" sz="1600" dirty="0" smtClean="0"/>
            <a:t>NCR Analysis</a:t>
          </a:r>
          <a:endParaRPr lang="en-US" sz="1600" dirty="0"/>
        </a:p>
      </dgm:t>
    </dgm:pt>
    <dgm:pt modelId="{F02AE75D-A987-47D3-BC2B-EF055333EAE9}" type="parTrans" cxnId="{64F81F26-4B0F-4DDF-B996-873468B26619}">
      <dgm:prSet/>
      <dgm:spPr/>
      <dgm:t>
        <a:bodyPr/>
        <a:lstStyle/>
        <a:p>
          <a:endParaRPr lang="en-US"/>
        </a:p>
      </dgm:t>
    </dgm:pt>
    <dgm:pt modelId="{9E4CB892-29C4-464E-A2FB-A45D25161055}" type="sibTrans" cxnId="{64F81F26-4B0F-4DDF-B996-873468B26619}">
      <dgm:prSet/>
      <dgm:spPr/>
      <dgm:t>
        <a:bodyPr/>
        <a:lstStyle/>
        <a:p>
          <a:endParaRPr lang="en-US"/>
        </a:p>
      </dgm:t>
    </dgm:pt>
    <dgm:pt modelId="{F2FF8015-A138-4ACB-812F-0610BE534839}">
      <dgm:prSet phldrT="[Text]" custT="1"/>
      <dgm:spPr/>
      <dgm:t>
        <a:bodyPr/>
        <a:lstStyle/>
        <a:p>
          <a:r>
            <a:rPr lang="en-US" sz="1600" dirty="0" smtClean="0"/>
            <a:t>CO Review</a:t>
          </a:r>
          <a:endParaRPr lang="en-US" sz="1600" dirty="0"/>
        </a:p>
      </dgm:t>
    </dgm:pt>
    <dgm:pt modelId="{C349ABB1-7B5F-42E2-A4E9-CA31B3B03629}" type="parTrans" cxnId="{07B0FFF4-49BE-4BAD-924A-558A75BFFD9E}">
      <dgm:prSet/>
      <dgm:spPr/>
      <dgm:t>
        <a:bodyPr/>
        <a:lstStyle/>
        <a:p>
          <a:endParaRPr lang="en-US"/>
        </a:p>
      </dgm:t>
    </dgm:pt>
    <dgm:pt modelId="{A81829ED-EB80-41D6-B1FD-CD09F444D4D4}" type="sibTrans" cxnId="{07B0FFF4-49BE-4BAD-924A-558A75BFFD9E}">
      <dgm:prSet/>
      <dgm:spPr/>
      <dgm:t>
        <a:bodyPr/>
        <a:lstStyle/>
        <a:p>
          <a:endParaRPr lang="en-US"/>
        </a:p>
      </dgm:t>
    </dgm:pt>
    <dgm:pt modelId="{FA0CCFB1-629B-4846-B2C1-F019B70A5695}">
      <dgm:prSet phldrT="[Text]" custT="1"/>
      <dgm:spPr/>
      <dgm:t>
        <a:bodyPr/>
        <a:lstStyle/>
        <a:p>
          <a:r>
            <a:rPr lang="en-US" sz="1600" b="0" i="0" u="none" dirty="0" smtClean="0"/>
            <a:t>Issue_DAP_Certificate</a:t>
          </a:r>
          <a:endParaRPr lang="en-US" sz="1600" dirty="0"/>
        </a:p>
      </dgm:t>
    </dgm:pt>
    <dgm:pt modelId="{BE3662A9-8B2F-4466-8108-7745FA17C7E8}" type="parTrans" cxnId="{93FAC4AF-C8C0-4860-AF44-E5D59C2D9250}">
      <dgm:prSet/>
      <dgm:spPr/>
      <dgm:t>
        <a:bodyPr/>
        <a:lstStyle/>
        <a:p>
          <a:endParaRPr lang="en-US"/>
        </a:p>
      </dgm:t>
    </dgm:pt>
    <dgm:pt modelId="{9898A841-06E1-47F4-8A15-5CB7245140CE}" type="sibTrans" cxnId="{93FAC4AF-C8C0-4860-AF44-E5D59C2D9250}">
      <dgm:prSet/>
      <dgm:spPr/>
      <dgm:t>
        <a:bodyPr/>
        <a:lstStyle/>
        <a:p>
          <a:endParaRPr lang="en-US"/>
        </a:p>
      </dgm:t>
    </dgm:pt>
    <dgm:pt modelId="{1DA110C7-7C9D-4FC4-9B64-AB2F61A095F8}">
      <dgm:prSet phldrT="[Text]" custT="1"/>
      <dgm:spPr/>
      <dgm:t>
        <a:bodyPr/>
        <a:lstStyle/>
        <a:p>
          <a:r>
            <a:rPr lang="en-US" sz="1600" b="0" i="0" u="none" dirty="0" smtClean="0"/>
            <a:t>TC_Processing</a:t>
          </a:r>
          <a:endParaRPr lang="en-US" sz="1600" dirty="0"/>
        </a:p>
      </dgm:t>
    </dgm:pt>
    <dgm:pt modelId="{E5C40ED3-6914-4619-8D49-7553010AF699}" type="parTrans" cxnId="{7AE7ACE3-D380-4918-9F85-864516F9D200}">
      <dgm:prSet/>
      <dgm:spPr/>
      <dgm:t>
        <a:bodyPr/>
        <a:lstStyle/>
        <a:p>
          <a:endParaRPr lang="en-US"/>
        </a:p>
      </dgm:t>
    </dgm:pt>
    <dgm:pt modelId="{19656498-AF96-49F9-B252-B8B7B1798786}" type="sibTrans" cxnId="{7AE7ACE3-D380-4918-9F85-864516F9D200}">
      <dgm:prSet/>
      <dgm:spPr/>
      <dgm:t>
        <a:bodyPr/>
        <a:lstStyle/>
        <a:p>
          <a:endParaRPr lang="en-US"/>
        </a:p>
      </dgm:t>
    </dgm:pt>
    <dgm:pt modelId="{BF0B86ED-B34A-4CE2-841E-9FB07564D058}" type="pres">
      <dgm:prSet presAssocID="{C268D8F7-6DE6-41FA-9D72-FC958B40A58B}" presName="Name0" presStyleCnt="0">
        <dgm:presLayoutVars>
          <dgm:dir/>
          <dgm:resizeHandles val="exact"/>
        </dgm:presLayoutVars>
      </dgm:prSet>
      <dgm:spPr/>
    </dgm:pt>
    <dgm:pt modelId="{6201FBED-10DF-432D-9E9D-73CB0F3C4068}" type="pres">
      <dgm:prSet presAssocID="{ECB33EF2-3F36-4D9B-BF3B-C374E91A646A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16127-5987-4035-81DE-5982E9E8E7FD}" type="pres">
      <dgm:prSet presAssocID="{C96554F8-7BF7-4C2F-8DBE-3D722032513C}" presName="parSpace" presStyleCnt="0"/>
      <dgm:spPr/>
    </dgm:pt>
    <dgm:pt modelId="{728F2FE6-8A69-4AAE-B2A8-8A74637A5BFF}" type="pres">
      <dgm:prSet presAssocID="{99139C98-7ED7-44C2-8EC4-CCEB350C8FDC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C2625-759E-46CB-9605-284A60DB0F87}" type="pres">
      <dgm:prSet presAssocID="{38287240-F77E-4B75-98DF-A9FF210969E2}" presName="parSpace" presStyleCnt="0"/>
      <dgm:spPr/>
    </dgm:pt>
    <dgm:pt modelId="{F4EC6C0F-7C5E-4D4C-B5E9-F20402D44343}" type="pres">
      <dgm:prSet presAssocID="{BA59FA5F-6833-41DA-8631-8E40153ECCA7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FCD6C-87B6-4071-BD4F-B33AC6F810C8}" type="pres">
      <dgm:prSet presAssocID="{CEC651DF-4003-4DDA-901B-6BFD27465F7F}" presName="parSpace" presStyleCnt="0"/>
      <dgm:spPr/>
    </dgm:pt>
    <dgm:pt modelId="{A600950E-7A9A-4B33-9675-86A99EDFD716}" type="pres">
      <dgm:prSet presAssocID="{F222A756-D4C0-4EA0-B8A6-10EA71D69DDB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29975-E533-417C-B1E0-7F56EE3A761D}" type="pres">
      <dgm:prSet presAssocID="{9E4CB892-29C4-464E-A2FB-A45D25161055}" presName="parSpace" presStyleCnt="0"/>
      <dgm:spPr/>
    </dgm:pt>
    <dgm:pt modelId="{9E7B83D5-D108-4B44-ADAD-9819BCDE2AF1}" type="pres">
      <dgm:prSet presAssocID="{F2FF8015-A138-4ACB-812F-0610BE534839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CBC1-312A-49D6-965C-2141F0B043FD}" type="pres">
      <dgm:prSet presAssocID="{A81829ED-EB80-41D6-B1FD-CD09F444D4D4}" presName="parSpace" presStyleCnt="0"/>
      <dgm:spPr/>
    </dgm:pt>
    <dgm:pt modelId="{95E0C1B3-FCCF-47E2-9C57-03E06EA46E57}" type="pres">
      <dgm:prSet presAssocID="{FA0CCFB1-629B-4846-B2C1-F019B70A5695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D5557-A52E-42CD-9439-A1A0A708B92C}" type="pres">
      <dgm:prSet presAssocID="{9898A841-06E1-47F4-8A15-5CB7245140CE}" presName="parSpace" presStyleCnt="0"/>
      <dgm:spPr/>
    </dgm:pt>
    <dgm:pt modelId="{175F5275-3446-4824-9415-66CAE2F84B3E}" type="pres">
      <dgm:prSet presAssocID="{1DA110C7-7C9D-4FC4-9B64-AB2F61A095F8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2346CC-0D5B-4C5A-8CC4-58AF952115DB}" srcId="{C268D8F7-6DE6-41FA-9D72-FC958B40A58B}" destId="{ECB33EF2-3F36-4D9B-BF3B-C374E91A646A}" srcOrd="0" destOrd="0" parTransId="{EF65E80E-E895-4649-852A-34A21E1641D5}" sibTransId="{C96554F8-7BF7-4C2F-8DBE-3D722032513C}"/>
    <dgm:cxn modelId="{4BD5FD53-F599-4007-9D70-722C6959838C}" type="presOf" srcId="{FA0CCFB1-629B-4846-B2C1-F019B70A5695}" destId="{95E0C1B3-FCCF-47E2-9C57-03E06EA46E57}" srcOrd="0" destOrd="0" presId="urn:microsoft.com/office/officeart/2005/8/layout/hChevron3"/>
    <dgm:cxn modelId="{7AE7ACE3-D380-4918-9F85-864516F9D200}" srcId="{C268D8F7-6DE6-41FA-9D72-FC958B40A58B}" destId="{1DA110C7-7C9D-4FC4-9B64-AB2F61A095F8}" srcOrd="6" destOrd="0" parTransId="{E5C40ED3-6914-4619-8D49-7553010AF699}" sibTransId="{19656498-AF96-49F9-B252-B8B7B1798786}"/>
    <dgm:cxn modelId="{B4775BCD-B1D8-4BB0-AA98-1A383FB6AFD5}" type="presOf" srcId="{F222A756-D4C0-4EA0-B8A6-10EA71D69DDB}" destId="{A600950E-7A9A-4B33-9675-86A99EDFD716}" srcOrd="0" destOrd="0" presId="urn:microsoft.com/office/officeart/2005/8/layout/hChevron3"/>
    <dgm:cxn modelId="{6CEA497B-E952-4D56-8EDF-4C4913F22BE8}" srcId="{C268D8F7-6DE6-41FA-9D72-FC958B40A58B}" destId="{99139C98-7ED7-44C2-8EC4-CCEB350C8FDC}" srcOrd="1" destOrd="0" parTransId="{13C6FB41-A344-4574-A210-6AA3B0FEEA03}" sibTransId="{38287240-F77E-4B75-98DF-A9FF210969E2}"/>
    <dgm:cxn modelId="{559BF078-4CC6-4E0F-85AB-CDA6D9B62F2B}" type="presOf" srcId="{BA59FA5F-6833-41DA-8631-8E40153ECCA7}" destId="{F4EC6C0F-7C5E-4D4C-B5E9-F20402D44343}" srcOrd="0" destOrd="0" presId="urn:microsoft.com/office/officeart/2005/8/layout/hChevron3"/>
    <dgm:cxn modelId="{DECC6E22-5851-41BF-BFB7-F86655BDF687}" type="presOf" srcId="{F2FF8015-A138-4ACB-812F-0610BE534839}" destId="{9E7B83D5-D108-4B44-ADAD-9819BCDE2AF1}" srcOrd="0" destOrd="0" presId="urn:microsoft.com/office/officeart/2005/8/layout/hChevron3"/>
    <dgm:cxn modelId="{4336A16A-B9CD-45D6-A10A-77A68905D219}" type="presOf" srcId="{99139C98-7ED7-44C2-8EC4-CCEB350C8FDC}" destId="{728F2FE6-8A69-4AAE-B2A8-8A74637A5BFF}" srcOrd="0" destOrd="0" presId="urn:microsoft.com/office/officeart/2005/8/layout/hChevron3"/>
    <dgm:cxn modelId="{EDFCDF9A-1B38-4533-AE08-352B62C726E7}" type="presOf" srcId="{1DA110C7-7C9D-4FC4-9B64-AB2F61A095F8}" destId="{175F5275-3446-4824-9415-66CAE2F84B3E}" srcOrd="0" destOrd="0" presId="urn:microsoft.com/office/officeart/2005/8/layout/hChevron3"/>
    <dgm:cxn modelId="{4B7D6340-E0B5-4533-9EC9-F7AB2E617128}" srcId="{C268D8F7-6DE6-41FA-9D72-FC958B40A58B}" destId="{BA59FA5F-6833-41DA-8631-8E40153ECCA7}" srcOrd="2" destOrd="0" parTransId="{49DB6744-E953-4855-9AF6-9A5AF5886650}" sibTransId="{CEC651DF-4003-4DDA-901B-6BFD27465F7F}"/>
    <dgm:cxn modelId="{45719C0A-C9E7-4FA6-92D4-F7A471C087E3}" type="presOf" srcId="{ECB33EF2-3F36-4D9B-BF3B-C374E91A646A}" destId="{6201FBED-10DF-432D-9E9D-73CB0F3C4068}" srcOrd="0" destOrd="0" presId="urn:microsoft.com/office/officeart/2005/8/layout/hChevron3"/>
    <dgm:cxn modelId="{C8ACB468-995A-426F-A37C-9138D1F33582}" type="presOf" srcId="{C268D8F7-6DE6-41FA-9D72-FC958B40A58B}" destId="{BF0B86ED-B34A-4CE2-841E-9FB07564D058}" srcOrd="0" destOrd="0" presId="urn:microsoft.com/office/officeart/2005/8/layout/hChevron3"/>
    <dgm:cxn modelId="{93FAC4AF-C8C0-4860-AF44-E5D59C2D9250}" srcId="{C268D8F7-6DE6-41FA-9D72-FC958B40A58B}" destId="{FA0CCFB1-629B-4846-B2C1-F019B70A5695}" srcOrd="5" destOrd="0" parTransId="{BE3662A9-8B2F-4466-8108-7745FA17C7E8}" sibTransId="{9898A841-06E1-47F4-8A15-5CB7245140CE}"/>
    <dgm:cxn modelId="{07B0FFF4-49BE-4BAD-924A-558A75BFFD9E}" srcId="{C268D8F7-6DE6-41FA-9D72-FC958B40A58B}" destId="{F2FF8015-A138-4ACB-812F-0610BE534839}" srcOrd="4" destOrd="0" parTransId="{C349ABB1-7B5F-42E2-A4E9-CA31B3B03629}" sibTransId="{A81829ED-EB80-41D6-B1FD-CD09F444D4D4}"/>
    <dgm:cxn modelId="{64F81F26-4B0F-4DDF-B996-873468B26619}" srcId="{C268D8F7-6DE6-41FA-9D72-FC958B40A58B}" destId="{F222A756-D4C0-4EA0-B8A6-10EA71D69DDB}" srcOrd="3" destOrd="0" parTransId="{F02AE75D-A987-47D3-BC2B-EF055333EAE9}" sibTransId="{9E4CB892-29C4-464E-A2FB-A45D25161055}"/>
    <dgm:cxn modelId="{C147FF26-3FCE-4B42-A83F-87D6E63E4182}" type="presParOf" srcId="{BF0B86ED-B34A-4CE2-841E-9FB07564D058}" destId="{6201FBED-10DF-432D-9E9D-73CB0F3C4068}" srcOrd="0" destOrd="0" presId="urn:microsoft.com/office/officeart/2005/8/layout/hChevron3"/>
    <dgm:cxn modelId="{16C92B23-2EC8-465F-BFE4-AF84EC8F4F0A}" type="presParOf" srcId="{BF0B86ED-B34A-4CE2-841E-9FB07564D058}" destId="{B3116127-5987-4035-81DE-5982E9E8E7FD}" srcOrd="1" destOrd="0" presId="urn:microsoft.com/office/officeart/2005/8/layout/hChevron3"/>
    <dgm:cxn modelId="{244C130A-D662-4A10-92AE-5FB189327E38}" type="presParOf" srcId="{BF0B86ED-B34A-4CE2-841E-9FB07564D058}" destId="{728F2FE6-8A69-4AAE-B2A8-8A74637A5BFF}" srcOrd="2" destOrd="0" presId="urn:microsoft.com/office/officeart/2005/8/layout/hChevron3"/>
    <dgm:cxn modelId="{C3EA0813-6536-45F8-84C5-102A5F437733}" type="presParOf" srcId="{BF0B86ED-B34A-4CE2-841E-9FB07564D058}" destId="{560C2625-759E-46CB-9605-284A60DB0F87}" srcOrd="3" destOrd="0" presId="urn:microsoft.com/office/officeart/2005/8/layout/hChevron3"/>
    <dgm:cxn modelId="{E43110B1-2F2C-4026-A4B1-3333EC10AB79}" type="presParOf" srcId="{BF0B86ED-B34A-4CE2-841E-9FB07564D058}" destId="{F4EC6C0F-7C5E-4D4C-B5E9-F20402D44343}" srcOrd="4" destOrd="0" presId="urn:microsoft.com/office/officeart/2005/8/layout/hChevron3"/>
    <dgm:cxn modelId="{BA0857F6-3C47-49DA-8505-895A2EBD2B53}" type="presParOf" srcId="{BF0B86ED-B34A-4CE2-841E-9FB07564D058}" destId="{92EFCD6C-87B6-4071-BD4F-B33AC6F810C8}" srcOrd="5" destOrd="0" presId="urn:microsoft.com/office/officeart/2005/8/layout/hChevron3"/>
    <dgm:cxn modelId="{61A5A13E-75FB-45DD-99E9-18E48613B538}" type="presParOf" srcId="{BF0B86ED-B34A-4CE2-841E-9FB07564D058}" destId="{A600950E-7A9A-4B33-9675-86A99EDFD716}" srcOrd="6" destOrd="0" presId="urn:microsoft.com/office/officeart/2005/8/layout/hChevron3"/>
    <dgm:cxn modelId="{9DDEF826-50C3-40A0-BB2B-4498E92BC616}" type="presParOf" srcId="{BF0B86ED-B34A-4CE2-841E-9FB07564D058}" destId="{C7129975-E533-417C-B1E0-7F56EE3A761D}" srcOrd="7" destOrd="0" presId="urn:microsoft.com/office/officeart/2005/8/layout/hChevron3"/>
    <dgm:cxn modelId="{B19D6074-B2E2-43D8-A7A3-BF01E001C2E6}" type="presParOf" srcId="{BF0B86ED-B34A-4CE2-841E-9FB07564D058}" destId="{9E7B83D5-D108-4B44-ADAD-9819BCDE2AF1}" srcOrd="8" destOrd="0" presId="urn:microsoft.com/office/officeart/2005/8/layout/hChevron3"/>
    <dgm:cxn modelId="{ABFEE6D2-4F51-4C6E-B09E-59D0FA2CEC85}" type="presParOf" srcId="{BF0B86ED-B34A-4CE2-841E-9FB07564D058}" destId="{BFE8CBC1-312A-49D6-965C-2141F0B043FD}" srcOrd="9" destOrd="0" presId="urn:microsoft.com/office/officeart/2005/8/layout/hChevron3"/>
    <dgm:cxn modelId="{9D910255-0072-4102-A5BD-BC5129EBF535}" type="presParOf" srcId="{BF0B86ED-B34A-4CE2-841E-9FB07564D058}" destId="{95E0C1B3-FCCF-47E2-9C57-03E06EA46E57}" srcOrd="10" destOrd="0" presId="urn:microsoft.com/office/officeart/2005/8/layout/hChevron3"/>
    <dgm:cxn modelId="{A3F38F1F-EE99-47CB-813E-991BDAB2BD27}" type="presParOf" srcId="{BF0B86ED-B34A-4CE2-841E-9FB07564D058}" destId="{384D5557-A52E-42CD-9439-A1A0A708B92C}" srcOrd="11" destOrd="0" presId="urn:microsoft.com/office/officeart/2005/8/layout/hChevron3"/>
    <dgm:cxn modelId="{F7C14220-065A-45FA-9018-0BA3E74DD4D8}" type="presParOf" srcId="{BF0B86ED-B34A-4CE2-841E-9FB07564D058}" destId="{175F5275-3446-4824-9415-66CAE2F84B3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1FBED-10DF-432D-9E9D-73CB0F3C4068}">
      <dsp:nvSpPr>
        <dsp:cNvPr id="0" name=""/>
        <dsp:cNvSpPr/>
      </dsp:nvSpPr>
      <dsp:spPr>
        <a:xfrm>
          <a:off x="1305" y="873762"/>
          <a:ext cx="1536687" cy="61467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Audit delegation</a:t>
          </a:r>
          <a:endParaRPr lang="en-US" sz="1600" kern="1200" dirty="0"/>
        </a:p>
      </dsp:txBody>
      <dsp:txXfrm>
        <a:off x="1305" y="873762"/>
        <a:ext cx="1383018" cy="614675"/>
      </dsp:txXfrm>
    </dsp:sp>
    <dsp:sp modelId="{728F2FE6-8A69-4AAE-B2A8-8A74637A5BFF}">
      <dsp:nvSpPr>
        <dsp:cNvPr id="0" name=""/>
        <dsp:cNvSpPr/>
      </dsp:nvSpPr>
      <dsp:spPr>
        <a:xfrm>
          <a:off x="1230656" y="873762"/>
          <a:ext cx="1536687" cy="61467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Audit planning</a:t>
          </a:r>
          <a:endParaRPr lang="en-US" sz="1600" kern="1200" dirty="0"/>
        </a:p>
      </dsp:txBody>
      <dsp:txXfrm>
        <a:off x="1537994" y="873762"/>
        <a:ext cx="922012" cy="614675"/>
      </dsp:txXfrm>
    </dsp:sp>
    <dsp:sp modelId="{F4EC6C0F-7C5E-4D4C-B5E9-F20402D44343}">
      <dsp:nvSpPr>
        <dsp:cNvPr id="0" name=""/>
        <dsp:cNvSpPr/>
      </dsp:nvSpPr>
      <dsp:spPr>
        <a:xfrm>
          <a:off x="2460006" y="873762"/>
          <a:ext cx="1536687" cy="61467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Audit</a:t>
          </a:r>
          <a:endParaRPr lang="en-US" sz="1600" kern="1200" dirty="0"/>
        </a:p>
      </dsp:txBody>
      <dsp:txXfrm>
        <a:off x="2767344" y="873762"/>
        <a:ext cx="922012" cy="614675"/>
      </dsp:txXfrm>
    </dsp:sp>
    <dsp:sp modelId="{A600950E-7A9A-4B33-9675-86A99EDFD716}">
      <dsp:nvSpPr>
        <dsp:cNvPr id="0" name=""/>
        <dsp:cNvSpPr/>
      </dsp:nvSpPr>
      <dsp:spPr>
        <a:xfrm>
          <a:off x="3689356" y="873762"/>
          <a:ext cx="1536687" cy="61467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NCR Analysis</a:t>
          </a:r>
          <a:endParaRPr lang="en-US" sz="1600" kern="1200" dirty="0"/>
        </a:p>
      </dsp:txBody>
      <dsp:txXfrm>
        <a:off x="3996694" y="873762"/>
        <a:ext cx="922012" cy="614675"/>
      </dsp:txXfrm>
    </dsp:sp>
    <dsp:sp modelId="{9E7B83D5-D108-4B44-ADAD-9819BCDE2AF1}">
      <dsp:nvSpPr>
        <dsp:cNvPr id="0" name=""/>
        <dsp:cNvSpPr/>
      </dsp:nvSpPr>
      <dsp:spPr>
        <a:xfrm>
          <a:off x="4918706" y="873762"/>
          <a:ext cx="1536687" cy="61467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 Review</a:t>
          </a:r>
          <a:endParaRPr lang="en-US" sz="1600" kern="1200" dirty="0"/>
        </a:p>
      </dsp:txBody>
      <dsp:txXfrm>
        <a:off x="5226044" y="873762"/>
        <a:ext cx="922012" cy="614675"/>
      </dsp:txXfrm>
    </dsp:sp>
    <dsp:sp modelId="{95E0C1B3-FCCF-47E2-9C57-03E06EA46E57}">
      <dsp:nvSpPr>
        <dsp:cNvPr id="0" name=""/>
        <dsp:cNvSpPr/>
      </dsp:nvSpPr>
      <dsp:spPr>
        <a:xfrm>
          <a:off x="6148056" y="873762"/>
          <a:ext cx="1536687" cy="61467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u="none" kern="1200" dirty="0" smtClean="0"/>
            <a:t>Issue_DAP_Certificate</a:t>
          </a:r>
          <a:endParaRPr lang="en-US" sz="1600" kern="1200" dirty="0"/>
        </a:p>
      </dsp:txBody>
      <dsp:txXfrm>
        <a:off x="6455394" y="873762"/>
        <a:ext cx="922012" cy="614675"/>
      </dsp:txXfrm>
    </dsp:sp>
    <dsp:sp modelId="{175F5275-3446-4824-9415-66CAE2F84B3E}">
      <dsp:nvSpPr>
        <dsp:cNvPr id="0" name=""/>
        <dsp:cNvSpPr/>
      </dsp:nvSpPr>
      <dsp:spPr>
        <a:xfrm>
          <a:off x="7377406" y="873762"/>
          <a:ext cx="1536687" cy="61467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u="none" kern="1200" dirty="0" smtClean="0"/>
            <a:t>TC_Processing</a:t>
          </a:r>
          <a:endParaRPr lang="en-US" sz="1600" kern="1200" dirty="0"/>
        </a:p>
      </dsp:txBody>
      <dsp:txXfrm>
        <a:off x="7684744" y="873762"/>
        <a:ext cx="922012" cy="614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1FBED-10DF-432D-9E9D-73CB0F3C4068}">
      <dsp:nvSpPr>
        <dsp:cNvPr id="0" name=""/>
        <dsp:cNvSpPr/>
      </dsp:nvSpPr>
      <dsp:spPr>
        <a:xfrm>
          <a:off x="1305" y="873762"/>
          <a:ext cx="1536687" cy="61467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Audit delegation</a:t>
          </a:r>
          <a:endParaRPr lang="en-US" sz="1600" kern="1200" dirty="0"/>
        </a:p>
      </dsp:txBody>
      <dsp:txXfrm>
        <a:off x="1305" y="873762"/>
        <a:ext cx="1383018" cy="614675"/>
      </dsp:txXfrm>
    </dsp:sp>
    <dsp:sp modelId="{728F2FE6-8A69-4AAE-B2A8-8A74637A5BFF}">
      <dsp:nvSpPr>
        <dsp:cNvPr id="0" name=""/>
        <dsp:cNvSpPr/>
      </dsp:nvSpPr>
      <dsp:spPr>
        <a:xfrm>
          <a:off x="1230656" y="873762"/>
          <a:ext cx="1536687" cy="61467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Audit planning</a:t>
          </a:r>
          <a:endParaRPr lang="en-US" sz="1600" kern="1200" dirty="0"/>
        </a:p>
      </dsp:txBody>
      <dsp:txXfrm>
        <a:off x="1537994" y="873762"/>
        <a:ext cx="922012" cy="614675"/>
      </dsp:txXfrm>
    </dsp:sp>
    <dsp:sp modelId="{F4EC6C0F-7C5E-4D4C-B5E9-F20402D44343}">
      <dsp:nvSpPr>
        <dsp:cNvPr id="0" name=""/>
        <dsp:cNvSpPr/>
      </dsp:nvSpPr>
      <dsp:spPr>
        <a:xfrm>
          <a:off x="2460006" y="873762"/>
          <a:ext cx="1536687" cy="61467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Audit</a:t>
          </a:r>
          <a:endParaRPr lang="en-US" sz="1600" kern="1200" dirty="0"/>
        </a:p>
      </dsp:txBody>
      <dsp:txXfrm>
        <a:off x="2767344" y="873762"/>
        <a:ext cx="922012" cy="614675"/>
      </dsp:txXfrm>
    </dsp:sp>
    <dsp:sp modelId="{A600950E-7A9A-4B33-9675-86A99EDFD716}">
      <dsp:nvSpPr>
        <dsp:cNvPr id="0" name=""/>
        <dsp:cNvSpPr/>
      </dsp:nvSpPr>
      <dsp:spPr>
        <a:xfrm>
          <a:off x="3689356" y="873762"/>
          <a:ext cx="1536687" cy="61467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NCR Analysis</a:t>
          </a:r>
          <a:endParaRPr lang="en-US" sz="1600" kern="1200" dirty="0"/>
        </a:p>
      </dsp:txBody>
      <dsp:txXfrm>
        <a:off x="3996694" y="873762"/>
        <a:ext cx="922012" cy="614675"/>
      </dsp:txXfrm>
    </dsp:sp>
    <dsp:sp modelId="{9E7B83D5-D108-4B44-ADAD-9819BCDE2AF1}">
      <dsp:nvSpPr>
        <dsp:cNvPr id="0" name=""/>
        <dsp:cNvSpPr/>
      </dsp:nvSpPr>
      <dsp:spPr>
        <a:xfrm>
          <a:off x="4918706" y="873762"/>
          <a:ext cx="1536687" cy="61467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 Review</a:t>
          </a:r>
          <a:endParaRPr lang="en-US" sz="1600" kern="1200" dirty="0"/>
        </a:p>
      </dsp:txBody>
      <dsp:txXfrm>
        <a:off x="5226044" y="873762"/>
        <a:ext cx="922012" cy="614675"/>
      </dsp:txXfrm>
    </dsp:sp>
    <dsp:sp modelId="{95E0C1B3-FCCF-47E2-9C57-03E06EA46E57}">
      <dsp:nvSpPr>
        <dsp:cNvPr id="0" name=""/>
        <dsp:cNvSpPr/>
      </dsp:nvSpPr>
      <dsp:spPr>
        <a:xfrm>
          <a:off x="6148056" y="873762"/>
          <a:ext cx="1536687" cy="61467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u="none" kern="1200" dirty="0" smtClean="0"/>
            <a:t>Issue_DAP_Certificate</a:t>
          </a:r>
          <a:endParaRPr lang="en-US" sz="1600" kern="1200" dirty="0"/>
        </a:p>
      </dsp:txBody>
      <dsp:txXfrm>
        <a:off x="6455394" y="873762"/>
        <a:ext cx="922012" cy="614675"/>
      </dsp:txXfrm>
    </dsp:sp>
    <dsp:sp modelId="{175F5275-3446-4824-9415-66CAE2F84B3E}">
      <dsp:nvSpPr>
        <dsp:cNvPr id="0" name=""/>
        <dsp:cNvSpPr/>
      </dsp:nvSpPr>
      <dsp:spPr>
        <a:xfrm>
          <a:off x="7377406" y="873762"/>
          <a:ext cx="1536687" cy="61467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u="none" kern="1200" dirty="0" smtClean="0"/>
            <a:t>TC_Processing</a:t>
          </a:r>
          <a:endParaRPr lang="en-US" sz="1600" kern="1200" dirty="0"/>
        </a:p>
      </dsp:txBody>
      <dsp:txXfrm>
        <a:off x="7684744" y="873762"/>
        <a:ext cx="922012" cy="614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93390" y="8896883"/>
            <a:ext cx="400938" cy="3053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580" tIns="44495" rIns="90580" bIns="44495" anchor="ctr">
            <a:spAutoFit/>
          </a:bodyPr>
          <a:lstStyle/>
          <a:p>
            <a:pPr algn="r" eaLnBrk="0" hangingPunct="0">
              <a:defRPr/>
            </a:pPr>
            <a:fld id="{A045F11F-EE86-4501-AF37-1AB4491ABFE4}" type="slidenum"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8805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706438"/>
            <a:ext cx="4622800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159" y="4416511"/>
            <a:ext cx="5031685" cy="4181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580" tIns="44495" rIns="90580" bIns="444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notes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93390" y="8896083"/>
            <a:ext cx="400938" cy="3053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580" tIns="44495" rIns="90580" bIns="44495" anchor="ctr">
            <a:spAutoFit/>
          </a:bodyPr>
          <a:lstStyle/>
          <a:p>
            <a:pPr algn="r" eaLnBrk="0" hangingPunct="0">
              <a:defRPr/>
            </a:pPr>
            <a:fld id="{98EFE847-654C-48F3-9489-80C8F038F87F}" type="slidenum"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68783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>
                <a:latin typeface="Arial" pitchFamily="34" charset="0"/>
              </a:rPr>
              <a:t> </a:t>
            </a: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700088"/>
            <a:ext cx="4641850" cy="3481387"/>
          </a:xfrm>
          <a:ln/>
        </p:spPr>
      </p:sp>
      <p:sp>
        <p:nvSpPr>
          <p:cNvPr id="1054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415793"/>
            <a:ext cx="5486400" cy="4181766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3038" indent="-173038">
              <a:buFontTx/>
              <a:buChar char="•"/>
            </a:pP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solidFill>
                <a:srgbClr val="FF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1027"/>
          <p:cNvSpPr>
            <a:spLocks noGrp="1" noChangeArrowheads="1"/>
          </p:cNvSpPr>
          <p:nvPr>
            <p:ph type="body" idx="1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Calibri" pitchFamily="34" charset="0"/>
              <a:buNone/>
            </a:pPr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1027"/>
          <p:cNvSpPr>
            <a:spLocks noGrp="1" noChangeArrowheads="1"/>
          </p:cNvSpPr>
          <p:nvPr>
            <p:ph type="body" idx="1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2075" indent="-232075">
              <a:buFont typeface="Calibri" pitchFamily="34" charset="0"/>
              <a:buAutoNum type="arabicPeriod"/>
              <a:defRPr/>
            </a:pPr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9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3038" indent="-173038">
              <a:buFontTx/>
              <a:buChar char="•"/>
            </a:pPr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buFont typeface="Calibri" pitchFamily="34" charset="0"/>
              <a:buAutoNum type="arabicPeriod"/>
              <a:defRPr/>
            </a:pPr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buFont typeface="Calibri" pitchFamily="34" charset="0"/>
              <a:buAutoNum type="arabicPeriod"/>
              <a:defRPr/>
            </a:pPr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29150" cy="34734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3038" indent="-173038">
              <a:buFontTx/>
              <a:buChar char="•"/>
            </a:pPr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buFontTx/>
              <a:buChar char="•"/>
            </a:pPr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2075" indent="-232075">
              <a:buFontTx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2075" indent="-232075">
              <a:buFontTx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3038" indent="-173038">
              <a:buFontTx/>
              <a:buChar char="•"/>
            </a:pPr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Some of the major documents &amp; tools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Some of the major documents &amp; tools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0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19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000" dirty="0" smtClean="0">
                <a:solidFill>
                  <a:prstClr val="white"/>
                </a:solidFill>
              </a:rPr>
              <a:t>UL and the UL logo are trademarks of UL LLC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3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4775"/>
            <a:ext cx="8382000" cy="885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43000"/>
            <a:ext cx="4000500" cy="4694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4000500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565525"/>
            <a:ext cx="4000500" cy="2271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02650" y="-37115"/>
            <a:ext cx="6413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Pg </a:t>
            </a:r>
            <a:fld id="{BC9412BB-7B13-40C2-B657-364C2C98A3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57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4775"/>
            <a:ext cx="8382000" cy="885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43000"/>
            <a:ext cx="4000500" cy="4694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000500" cy="4694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02650" y="-37115"/>
            <a:ext cx="6413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Pg </a:t>
            </a:r>
            <a:fld id="{BC9412BB-7B13-40C2-B657-364C2C98A3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0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000" dirty="0" smtClean="0">
                <a:solidFill>
                  <a:srgbClr val="000000"/>
                </a:solidFill>
              </a:rPr>
              <a:t>UL and the UL logo are trademarks of UL LLC ©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1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502650" y="-3711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Pg </a:t>
            </a:r>
            <a:fld id="{BC9412BB-7B13-40C2-B657-364C2C98A3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5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02650" y="-37115"/>
            <a:ext cx="6413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Pg </a:t>
            </a:r>
            <a:fld id="{BC9412BB-7B13-40C2-B657-364C2C98A3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9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02650" y="-37115"/>
            <a:ext cx="6413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Pg </a:t>
            </a:r>
            <a:fld id="{BC9412BB-7B13-40C2-B657-364C2C98A3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0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ja-JP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28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02650" y="-37115"/>
            <a:ext cx="6413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Pg </a:t>
            </a:r>
            <a:fld id="{BC9412BB-7B13-40C2-B657-364C2C98A3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6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502650" y="-3711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Pg </a:t>
            </a:r>
            <a:fld id="{BC9412BB-7B13-40C2-B657-364C2C98A3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8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8502650" y="-3711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Pg </a:t>
            </a:r>
            <a:fld id="{BC9412BB-7B13-40C2-B657-364C2C98A3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5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502650" y="-37115"/>
            <a:ext cx="6413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err="1" smtClean="0"/>
              <a:t>Pg</a:t>
            </a:r>
            <a:r>
              <a:rPr lang="en-US" sz="1200" dirty="0" smtClean="0"/>
              <a:t> </a:t>
            </a:r>
            <a:fld id="{BC9412BB-7B13-40C2-B657-364C2C98A3EE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409" r:id="rId1"/>
    <p:sldLayoutId id="2147489410" r:id="rId2"/>
    <p:sldLayoutId id="2147489411" r:id="rId3"/>
    <p:sldLayoutId id="2147489412" r:id="rId4"/>
    <p:sldLayoutId id="2147489413" r:id="rId5"/>
    <p:sldLayoutId id="2147489414" r:id="rId6"/>
    <p:sldLayoutId id="2147489415" r:id="rId7"/>
    <p:sldLayoutId id="2147489416" r:id="rId8"/>
    <p:sldLayoutId id="2147489417" r:id="rId9"/>
    <p:sldLayoutId id="2147489418" r:id="rId10"/>
    <p:sldLayoutId id="2147489407" r:id="rId11"/>
    <p:sldLayoutId id="2147489408" r:id="rId12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MS PGothic" pitchFamily="34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MS PGothic" pitchFamily="34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50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l.sharepoint.com/sites/quality/539/Shared%20Documents/Forms/AllItems.aspx?RootFolder=/sites/quality/539/Shared%20Documents/Staff%20Directories/DAP%20Coordinators&amp;FolderCTID=0x012000F8973DC62364B544A6CE5E28E450DDF6&amp;View=%7b7EF74934-7955-485F-BAAF-F6AA5B8B95BB%7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ursolutions.com/home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ntranet.ul.com/en/Tools/DeptsServs/Travel/Pages/Home.aspx" TargetMode="External"/><Relationship Id="rId5" Type="http://schemas.openxmlformats.org/officeDocument/2006/relationships/image" Target="../media/image13.tmp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slide" Target="slide12.xml"/><Relationship Id="rId18" Type="http://schemas.openxmlformats.org/officeDocument/2006/relationships/slide" Target="slide21.xml"/><Relationship Id="rId3" Type="http://schemas.openxmlformats.org/officeDocument/2006/relationships/slide" Target="slide18.xml"/><Relationship Id="rId21" Type="http://schemas.openxmlformats.org/officeDocument/2006/relationships/slide" Target="slide26.xml"/><Relationship Id="rId7" Type="http://schemas.openxmlformats.org/officeDocument/2006/relationships/diagramColors" Target="../diagrams/colors1.xml"/><Relationship Id="rId12" Type="http://schemas.openxmlformats.org/officeDocument/2006/relationships/slide" Target="slide8.xml"/><Relationship Id="rId17" Type="http://schemas.openxmlformats.org/officeDocument/2006/relationships/slide" Target="slide20.xml"/><Relationship Id="rId25" Type="http://schemas.openxmlformats.org/officeDocument/2006/relationships/slide" Target="slide32.xml"/><Relationship Id="rId2" Type="http://schemas.openxmlformats.org/officeDocument/2006/relationships/notesSlide" Target="../notesSlides/notesSlide2.xml"/><Relationship Id="rId16" Type="http://schemas.openxmlformats.org/officeDocument/2006/relationships/slide" Target="slide19.xml"/><Relationship Id="rId20" Type="http://schemas.openxmlformats.org/officeDocument/2006/relationships/slide" Target="slide2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11" Type="http://schemas.openxmlformats.org/officeDocument/2006/relationships/slide" Target="slide7.xml"/><Relationship Id="rId24" Type="http://schemas.openxmlformats.org/officeDocument/2006/relationships/slide" Target="slide30.xml"/><Relationship Id="rId5" Type="http://schemas.openxmlformats.org/officeDocument/2006/relationships/diagramLayout" Target="../diagrams/layout1.xml"/><Relationship Id="rId15" Type="http://schemas.openxmlformats.org/officeDocument/2006/relationships/slide" Target="slide14.xml"/><Relationship Id="rId23" Type="http://schemas.openxmlformats.org/officeDocument/2006/relationships/slide" Target="slide29.xml"/><Relationship Id="rId10" Type="http://schemas.openxmlformats.org/officeDocument/2006/relationships/slide" Target="slide6.xml"/><Relationship Id="rId19" Type="http://schemas.openxmlformats.org/officeDocument/2006/relationships/slide" Target="slide22.xml"/><Relationship Id="rId4" Type="http://schemas.openxmlformats.org/officeDocument/2006/relationships/diagramData" Target="../diagrams/data1.xml"/><Relationship Id="rId9" Type="http://schemas.openxmlformats.org/officeDocument/2006/relationships/slide" Target="slide3.xml"/><Relationship Id="rId14" Type="http://schemas.openxmlformats.org/officeDocument/2006/relationships/slide" Target="slide13.xml"/><Relationship Id="rId22" Type="http://schemas.openxmlformats.org/officeDocument/2006/relationships/slide" Target="slide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orporate.ul.com/departments/snk5212/DAP/DAP_Documents.cfm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orporate.ul.com/departments/snk5212/DAP/DAP_Documents.cf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ervices.ul.com/service/data-acceptance-progra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cs.ul.com/function/dcs/ControlledDocumentLibrary/00-OP-S0854/00-OP-S0854.doc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atahub-reports.ul.com/Reports/report/Ops/DAP/Test%20Facility%20Scope%20Export%20to%20Exce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57200" y="2533650"/>
            <a:ext cx="5548313" cy="140017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ea typeface="Geneva"/>
                <a:cs typeface="Geneva"/>
              </a:rPr>
              <a:t/>
            </a:r>
            <a:br>
              <a:rPr lang="en-US" altLang="en-US" smtClean="0">
                <a:latin typeface="Arial" pitchFamily="34" charset="0"/>
                <a:ea typeface="Geneva"/>
                <a:cs typeface="Geneva"/>
              </a:rPr>
            </a:br>
            <a:endParaRPr lang="en-US" altLang="en-US" smtClean="0">
              <a:latin typeface="Arial" pitchFamily="34" charset="0"/>
              <a:ea typeface="Geneva"/>
              <a:cs typeface="Geneva"/>
            </a:endParaRPr>
          </a:p>
        </p:txBody>
      </p:sp>
      <p:sp>
        <p:nvSpPr>
          <p:cNvPr id="38915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438400"/>
            <a:ext cx="7162800" cy="12192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ea typeface="Geneva"/>
              </a:rPr>
              <a:t>DAP Lead Auditor Training – Appendix</a:t>
            </a:r>
          </a:p>
          <a:p>
            <a:pPr eaLnBrk="1" hangingPunct="1"/>
            <a:endParaRPr lang="en-US" altLang="en-US" sz="3200" dirty="0" smtClean="0">
              <a:ea typeface="Geneva"/>
            </a:endParaRPr>
          </a:p>
          <a:p>
            <a:pPr eaLnBrk="1" hangingPunct="1"/>
            <a:endParaRPr lang="en-US" altLang="en-US" sz="3200" dirty="0" smtClean="0">
              <a:ea typeface="Geneva"/>
            </a:endParaRPr>
          </a:p>
        </p:txBody>
      </p:sp>
      <p:sp>
        <p:nvSpPr>
          <p:cNvPr id="38916" name="Rectangle 1"/>
          <p:cNvSpPr>
            <a:spLocks noChangeArrowheads="1"/>
          </p:cNvSpPr>
          <p:nvPr/>
        </p:nvSpPr>
        <p:spPr bwMode="auto">
          <a:xfrm>
            <a:off x="228600" y="5791200"/>
            <a:ext cx="8383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742950" indent="-285750" algn="l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altLang="en-US" sz="1600" b="1" smtClean="0">
                <a:solidFill>
                  <a:schemeClr val="bg1"/>
                </a:solidFill>
              </a:rPr>
              <a:t>June, </a:t>
            </a:r>
            <a:r>
              <a:rPr lang="en-US" altLang="en-US" sz="1600" b="1" dirty="0">
                <a:solidFill>
                  <a:schemeClr val="bg1"/>
                </a:solidFill>
              </a:rPr>
              <a:t>2017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 b="1" dirty="0">
                <a:solidFill>
                  <a:schemeClr val="bg1"/>
                </a:solidFill>
              </a:rPr>
              <a:t>For questions or comments, please contact  Ken Berger or Duncan Li</a:t>
            </a:r>
          </a:p>
        </p:txBody>
      </p:sp>
    </p:spTree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3352800"/>
          </a:xfrm>
        </p:spPr>
        <p:txBody>
          <a:bodyPr/>
          <a:lstStyle/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800600" y="28956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05" name="TextBox 4"/>
          <p:cNvSpPr txBox="1">
            <a:spLocks noChangeArrowheads="1"/>
          </p:cNvSpPr>
          <p:nvPr/>
        </p:nvSpPr>
        <p:spPr bwMode="auto">
          <a:xfrm>
            <a:off x="5181600" y="3721100"/>
            <a:ext cx="3124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smtClean="0">
                <a:solidFill>
                  <a:srgbClr val="000000"/>
                </a:solidFill>
                <a:cs typeface="Arial" pitchFamily="34" charset="0"/>
              </a:rPr>
              <a:t>Once you have the Scope you need, select “Excel” and click on “Export” to download the scope</a:t>
            </a:r>
          </a:p>
        </p:txBody>
      </p:sp>
      <p:pic>
        <p:nvPicPr>
          <p:cNvPr id="5120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371600"/>
            <a:ext cx="87630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7" name="Rectangle 1026"/>
          <p:cNvSpPr txBox="1">
            <a:spLocks noChangeArrowheads="1"/>
          </p:cNvSpPr>
          <p:nvPr/>
        </p:nvSpPr>
        <p:spPr bwMode="auto">
          <a:xfrm>
            <a:off x="228600" y="152400"/>
            <a:ext cx="8305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344488" indent="-171450" defTabSz="45720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569913" indent="-225425" defTabSz="4572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801688" indent="-231775" defTabSz="4572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974725" indent="-173038" defTabSz="4572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14319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18891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23463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28035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2800" b="1" smtClean="0">
                <a:solidFill>
                  <a:srgbClr val="C70932"/>
                </a:solidFill>
                <a:latin typeface="Gill Sans MT" pitchFamily="34" charset="0"/>
                <a:ea typeface="Geneva"/>
              </a:rPr>
              <a:t>Scope Export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10200" y="3429000"/>
            <a:ext cx="3733800" cy="341632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457200" indent="-457200" algn="l" eaLnBrk="1" hangingPunct="1">
              <a:spcBef>
                <a:spcPct val="0"/>
              </a:spcBef>
              <a:buAutoNum type="arabicPeriod"/>
            </a:pPr>
            <a:r>
              <a:rPr lang="en-US" sz="1800" dirty="0" smtClean="0"/>
              <a:t>Select </a:t>
            </a:r>
            <a:r>
              <a:rPr lang="en-US" sz="1800" dirty="0"/>
              <a:t>‘Excel’ from the drop down menu </a:t>
            </a:r>
            <a:r>
              <a:rPr lang="en-US" sz="1800" dirty="0" smtClean="0"/>
              <a:t>and  the download will begin. </a:t>
            </a:r>
          </a:p>
          <a:p>
            <a:pPr marL="457200" indent="-457200" algn="l" eaLnBrk="1" hangingPunct="1">
              <a:spcBef>
                <a:spcPct val="0"/>
              </a:spcBef>
              <a:buAutoNum type="arabicPeriod"/>
            </a:pPr>
            <a:r>
              <a:rPr lang="en-US" sz="1800" dirty="0" smtClean="0"/>
              <a:t>SAVE </a:t>
            </a:r>
            <a:r>
              <a:rPr lang="en-US" sz="1800" dirty="0"/>
              <a:t>the scope report in a convenient location on your computer.  File name is </a:t>
            </a:r>
            <a:r>
              <a:rPr lang="en-US" sz="1800" dirty="0" smtClean="0"/>
              <a:t>up to you.</a:t>
            </a:r>
          </a:p>
          <a:p>
            <a:pPr marL="457200" indent="-457200" algn="l" eaLnBrk="1" hangingPunct="1">
              <a:spcBef>
                <a:spcPct val="0"/>
              </a:spcBef>
              <a:buAutoNum type="arabicPeriod"/>
            </a:pPr>
            <a:r>
              <a:rPr lang="en-US" sz="1800" dirty="0" smtClean="0"/>
              <a:t>Make </a:t>
            </a:r>
            <a:r>
              <a:rPr lang="en-US" sz="1800" dirty="0"/>
              <a:t>sure it is saved in .xls </a:t>
            </a:r>
            <a:r>
              <a:rPr lang="en-US" sz="1800" dirty="0" smtClean="0"/>
              <a:t>format to enable it’s import into the DAP Assessment Tool.</a:t>
            </a:r>
            <a:endParaRPr lang="en-US" sz="1800" dirty="0"/>
          </a:p>
          <a:p>
            <a:pPr algn="l" eaLnBrk="1" hangingPunct="1">
              <a:spcBef>
                <a:spcPct val="0"/>
              </a:spcBef>
            </a:pPr>
            <a:endParaRPr lang="en-US" altLang="en-US" sz="1800" dirty="0" smtClean="0">
              <a:solidFill>
                <a:srgbClr val="000000"/>
              </a:solidFill>
              <a:latin typeface="Gill Sans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305800" cy="58102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Gill Sans MT" pitchFamily="34" charset="0"/>
                <a:ea typeface="Geneva"/>
                <a:cs typeface="Geneva"/>
              </a:rPr>
              <a:t>Items to verify with the client as a part of planning the audit: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33400" y="1295400"/>
            <a:ext cx="8153400" cy="3733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q"/>
            </a:pPr>
            <a:r>
              <a:rPr lang="en-US" altLang="en-US" dirty="0" smtClean="0">
                <a:latin typeface="Gill Sans MT" pitchFamily="34" charset="0"/>
                <a:ea typeface="Geneva"/>
                <a:cs typeface="Geneva"/>
              </a:rPr>
              <a:t> Scope of Participation 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q"/>
            </a:pPr>
            <a:r>
              <a:rPr lang="en-US" altLang="en-US" dirty="0" smtClean="0">
                <a:latin typeface="Gill Sans MT" pitchFamily="34" charset="0"/>
                <a:ea typeface="Geneva"/>
                <a:cs typeface="Geneva"/>
              </a:rPr>
              <a:t> Client address 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q"/>
            </a:pPr>
            <a:r>
              <a:rPr lang="en-US" altLang="en-US" dirty="0" smtClean="0">
                <a:latin typeface="Gill Sans MT" pitchFamily="34" charset="0"/>
                <a:ea typeface="Geneva"/>
                <a:cs typeface="Geneva"/>
              </a:rPr>
              <a:t> Client contact information (contact DAP@ul.com if different from ePro)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q"/>
            </a:pPr>
            <a:r>
              <a:rPr lang="en-US" altLang="en-US" dirty="0" smtClean="0">
                <a:latin typeface="Gill Sans MT" pitchFamily="34" charset="0"/>
                <a:ea typeface="Geneva"/>
                <a:cs typeface="Geneva"/>
              </a:rPr>
              <a:t>  Need for protective equipment (i.e. steel toed shoes, safety glasses)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q"/>
            </a:pPr>
            <a:r>
              <a:rPr lang="en-US" altLang="en-US" dirty="0" smtClean="0">
                <a:latin typeface="Gill Sans MT" pitchFamily="34" charset="0"/>
                <a:ea typeface="Geneva"/>
                <a:cs typeface="Geneva"/>
              </a:rPr>
              <a:t>  Changes to the Lab: personnel, test capability, signatories, others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q"/>
            </a:pPr>
            <a:r>
              <a:rPr lang="en-US" altLang="en-US" dirty="0" smtClean="0">
                <a:latin typeface="Gill Sans MT" pitchFamily="34" charset="0"/>
                <a:ea typeface="Geneva"/>
                <a:cs typeface="Geneva"/>
              </a:rPr>
              <a:t>  Suggest on-site audit dates per timeline and confirm client’s availability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q"/>
            </a:pPr>
            <a:r>
              <a:rPr lang="en-US" altLang="en-US" dirty="0" smtClean="0">
                <a:latin typeface="Gill Sans MT" pitchFamily="34" charset="0"/>
                <a:ea typeface="Geneva"/>
                <a:cs typeface="Geneva"/>
              </a:rPr>
              <a:t>  Communicate number of auditors who will be onsite (based on tests 	selected for evaluation)</a:t>
            </a:r>
          </a:p>
          <a:p>
            <a:pPr eaLnBrk="1" hangingPunct="1">
              <a:spcAft>
                <a:spcPts val="1200"/>
              </a:spcAft>
              <a:buFont typeface="Wingdings" pitchFamily="2" charset="2"/>
              <a:buChar char="§"/>
            </a:pPr>
            <a:endParaRPr lang="en-US" altLang="en-US" sz="2400" dirty="0" smtClean="0">
              <a:latin typeface="Gill Sans MT" pitchFamily="34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en-US" altLang="en-US" sz="2400" dirty="0" smtClean="0">
              <a:latin typeface="Gill Sans MT" pitchFamily="34" charset="0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407911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-10885" y="-19276"/>
            <a:ext cx="5040086" cy="639762"/>
          </a:xfrm>
        </p:spPr>
        <p:txBody>
          <a:bodyPr/>
          <a:lstStyle/>
          <a:p>
            <a:r>
              <a:rPr lang="en-US" altLang="en-US" dirty="0">
                <a:latin typeface="Gill Sans MT" pitchFamily="34" charset="0"/>
                <a:cs typeface="Geneva"/>
              </a:rPr>
              <a:t>DAP Industry Coordinators</a:t>
            </a:r>
            <a:endParaRPr lang="en-US" altLang="en-US" dirty="0" smtClean="0">
              <a:latin typeface="Gill Sans MT" pitchFamily="34" charset="0"/>
              <a:cs typeface="Genev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6858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DAP Industry Coordinators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list</a:t>
            </a:r>
          </a:p>
        </p:txBody>
      </p:sp>
      <p:pic>
        <p:nvPicPr>
          <p:cNvPr id="2" name="Picture 1" descr="DAP Coordinators - All Documents - Internet Explor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7635902" cy="464860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33600" y="4724400"/>
            <a:ext cx="3429000" cy="838200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err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ea typeface="Geneva"/>
                <a:cs typeface="Geneva"/>
              </a:rPr>
              <a:t>UL Travel sites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685800"/>
          </a:xfrm>
        </p:spPr>
        <p:txBody>
          <a:bodyPr/>
          <a:lstStyle/>
          <a:p>
            <a:pPr lvl="1" eaLnBrk="1" hangingPunct="1">
              <a:spcBef>
                <a:spcPts val="2400"/>
              </a:spcBef>
              <a:buFontTx/>
              <a:buChar char="•"/>
            </a:pPr>
            <a:r>
              <a:rPr lang="en-US" altLang="en-US" sz="2000" smtClean="0">
                <a:latin typeface="Arial" pitchFamily="34" charset="0"/>
                <a:ea typeface="Geneva"/>
                <a:cs typeface="Geneva"/>
              </a:rPr>
              <a:t>Concur website: </a:t>
            </a:r>
            <a:r>
              <a:rPr lang="en-US" altLang="en-US" sz="2000" smtClean="0">
                <a:latin typeface="Arial" pitchFamily="34" charset="0"/>
                <a:ea typeface="Geneva"/>
                <a:cs typeface="Geneva"/>
                <a:hlinkClick r:id="rId3"/>
              </a:rPr>
              <a:t>https://www.concursolutions.com/home.asp</a:t>
            </a:r>
            <a:endParaRPr lang="en-US" altLang="en-US" sz="2000" smtClean="0">
              <a:latin typeface="Arial" pitchFamily="34" charset="0"/>
              <a:ea typeface="Geneva"/>
              <a:cs typeface="Geneva"/>
            </a:endParaRPr>
          </a:p>
        </p:txBody>
      </p:sp>
      <p:pic>
        <p:nvPicPr>
          <p:cNvPr id="5" name="Picture 4" descr="Home - Internet Explorer"/>
          <p:cNvPicPr>
            <a:picLocks noChangeAspect="1"/>
          </p:cNvPicPr>
          <p:nvPr/>
        </p:nvPicPr>
        <p:blipFill rotWithShape="1">
          <a:blip r:embed="rId4"/>
          <a:srcRect l="2954" t="21431" r="17451" b="36057"/>
          <a:stretch/>
        </p:blipFill>
        <p:spPr>
          <a:xfrm>
            <a:off x="0" y="1371600"/>
            <a:ext cx="6096000" cy="2898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Travel  - Home - Internet Explorer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" t="27336" r="35645" b="36332"/>
          <a:stretch/>
        </p:blipFill>
        <p:spPr>
          <a:xfrm>
            <a:off x="4408713" y="4379992"/>
            <a:ext cx="4735287" cy="2478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5063" name="Rectangle 3"/>
          <p:cNvSpPr txBox="1">
            <a:spLocks noChangeArrowheads="1"/>
          </p:cNvSpPr>
          <p:nvPr/>
        </p:nvSpPr>
        <p:spPr bwMode="auto">
          <a:xfrm>
            <a:off x="0" y="4800600"/>
            <a:ext cx="449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344488" indent="-171450" algn="l" defTabSz="45720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14319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18891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23463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28035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Bef>
                <a:spcPts val="2400"/>
              </a:spcBef>
              <a:buFontTx/>
              <a:buChar char="•"/>
            </a:pPr>
            <a:r>
              <a:rPr lang="en-US" altLang="en-US">
                <a:ea typeface="Geneva"/>
              </a:rPr>
              <a:t>UL Travelnet - </a:t>
            </a:r>
            <a:r>
              <a:rPr lang="en-US" altLang="en-US">
                <a:ea typeface="Geneva"/>
                <a:hlinkClick r:id="rId6"/>
              </a:rPr>
              <a:t>http://intranet.ul.com/en/Tools/DeptsServs/Travel/Pages/Home.aspx</a:t>
            </a:r>
            <a:endParaRPr lang="en-US" altLang="en-US">
              <a:ea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23771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AP - Data Acceptance Program -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4" t="30347" r="3404" b="17250"/>
          <a:stretch/>
        </p:blipFill>
        <p:spPr>
          <a:xfrm>
            <a:off x="762000" y="533400"/>
            <a:ext cx="7655157" cy="527178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98682" y="5195586"/>
            <a:ext cx="2895600" cy="609600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0886" y="-19276"/>
            <a:ext cx="9002486" cy="639762"/>
          </a:xfrm>
        </p:spPr>
        <p:txBody>
          <a:bodyPr/>
          <a:lstStyle/>
          <a:p>
            <a:r>
              <a:rPr lang="en-US" altLang="en-US" dirty="0" smtClean="0">
                <a:solidFill>
                  <a:srgbClr val="C70932"/>
                </a:solidFill>
                <a:latin typeface="Gill Sans MT" pitchFamily="34" charset="0"/>
                <a:ea typeface="Geneva"/>
              </a:rPr>
              <a:t>DAP </a:t>
            </a:r>
            <a:r>
              <a:rPr lang="en-US" altLang="en-US" dirty="0">
                <a:solidFill>
                  <a:srgbClr val="C70932"/>
                </a:solidFill>
                <a:latin typeface="Gill Sans MT" pitchFamily="34" charset="0"/>
                <a:ea typeface="Geneva"/>
              </a:rPr>
              <a:t>Assessment Tool (00-OP-F0031) To Get Started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6019800"/>
            <a:ext cx="679388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en-US" sz="2000" dirty="0" smtClean="0">
                <a:latin typeface="Arial" pitchFamily="34" charset="0"/>
              </a:rPr>
              <a:t>Obtain </a:t>
            </a:r>
            <a:r>
              <a:rPr lang="en-US" altLang="en-US" sz="2000" dirty="0">
                <a:latin typeface="Arial" pitchFamily="34" charset="0"/>
              </a:rPr>
              <a:t>the DAP Assessment Tool on QE </a:t>
            </a:r>
            <a:r>
              <a:rPr lang="en-US" altLang="en-US" sz="2000" dirty="0" smtClean="0">
                <a:latin typeface="Arial" pitchFamily="34" charset="0"/>
              </a:rPr>
              <a:t>DAP site under Dap Documents and Tools.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99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6248400" cy="8985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61963" lvl="1" indent="-342900" eaLnBrk="1" hangingPunct="1">
              <a:defRPr/>
            </a:pPr>
            <a:r>
              <a:rPr lang="en-US" sz="2000" dirty="0" smtClean="0">
                <a:latin typeface="Gill Sans MT" panose="020B0502020104020203" pitchFamily="34" charset="0"/>
              </a:rPr>
              <a:t>Open </a:t>
            </a:r>
            <a:r>
              <a:rPr lang="en-US" sz="2000" dirty="0">
                <a:latin typeface="Gill Sans MT" panose="020B0502020104020203" pitchFamily="34" charset="0"/>
              </a:rPr>
              <a:t>DAP Assessment Tool (00-OP-F0031</a:t>
            </a:r>
            <a:r>
              <a:rPr lang="en-US" sz="2000" dirty="0" smtClean="0">
                <a:latin typeface="Gill Sans MT" panose="020B0502020104020203" pitchFamily="34" charset="0"/>
              </a:rPr>
              <a:t>)</a:t>
            </a:r>
          </a:p>
          <a:p>
            <a:pPr marL="461963" lvl="1" indent="-342900" eaLnBrk="1" hangingPunct="1">
              <a:defRPr/>
            </a:pPr>
            <a:r>
              <a:rPr lang="en-US" sz="2000" dirty="0" smtClean="0">
                <a:latin typeface="Gill Sans MT" panose="020B0502020104020203" pitchFamily="34" charset="0"/>
              </a:rPr>
              <a:t>Select “Initial / Annual </a:t>
            </a:r>
            <a:r>
              <a:rPr lang="en-US" sz="2000" dirty="0">
                <a:latin typeface="Gill Sans MT" panose="020B0502020104020203" pitchFamily="34" charset="0"/>
              </a:rPr>
              <a:t>Laboratory </a:t>
            </a:r>
            <a:r>
              <a:rPr lang="en-US" sz="2000" dirty="0" smtClean="0">
                <a:latin typeface="Gill Sans MT" panose="020B0502020104020203" pitchFamily="34" charset="0"/>
              </a:rPr>
              <a:t>Assessment”</a:t>
            </a:r>
            <a:endParaRPr lang="en-US" sz="2000" dirty="0" smtClean="0"/>
          </a:p>
          <a:p>
            <a:pPr marL="461963" lvl="1" indent="-342900" eaLnBrk="1" hangingPunct="1">
              <a:defRPr/>
            </a:pPr>
            <a:endParaRPr lang="en-US" sz="2000" dirty="0"/>
          </a:p>
          <a:p>
            <a:pPr marL="461963" lvl="1" indent="-342900" eaLnBrk="1" hangingPunct="1">
              <a:spcBef>
                <a:spcPts val="2400"/>
              </a:spcBef>
              <a:defRPr/>
            </a:pPr>
            <a:endParaRPr lang="en-US" sz="2000" dirty="0" smtClean="0"/>
          </a:p>
          <a:p>
            <a:pPr marL="461963" lvl="1" indent="-342900" eaLnBrk="1" hangingPunct="1">
              <a:spcBef>
                <a:spcPts val="2400"/>
              </a:spcBef>
              <a:defRPr/>
            </a:pPr>
            <a:endParaRPr lang="en-US" sz="2000" dirty="0" smtClean="0"/>
          </a:p>
          <a:p>
            <a:pPr marL="119063" lvl="1" indent="0" eaLnBrk="1" hangingPunct="1">
              <a:buFont typeface="Arial" pitchFamily="34" charset="0"/>
              <a:buNone/>
              <a:defRPr/>
            </a:pPr>
            <a:endParaRPr lang="en-US" sz="2000" dirty="0"/>
          </a:p>
        </p:txBody>
      </p:sp>
      <p:pic>
        <p:nvPicPr>
          <p:cNvPr id="55300" name="Picture 1" descr="DAP Assessment Too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5410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762000" y="1447800"/>
            <a:ext cx="609600" cy="118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02" name="TextBox 1"/>
          <p:cNvSpPr txBox="1">
            <a:spLocks noChangeArrowheads="1"/>
          </p:cNvSpPr>
          <p:nvPr/>
        </p:nvSpPr>
        <p:spPr bwMode="auto">
          <a:xfrm>
            <a:off x="304800" y="5486400"/>
            <a:ext cx="6248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1800" dirty="0" smtClean="0">
                <a:solidFill>
                  <a:schemeClr val="tx2"/>
                </a:solidFill>
                <a:latin typeface="Gill Sans MT" pitchFamily="34" charset="0"/>
                <a:cs typeface="Arial" pitchFamily="34" charset="0"/>
              </a:rPr>
              <a:t>NOTE: Documented Instructions on the use of the DAP Tool are contained within Job Aide 00-OP-0042.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6200" y="76200"/>
            <a:ext cx="6629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MS PGothic" pitchFamily="34" charset="-128"/>
                <a:cs typeface="Geneva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MS PGothic" pitchFamily="34" charset="-128"/>
                <a:cs typeface="Geneva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MS PGothic" pitchFamily="34" charset="-128"/>
                <a:cs typeface="Geneva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MS PGothic" pitchFamily="34" charset="-128"/>
                <a:cs typeface="Geneva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MS PGothic" pitchFamily="34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C70932"/>
                </a:solidFill>
                <a:latin typeface="Gill Sans MT" pitchFamily="34" charset="0"/>
                <a:ea typeface="Geneva"/>
              </a:rPr>
              <a:t>DAP Audit Agenda Preparation</a:t>
            </a:r>
          </a:p>
        </p:txBody>
      </p:sp>
    </p:spTree>
    <p:extLst>
      <p:ext uri="{BB962C8B-B14F-4D97-AF65-F5344CB8AC3E}">
        <p14:creationId xmlns:p14="http://schemas.microsoft.com/office/powerpoint/2010/main" val="28830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7696200" cy="1219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61963" lvl="1" indent="-342900" eaLnBrk="1" hangingPunct="1"/>
            <a:r>
              <a:rPr lang="en-US" altLang="en-US" sz="2000" dirty="0" smtClean="0">
                <a:latin typeface="Gill Sans MT" pitchFamily="34" charset="0"/>
                <a:ea typeface="Arial Unicode MS" pitchFamily="34" charset="-128"/>
              </a:rPr>
              <a:t>Go to “DAP Tool Preparation” tab.</a:t>
            </a:r>
          </a:p>
          <a:p>
            <a:pPr marL="461963" lvl="1" indent="-342900" eaLnBrk="1" hangingPunct="1"/>
            <a:r>
              <a:rPr lang="en-US" altLang="en-US" sz="2000" dirty="0" smtClean="0">
                <a:latin typeface="Gill Sans MT" pitchFamily="34" charset="0"/>
                <a:ea typeface="Arial Unicode MS" pitchFamily="34" charset="-128"/>
              </a:rPr>
              <a:t>“Click to Import Scope from DataHub DAP Participant Report</a:t>
            </a:r>
          </a:p>
          <a:p>
            <a:pPr marL="461963" lvl="1" indent="-342900" eaLnBrk="1" hangingPunct="1"/>
            <a:endParaRPr lang="en-US" altLang="en-US" sz="2000" dirty="0" smtClean="0">
              <a:latin typeface="Gill Sans MT" pitchFamily="34" charset="0"/>
              <a:ea typeface="Arial Unicode MS" pitchFamily="34" charset="-128"/>
            </a:endParaRPr>
          </a:p>
          <a:p>
            <a:pPr marL="461963" lvl="1" indent="-342900" eaLnBrk="1" hangingPunct="1"/>
            <a:endParaRPr lang="en-US" altLang="en-US" sz="2000" dirty="0" smtClean="0">
              <a:latin typeface="Gill Sans MT" pitchFamily="34" charset="0"/>
              <a:ea typeface="Arial Unicode MS" pitchFamily="34" charset="-128"/>
            </a:endParaRPr>
          </a:p>
          <a:p>
            <a:pPr marL="461963" lvl="1" indent="-342900" eaLnBrk="1" hangingPunct="1"/>
            <a:endParaRPr lang="en-US" altLang="en-US" sz="2000" dirty="0" smtClean="0">
              <a:latin typeface="Gill Sans MT" pitchFamily="34" charset="0"/>
              <a:ea typeface="Arial Unicode MS" pitchFamily="34" charset="-128"/>
            </a:endParaRPr>
          </a:p>
          <a:p>
            <a:pPr marL="461963" lvl="1" indent="-342900" eaLnBrk="1" hangingPunct="1"/>
            <a:endParaRPr lang="en-US" altLang="en-US" sz="2000" dirty="0" smtClean="0">
              <a:latin typeface="Gill Sans MT" pitchFamily="34" charset="0"/>
              <a:ea typeface="Arial Unicode MS" pitchFamily="34" charset="-128"/>
            </a:endParaRPr>
          </a:p>
          <a:p>
            <a:pPr marL="461963" lvl="1" indent="-342900" eaLnBrk="1" hangingPunct="1"/>
            <a:endParaRPr lang="en-US" altLang="en-US" sz="2000" dirty="0" smtClean="0">
              <a:latin typeface="Gill Sans MT" pitchFamily="34" charset="0"/>
              <a:ea typeface="Arial Unicode MS" pitchFamily="34" charset="-128"/>
            </a:endParaRPr>
          </a:p>
        </p:txBody>
      </p:sp>
      <p:sp>
        <p:nvSpPr>
          <p:cNvPr id="56324" name="TextBox 1"/>
          <p:cNvSpPr txBox="1">
            <a:spLocks noChangeArrowheads="1"/>
          </p:cNvSpPr>
          <p:nvPr/>
        </p:nvSpPr>
        <p:spPr bwMode="auto">
          <a:xfrm>
            <a:off x="1447800" y="5562600"/>
            <a:ext cx="727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indent="0" algn="l" eaLnBrk="1" hangingPunct="1">
              <a:spcBef>
                <a:spcPct val="0"/>
              </a:spcBef>
            </a:pPr>
            <a:r>
              <a:rPr lang="en-US" altLang="en-US" dirty="0" smtClean="0">
                <a:solidFill>
                  <a:schemeClr val="tx2"/>
                </a:solidFill>
                <a:latin typeface="Gill Sans MT" pitchFamily="34" charset="0"/>
                <a:cs typeface="Arial" pitchFamily="34" charset="0"/>
              </a:rPr>
              <a:t>NOTE: Importing the Scope will also populate certain information into the 	DAP Tool (Client Name, Address, etc.)</a:t>
            </a:r>
          </a:p>
        </p:txBody>
      </p:sp>
      <p:pic>
        <p:nvPicPr>
          <p:cNvPr id="5632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63825"/>
            <a:ext cx="89154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867400" y="2057400"/>
            <a:ext cx="17526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 bwMode="auto">
          <a:xfrm>
            <a:off x="76200" y="76200"/>
            <a:ext cx="7543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MS PGothic" pitchFamily="34" charset="-128"/>
                <a:cs typeface="Geneva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MS PGothic" pitchFamily="34" charset="-128"/>
                <a:cs typeface="Geneva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MS PGothic" pitchFamily="34" charset="-128"/>
                <a:cs typeface="Geneva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MS PGothic" pitchFamily="34" charset="-128"/>
                <a:cs typeface="Geneva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MS PGothic" pitchFamily="34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C70932"/>
                </a:solidFill>
                <a:latin typeface="Gill Sans MT" pitchFamily="34" charset="0"/>
                <a:ea typeface="Geneva"/>
              </a:rPr>
              <a:t>Import Scope into DAP Assessment Tool</a:t>
            </a:r>
          </a:p>
        </p:txBody>
      </p:sp>
    </p:spTree>
    <p:extLst>
      <p:ext uri="{BB962C8B-B14F-4D97-AF65-F5344CB8AC3E}">
        <p14:creationId xmlns:p14="http://schemas.microsoft.com/office/powerpoint/2010/main" val="41726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70932"/>
                </a:solidFill>
                <a:latin typeface="Gill Sans MT" pitchFamily="34" charset="0"/>
                <a:ea typeface="Geneva"/>
              </a:rPr>
              <a:t>Additional Information Required for Assessment </a:t>
            </a:r>
            <a:r>
              <a:rPr lang="en-US" altLang="en-US" dirty="0" smtClean="0">
                <a:solidFill>
                  <a:srgbClr val="C70932"/>
                </a:solidFill>
                <a:latin typeface="Gill Sans MT" pitchFamily="34" charset="0"/>
                <a:ea typeface="Geneva"/>
              </a:rPr>
              <a:t>Tool</a:t>
            </a:r>
            <a:endParaRPr lang="en-US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4343400"/>
          </a:xfrm>
        </p:spPr>
        <p:txBody>
          <a:bodyPr/>
          <a:lstStyle/>
          <a:p>
            <a:pPr marL="461963" lvl="1" indent="-342900" eaLnBrk="1" hangingPunct="1"/>
            <a:endParaRPr lang="en-US" altLang="en-US" sz="2000" dirty="0" smtClean="0">
              <a:latin typeface="Arial" pitchFamily="34" charset="0"/>
              <a:ea typeface="Arial Unicode MS" pitchFamily="34" charset="-128"/>
            </a:endParaRPr>
          </a:p>
          <a:p>
            <a:pPr marL="461963" lvl="1" indent="-342900" eaLnBrk="1" hangingPunct="1"/>
            <a:endParaRPr lang="en-US" altLang="en-US" sz="2000" dirty="0" smtClean="0">
              <a:latin typeface="Arial" pitchFamily="34" charset="0"/>
              <a:ea typeface="Arial Unicode MS" pitchFamily="34" charset="-128"/>
            </a:endParaRPr>
          </a:p>
          <a:p>
            <a:pPr marL="461963" lvl="1" indent="-342900" eaLnBrk="1" hangingPunct="1"/>
            <a:endParaRPr lang="en-US" altLang="en-US" sz="2000" dirty="0" smtClean="0">
              <a:latin typeface="Arial" pitchFamily="34" charset="0"/>
              <a:ea typeface="Arial Unicode MS" pitchFamily="34" charset="-128"/>
            </a:endParaRPr>
          </a:p>
          <a:p>
            <a:pPr marL="461963" lvl="1" indent="-342900" eaLnBrk="1" hangingPunct="1"/>
            <a:endParaRPr lang="en-US" altLang="en-US" sz="2000" dirty="0" smtClean="0">
              <a:latin typeface="Arial" pitchFamily="34" charset="0"/>
              <a:ea typeface="Arial Unicode MS" pitchFamily="34" charset="-128"/>
            </a:endParaRPr>
          </a:p>
          <a:p>
            <a:pPr marL="461963" lvl="1" indent="-342900" eaLnBrk="1" hangingPunct="1"/>
            <a:endParaRPr lang="en-US" altLang="en-US" sz="2000" dirty="0" smtClean="0">
              <a:latin typeface="Arial" pitchFamily="34" charset="0"/>
              <a:ea typeface="Arial Unicode MS" pitchFamily="34" charset="-128"/>
            </a:endParaRPr>
          </a:p>
        </p:txBody>
      </p:sp>
      <p:pic>
        <p:nvPicPr>
          <p:cNvPr id="5734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6106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1026"/>
          <p:cNvSpPr txBox="1">
            <a:spLocks noChangeArrowheads="1"/>
          </p:cNvSpPr>
          <p:nvPr/>
        </p:nvSpPr>
        <p:spPr bwMode="auto">
          <a:xfrm>
            <a:off x="228600" y="152400"/>
            <a:ext cx="8305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344488" indent="-171450" defTabSz="45720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569913" indent="-225425" defTabSz="4572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801688" indent="-231775" defTabSz="4572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974725" indent="-173038" defTabSz="4572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14319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18891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23463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28035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2800" b="1" dirty="0" smtClean="0">
              <a:solidFill>
                <a:srgbClr val="C70932"/>
              </a:solidFill>
              <a:latin typeface="Gill Sans MT" pitchFamily="34" charset="0"/>
              <a:ea typeface="Geneva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-27972" y="20407"/>
            <a:ext cx="917197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MS PGothic" pitchFamily="34" charset="-128"/>
                <a:cs typeface="Geneva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MS PGothic" pitchFamily="34" charset="-128"/>
                <a:cs typeface="Geneva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MS PGothic" pitchFamily="34" charset="-128"/>
                <a:cs typeface="Geneva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MS PGothic" pitchFamily="34" charset="-128"/>
                <a:cs typeface="Geneva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MS PGothic" pitchFamily="34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C70932"/>
              </a:solidFill>
              <a:latin typeface="Gill Sans MT" pitchFamily="34" charset="0"/>
              <a:ea typeface="Genev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48200" y="6361113"/>
            <a:ext cx="4419600" cy="449262"/>
          </a:xfrm>
          <a:prstGeom prst="rect">
            <a:avLst/>
          </a:prstGeom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4488" indent="-17145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9913" indent="-225425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01688" indent="-231775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74725" indent="-173038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 eaLnBrk="1" hangingPunct="1">
              <a:buNone/>
              <a:defRPr/>
            </a:pPr>
            <a:r>
              <a:rPr lang="en-US" sz="2000" dirty="0" smtClean="0">
                <a:latin typeface="Gill Sans MT" panose="020B0502020104020203" pitchFamily="34" charset="0"/>
              </a:rPr>
              <a:t>Most information is entered by hand</a:t>
            </a:r>
            <a:endParaRPr lang="en-US" sz="2000" dirty="0" smtClean="0"/>
          </a:p>
          <a:p>
            <a:pPr marL="461963" lvl="1" indent="-342900" eaLnBrk="1" hangingPunct="1">
              <a:defRPr/>
            </a:pPr>
            <a:endParaRPr lang="en-US" sz="2000" dirty="0" smtClean="0"/>
          </a:p>
          <a:p>
            <a:pPr marL="461963" lvl="1" indent="-342900" eaLnBrk="1" hangingPunct="1">
              <a:spcBef>
                <a:spcPts val="2400"/>
              </a:spcBef>
              <a:defRPr/>
            </a:pPr>
            <a:endParaRPr lang="en-US" sz="2000" dirty="0" smtClean="0"/>
          </a:p>
          <a:p>
            <a:pPr marL="461963" lvl="1" indent="-342900" eaLnBrk="1" hangingPunct="1">
              <a:spcBef>
                <a:spcPts val="2400"/>
              </a:spcBef>
              <a:defRPr/>
            </a:pPr>
            <a:endParaRPr lang="en-US" sz="2000" dirty="0" smtClean="0"/>
          </a:p>
          <a:p>
            <a:pPr marL="119063" lvl="1" indent="0" eaLnBrk="1" hangingPunct="1">
              <a:buFont typeface="Arial" pitchFamily="34" charset="0"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48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le Number Search - Internet Explorer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78"/>
          <a:stretch/>
        </p:blipFill>
        <p:spPr>
          <a:xfrm>
            <a:off x="36443" y="4343400"/>
            <a:ext cx="9144000" cy="185837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DMS look up for prior </a:t>
            </a:r>
            <a:r>
              <a:rPr lang="en-US" dirty="0" err="1" smtClean="0"/>
              <a:t>Pathnotes</a:t>
            </a:r>
            <a:r>
              <a:rPr lang="en-US" dirty="0" smtClean="0"/>
              <a:t> and NCR report</a:t>
            </a:r>
          </a:p>
        </p:txBody>
      </p:sp>
      <p:pic>
        <p:nvPicPr>
          <p:cNvPr id="5" name="Content Placeholder 4" descr="DMS Home - Internet Explorer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" t="8507" r="69517" b="20520"/>
          <a:stretch/>
        </p:blipFill>
        <p:spPr>
          <a:xfrm>
            <a:off x="304800" y="1276183"/>
            <a:ext cx="2449003" cy="3180522"/>
          </a:xfrm>
          <a:ln w="25400">
            <a:solidFill>
              <a:schemeClr val="accent1"/>
            </a:solidFill>
          </a:ln>
        </p:spPr>
      </p:pic>
      <p:pic>
        <p:nvPicPr>
          <p:cNvPr id="6" name="Picture 5" descr="File Number Search - Internet Explorer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0" r="50949" b="62686"/>
          <a:stretch/>
        </p:blipFill>
        <p:spPr>
          <a:xfrm>
            <a:off x="3359426" y="1905000"/>
            <a:ext cx="4485198" cy="141533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381000" y="2209800"/>
            <a:ext cx="838200" cy="169628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1219199" y="2209799"/>
            <a:ext cx="304800" cy="17217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33692" y="2573572"/>
            <a:ext cx="1074751" cy="22860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00692" y="2933369"/>
            <a:ext cx="457200" cy="15240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76692" y="2573572"/>
            <a:ext cx="1447800" cy="22860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89404" y="221544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5292" y="222620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10631" y="254790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3352800" y="1143000"/>
            <a:ext cx="1524000" cy="457200"/>
          </a:xfrm>
          <a:prstGeom prst="borderCallout1">
            <a:avLst>
              <a:gd name="adj1" fmla="val 51794"/>
              <a:gd name="adj2" fmla="val 537"/>
              <a:gd name="adj3" fmla="val 112500"/>
              <a:gd name="adj4" fmla="val -38333"/>
            </a:avLst>
          </a:prstGeom>
          <a:noFill/>
          <a:ln w="254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Click on “File Number Search” in the DMS home page</a:t>
            </a:r>
          </a:p>
        </p:txBody>
      </p:sp>
      <p:sp>
        <p:nvSpPr>
          <p:cNvPr id="20" name="Line Callout 1 19"/>
          <p:cNvSpPr/>
          <p:nvPr/>
        </p:nvSpPr>
        <p:spPr>
          <a:xfrm>
            <a:off x="6019800" y="1066800"/>
            <a:ext cx="1981200" cy="762000"/>
          </a:xfrm>
          <a:prstGeom prst="borderCallout1">
            <a:avLst>
              <a:gd name="adj1" fmla="val 48489"/>
              <a:gd name="adj2" fmla="val 95"/>
              <a:gd name="adj3" fmla="val 107804"/>
              <a:gd name="adj4" fmla="val -39136"/>
            </a:avLst>
          </a:prstGeom>
          <a:noFill/>
          <a:ln w="254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1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Step 1: Enter the file number</a:t>
            </a:r>
          </a:p>
          <a:p>
            <a:pPr algn="l"/>
            <a:r>
              <a:rPr lang="en-US" sz="11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Step 2: Content group shall be blank</a:t>
            </a:r>
          </a:p>
          <a:p>
            <a:pPr algn="l"/>
            <a:r>
              <a:rPr lang="en-US" sz="11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Step 3: Click on “Search”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52400" y="5105400"/>
            <a:ext cx="1447800" cy="167189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2400" y="5638800"/>
            <a:ext cx="1295400" cy="15240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Elbow Connector 23"/>
          <p:cNvCxnSpPr>
            <a:stCxn id="21" idx="3"/>
          </p:cNvCxnSpPr>
          <p:nvPr/>
        </p:nvCxnSpPr>
        <p:spPr>
          <a:xfrm flipH="1">
            <a:off x="1447800" y="5188995"/>
            <a:ext cx="152400" cy="602205"/>
          </a:xfrm>
          <a:prstGeom prst="bentConnector4">
            <a:avLst>
              <a:gd name="adj1" fmla="val -150000"/>
              <a:gd name="adj2" fmla="val 85989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52400" y="5486399"/>
            <a:ext cx="1371600" cy="148703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28800" y="510540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00199" y="5261569"/>
            <a:ext cx="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30" name="Line Callout 1 29"/>
          <p:cNvSpPr/>
          <p:nvPr/>
        </p:nvSpPr>
        <p:spPr>
          <a:xfrm>
            <a:off x="5067300" y="3505200"/>
            <a:ext cx="3695700" cy="762000"/>
          </a:xfrm>
          <a:prstGeom prst="borderCallout1">
            <a:avLst>
              <a:gd name="adj1" fmla="val 49475"/>
              <a:gd name="adj2" fmla="val 15"/>
              <a:gd name="adj3" fmla="val 107689"/>
              <a:gd name="adj4" fmla="val -37729"/>
            </a:avLst>
          </a:prstGeom>
          <a:noFill/>
          <a:ln w="254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AutoNum type="arabicParenR"/>
            </a:pPr>
            <a:endParaRPr lang="en-US" sz="11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algn="l">
              <a:buAutoNum type="arabicParenR"/>
            </a:pPr>
            <a:r>
              <a:rPr lang="en-US" sz="11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Download the </a:t>
            </a:r>
            <a:r>
              <a:rPr lang="en-US" sz="11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1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athnote</a:t>
            </a:r>
            <a:r>
              <a:rPr lang="en-US" sz="11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document from the last two annual audits.</a:t>
            </a:r>
          </a:p>
          <a:p>
            <a:pPr marL="228600" indent="-228600" algn="l">
              <a:buAutoNum type="arabicParenR"/>
            </a:pPr>
            <a:r>
              <a:rPr lang="en-US" sz="11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Download the latest NCR documents from the last annual audit</a:t>
            </a:r>
          </a:p>
          <a:p>
            <a:pPr marL="228600" indent="-228600" algn="l">
              <a:buAutoNum type="arabicParenR"/>
            </a:pPr>
            <a:endParaRPr lang="en-US" sz="1100" dirty="0" err="1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4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86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C70932"/>
                </a:solidFill>
                <a:latin typeface="Gill Sans MT" pitchFamily="34" charset="0"/>
                <a:ea typeface="Geneva"/>
              </a:rPr>
              <a:t>Datasheet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914400"/>
            <a:ext cx="8229600" cy="1752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spcBef>
                <a:spcPts val="24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latin typeface="Gill Sans MT" panose="020B0502020104020203" pitchFamily="34" charset="0"/>
              </a:rPr>
              <a:t>Record the following in “Datasheet (5.10) &amp; NCR Review” tab.</a:t>
            </a:r>
          </a:p>
          <a:p>
            <a:pPr lvl="4" eaLnBrk="1" hangingPunct="1">
              <a:defRPr/>
            </a:pPr>
            <a:r>
              <a:rPr lang="en-US" sz="2000" dirty="0" smtClean="0">
                <a:latin typeface="Gill Sans MT" panose="020B0502020104020203" pitchFamily="34" charset="0"/>
              </a:rPr>
              <a:t>Comments – if no problems, write ‘no issues found’</a:t>
            </a:r>
          </a:p>
          <a:p>
            <a:pPr lvl="4" eaLnBrk="1" hangingPunct="1">
              <a:defRPr/>
            </a:pPr>
            <a:r>
              <a:rPr lang="en-US" sz="2000" dirty="0" smtClean="0">
                <a:latin typeface="Gill Sans MT" panose="020B0502020104020203" pitchFamily="34" charset="0"/>
              </a:rPr>
              <a:t>NCR # if one is issued to the client</a:t>
            </a:r>
          </a:p>
          <a:p>
            <a:pPr lvl="4" eaLnBrk="1" hangingPunct="1">
              <a:defRPr/>
            </a:pPr>
            <a:r>
              <a:rPr lang="en-US" sz="2000" dirty="0" smtClean="0">
                <a:latin typeface="Gill Sans MT" panose="020B0502020104020203" pitchFamily="34" charset="0"/>
              </a:rPr>
              <a:t>CAS notification and date</a:t>
            </a:r>
            <a:r>
              <a:rPr lang="en-US" sz="2000" dirty="0">
                <a:latin typeface="Gill Sans MT" panose="020B0502020104020203" pitchFamily="34" charset="0"/>
              </a:rPr>
              <a:t>,</a:t>
            </a:r>
            <a:r>
              <a:rPr lang="en-US" sz="2000" dirty="0" smtClean="0">
                <a:latin typeface="Gill Sans MT" panose="020B0502020104020203" pitchFamily="34" charset="0"/>
              </a:rPr>
              <a:t> Internal CAR # (if applicable)</a:t>
            </a:r>
          </a:p>
        </p:txBody>
      </p:sp>
      <p:pic>
        <p:nvPicPr>
          <p:cNvPr id="70660" name="Picture 1" descr="Microsoft Excel - DA87, Pathnotes.xls  [Compatibility Mode]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0" b="26550"/>
          <a:stretch>
            <a:fillRect/>
          </a:stretch>
        </p:blipFill>
        <p:spPr bwMode="auto">
          <a:xfrm>
            <a:off x="152400" y="3200400"/>
            <a:ext cx="8763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1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hlinkClick r:id="rId3" action="ppaction://hlinksldjump"/>
          </p:cNvPr>
          <p:cNvGraphicFramePr/>
          <p:nvPr>
            <p:extLst>
              <p:ext uri="{D42A27DB-BD31-4B8C-83A1-F6EECF244321}">
                <p14:modId xmlns:p14="http://schemas.microsoft.com/office/powerpoint/2010/main" val="417272771"/>
              </p:ext>
            </p:extLst>
          </p:nvPr>
        </p:nvGraphicFramePr>
        <p:xfrm>
          <a:off x="152400" y="4648200"/>
          <a:ext cx="89154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3352800" cy="44608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Table of Contents</a:t>
            </a:r>
            <a:endParaRPr lang="en-US" altLang="en-US" sz="2000" dirty="0" smtClean="0">
              <a:latin typeface="Arial" pitchFamily="34" charset="0"/>
              <a:ea typeface="Geneva"/>
              <a:cs typeface="Geneva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4572000" cy="3733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9" action="ppaction://hlinksldjump"/>
              </a:rPr>
              <a:t>DAP Programs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 – p 3-5 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10" action="ppaction://hlinksldjump"/>
              </a:rPr>
              <a:t>Process overview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 – pp 6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11" action="ppaction://hlinksldjump"/>
              </a:rPr>
              <a:t>AVD in Flex</a:t>
            </a:r>
            <a:r>
              <a:rPr lang="en-US" altLang="en-US" dirty="0">
                <a:latin typeface="Arial" pitchFamily="34" charset="0"/>
                <a:ea typeface="Geneva"/>
                <a:cs typeface="Geneva"/>
              </a:rPr>
              <a:t> –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p 7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12" action="ppaction://hlinksldjump"/>
              </a:rPr>
              <a:t>Scope export tool</a:t>
            </a:r>
            <a:r>
              <a:rPr lang="en-US" altLang="en-US" dirty="0">
                <a:latin typeface="Arial" pitchFamily="34" charset="0"/>
                <a:ea typeface="Geneva"/>
                <a:cs typeface="Geneva"/>
              </a:rPr>
              <a:t>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– pp 8-10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itchFamily="34" charset="0"/>
                <a:ea typeface="Geneva"/>
                <a:cs typeface="Geneva"/>
                <a:hlinkClick r:id="rId3" action="ppaction://hlinksldjump"/>
              </a:rPr>
              <a:t>Planning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3" action="ppaction://hlinksldjump"/>
              </a:rPr>
              <a:t>Information</a:t>
            </a:r>
            <a:r>
              <a:rPr lang="en-US" altLang="en-US" dirty="0">
                <a:latin typeface="Arial" pitchFamily="34" charset="0"/>
                <a:ea typeface="Geneva"/>
                <a:cs typeface="Geneva"/>
              </a:rPr>
              <a:t> –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p 11</a:t>
            </a:r>
            <a:endParaRPr lang="en-US" altLang="en-US" dirty="0">
              <a:latin typeface="Arial" pitchFamily="34" charset="0"/>
              <a:ea typeface="Geneva"/>
              <a:cs typeface="Geneva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itchFamily="34" charset="0"/>
                <a:ea typeface="Geneva"/>
                <a:cs typeface="Geneva"/>
                <a:hlinkClick r:id="rId13" action="ppaction://hlinksldjump"/>
              </a:rPr>
              <a:t>DAP industry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13" action="ppaction://hlinksldjump"/>
              </a:rPr>
              <a:t>coordinators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 – p 12</a:t>
            </a:r>
            <a:endParaRPr lang="en-US" altLang="en-US" dirty="0">
              <a:latin typeface="Arial" pitchFamily="34" charset="0"/>
              <a:ea typeface="Geneva"/>
              <a:cs typeface="Geneva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14" action="ppaction://hlinksldjump"/>
              </a:rPr>
              <a:t>UL </a:t>
            </a:r>
            <a:r>
              <a:rPr lang="en-US" altLang="en-US" dirty="0">
                <a:latin typeface="Arial" pitchFamily="34" charset="0"/>
                <a:ea typeface="Geneva"/>
                <a:cs typeface="Geneva"/>
                <a:hlinkClick r:id="rId14" action="ppaction://hlinksldjump"/>
              </a:rPr>
              <a:t>Travel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14" action="ppaction://hlinksldjump"/>
              </a:rPr>
              <a:t>websites</a:t>
            </a:r>
            <a:r>
              <a:rPr lang="en-US" altLang="en-US" dirty="0">
                <a:latin typeface="Arial" pitchFamily="34" charset="0"/>
                <a:ea typeface="Geneva"/>
                <a:cs typeface="Geneva"/>
              </a:rPr>
              <a:t> –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p 13 </a:t>
            </a:r>
            <a:endParaRPr lang="en-US" altLang="en-US" dirty="0">
              <a:latin typeface="Arial" pitchFamily="34" charset="0"/>
              <a:ea typeface="Geneva"/>
              <a:cs typeface="Geneva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15" action="ppaction://hlinksldjump"/>
              </a:rPr>
              <a:t>DAP </a:t>
            </a:r>
            <a:r>
              <a:rPr lang="en-US" altLang="en-US" dirty="0">
                <a:latin typeface="Arial" pitchFamily="34" charset="0"/>
                <a:ea typeface="Geneva"/>
                <a:cs typeface="Geneva"/>
                <a:hlinkClick r:id="rId15" action="ppaction://hlinksldjump"/>
              </a:rPr>
              <a:t>Assessment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15" action="ppaction://hlinksldjump"/>
              </a:rPr>
              <a:t>Tool</a:t>
            </a:r>
            <a:r>
              <a:rPr lang="en-US" altLang="en-US" dirty="0">
                <a:latin typeface="Arial" pitchFamily="34" charset="0"/>
                <a:ea typeface="Geneva"/>
                <a:cs typeface="Geneva"/>
              </a:rPr>
              <a:t> –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pp 14-17 </a:t>
            </a:r>
            <a:endParaRPr lang="en-US" altLang="en-US" dirty="0">
              <a:latin typeface="Arial" pitchFamily="34" charset="0"/>
              <a:ea typeface="Geneva"/>
              <a:cs typeface="Geneva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3" action="ppaction://hlinksldjump"/>
              </a:rPr>
              <a:t>DMS for Prior Pathnotes &amp; NCRs</a:t>
            </a:r>
            <a:r>
              <a:rPr lang="en-US" altLang="en-US" dirty="0">
                <a:latin typeface="Arial" pitchFamily="34" charset="0"/>
                <a:ea typeface="Geneva"/>
                <a:cs typeface="Geneva"/>
              </a:rPr>
              <a:t> –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p 18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95800" y="838200"/>
            <a:ext cx="4495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MS PGothic" pitchFamily="34" charset="-128"/>
                <a:cs typeface="Geneva" charset="0"/>
              </a:defRPr>
            </a:lvl1pPr>
            <a:lvl2pPr marL="344488" indent="-17145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50" charset="-128"/>
                <a:cs typeface="Arial Unicode MS" pitchFamily="34" charset="-128"/>
              </a:defRPr>
            </a:lvl2pPr>
            <a:lvl3pPr marL="569913" indent="-225425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itchFamily="34" charset="0"/>
                <a:ea typeface="Geneva"/>
                <a:cs typeface="Geneva"/>
                <a:hlinkClick r:id="rId16" action="ppaction://hlinksldjump"/>
              </a:rPr>
              <a:t>Datasheet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16" action="ppaction://hlinksldjump"/>
              </a:rPr>
              <a:t>Review</a:t>
            </a:r>
            <a:r>
              <a:rPr lang="en-US" altLang="en-US" dirty="0">
                <a:latin typeface="Arial" pitchFamily="34" charset="0"/>
                <a:ea typeface="Geneva"/>
                <a:cs typeface="Geneva"/>
              </a:rPr>
              <a:t> –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p 19</a:t>
            </a:r>
            <a:endParaRPr lang="en-US" altLang="en-US" dirty="0">
              <a:latin typeface="Arial" pitchFamily="34" charset="0"/>
              <a:ea typeface="Geneva"/>
              <a:cs typeface="Geneva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17" action="ppaction://hlinksldjump"/>
              </a:rPr>
              <a:t>Agenda </a:t>
            </a:r>
            <a:r>
              <a:rPr lang="en-US" altLang="en-US" dirty="0">
                <a:latin typeface="Arial" pitchFamily="34" charset="0"/>
                <a:ea typeface="Geneva"/>
                <a:cs typeface="Geneva"/>
              </a:rPr>
              <a:t> –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p 20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18" action="ppaction://hlinksldjump"/>
              </a:rPr>
              <a:t>NCR Review (before </a:t>
            </a:r>
            <a:r>
              <a:rPr lang="en-US" altLang="en-US" dirty="0">
                <a:latin typeface="Arial" pitchFamily="34" charset="0"/>
                <a:ea typeface="Geneva"/>
                <a:cs typeface="Geneva"/>
                <a:hlinkClick r:id="rId18" action="ppaction://hlinksldjump"/>
              </a:rPr>
              <a:t>audit) </a:t>
            </a:r>
            <a:r>
              <a:rPr lang="en-US" altLang="en-US" dirty="0">
                <a:latin typeface="Arial" pitchFamily="34" charset="0"/>
                <a:ea typeface="Geneva"/>
                <a:cs typeface="Geneva"/>
              </a:rPr>
              <a:t>–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p 21</a:t>
            </a:r>
          </a:p>
          <a:p>
            <a:pPr lvl="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hlinkClick r:id="rId19" action="ppaction://hlinksldjump"/>
              </a:rPr>
              <a:t>DAP/MTL database</a:t>
            </a:r>
            <a:r>
              <a:rPr lang="en-US" altLang="en-US" dirty="0">
                <a:latin typeface="Arial" pitchFamily="34" charset="0"/>
                <a:ea typeface="Geneva"/>
                <a:cs typeface="Geneva"/>
              </a:rPr>
              <a:t> –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pp 22-23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20" action="ppaction://hlinksldjump"/>
              </a:rPr>
              <a:t>GALO requirements</a:t>
            </a:r>
            <a:r>
              <a:rPr lang="en-US" altLang="en-US" dirty="0">
                <a:latin typeface="Arial" pitchFamily="34" charset="0"/>
                <a:ea typeface="Geneva"/>
                <a:cs typeface="Geneva"/>
              </a:rPr>
              <a:t> –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p 24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21" action="ppaction://hlinksldjump"/>
              </a:rPr>
              <a:t>NCR examples</a:t>
            </a:r>
            <a:r>
              <a:rPr lang="en-US" altLang="en-US" dirty="0">
                <a:latin typeface="Arial" pitchFamily="34" charset="0"/>
                <a:ea typeface="Geneva"/>
                <a:cs typeface="Geneva"/>
              </a:rPr>
              <a:t> –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pp 25-27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22" action="ppaction://hlinksldjump"/>
              </a:rPr>
              <a:t>Areport </a:t>
            </a:r>
            <a:r>
              <a:rPr lang="en-US" altLang="en-US" dirty="0">
                <a:latin typeface="Arial" pitchFamily="34" charset="0"/>
                <a:ea typeface="Geneva"/>
                <a:cs typeface="Geneva"/>
              </a:rPr>
              <a:t> –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p 28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23" action="ppaction://hlinksldjump"/>
              </a:rPr>
              <a:t>TMV</a:t>
            </a:r>
            <a:r>
              <a:rPr lang="en-US" altLang="en-US" dirty="0">
                <a:latin typeface="Arial" pitchFamily="34" charset="0"/>
                <a:ea typeface="Geneva"/>
                <a:cs typeface="Geneva"/>
              </a:rPr>
              <a:t> –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p 29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24" action="ppaction://hlinksldjump"/>
              </a:rPr>
              <a:t>DAP Documents &amp; Tools</a:t>
            </a:r>
            <a:r>
              <a:rPr lang="en-US" altLang="en-US" dirty="0">
                <a:latin typeface="Arial" pitchFamily="34" charset="0"/>
                <a:ea typeface="Geneva"/>
                <a:cs typeface="Geneva"/>
              </a:rPr>
              <a:t> –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p 30-31</a:t>
            </a: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itchFamily="34" charset="0"/>
                <a:ea typeface="Geneva"/>
                <a:cs typeface="Geneva"/>
                <a:hlinkClick r:id="rId25" action="ppaction://hlinksldjump"/>
              </a:rPr>
              <a:t>Completing </a:t>
            </a:r>
            <a:r>
              <a:rPr lang="en-US" altLang="en-US" dirty="0">
                <a:latin typeface="Arial" pitchFamily="34" charset="0"/>
                <a:ea typeface="Geneva"/>
                <a:cs typeface="Geneva"/>
                <a:hlinkClick r:id="rId25" action="ppaction://hlinksldjump"/>
              </a:rPr>
              <a:t>Flex tasks </a:t>
            </a:r>
            <a:r>
              <a:rPr lang="en-US" altLang="en-US" dirty="0">
                <a:latin typeface="Arial" pitchFamily="34" charset="0"/>
                <a:ea typeface="Geneva"/>
                <a:cs typeface="Geneva"/>
              </a:rPr>
              <a:t> – </a:t>
            </a:r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pp 32-36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6396335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1800" dirty="0" smtClean="0">
                <a:latin typeface="Arial" pitchFamily="34" charset="0"/>
                <a:ea typeface="Geneva"/>
                <a:cs typeface="Geneva"/>
              </a:rPr>
              <a:t>When not in slide show mode, right </a:t>
            </a:r>
            <a:r>
              <a:rPr lang="en-US" altLang="en-US" sz="1800" dirty="0">
                <a:latin typeface="Arial" pitchFamily="34" charset="0"/>
                <a:ea typeface="Geneva"/>
                <a:cs typeface="Geneva"/>
              </a:rPr>
              <a:t>click on link, then choose ‘</a:t>
            </a:r>
            <a:r>
              <a:rPr lang="en-US" altLang="en-US" sz="1800">
                <a:latin typeface="Arial" pitchFamily="34" charset="0"/>
                <a:ea typeface="Geneva"/>
                <a:cs typeface="Geneva"/>
              </a:rPr>
              <a:t>open </a:t>
            </a:r>
            <a:r>
              <a:rPr lang="en-US" altLang="en-US" sz="1800" smtClean="0">
                <a:latin typeface="Arial" pitchFamily="34" charset="0"/>
                <a:ea typeface="Geneva"/>
                <a:cs typeface="Geneva"/>
              </a:rPr>
              <a:t>hyperlink’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161925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ea typeface="Geneva"/>
                <a:cs typeface="Geneva"/>
              </a:rPr>
              <a:t>Assessment Agenda – </a:t>
            </a:r>
            <a:br>
              <a:rPr lang="en-US" altLang="en-US" smtClean="0">
                <a:latin typeface="Arial" pitchFamily="34" charset="0"/>
                <a:ea typeface="Geneva"/>
                <a:cs typeface="Geneva"/>
              </a:rPr>
            </a:br>
            <a:r>
              <a:rPr lang="en-US" altLang="en-US" smtClean="0">
                <a:latin typeface="Arial" pitchFamily="34" charset="0"/>
                <a:ea typeface="Geneva"/>
                <a:cs typeface="Geneva"/>
              </a:rPr>
              <a:t>Created from DAP Tool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4343400"/>
          </a:xfrm>
        </p:spPr>
        <p:txBody>
          <a:bodyPr/>
          <a:lstStyle/>
          <a:p>
            <a:pPr marL="461963" lvl="1" indent="-342900" eaLnBrk="1" hangingPunct="1"/>
            <a:endParaRPr lang="en-US" altLang="en-US" sz="2000" smtClean="0">
              <a:latin typeface="Arial" pitchFamily="34" charset="0"/>
              <a:ea typeface="Arial Unicode MS" pitchFamily="34" charset="-128"/>
            </a:endParaRPr>
          </a:p>
          <a:p>
            <a:pPr marL="461963" lvl="1" indent="-342900" eaLnBrk="1" hangingPunct="1"/>
            <a:endParaRPr lang="en-US" altLang="en-US" sz="2000" smtClean="0">
              <a:latin typeface="Arial" pitchFamily="34" charset="0"/>
              <a:ea typeface="Arial Unicode MS" pitchFamily="34" charset="-128"/>
            </a:endParaRPr>
          </a:p>
          <a:p>
            <a:pPr marL="461963" lvl="1" indent="-342900" eaLnBrk="1" hangingPunct="1"/>
            <a:endParaRPr lang="en-US" altLang="en-US" sz="2000" smtClean="0">
              <a:latin typeface="Arial" pitchFamily="34" charset="0"/>
              <a:ea typeface="Arial Unicode MS" pitchFamily="34" charset="-128"/>
            </a:endParaRPr>
          </a:p>
          <a:p>
            <a:pPr marL="461963" lvl="1" indent="-342900" eaLnBrk="1" hangingPunct="1"/>
            <a:endParaRPr lang="en-US" altLang="en-US" sz="2000" smtClean="0">
              <a:latin typeface="Arial" pitchFamily="34" charset="0"/>
              <a:ea typeface="Arial Unicode MS" pitchFamily="34" charset="-128"/>
            </a:endParaRPr>
          </a:p>
          <a:p>
            <a:pPr marL="461963" lvl="1" indent="-342900" eaLnBrk="1" hangingPunct="1"/>
            <a:endParaRPr lang="en-US" altLang="en-US" sz="2000" smtClean="0">
              <a:latin typeface="Arial" pitchFamily="34" charset="0"/>
              <a:ea typeface="Arial Unicode MS" pitchFamily="34" charset="-128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951663" y="3352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66800"/>
            <a:ext cx="77978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NCR Review Before &amp; During the Audit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65138" y="1143000"/>
            <a:ext cx="8229600" cy="1676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spcBef>
                <a:spcPts val="1800"/>
              </a:spcBef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Geneva"/>
              </a:rPr>
              <a:t>Obtain last audit’s NCRs in DMS</a:t>
            </a:r>
          </a:p>
          <a:p>
            <a:pPr eaLnBrk="1" hangingPunct="1">
              <a:spcBef>
                <a:spcPts val="1800"/>
              </a:spcBef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Geneva"/>
              </a:rPr>
              <a:t>Determine which NCRs are open</a:t>
            </a:r>
          </a:p>
          <a:p>
            <a:pPr eaLnBrk="1" hangingPunct="1">
              <a:spcBef>
                <a:spcPts val="1800"/>
              </a:spcBef>
              <a:buFontTx/>
              <a:buChar char="•"/>
            </a:pPr>
            <a:r>
              <a:rPr lang="en-US" altLang="en-US" dirty="0" smtClean="0">
                <a:latin typeface="Arial" pitchFamily="34" charset="0"/>
                <a:cs typeface="Geneva"/>
              </a:rPr>
              <a:t>Record open NCRs in “Datasheet (5.10) &amp; NCR Review” tab.</a:t>
            </a:r>
          </a:p>
        </p:txBody>
      </p:sp>
      <p:pic>
        <p:nvPicPr>
          <p:cNvPr id="2" name="Picture 1" descr="Microsoft Excel - Tinity Pathnotes.xls  [Compatibility Mode]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69" r="2407" b="7589"/>
          <a:stretch/>
        </p:blipFill>
        <p:spPr>
          <a:xfrm>
            <a:off x="0" y="3928533"/>
            <a:ext cx="8923867" cy="2091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AP - Data Acceptance Program -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6" b="30872"/>
          <a:stretch/>
        </p:blipFill>
        <p:spPr>
          <a:xfrm>
            <a:off x="952500" y="1447800"/>
            <a:ext cx="6717480" cy="4413175"/>
          </a:xfrm>
          <a:prstGeom prst="rect">
            <a:avLst/>
          </a:prstGeom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latin typeface="Arial" pitchFamily="34" charset="0"/>
                <a:ea typeface="Geneva"/>
                <a:cs typeface="Geneva"/>
              </a:rPr>
              <a:t>Working with the DAP/MTL database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838200"/>
          </a:xfrm>
        </p:spPr>
        <p:txBody>
          <a:bodyPr/>
          <a:lstStyle/>
          <a:p>
            <a:pPr marL="342900" lvl="1" indent="-342900" eaLnBrk="1" hangingPunct="1">
              <a:spcBef>
                <a:spcPct val="20000"/>
              </a:spcBef>
            </a:pPr>
            <a:r>
              <a:rPr lang="en-US" altLang="en-US" sz="2400" dirty="0" smtClean="0">
                <a:latin typeface="Arial" pitchFamily="34" charset="0"/>
                <a:ea typeface="Arial Unicode MS" pitchFamily="34" charset="-128"/>
              </a:rPr>
              <a:t>For updating tests &amp; signatories in a lab’s scope</a:t>
            </a:r>
          </a:p>
        </p:txBody>
      </p:sp>
      <p:sp>
        <p:nvSpPr>
          <p:cNvPr id="7" name="Oval 6"/>
          <p:cNvSpPr/>
          <p:nvPr/>
        </p:nvSpPr>
        <p:spPr>
          <a:xfrm>
            <a:off x="1809750" y="3352800"/>
            <a:ext cx="2895600" cy="609600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2800" y="6159078"/>
            <a:ext cx="5781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Note: for more details, see the ComplianceWire module: “</a:t>
            </a: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DAP-MTL </a:t>
            </a:r>
            <a:r>
              <a:rPr lang="en-US" sz="1800" b="1" dirty="0">
                <a:solidFill>
                  <a:srgbClr val="FF0000"/>
                </a:solidFill>
                <a:latin typeface="+mn-lt"/>
              </a:rPr>
              <a:t>Lab Scope Refresher </a:t>
            </a: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Training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”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P - Data Acceptance Program -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83" r="11084"/>
          <a:stretch/>
        </p:blipFill>
        <p:spPr>
          <a:xfrm>
            <a:off x="533400" y="4114800"/>
            <a:ext cx="7656172" cy="2102717"/>
          </a:xfrm>
          <a:prstGeom prst="rect">
            <a:avLst/>
          </a:prstGeom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latin typeface="Arial" pitchFamily="34" charset="0"/>
                <a:ea typeface="Geneva"/>
                <a:cs typeface="Geneva"/>
              </a:rPr>
              <a:t>Working with the DAP/MTL database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838200"/>
          </a:xfrm>
        </p:spPr>
        <p:txBody>
          <a:bodyPr/>
          <a:lstStyle/>
          <a:p>
            <a:pPr marL="342900" lvl="1" indent="-342900" eaLnBrk="1" hangingPunct="1">
              <a:spcBef>
                <a:spcPct val="20000"/>
              </a:spcBef>
            </a:pPr>
            <a:r>
              <a:rPr lang="en-US" altLang="en-US" sz="2400" dirty="0">
                <a:latin typeface="Arial" pitchFamily="34" charset="0"/>
                <a:ea typeface="Arial Unicode MS" pitchFamily="34" charset="-128"/>
              </a:rPr>
              <a:t>For adding new standards or editions</a:t>
            </a:r>
            <a:endParaRPr lang="en-US" altLang="en-US" sz="2400" dirty="0">
              <a:latin typeface="Arial" pitchFamily="34" charset="0"/>
              <a:ea typeface="Geneva"/>
              <a:cs typeface="Geneva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47800" y="4343400"/>
            <a:ext cx="2895600" cy="609600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 descr="DAP - Data Acceptance Program - Internet Explorer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9" r="2854" b="30144"/>
          <a:stretch/>
        </p:blipFill>
        <p:spPr>
          <a:xfrm>
            <a:off x="380999" y="1452940"/>
            <a:ext cx="7443487" cy="265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ea typeface="Geneva"/>
                <a:cs typeface="Geneva"/>
              </a:rPr>
              <a:t>What information is required in the GALO? </a:t>
            </a:r>
            <a:br>
              <a:rPr lang="en-US" altLang="en-US" smtClean="0">
                <a:latin typeface="Arial" pitchFamily="34" charset="0"/>
                <a:ea typeface="Geneva"/>
                <a:cs typeface="Geneva"/>
              </a:rPr>
            </a:br>
            <a:r>
              <a:rPr lang="en-US" altLang="en-US" smtClean="0">
                <a:latin typeface="Arial" pitchFamily="34" charset="0"/>
                <a:ea typeface="Geneva"/>
                <a:cs typeface="Geneva"/>
              </a:rPr>
              <a:t/>
            </a:r>
            <a:br>
              <a:rPr lang="en-US" altLang="en-US" smtClean="0">
                <a:latin typeface="Arial" pitchFamily="34" charset="0"/>
                <a:ea typeface="Geneva"/>
                <a:cs typeface="Geneva"/>
              </a:rPr>
            </a:br>
            <a:endParaRPr lang="en-US" altLang="en-US" smtClean="0">
              <a:latin typeface="Arial" pitchFamily="34" charset="0"/>
              <a:ea typeface="Geneva"/>
              <a:cs typeface="Geneva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029575" cy="43053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2400" smtClean="0">
              <a:latin typeface="Arial" pitchFamily="34" charset="0"/>
              <a:ea typeface="Geneva"/>
              <a:cs typeface="Geneva"/>
            </a:endParaRPr>
          </a:p>
          <a:p>
            <a:pPr eaLnBrk="1" hangingPunct="1"/>
            <a:endParaRPr lang="en-US" altLang="en-US" smtClean="0">
              <a:latin typeface="Arial" pitchFamily="34" charset="0"/>
              <a:ea typeface="Geneva"/>
              <a:cs typeface="Geneva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pitchFamily="34" charset="0"/>
              <a:ea typeface="Geneva"/>
              <a:cs typeface="Geneva"/>
            </a:endParaRPr>
          </a:p>
          <a:p>
            <a:pPr eaLnBrk="1" hangingPunct="1"/>
            <a:endParaRPr lang="en-US" altLang="en-US" smtClean="0">
              <a:latin typeface="Arial" pitchFamily="34" charset="0"/>
              <a:ea typeface="Geneva"/>
              <a:cs typeface="Geneva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04800" y="1371600"/>
            <a:ext cx="815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742950" indent="-285750" algn="l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en-US"/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en-US"/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609600" y="3733800"/>
            <a:ext cx="7620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742950" indent="-285750" algn="l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431800" y="1246188"/>
            <a:ext cx="84074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algn="l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344488" indent="-171450" algn="l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US" altLang="en-US"/>
              <a:t>Record determination of compliance for EVERY row 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US" altLang="en-US"/>
              <a:t>If a requirement is determined “N/A”, a comment is needed to support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US" altLang="en-US"/>
              <a:t>Record Procedure and Revision Level, as required (see “</a:t>
            </a:r>
            <a:r>
              <a:rPr lang="en-US" altLang="en-US" i="1"/>
              <a:t>Note</a:t>
            </a:r>
            <a:r>
              <a:rPr lang="en-US" altLang="en-US"/>
              <a:t>” in 1</a:t>
            </a:r>
            <a:r>
              <a:rPr lang="en-US" altLang="en-US" baseline="30000"/>
              <a:t>st</a:t>
            </a:r>
            <a:r>
              <a:rPr lang="en-US" altLang="en-US"/>
              <a:t> column “ISO17025 Based Requirements &amp; Guidance” for guidance)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US" altLang="en-US"/>
              <a:t>Reference all NCR #s to the applicable clause(s) it was written against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US" altLang="en-US"/>
              <a:t>Compliance is marked “No” for all NCRs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/>
              <a:t>NOTE: cells use color as warning: row will turn green when information is entered in appropriate columns.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en-US">
                <a:ea typeface="Geneva"/>
              </a:rPr>
              <a:t>See 00-OP-J0042, DAP Assessment Tool User’s Guide</a:t>
            </a:r>
            <a:r>
              <a:rPr lang="en-US" altLang="en-US"/>
              <a:t> for requirements</a:t>
            </a:r>
            <a:endParaRPr lang="en-US" altLang="en-US">
              <a:ea typeface="Geneva"/>
            </a:endParaRPr>
          </a:p>
        </p:txBody>
      </p:sp>
      <p:sp>
        <p:nvSpPr>
          <p:cNvPr id="41992" name="Text Box 10"/>
          <p:cNvSpPr txBox="1">
            <a:spLocks noChangeArrowheads="1"/>
          </p:cNvSpPr>
          <p:nvPr/>
        </p:nvSpPr>
        <p:spPr bwMode="auto">
          <a:xfrm>
            <a:off x="2057400" y="214471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742950" indent="-285750" algn="l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0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DA87 NCReport.rtf [Compatibility Mode] - Microsoft Wo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t="8435" r="17999" b="4898"/>
          <a:stretch>
            <a:fillRect/>
          </a:stretch>
        </p:blipFill>
        <p:spPr bwMode="auto">
          <a:xfrm>
            <a:off x="3508375" y="577850"/>
            <a:ext cx="56356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ea typeface="Geneva"/>
                <a:cs typeface="Geneva"/>
              </a:rPr>
              <a:t>DAP Assessment Tool Creates NCR Report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3648075" cy="3352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pitchFamily="34" charset="0"/>
                <a:ea typeface="Geneva"/>
                <a:cs typeface="Geneva"/>
              </a:rPr>
              <a:t>Header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pitchFamily="34" charset="0"/>
              </a:rPr>
              <a:t>Classification and NCR #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pitchFamily="34" charset="0"/>
              </a:rPr>
              <a:t>Participant,  audit info</a:t>
            </a:r>
          </a:p>
          <a:p>
            <a:pPr marL="173038" lvl="1" indent="0" eaLnBrk="1" hangingPunct="1">
              <a:lnSpc>
                <a:spcPct val="80000"/>
              </a:lnSpc>
              <a:buFont typeface="Arial" pitchFamily="34" charset="0"/>
              <a:buNone/>
              <a:defRPr/>
            </a:pPr>
            <a:endParaRPr lang="en-US" dirty="0" smtClean="0">
              <a:latin typeface="Arial" pitchFamily="34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dirty="0" smtClean="0">
                <a:latin typeface="Arial" pitchFamily="34" charset="0"/>
                <a:ea typeface="Geneva"/>
                <a:cs typeface="Geneva"/>
              </a:rPr>
              <a:t>Summary of </a:t>
            </a:r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pitchFamily="34" charset="0"/>
                <a:ea typeface="Geneva"/>
                <a:cs typeface="Geneva"/>
              </a:rPr>
              <a:t>Nonconformity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pitchFamily="34" charset="0"/>
              </a:rPr>
              <a:t>17025 clause/sub-clause/ standard/client guide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pitchFamily="34" charset="0"/>
              </a:rPr>
              <a:t>Requirement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pitchFamily="34" charset="0"/>
              </a:rPr>
              <a:t>Nonconformity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pitchFamily="34" charset="0"/>
              </a:rPr>
              <a:t>Objective evidence</a:t>
            </a:r>
          </a:p>
        </p:txBody>
      </p:sp>
      <p:sp>
        <p:nvSpPr>
          <p:cNvPr id="50182" name="Line 10"/>
          <p:cNvSpPr>
            <a:spLocks noChangeShapeType="1"/>
          </p:cNvSpPr>
          <p:nvPr/>
        </p:nvSpPr>
        <p:spPr bwMode="auto">
          <a:xfrm flipV="1">
            <a:off x="2228850" y="4487863"/>
            <a:ext cx="1279525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50184" name="Line 10"/>
          <p:cNvSpPr>
            <a:spLocks noChangeShapeType="1"/>
          </p:cNvSpPr>
          <p:nvPr/>
        </p:nvSpPr>
        <p:spPr bwMode="auto">
          <a:xfrm>
            <a:off x="2293938" y="4813300"/>
            <a:ext cx="1287462" cy="3238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>
            <a:off x="2514600" y="5334000"/>
            <a:ext cx="993775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 flipV="1">
            <a:off x="3371850" y="3549650"/>
            <a:ext cx="2343150" cy="3365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" name="Left Brace 1"/>
          <p:cNvSpPr/>
          <p:nvPr/>
        </p:nvSpPr>
        <p:spPr>
          <a:xfrm>
            <a:off x="2927350" y="1447800"/>
            <a:ext cx="949325" cy="1524000"/>
          </a:xfrm>
          <a:prstGeom prst="leftBrace">
            <a:avLst>
              <a:gd name="adj1" fmla="val 36714"/>
              <a:gd name="adj2" fmla="val 5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309938" y="925513"/>
            <a:ext cx="3255962" cy="1131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 descr="DA87 NCReport.rtf [Compatibility Mode] - Microsoft Wo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t="7211" r="16579" b="27754"/>
          <a:stretch>
            <a:fillRect/>
          </a:stretch>
        </p:blipFill>
        <p:spPr bwMode="auto">
          <a:xfrm>
            <a:off x="3311525" y="1198563"/>
            <a:ext cx="5756275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ea typeface="Geneva"/>
                <a:cs typeface="Geneva"/>
              </a:rPr>
              <a:t>Features of the NCR Report (Finding)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3200400" cy="2743200"/>
          </a:xfrm>
        </p:spPr>
        <p:txBody>
          <a:bodyPr/>
          <a:lstStyle/>
          <a:p>
            <a:pPr marL="0" indent="0" eaLnBrk="1" hangingPunct="1"/>
            <a:r>
              <a:rPr lang="en-US" altLang="en-US" sz="2400" smtClean="0">
                <a:latin typeface="Arial" pitchFamily="34" charset="0"/>
                <a:ea typeface="Geneva"/>
                <a:cs typeface="Geneva"/>
              </a:rPr>
              <a:t>Section completed by client</a:t>
            </a:r>
          </a:p>
          <a:p>
            <a:pPr lvl="1" eaLnBrk="1" hangingPunct="1"/>
            <a:r>
              <a:rPr lang="en-US" altLang="en-US" sz="2000" smtClean="0">
                <a:latin typeface="Arial" pitchFamily="34" charset="0"/>
                <a:ea typeface="Arial Unicode MS" pitchFamily="34" charset="-128"/>
              </a:rPr>
              <a:t>Root cause and analysis summary</a:t>
            </a:r>
          </a:p>
          <a:p>
            <a:pPr lvl="1" eaLnBrk="1" hangingPunct="1"/>
            <a:r>
              <a:rPr lang="en-US" altLang="en-US" sz="2000" smtClean="0">
                <a:latin typeface="Arial" pitchFamily="34" charset="0"/>
                <a:ea typeface="Arial Unicode MS" pitchFamily="34" charset="-128"/>
              </a:rPr>
              <a:t>Corrective action(s)</a:t>
            </a:r>
          </a:p>
          <a:p>
            <a:pPr lvl="1" eaLnBrk="1" hangingPunct="1"/>
            <a:r>
              <a:rPr lang="en-US" altLang="en-US" sz="2000" smtClean="0">
                <a:latin typeface="Arial" pitchFamily="34" charset="0"/>
                <a:ea typeface="Arial Unicode MS" pitchFamily="34" charset="-128"/>
              </a:rPr>
              <a:t>Anticipated date</a:t>
            </a: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2590800" y="2667000"/>
            <a:ext cx="787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51206" name="Line 9"/>
          <p:cNvSpPr>
            <a:spLocks noChangeShapeType="1"/>
          </p:cNvSpPr>
          <p:nvPr/>
        </p:nvSpPr>
        <p:spPr bwMode="auto">
          <a:xfrm>
            <a:off x="2495550" y="3810000"/>
            <a:ext cx="88265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51208" name="Rectangle 2"/>
          <p:cNvSpPr>
            <a:spLocks noChangeArrowheads="1"/>
          </p:cNvSpPr>
          <p:nvPr/>
        </p:nvSpPr>
        <p:spPr bwMode="auto">
          <a:xfrm>
            <a:off x="66675" y="4724400"/>
            <a:ext cx="2524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742950" indent="-285750" algn="l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400">
                <a:ea typeface="Geneva"/>
              </a:rPr>
              <a:t>Section completed by UL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2738438" y="3419475"/>
            <a:ext cx="639762" cy="21113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2495550" y="4343400"/>
            <a:ext cx="882650" cy="1023938"/>
          </a:xfrm>
          <a:prstGeom prst="leftBrace">
            <a:avLst>
              <a:gd name="adj1" fmla="val 36714"/>
              <a:gd name="adj2" fmla="val 77691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590800" y="2667000"/>
            <a:ext cx="78740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ea typeface="Geneva"/>
                <a:cs typeface="Geneva"/>
              </a:rPr>
              <a:t>Features of the NCR Report (Observation)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3200400" cy="2743200"/>
          </a:xfrm>
        </p:spPr>
        <p:txBody>
          <a:bodyPr/>
          <a:lstStyle/>
          <a:p>
            <a:pPr marL="0" indent="0" eaLnBrk="1" hangingPunct="1"/>
            <a:r>
              <a:rPr lang="en-US" altLang="en-US" sz="2400" smtClean="0">
                <a:latin typeface="Arial" pitchFamily="34" charset="0"/>
                <a:ea typeface="Geneva"/>
                <a:cs typeface="Geneva"/>
              </a:rPr>
              <a:t>Section completed by client</a:t>
            </a:r>
          </a:p>
          <a:p>
            <a:pPr lvl="1" eaLnBrk="1" hangingPunct="1"/>
            <a:r>
              <a:rPr lang="en-US" altLang="en-US" sz="2000" smtClean="0">
                <a:latin typeface="Arial" pitchFamily="34" charset="0"/>
                <a:ea typeface="Arial Unicode MS" pitchFamily="34" charset="-128"/>
              </a:rPr>
              <a:t>Root cause and analysis summary</a:t>
            </a:r>
          </a:p>
          <a:p>
            <a:pPr lvl="1" eaLnBrk="1" hangingPunct="1"/>
            <a:r>
              <a:rPr lang="en-US" altLang="en-US" sz="2000" smtClean="0">
                <a:latin typeface="Arial" pitchFamily="34" charset="0"/>
                <a:ea typeface="Arial Unicode MS" pitchFamily="34" charset="-128"/>
              </a:rPr>
              <a:t>Corrective action(s)</a:t>
            </a:r>
          </a:p>
          <a:p>
            <a:pPr lvl="1" eaLnBrk="1" hangingPunct="1"/>
            <a:r>
              <a:rPr lang="en-US" altLang="en-US" sz="2000" smtClean="0">
                <a:latin typeface="Arial" pitchFamily="34" charset="0"/>
                <a:ea typeface="Arial Unicode MS" pitchFamily="34" charset="-128"/>
              </a:rPr>
              <a:t>Anticipated date</a:t>
            </a:r>
          </a:p>
        </p:txBody>
      </p:sp>
      <p:sp>
        <p:nvSpPr>
          <p:cNvPr id="51206" name="Line 9"/>
          <p:cNvSpPr>
            <a:spLocks noChangeShapeType="1"/>
          </p:cNvSpPr>
          <p:nvPr/>
        </p:nvSpPr>
        <p:spPr bwMode="auto">
          <a:xfrm>
            <a:off x="2495550" y="3827463"/>
            <a:ext cx="1012825" cy="3635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52230" name="Rectangle 2"/>
          <p:cNvSpPr>
            <a:spLocks noChangeArrowheads="1"/>
          </p:cNvSpPr>
          <p:nvPr/>
        </p:nvSpPr>
        <p:spPr bwMode="auto">
          <a:xfrm>
            <a:off x="66675" y="4724400"/>
            <a:ext cx="2524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742950" indent="-285750" algn="l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2400">
                <a:ea typeface="Geneva"/>
              </a:rPr>
              <a:t>Section completed by UL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208" name="Line 9"/>
          <p:cNvSpPr>
            <a:spLocks noChangeShapeType="1"/>
          </p:cNvSpPr>
          <p:nvPr/>
        </p:nvSpPr>
        <p:spPr bwMode="auto">
          <a:xfrm>
            <a:off x="2738438" y="3419475"/>
            <a:ext cx="769937" cy="2349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pic>
        <p:nvPicPr>
          <p:cNvPr id="52232" name="Picture 2" descr="DA87 NCReport.rtf [Compatibility Mode] - Microsoft Wo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9" t="28299" r="17671" b="21736"/>
          <a:stretch>
            <a:fillRect/>
          </a:stretch>
        </p:blipFill>
        <p:spPr bwMode="auto">
          <a:xfrm>
            <a:off x="3508375" y="1755775"/>
            <a:ext cx="5635625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2713" y="2313057"/>
            <a:ext cx="2963870" cy="70788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lvl="1" algn="l">
              <a:defRPr/>
            </a:pPr>
            <a:r>
              <a:rPr lang="en-US" altLang="en-US" sz="2000" strike="sngStrike" dirty="0">
                <a:latin typeface="Arial" pitchFamily="34" charset="0"/>
                <a:ea typeface="Arial Unicode MS" pitchFamily="34" charset="-128"/>
              </a:rPr>
              <a:t>Root cause and analysis summary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2495550" y="4343400"/>
            <a:ext cx="882650" cy="1023938"/>
          </a:xfrm>
          <a:prstGeom prst="leftBrace">
            <a:avLst>
              <a:gd name="adj1" fmla="val 36714"/>
              <a:gd name="adj2" fmla="val 77691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1205" name="Line 9"/>
          <p:cNvSpPr>
            <a:spLocks noChangeShapeType="1"/>
          </p:cNvSpPr>
          <p:nvPr/>
        </p:nvSpPr>
        <p:spPr bwMode="auto">
          <a:xfrm>
            <a:off x="2590800" y="2667000"/>
            <a:ext cx="7874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590800" y="2667000"/>
            <a:ext cx="78740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ea typeface="Geneva"/>
                <a:cs typeface="Geneva"/>
              </a:rPr>
              <a:t> DAP Audit Report – Assessment Summary</a:t>
            </a:r>
          </a:p>
        </p:txBody>
      </p:sp>
      <p:sp>
        <p:nvSpPr>
          <p:cNvPr id="5325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4343400" cy="4470400"/>
          </a:xfrm>
        </p:spPr>
        <p:txBody>
          <a:bodyPr/>
          <a:lstStyle/>
          <a:p>
            <a:pPr marL="0" indent="0" eaLnBrk="1" hangingPunct="1">
              <a:spcBef>
                <a:spcPts val="2400"/>
              </a:spcBef>
            </a:pPr>
            <a:r>
              <a:rPr lang="en-US" altLang="en-US" smtClean="0">
                <a:latin typeface="Arial" pitchFamily="34" charset="0"/>
                <a:ea typeface="Geneva"/>
                <a:cs typeface="Geneva"/>
              </a:rPr>
              <a:t>Be sure to include:</a:t>
            </a:r>
          </a:p>
          <a:p>
            <a:pPr marL="227013" lvl="2" indent="0" eaLnBrk="1" hangingPunct="1">
              <a:spcBef>
                <a:spcPts val="2400"/>
              </a:spcBef>
              <a:buFontTx/>
              <a:buChar char="•"/>
            </a:pPr>
            <a:r>
              <a:rPr lang="en-US" altLang="en-US" sz="2000" smtClean="0">
                <a:latin typeface="Arial" pitchFamily="34" charset="0"/>
                <a:ea typeface="Geneva"/>
                <a:cs typeface="Geneva"/>
              </a:rPr>
              <a:t>Areas of Strength</a:t>
            </a:r>
          </a:p>
          <a:p>
            <a:pPr marL="227013" lvl="2" indent="0" eaLnBrk="1" hangingPunct="1">
              <a:spcBef>
                <a:spcPts val="2400"/>
              </a:spcBef>
              <a:buFontTx/>
              <a:buChar char="•"/>
            </a:pPr>
            <a:r>
              <a:rPr lang="en-US" altLang="en-US" sz="2000" smtClean="0">
                <a:latin typeface="Arial" pitchFamily="34" charset="0"/>
                <a:ea typeface="Geneva"/>
                <a:cs typeface="Geneva"/>
              </a:rPr>
              <a:t>Results of any Continuous 	Improvements</a:t>
            </a:r>
          </a:p>
          <a:p>
            <a:pPr marL="227013" lvl="2" indent="0" eaLnBrk="1" hangingPunct="1">
              <a:spcBef>
                <a:spcPts val="2400"/>
              </a:spcBef>
              <a:buFontTx/>
              <a:buChar char="•"/>
            </a:pPr>
            <a:r>
              <a:rPr lang="en-US" altLang="en-US" sz="2000" smtClean="0">
                <a:latin typeface="Arial" pitchFamily="34" charset="0"/>
                <a:ea typeface="Geneva"/>
                <a:cs typeface="Geneva"/>
              </a:rPr>
              <a:t>Opportunities for Improvement</a:t>
            </a:r>
          </a:p>
          <a:p>
            <a:pPr marL="227013" lvl="2" indent="0" eaLnBrk="1" hangingPunct="1">
              <a:spcBef>
                <a:spcPts val="2400"/>
              </a:spcBef>
              <a:buFontTx/>
              <a:buChar char="•"/>
            </a:pPr>
            <a:r>
              <a:rPr lang="en-US" altLang="en-US" sz="2000" smtClean="0">
                <a:latin typeface="Arial" pitchFamily="34" charset="0"/>
                <a:ea typeface="Geneva"/>
                <a:cs typeface="Geneva"/>
              </a:rPr>
              <a:t>Areas of Concern</a:t>
            </a:r>
          </a:p>
          <a:p>
            <a:pPr marL="227013" lvl="2" indent="0" eaLnBrk="1" hangingPunct="1">
              <a:spcBef>
                <a:spcPts val="2400"/>
              </a:spcBef>
              <a:buFontTx/>
              <a:buChar char="•"/>
            </a:pPr>
            <a:r>
              <a:rPr lang="en-US" altLang="en-US" sz="2000" smtClean="0">
                <a:latin typeface="Arial" pitchFamily="34" charset="0"/>
                <a:ea typeface="Geneva"/>
                <a:cs typeface="Geneva"/>
              </a:rPr>
              <a:t>Select Participation Recommendation</a:t>
            </a:r>
          </a:p>
          <a:p>
            <a:pPr marL="227013" lvl="2" indent="0" eaLnBrk="1" hangingPunct="1">
              <a:spcBef>
                <a:spcPts val="2400"/>
              </a:spcBef>
              <a:buFontTx/>
              <a:buChar char="•"/>
            </a:pPr>
            <a:r>
              <a:rPr lang="en-US" altLang="en-US" sz="2000" smtClean="0">
                <a:latin typeface="Arial" pitchFamily="34" charset="0"/>
                <a:ea typeface="Geneva"/>
                <a:cs typeface="Geneva"/>
              </a:rPr>
              <a:t>Important details for THIS audit</a:t>
            </a:r>
          </a:p>
          <a:p>
            <a:pPr marL="0" indent="0" eaLnBrk="1" hangingPunct="1"/>
            <a:endParaRPr lang="en-US" altLang="en-US" smtClean="0">
              <a:latin typeface="Arial" pitchFamily="34" charset="0"/>
              <a:ea typeface="Geneva"/>
              <a:cs typeface="Geneva"/>
            </a:endParaRPr>
          </a:p>
          <a:p>
            <a:pPr lvl="1" eaLnBrk="1" hangingPunct="1"/>
            <a:endParaRPr lang="en-US" altLang="en-US" sz="2000" smtClean="0">
              <a:latin typeface="Arial" pitchFamily="34" charset="0"/>
              <a:ea typeface="Arial Unicode MS" pitchFamily="34" charset="-128"/>
            </a:endParaRPr>
          </a:p>
        </p:txBody>
      </p:sp>
      <p:pic>
        <p:nvPicPr>
          <p:cNvPr id="5325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76338"/>
            <a:ext cx="4267200" cy="521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TMV Example</a:t>
            </a:r>
          </a:p>
        </p:txBody>
      </p:sp>
      <p:pic>
        <p:nvPicPr>
          <p:cNvPr id="3" name="Picture 2" descr="Microsoft Excel - Tinity Pathnotes.xls  [Compatibility Mode]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8" r="13541" b="37268"/>
          <a:stretch/>
        </p:blipFill>
        <p:spPr>
          <a:xfrm>
            <a:off x="-1" y="1295400"/>
            <a:ext cx="8916649" cy="327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Microsoft Excel - Tinity Pathnotes.xls  [Compatibility Mode]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6" r="2487" b="20224"/>
          <a:stretch/>
        </p:blipFill>
        <p:spPr>
          <a:xfrm>
            <a:off x="76200" y="4800600"/>
            <a:ext cx="8916648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1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itchFamily="34" charset="0"/>
                <a:ea typeface="Geneva"/>
                <a:cs typeface="Geneva"/>
              </a:rPr>
              <a:t>DAP Programs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81000" y="928688"/>
            <a:ext cx="8301038" cy="5287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dirty="0" smtClean="0">
                <a:latin typeface="Arial" pitchFamily="34" charset="0"/>
                <a:ea typeface="Geneva"/>
                <a:cs typeface="Geneva"/>
              </a:rPr>
              <a:t>Witness Test Data Program (WTDP)</a:t>
            </a:r>
          </a:p>
          <a:p>
            <a:pPr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dirty="0" smtClean="0">
                <a:latin typeface="Arial" pitchFamily="34" charset="0"/>
                <a:ea typeface="Geneva"/>
                <a:cs typeface="Geneva"/>
              </a:rPr>
              <a:t>Client Test Data Program (CTDP)</a:t>
            </a:r>
          </a:p>
          <a:p>
            <a:pPr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dirty="0" smtClean="0">
                <a:latin typeface="Arial" pitchFamily="34" charset="0"/>
                <a:ea typeface="Geneva"/>
                <a:cs typeface="Geneva"/>
              </a:rPr>
              <a:t>Third Party Test Data Program (TPTDP)</a:t>
            </a:r>
          </a:p>
          <a:p>
            <a:pPr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dirty="0" smtClean="0">
                <a:latin typeface="Arial" pitchFamily="34" charset="0"/>
                <a:ea typeface="Geneva"/>
                <a:cs typeface="Geneva"/>
              </a:rPr>
              <a:t>Total Certification Program (TCP)</a:t>
            </a:r>
          </a:p>
          <a:p>
            <a:pPr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dirty="0" smtClean="0">
                <a:latin typeface="Arial" pitchFamily="34" charset="0"/>
                <a:ea typeface="Geneva"/>
                <a:cs typeface="Geneva"/>
              </a:rPr>
              <a:t>Preferred Partner Program (PPP)</a:t>
            </a:r>
          </a:p>
          <a:p>
            <a:pPr eaLnBrk="1" hangingPunct="1">
              <a:spcBef>
                <a:spcPct val="0"/>
              </a:spcBef>
              <a:buFontTx/>
              <a:buChar char="•"/>
              <a:defRPr/>
            </a:pPr>
            <a:endParaRPr lang="en-US" dirty="0">
              <a:latin typeface="Arial" pitchFamily="34" charset="0"/>
              <a:ea typeface="Geneva"/>
              <a:cs typeface="Geneva"/>
            </a:endParaRPr>
          </a:p>
          <a:p>
            <a:pPr eaLnBrk="1" hangingPunct="1">
              <a:spcBef>
                <a:spcPct val="0"/>
              </a:spcBef>
              <a:buFontTx/>
              <a:buChar char="•"/>
              <a:defRPr/>
            </a:pPr>
            <a:endParaRPr lang="en-US" dirty="0" smtClean="0">
              <a:latin typeface="Arial" pitchFamily="34" charset="0"/>
              <a:ea typeface="Geneva"/>
              <a:cs typeface="Geneva"/>
            </a:endParaRPr>
          </a:p>
          <a:p>
            <a:pPr eaLnBrk="1" hangingPunct="1">
              <a:spcBef>
                <a:spcPct val="0"/>
              </a:spcBef>
              <a:buFontTx/>
              <a:buChar char="•"/>
              <a:defRPr/>
            </a:pPr>
            <a:endParaRPr lang="en-US" dirty="0">
              <a:latin typeface="Arial" pitchFamily="34" charset="0"/>
              <a:ea typeface="Geneva"/>
              <a:cs typeface="Geneva"/>
            </a:endParaRPr>
          </a:p>
          <a:p>
            <a:pPr eaLnBrk="1" hangingPunct="1">
              <a:spcBef>
                <a:spcPct val="0"/>
              </a:spcBef>
              <a:buFontTx/>
              <a:buChar char="•"/>
              <a:defRPr/>
            </a:pPr>
            <a:endParaRPr lang="en-US" dirty="0" smtClean="0">
              <a:latin typeface="Arial" pitchFamily="34" charset="0"/>
              <a:ea typeface="Geneva"/>
              <a:cs typeface="Geneva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ea typeface="Geneva"/>
                <a:cs typeface="Geneva"/>
              </a:rPr>
              <a:t>Witnessed Data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dirty="0">
              <a:latin typeface="Arial" pitchFamily="34" charset="0"/>
              <a:ea typeface="Geneva"/>
              <a:cs typeface="Geneva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dirty="0" smtClean="0">
              <a:latin typeface="Arial" pitchFamily="34" charset="0"/>
              <a:ea typeface="Geneva"/>
              <a:cs typeface="Geneva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dirty="0">
              <a:latin typeface="Arial" pitchFamily="34" charset="0"/>
              <a:ea typeface="Geneva"/>
              <a:cs typeface="Geneva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ea typeface="Geneva"/>
                <a:cs typeface="Geneva"/>
              </a:rPr>
              <a:t>  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b="1" dirty="0">
                <a:solidFill>
                  <a:schemeClr val="accent1"/>
                </a:solidFill>
                <a:latin typeface="Arial" pitchFamily="34" charset="0"/>
                <a:ea typeface="Geneva"/>
                <a:cs typeface="Geneva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ea typeface="Geneva"/>
                <a:cs typeface="Geneva"/>
              </a:rPr>
              <a:t> Received Data</a:t>
            </a:r>
          </a:p>
          <a:p>
            <a:pPr eaLnBrk="1" hangingPunct="1">
              <a:spcBef>
                <a:spcPct val="0"/>
              </a:spcBef>
              <a:buFontTx/>
              <a:buChar char="•"/>
              <a:defRPr/>
            </a:pPr>
            <a:endParaRPr lang="en-US" dirty="0">
              <a:latin typeface="Arial" pitchFamily="34" charset="0"/>
              <a:ea typeface="Geneva"/>
              <a:cs typeface="Geneva"/>
            </a:endParaRPr>
          </a:p>
          <a:p>
            <a:pPr eaLnBrk="1" hangingPunct="1">
              <a:spcBef>
                <a:spcPct val="0"/>
              </a:spcBef>
              <a:buFontTx/>
              <a:buChar char="•"/>
              <a:defRPr/>
            </a:pPr>
            <a:endParaRPr lang="en-US" dirty="0" smtClean="0">
              <a:latin typeface="Arial" pitchFamily="34" charset="0"/>
              <a:ea typeface="Geneva"/>
              <a:cs typeface="Geneva"/>
            </a:endParaRPr>
          </a:p>
          <a:p>
            <a:pPr eaLnBrk="1" hangingPunct="1">
              <a:spcBef>
                <a:spcPct val="0"/>
              </a:spcBef>
              <a:buFontTx/>
              <a:buChar char="•"/>
              <a:defRPr/>
            </a:pPr>
            <a:endParaRPr lang="en-US" dirty="0">
              <a:latin typeface="Arial" pitchFamily="34" charset="0"/>
              <a:ea typeface="Geneva"/>
              <a:cs typeface="Geneva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endParaRPr lang="en-US" dirty="0" smtClean="0">
              <a:latin typeface="Arial" pitchFamily="34" charset="0"/>
              <a:ea typeface="Geneva"/>
              <a:cs typeface="Geneva"/>
            </a:endParaRPr>
          </a:p>
        </p:txBody>
      </p:sp>
      <p:pic>
        <p:nvPicPr>
          <p:cNvPr id="44037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64563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>
            <a:endCxn id="44037" idx="3"/>
          </p:cNvCxnSpPr>
          <p:nvPr/>
        </p:nvCxnSpPr>
        <p:spPr>
          <a:xfrm>
            <a:off x="457200" y="4495800"/>
            <a:ext cx="8437563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5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AP - Data Acceptance Program -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6" b="30872"/>
          <a:stretch/>
        </p:blipFill>
        <p:spPr>
          <a:xfrm>
            <a:off x="228600" y="2991200"/>
            <a:ext cx="5486400" cy="3604394"/>
          </a:xfrm>
          <a:prstGeom prst="rect">
            <a:avLst/>
          </a:prstGeom>
        </p:spPr>
      </p:pic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DAP Documents &amp; Tools </a:t>
            </a:r>
          </a:p>
        </p:txBody>
      </p:sp>
      <p:sp>
        <p:nvSpPr>
          <p:cNvPr id="532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742950" indent="-285750" algn="l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838200"/>
            <a:ext cx="75438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dirty="0">
                <a:latin typeface="+mn-lt"/>
                <a:ea typeface="Arial Unicode MS" pitchFamily="34" charset="-128"/>
                <a:hlinkClick r:id="rId4"/>
              </a:rPr>
              <a:t>QE DAP site</a:t>
            </a:r>
            <a:r>
              <a:rPr lang="en-US" altLang="en-US" dirty="0">
                <a:latin typeface="+mn-lt"/>
                <a:ea typeface="Arial Unicode MS" pitchFamily="34" charset="-128"/>
              </a:rPr>
              <a:t> has the following: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latin typeface="+mn-lt"/>
                <a:ea typeface="Arial Unicode MS" pitchFamily="34" charset="-128"/>
              </a:rPr>
              <a:t>DAP </a:t>
            </a:r>
            <a:r>
              <a:rPr lang="en-US" altLang="en-US" dirty="0">
                <a:latin typeface="+mn-lt"/>
                <a:ea typeface="Arial Unicode MS" pitchFamily="34" charset="-128"/>
              </a:rPr>
              <a:t>Scope Config Form – for updating scopes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+mn-lt"/>
                <a:ea typeface="Arial Unicode MS" pitchFamily="34" charset="-128"/>
              </a:rPr>
              <a:t>Datahub Reports - DAP Reports for scope &amp; completed Datasheet list 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7200" y="3962400"/>
            <a:ext cx="472253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http://corporate.ul.com/departments/snk5212/DAP/DAP_Documents.cfm</a:t>
            </a:r>
            <a:endParaRPr lang="en-US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071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DAP Documents &amp; Tools </a:t>
            </a:r>
          </a:p>
        </p:txBody>
      </p:sp>
      <p:sp>
        <p:nvSpPr>
          <p:cNvPr id="532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742950" indent="-285750" algn="l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2175" y="1143000"/>
            <a:ext cx="75438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600" dirty="0">
                <a:latin typeface="+mn-lt"/>
                <a:ea typeface="Arial Unicode MS" pitchFamily="34" charset="-128"/>
                <a:hlinkClick r:id="rId3"/>
              </a:rPr>
              <a:t>QE DAP site</a:t>
            </a:r>
            <a:r>
              <a:rPr lang="en-US" altLang="en-US" sz="2600" dirty="0">
                <a:latin typeface="+mn-lt"/>
                <a:ea typeface="Arial Unicode MS" pitchFamily="34" charset="-128"/>
              </a:rPr>
              <a:t> has the following: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600" dirty="0">
                <a:latin typeface="+mn-lt"/>
                <a:ea typeface="Arial Unicode MS" pitchFamily="34" charset="-128"/>
              </a:rPr>
              <a:t>DAP Assessment tool </a:t>
            </a:r>
            <a:r>
              <a:rPr lang="en-US" altLang="en-US" sz="2600" dirty="0" smtClean="0">
                <a:latin typeface="+mn-lt"/>
                <a:ea typeface="Arial Unicode MS" pitchFamily="34" charset="-128"/>
              </a:rPr>
              <a:t>- 00-OP-F0031 (also </a:t>
            </a:r>
            <a:r>
              <a:rPr lang="en-US" altLang="en-US" sz="2600" dirty="0">
                <a:latin typeface="+mn-lt"/>
                <a:ea typeface="Arial Unicode MS" pitchFamily="34" charset="-128"/>
              </a:rPr>
              <a:t>on </a:t>
            </a:r>
            <a:r>
              <a:rPr lang="en-US" altLang="en-US" sz="2600" dirty="0" smtClean="0">
                <a:latin typeface="+mn-lt"/>
                <a:ea typeface="Arial Unicode MS" pitchFamily="34" charset="-128"/>
              </a:rPr>
              <a:t>DCS)</a:t>
            </a:r>
            <a:endParaRPr lang="en-US" altLang="en-US" sz="2600" dirty="0">
              <a:latin typeface="+mn-lt"/>
              <a:ea typeface="Arial Unicode MS" pitchFamily="34" charset="-128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600" dirty="0">
                <a:latin typeface="+mn-lt"/>
                <a:ea typeface="Arial Unicode MS" pitchFamily="34" charset="-128"/>
              </a:rPr>
              <a:t>DAP SOPs – also on DCS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600" dirty="0">
                <a:latin typeface="+mn-lt"/>
                <a:ea typeface="Arial Unicode MS" pitchFamily="34" charset="-128"/>
              </a:rPr>
              <a:t>DAP Client Facing documents – also ul.com/dap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600" dirty="0">
                <a:latin typeface="+mn-lt"/>
                <a:ea typeface="Arial Unicode MS" pitchFamily="34" charset="-128"/>
              </a:rPr>
              <a:t>DAP </a:t>
            </a:r>
            <a:r>
              <a:rPr lang="en-US" altLang="en-US" sz="2600" dirty="0" smtClean="0">
                <a:latin typeface="+mn-lt"/>
                <a:ea typeface="Arial Unicode MS" pitchFamily="34" charset="-128"/>
              </a:rPr>
              <a:t>FAQs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600" dirty="0" smtClean="0">
                <a:latin typeface="+mn-lt"/>
                <a:ea typeface="Arial Unicode MS" pitchFamily="34" charset="-128"/>
              </a:rPr>
              <a:t>DAP Contacts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5429071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For more info on DAP programs, see the external UL site: </a:t>
            </a:r>
            <a:r>
              <a:rPr lang="en-US" u="sng" dirty="0">
                <a:hlinkClick r:id="rId4"/>
              </a:rPr>
              <a:t>http://services.ul.com/service/data-acceptance-program/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Tasks :: DAP_AUDIT - 4787836732 :: Projects :: UL - Internet Explor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t="23016" r="-1495" b="31587"/>
          <a:stretch>
            <a:fillRect/>
          </a:stretch>
        </p:blipFill>
        <p:spPr bwMode="auto">
          <a:xfrm>
            <a:off x="109538" y="784225"/>
            <a:ext cx="8848725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ill Sans MT" pitchFamily="34" charset="0"/>
                <a:cs typeface="Geneva"/>
              </a:rPr>
              <a:t>Completing Flex Tasks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5144585"/>
            <a:ext cx="55626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defRPr/>
            </a:pPr>
            <a:r>
              <a:rPr lang="en-US" sz="2000" b="1" dirty="0" smtClean="0">
                <a:latin typeface="Gill Sans MT" panose="020B0502020104020203" pitchFamily="34" charset="0"/>
              </a:rPr>
              <a:t>Note</a:t>
            </a:r>
            <a:r>
              <a:rPr lang="en-US" sz="2000" b="1" dirty="0">
                <a:latin typeface="Gill Sans MT" panose="020B0502020104020203" pitchFamily="34" charset="0"/>
              </a:rPr>
              <a:t>: see next </a:t>
            </a:r>
            <a:r>
              <a:rPr lang="en-US" sz="2000" b="1" dirty="0" smtClean="0">
                <a:latin typeface="Gill Sans MT" panose="020B0502020104020203" pitchFamily="34" charset="0"/>
              </a:rPr>
              <a:t>slides </a:t>
            </a:r>
            <a:r>
              <a:rPr lang="en-US" sz="2000" b="1" dirty="0">
                <a:latin typeface="Gill Sans MT" panose="020B0502020104020203" pitchFamily="34" charset="0"/>
              </a:rPr>
              <a:t>for details on each task</a:t>
            </a:r>
          </a:p>
        </p:txBody>
      </p:sp>
    </p:spTree>
    <p:extLst>
      <p:ext uri="{BB962C8B-B14F-4D97-AF65-F5344CB8AC3E}">
        <p14:creationId xmlns:p14="http://schemas.microsoft.com/office/powerpoint/2010/main" val="261824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-10885" y="-19276"/>
            <a:ext cx="3505200" cy="639762"/>
          </a:xfrm>
        </p:spPr>
        <p:txBody>
          <a:bodyPr/>
          <a:lstStyle/>
          <a:p>
            <a:r>
              <a:rPr lang="en-US" altLang="en-US" dirty="0" smtClean="0">
                <a:latin typeface="Gill Sans MT" pitchFamily="34" charset="0"/>
                <a:cs typeface="Geneva"/>
              </a:rPr>
              <a:t>Flex Table guide</a:t>
            </a:r>
          </a:p>
        </p:txBody>
      </p:sp>
      <p:sp>
        <p:nvSpPr>
          <p:cNvPr id="2" name="Rectangle 1"/>
          <p:cNvSpPr/>
          <p:nvPr/>
        </p:nvSpPr>
        <p:spPr>
          <a:xfrm>
            <a:off x="4191000" y="0"/>
            <a:ext cx="449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dk1"/>
                </a:solidFill>
                <a:latin typeface="+mn-lt"/>
              </a:rPr>
              <a:t>based </a:t>
            </a:r>
            <a:r>
              <a:rPr lang="en-US" sz="1800" dirty="0">
                <a:solidFill>
                  <a:schemeClr val="dk1"/>
                </a:solidFill>
                <a:latin typeface="+mn-lt"/>
              </a:rPr>
              <a:t>on </a:t>
            </a:r>
            <a:r>
              <a:rPr lang="en-US" sz="1800" b="1" dirty="0">
                <a:solidFill>
                  <a:schemeClr val="dk1"/>
                </a:solidFill>
                <a:latin typeface="+mn-lt"/>
              </a:rPr>
              <a:t> 00-OP-S0056 Issue 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</a:rPr>
              <a:t># 14, </a:t>
            </a:r>
            <a:r>
              <a:rPr lang="en-US" sz="1800" dirty="0" smtClean="0">
                <a:solidFill>
                  <a:schemeClr val="dk1"/>
                </a:solidFill>
                <a:latin typeface="+mn-lt"/>
              </a:rPr>
              <a:t>see current SOP </a:t>
            </a:r>
            <a:r>
              <a:rPr lang="en-US" sz="1800" dirty="0">
                <a:solidFill>
                  <a:schemeClr val="dk1"/>
                </a:solidFill>
                <a:latin typeface="+mn-lt"/>
              </a:rPr>
              <a:t>for the latest </a:t>
            </a:r>
            <a:r>
              <a:rPr lang="en-US" sz="1800" dirty="0" smtClean="0">
                <a:solidFill>
                  <a:schemeClr val="dk1"/>
                </a:solidFill>
                <a:latin typeface="+mn-lt"/>
              </a:rPr>
              <a:t>requirements</a:t>
            </a:r>
            <a:endParaRPr lang="en-US" sz="1800" b="0" dirty="0">
              <a:latin typeface="+mn-lt"/>
            </a:endParaRPr>
          </a:p>
        </p:txBody>
      </p:sp>
      <p:pic>
        <p:nvPicPr>
          <p:cNvPr id="3" name="Picture 2" descr="Microsoft Excel - rev3, DAP Stages Tool.xls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" t="13325" r="5833" b="15025"/>
          <a:stretch/>
        </p:blipFill>
        <p:spPr>
          <a:xfrm>
            <a:off x="-12281" y="1295400"/>
            <a:ext cx="9105423" cy="42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-10885" y="-19276"/>
            <a:ext cx="3505200" cy="639762"/>
          </a:xfrm>
        </p:spPr>
        <p:txBody>
          <a:bodyPr/>
          <a:lstStyle/>
          <a:p>
            <a:r>
              <a:rPr lang="en-US" altLang="en-US" dirty="0" smtClean="0">
                <a:latin typeface="Gill Sans MT" pitchFamily="34" charset="0"/>
                <a:cs typeface="Geneva"/>
              </a:rPr>
              <a:t>Flex Table guide</a:t>
            </a:r>
          </a:p>
        </p:txBody>
      </p:sp>
      <p:sp>
        <p:nvSpPr>
          <p:cNvPr id="2" name="Rectangle 1"/>
          <p:cNvSpPr/>
          <p:nvPr/>
        </p:nvSpPr>
        <p:spPr>
          <a:xfrm>
            <a:off x="4114800" y="0"/>
            <a:ext cx="449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dk1"/>
                </a:solidFill>
                <a:latin typeface="+mn-lt"/>
              </a:rPr>
              <a:t>based </a:t>
            </a:r>
            <a:r>
              <a:rPr lang="en-US" sz="1800" dirty="0">
                <a:solidFill>
                  <a:schemeClr val="dk1"/>
                </a:solidFill>
                <a:latin typeface="+mn-lt"/>
              </a:rPr>
              <a:t>on </a:t>
            </a:r>
            <a:r>
              <a:rPr lang="en-US" sz="1800" b="1" dirty="0">
                <a:solidFill>
                  <a:schemeClr val="dk1"/>
                </a:solidFill>
                <a:latin typeface="+mn-lt"/>
              </a:rPr>
              <a:t> 00-OP-S0056 Issue 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</a:rPr>
              <a:t># 14, s</a:t>
            </a:r>
            <a:r>
              <a:rPr lang="en-US" sz="1800" dirty="0" smtClean="0">
                <a:solidFill>
                  <a:schemeClr val="dk1"/>
                </a:solidFill>
                <a:latin typeface="+mn-lt"/>
              </a:rPr>
              <a:t>ee current SOP </a:t>
            </a:r>
            <a:r>
              <a:rPr lang="en-US" sz="1800" dirty="0">
                <a:solidFill>
                  <a:schemeClr val="dk1"/>
                </a:solidFill>
                <a:latin typeface="+mn-lt"/>
              </a:rPr>
              <a:t>for the latest </a:t>
            </a:r>
            <a:r>
              <a:rPr lang="en-US" sz="1800" dirty="0" smtClean="0">
                <a:solidFill>
                  <a:schemeClr val="dk1"/>
                </a:solidFill>
                <a:latin typeface="+mn-lt"/>
              </a:rPr>
              <a:t>requirements</a:t>
            </a:r>
            <a:endParaRPr lang="en-US" sz="1800" b="0" dirty="0">
              <a:latin typeface="+mn-lt"/>
            </a:endParaRPr>
          </a:p>
        </p:txBody>
      </p:sp>
      <p:pic>
        <p:nvPicPr>
          <p:cNvPr id="4" name="Picture 3" descr="Microsoft Excel - rev3, DAP Stages Tool.xls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 t="13124" r="6190" b="8542"/>
          <a:stretch/>
        </p:blipFill>
        <p:spPr>
          <a:xfrm>
            <a:off x="-1" y="838200"/>
            <a:ext cx="904802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-10885" y="-19276"/>
            <a:ext cx="3505200" cy="639762"/>
          </a:xfrm>
        </p:spPr>
        <p:txBody>
          <a:bodyPr/>
          <a:lstStyle/>
          <a:p>
            <a:r>
              <a:rPr lang="en-US" altLang="en-US" dirty="0" smtClean="0">
                <a:latin typeface="Gill Sans MT" pitchFamily="34" charset="0"/>
                <a:cs typeface="Geneva"/>
              </a:rPr>
              <a:t>Flex Table guide</a:t>
            </a:r>
          </a:p>
        </p:txBody>
      </p:sp>
      <p:sp>
        <p:nvSpPr>
          <p:cNvPr id="2" name="Rectangle 1"/>
          <p:cNvSpPr/>
          <p:nvPr/>
        </p:nvSpPr>
        <p:spPr>
          <a:xfrm>
            <a:off x="4114800" y="0"/>
            <a:ext cx="449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dk1"/>
                </a:solidFill>
                <a:latin typeface="+mn-lt"/>
              </a:rPr>
              <a:t>based </a:t>
            </a:r>
            <a:r>
              <a:rPr lang="en-US" sz="1800" dirty="0">
                <a:solidFill>
                  <a:schemeClr val="dk1"/>
                </a:solidFill>
                <a:latin typeface="+mn-lt"/>
              </a:rPr>
              <a:t>on </a:t>
            </a:r>
            <a:r>
              <a:rPr lang="en-US" sz="1800" b="1" dirty="0">
                <a:solidFill>
                  <a:schemeClr val="dk1"/>
                </a:solidFill>
                <a:latin typeface="+mn-lt"/>
              </a:rPr>
              <a:t> 00-OP-S0056 Issue 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</a:rPr>
              <a:t># 14, s</a:t>
            </a:r>
            <a:r>
              <a:rPr lang="en-US" sz="1800" dirty="0" smtClean="0">
                <a:solidFill>
                  <a:schemeClr val="dk1"/>
                </a:solidFill>
                <a:latin typeface="+mn-lt"/>
              </a:rPr>
              <a:t>ee current SOP </a:t>
            </a:r>
            <a:r>
              <a:rPr lang="en-US" sz="1800" dirty="0">
                <a:solidFill>
                  <a:schemeClr val="dk1"/>
                </a:solidFill>
                <a:latin typeface="+mn-lt"/>
              </a:rPr>
              <a:t>for the latest </a:t>
            </a:r>
            <a:r>
              <a:rPr lang="en-US" sz="1800" dirty="0" smtClean="0">
                <a:solidFill>
                  <a:schemeClr val="dk1"/>
                </a:solidFill>
                <a:latin typeface="+mn-lt"/>
              </a:rPr>
              <a:t>requirements</a:t>
            </a:r>
            <a:endParaRPr lang="en-US" sz="1800" b="0" dirty="0">
              <a:latin typeface="+mn-lt"/>
            </a:endParaRPr>
          </a:p>
        </p:txBody>
      </p:sp>
      <p:pic>
        <p:nvPicPr>
          <p:cNvPr id="3" name="Picture 2" descr="Microsoft Excel - rev3, DAP Stages Tool.xls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 t="13103" r="1388" b="10158"/>
          <a:stretch/>
        </p:blipFill>
        <p:spPr>
          <a:xfrm>
            <a:off x="41240" y="1413934"/>
            <a:ext cx="8975761" cy="430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-10885" y="-19276"/>
            <a:ext cx="3505200" cy="639762"/>
          </a:xfrm>
        </p:spPr>
        <p:txBody>
          <a:bodyPr/>
          <a:lstStyle/>
          <a:p>
            <a:r>
              <a:rPr lang="en-US" altLang="en-US" dirty="0" smtClean="0">
                <a:latin typeface="Gill Sans MT" pitchFamily="34" charset="0"/>
                <a:cs typeface="Geneva"/>
              </a:rPr>
              <a:t>Flex Table guide</a:t>
            </a:r>
          </a:p>
        </p:txBody>
      </p:sp>
      <p:sp>
        <p:nvSpPr>
          <p:cNvPr id="2" name="Rectangle 1"/>
          <p:cNvSpPr/>
          <p:nvPr/>
        </p:nvSpPr>
        <p:spPr>
          <a:xfrm>
            <a:off x="4114800" y="0"/>
            <a:ext cx="449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dk1"/>
                </a:solidFill>
                <a:latin typeface="+mn-lt"/>
              </a:rPr>
              <a:t>based </a:t>
            </a:r>
            <a:r>
              <a:rPr lang="en-US" sz="1800" dirty="0">
                <a:solidFill>
                  <a:schemeClr val="dk1"/>
                </a:solidFill>
                <a:latin typeface="+mn-lt"/>
              </a:rPr>
              <a:t>on </a:t>
            </a:r>
            <a:r>
              <a:rPr lang="en-US" sz="1800" b="1" dirty="0">
                <a:solidFill>
                  <a:schemeClr val="dk1"/>
                </a:solidFill>
                <a:latin typeface="+mn-lt"/>
              </a:rPr>
              <a:t> 00-OP-S0056 Issue </a:t>
            </a:r>
            <a:r>
              <a:rPr lang="en-US" sz="1800" b="1" dirty="0" smtClean="0">
                <a:solidFill>
                  <a:schemeClr val="dk1"/>
                </a:solidFill>
                <a:latin typeface="+mn-lt"/>
              </a:rPr>
              <a:t># 14, s</a:t>
            </a:r>
            <a:r>
              <a:rPr lang="en-US" sz="1800" dirty="0" smtClean="0">
                <a:solidFill>
                  <a:schemeClr val="dk1"/>
                </a:solidFill>
                <a:latin typeface="+mn-lt"/>
              </a:rPr>
              <a:t>ee current SOP </a:t>
            </a:r>
            <a:r>
              <a:rPr lang="en-US" sz="1800" dirty="0">
                <a:solidFill>
                  <a:schemeClr val="dk1"/>
                </a:solidFill>
                <a:latin typeface="+mn-lt"/>
              </a:rPr>
              <a:t>for the latest </a:t>
            </a:r>
            <a:r>
              <a:rPr lang="en-US" sz="1800" dirty="0" smtClean="0">
                <a:solidFill>
                  <a:schemeClr val="dk1"/>
                </a:solidFill>
                <a:latin typeface="+mn-lt"/>
              </a:rPr>
              <a:t>requirements</a:t>
            </a:r>
            <a:endParaRPr lang="en-US" sz="1800" b="0" dirty="0">
              <a:latin typeface="+mn-lt"/>
            </a:endParaRPr>
          </a:p>
        </p:txBody>
      </p:sp>
      <p:pic>
        <p:nvPicPr>
          <p:cNvPr id="4" name="Picture 3" descr="Microsoft Excel - rev3, DAP Stages Tool.xls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" t="24421" r="1759" b="16368"/>
          <a:stretch/>
        </p:blipFill>
        <p:spPr>
          <a:xfrm>
            <a:off x="33867" y="654798"/>
            <a:ext cx="9033933" cy="3349935"/>
          </a:xfrm>
          <a:prstGeom prst="rect">
            <a:avLst/>
          </a:prstGeom>
        </p:spPr>
      </p:pic>
      <p:pic>
        <p:nvPicPr>
          <p:cNvPr id="5" name="Picture 4" descr="Microsoft Excel - rev3, DAP Stages Tool.xlsx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t="34808" r="1481" b="22250"/>
          <a:stretch/>
        </p:blipFill>
        <p:spPr>
          <a:xfrm>
            <a:off x="76200" y="4055534"/>
            <a:ext cx="9012751" cy="2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DAP Types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92621"/>
              </p:ext>
            </p:extLst>
          </p:nvPr>
        </p:nvGraphicFramePr>
        <p:xfrm>
          <a:off x="381000" y="914400"/>
          <a:ext cx="8300085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85"/>
                <a:gridCol w="1377315"/>
                <a:gridCol w="1219200"/>
                <a:gridCol w="1518285"/>
                <a:gridCol w="3124200"/>
              </a:tblGrid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UL supervision</a:t>
                      </a:r>
                      <a:r>
                        <a:rPr lang="en-US" sz="1600" baseline="0" dirty="0" smtClean="0">
                          <a:effectLst/>
                        </a:rPr>
                        <a:t> of testing</a:t>
                      </a:r>
                      <a:r>
                        <a:rPr lang="en-US" sz="1600" dirty="0" smtClean="0">
                          <a:effectLst/>
                        </a:rPr>
                        <a:t>?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Scope of </a:t>
                      </a:r>
                      <a:r>
                        <a:rPr lang="en-US" sz="1600" dirty="0" smtClean="0">
                          <a:effectLst/>
                        </a:rPr>
                        <a:t>tests defined?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Annual DAP </a:t>
                      </a:r>
                      <a:r>
                        <a:rPr lang="en-US" sz="1600" dirty="0" smtClean="0">
                          <a:effectLst/>
                        </a:rPr>
                        <a:t>audit required?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Comments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WTDP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Yes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No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No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Can witness any test UL personnel is qualified for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DAP File number not assigned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CTDP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L-56 Agreement </a:t>
                      </a:r>
                      <a:r>
                        <a:rPr lang="en-US" sz="1600" dirty="0" smtClean="0">
                          <a:effectLst/>
                        </a:rPr>
                        <a:t>signed prior </a:t>
                      </a:r>
                      <a:r>
                        <a:rPr lang="en-US" sz="1600" dirty="0">
                          <a:effectLst/>
                        </a:rPr>
                        <a:t>to participation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TPTDP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Authorization granted by Regional UL Management &amp;  Global Channels Office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TCP/PPP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smtClean="0">
                          <a:effectLst/>
                        </a:rPr>
                        <a:t>Yes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Yes, and </a:t>
                      </a:r>
                      <a:r>
                        <a:rPr lang="en-US" sz="1600" dirty="0" smtClean="0">
                          <a:effectLst/>
                        </a:rPr>
                        <a:t>quarterly too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Lab can also do engineering evaluation* 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Must be part of CTDP for TCP, TPTDP for PPP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See 00-OP-S0084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62200" y="4960203"/>
            <a:ext cx="670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latin typeface="Calibri" panose="020F0502020204030204" pitchFamily="34" charset="0"/>
              </a:rPr>
              <a:t>*includes measurement of physical constructions, documentation of physical constructions, development of test plans, &amp; development of engineering considerations to be used for certification purposes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5874603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</a:rPr>
              <a:t>For a detailed description of all types, see - Description of Data Acceptance </a:t>
            </a:r>
            <a:r>
              <a:rPr lang="en-US" dirty="0" smtClean="0">
                <a:latin typeface="Calibri" panose="020F0502020204030204" pitchFamily="34" charset="0"/>
              </a:rPr>
              <a:t>Programs, </a:t>
            </a:r>
            <a:r>
              <a:rPr lang="en-US" dirty="0">
                <a:latin typeface="Calibri" panose="020F0502020204030204" pitchFamily="34" charset="0"/>
                <a:hlinkClick r:id="rId3"/>
              </a:rPr>
              <a:t>00-OP-S0854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3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606425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Applicable ISO/IEC 17025 Clauses  </a:t>
            </a:r>
          </a:p>
        </p:txBody>
      </p:sp>
      <p:pic>
        <p:nvPicPr>
          <p:cNvPr id="54275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93850" y="762000"/>
            <a:ext cx="6507506" cy="5943600"/>
          </a:xfrm>
        </p:spPr>
      </p:pic>
      <p:sp>
        <p:nvSpPr>
          <p:cNvPr id="2" name="Rectangle 1"/>
          <p:cNvSpPr/>
          <p:nvPr/>
        </p:nvSpPr>
        <p:spPr>
          <a:xfrm>
            <a:off x="152400" y="914400"/>
            <a:ext cx="1600200" cy="5078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dirty="0" smtClean="0">
                <a:latin typeface="Arial" pitchFamily="34" charset="0"/>
              </a:rPr>
              <a:t>- Those </a:t>
            </a:r>
            <a:r>
              <a:rPr lang="en-US" sz="1800" dirty="0">
                <a:latin typeface="Arial" pitchFamily="34" charset="0"/>
              </a:rPr>
              <a:t>clauses </a:t>
            </a:r>
            <a:r>
              <a:rPr lang="en-US" sz="1800" dirty="0" smtClean="0">
                <a:latin typeface="Arial" pitchFamily="34" charset="0"/>
              </a:rPr>
              <a:t>with </a:t>
            </a:r>
            <a:r>
              <a:rPr lang="en-US" sz="1800" dirty="0">
                <a:latin typeface="Arial" pitchFamily="34" charset="0"/>
              </a:rPr>
              <a:t>an asterisks do not apply to </a:t>
            </a:r>
            <a:r>
              <a:rPr lang="en-US" sz="1800" dirty="0" smtClean="0">
                <a:latin typeface="Arial" pitchFamily="34" charset="0"/>
              </a:rPr>
              <a:t>CTDP.</a:t>
            </a:r>
          </a:p>
          <a:p>
            <a:pPr algn="l">
              <a:defRPr/>
            </a:pPr>
            <a:r>
              <a:rPr lang="en-US" altLang="en-US" sz="1800" dirty="0">
                <a:latin typeface="Arial" pitchFamily="34" charset="0"/>
                <a:ea typeface="Geneva"/>
                <a:cs typeface="Geneva"/>
              </a:rPr>
              <a:t>– The ‘x’ means that  the clause applies</a:t>
            </a:r>
            <a:endParaRPr lang="en-US" sz="1800" dirty="0"/>
          </a:p>
          <a:p>
            <a:pPr algn="l">
              <a:defRPr/>
            </a:pPr>
            <a:r>
              <a:rPr lang="en-US" sz="1800" dirty="0" smtClean="0">
                <a:latin typeface="Arial" pitchFamily="34" charset="0"/>
              </a:rPr>
              <a:t>- Labs </a:t>
            </a:r>
            <a:r>
              <a:rPr lang="en-US" sz="1800" dirty="0">
                <a:latin typeface="Arial" pitchFamily="34" charset="0"/>
              </a:rPr>
              <a:t>with active </a:t>
            </a:r>
            <a:r>
              <a:rPr lang="en-US" altLang="en-US" sz="1800" dirty="0" smtClean="0">
                <a:latin typeface="Arial" pitchFamily="34" charset="0"/>
                <a:ea typeface="Geneva"/>
                <a:cs typeface="Geneva"/>
              </a:rPr>
              <a:t>accreditation </a:t>
            </a:r>
            <a:r>
              <a:rPr lang="en-US" altLang="en-US" sz="1800">
                <a:latin typeface="Arial" pitchFamily="34" charset="0"/>
                <a:ea typeface="Geneva"/>
                <a:cs typeface="Geneva"/>
              </a:rPr>
              <a:t>have </a:t>
            </a:r>
            <a:r>
              <a:rPr lang="en-US" altLang="en-US" sz="1800" smtClean="0">
                <a:latin typeface="Arial" pitchFamily="34" charset="0"/>
                <a:ea typeface="Geneva"/>
                <a:cs typeface="Geneva"/>
              </a:rPr>
              <a:t>less </a:t>
            </a:r>
            <a:r>
              <a:rPr lang="en-US" altLang="en-US" sz="1800" dirty="0">
                <a:latin typeface="Arial" pitchFamily="34" charset="0"/>
                <a:ea typeface="Geneva"/>
                <a:cs typeface="Geneva"/>
              </a:rPr>
              <a:t>clauses applied as shown in the 2</a:t>
            </a:r>
            <a:r>
              <a:rPr lang="en-US" altLang="en-US" sz="1800" baseline="30000" dirty="0">
                <a:latin typeface="Arial" pitchFamily="34" charset="0"/>
                <a:ea typeface="Geneva"/>
                <a:cs typeface="Geneva"/>
              </a:rPr>
              <a:t>nd</a:t>
            </a:r>
            <a:r>
              <a:rPr lang="en-US" altLang="en-US" sz="1800" dirty="0">
                <a:latin typeface="Arial" pitchFamily="34" charset="0"/>
                <a:ea typeface="Geneva"/>
                <a:cs typeface="Geneva"/>
              </a:rPr>
              <a:t> </a:t>
            </a:r>
            <a:r>
              <a:rPr lang="en-US" altLang="en-US" sz="1800" dirty="0" smtClean="0">
                <a:latin typeface="Arial" pitchFamily="34" charset="0"/>
                <a:ea typeface="Geneva"/>
                <a:cs typeface="Geneva"/>
              </a:rPr>
              <a:t>column.</a:t>
            </a:r>
          </a:p>
          <a:p>
            <a:pPr algn="l">
              <a:defRPr/>
            </a:pPr>
            <a:r>
              <a:rPr lang="en-US" altLang="en-US" sz="1800" dirty="0" smtClean="0">
                <a:latin typeface="Arial" pitchFamily="34" charset="0"/>
                <a:ea typeface="Geneva"/>
                <a:cs typeface="Geneva"/>
              </a:rPr>
              <a:t> 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391400" y="5934670"/>
            <a:ext cx="17526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en-US" sz="1800" dirty="0" smtClean="0">
                <a:latin typeface="Arial" pitchFamily="34" charset="0"/>
                <a:ea typeface="Geneva"/>
                <a:cs typeface="Geneva"/>
              </a:rPr>
              <a:t>Table from DAP </a:t>
            </a:r>
            <a:r>
              <a:rPr lang="en-US" altLang="en-US" sz="1800" dirty="0">
                <a:latin typeface="Arial" pitchFamily="34" charset="0"/>
                <a:ea typeface="Geneva"/>
                <a:cs typeface="Geneva"/>
              </a:rPr>
              <a:t>Program (00-IC-P0026</a:t>
            </a:r>
            <a:r>
              <a:rPr lang="en-US" altLang="en-US" sz="1800" dirty="0" smtClean="0">
                <a:latin typeface="Arial" pitchFamily="34" charset="0"/>
                <a:ea typeface="Geneva"/>
                <a:cs typeface="Genev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22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984072585"/>
              </p:ext>
            </p:extLst>
          </p:nvPr>
        </p:nvGraphicFramePr>
        <p:xfrm>
          <a:off x="152400" y="5334000"/>
          <a:ext cx="89154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034" name="Rectangle 103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itchFamily="34" charset="0"/>
                <a:ea typeface="Geneva"/>
                <a:cs typeface="Geneva"/>
              </a:rPr>
              <a:t>UL DAP Audit Process - Main Phases </a:t>
            </a:r>
          </a:p>
        </p:txBody>
      </p:sp>
      <p:grpSp>
        <p:nvGrpSpPr>
          <p:cNvPr id="44036" name="Group 1026"/>
          <p:cNvGrpSpPr>
            <a:grpSpLocks/>
          </p:cNvGrpSpPr>
          <p:nvPr/>
        </p:nvGrpSpPr>
        <p:grpSpPr bwMode="auto">
          <a:xfrm>
            <a:off x="685800" y="838200"/>
            <a:ext cx="7694613" cy="1919288"/>
            <a:chOff x="624" y="1576"/>
            <a:chExt cx="4700" cy="1208"/>
          </a:xfrm>
        </p:grpSpPr>
        <p:sp>
          <p:nvSpPr>
            <p:cNvPr id="95240" name="Rectangle 1027"/>
            <p:cNvSpPr>
              <a:spLocks noChangeArrowheads="1"/>
            </p:cNvSpPr>
            <p:nvPr/>
          </p:nvSpPr>
          <p:spPr bwMode="auto">
            <a:xfrm>
              <a:off x="624" y="1584"/>
              <a:ext cx="1303" cy="1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Geneva"/>
                </a:defRPr>
              </a:lvl1pPr>
              <a:lvl2pPr marL="742950" indent="-285750" algn="l" eaLnBrk="0" hangingPunct="0">
                <a:spcBef>
                  <a:spcPts val="12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algn="l" eaLnBrk="0" hangingPunct="0">
                <a:spcBef>
                  <a:spcPts val="600"/>
                </a:spcBef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algn="l" eaLnBrk="0" hangingPunct="0">
                <a:spcBef>
                  <a:spcPts val="600"/>
                </a:spcBef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algn="l" eaLnBrk="0" hangingPunct="0">
                <a:spcBef>
                  <a:spcPts val="600"/>
                </a:spcBef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defRPr/>
              </a:pPr>
              <a:r>
                <a:rPr lang="en-US" altLang="en-US" sz="2400" b="1" dirty="0" smtClean="0"/>
                <a:t>Quoting/</a:t>
              </a:r>
            </a:p>
            <a:p>
              <a:pPr algn="ctr" eaLnBrk="1" hangingPunct="1">
                <a:spcBef>
                  <a:spcPct val="0"/>
                </a:spcBef>
                <a:defRPr/>
              </a:pPr>
              <a:r>
                <a:rPr lang="en-US" altLang="en-US" sz="2400" b="1" dirty="0" smtClean="0"/>
                <a:t>Opening</a:t>
              </a:r>
            </a:p>
          </p:txBody>
        </p:sp>
        <p:sp>
          <p:nvSpPr>
            <p:cNvPr id="44041" name="Rectangle 1029"/>
            <p:cNvSpPr>
              <a:spLocks noChangeArrowheads="1"/>
            </p:cNvSpPr>
            <p:nvPr/>
          </p:nvSpPr>
          <p:spPr bwMode="auto">
            <a:xfrm>
              <a:off x="2400" y="1576"/>
              <a:ext cx="1248" cy="1200"/>
            </a:xfrm>
            <a:prstGeom prst="rect">
              <a:avLst/>
            </a:prstGeom>
            <a:solidFill>
              <a:srgbClr val="DDD9C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Geneva"/>
                </a:defRPr>
              </a:lvl1pPr>
              <a:lvl2pPr marL="742950" indent="-285750" algn="l" eaLnBrk="0" hangingPunct="0">
                <a:spcBef>
                  <a:spcPts val="12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algn="l" eaLnBrk="0" hangingPunct="0">
                <a:spcBef>
                  <a:spcPts val="600"/>
                </a:spcBef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algn="l" eaLnBrk="0" hangingPunct="0">
                <a:spcBef>
                  <a:spcPts val="600"/>
                </a:spcBef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algn="l" eaLnBrk="0" hangingPunct="0">
                <a:spcBef>
                  <a:spcPts val="600"/>
                </a:spcBef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2400" b="1"/>
                <a:t>Assessing</a:t>
              </a:r>
            </a:p>
          </p:txBody>
        </p:sp>
        <p:sp>
          <p:nvSpPr>
            <p:cNvPr id="44042" name="Rectangle 1030"/>
            <p:cNvSpPr>
              <a:spLocks noChangeArrowheads="1"/>
            </p:cNvSpPr>
            <p:nvPr/>
          </p:nvSpPr>
          <p:spPr bwMode="auto">
            <a:xfrm>
              <a:off x="4103" y="1576"/>
              <a:ext cx="1221" cy="1200"/>
            </a:xfrm>
            <a:prstGeom prst="rect">
              <a:avLst/>
            </a:prstGeom>
            <a:solidFill>
              <a:srgbClr val="C5D9F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Geneva"/>
                </a:defRPr>
              </a:lvl1pPr>
              <a:lvl2pPr marL="742950" indent="-285750" algn="l" eaLnBrk="0" hangingPunct="0">
                <a:spcBef>
                  <a:spcPts val="12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algn="l" eaLnBrk="0" hangingPunct="0">
                <a:spcBef>
                  <a:spcPts val="600"/>
                </a:spcBef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algn="l" eaLnBrk="0" hangingPunct="0">
                <a:spcBef>
                  <a:spcPts val="600"/>
                </a:spcBef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algn="l" eaLnBrk="0" hangingPunct="0">
                <a:spcBef>
                  <a:spcPts val="600"/>
                </a:spcBef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n-US" alt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4043" name="Text Box 1032"/>
            <p:cNvSpPr txBox="1">
              <a:spLocks noChangeArrowheads="1"/>
            </p:cNvSpPr>
            <p:nvPr/>
          </p:nvSpPr>
          <p:spPr bwMode="auto">
            <a:xfrm>
              <a:off x="4369" y="2069"/>
              <a:ext cx="68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Geneva"/>
                </a:defRPr>
              </a:lvl1pPr>
              <a:lvl2pPr marL="742950" indent="-285750" algn="l" eaLnBrk="0" hangingPunct="0">
                <a:spcBef>
                  <a:spcPts val="12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2pPr>
              <a:lvl3pPr marL="1143000" indent="-228600" algn="l" eaLnBrk="0" hangingPunct="0">
                <a:spcBef>
                  <a:spcPts val="600"/>
                </a:spcBef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3pPr>
              <a:lvl4pPr marL="1600200" indent="-228600" algn="l" eaLnBrk="0" hangingPunct="0">
                <a:spcBef>
                  <a:spcPts val="600"/>
                </a:spcBef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4pPr>
              <a:lvl5pPr marL="2057400" indent="-228600" algn="l" eaLnBrk="0" hangingPunct="0">
                <a:spcBef>
                  <a:spcPts val="600"/>
                </a:spcBef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2400" b="1"/>
                <a:t>Closing</a:t>
              </a:r>
            </a:p>
          </p:txBody>
        </p:sp>
        <p:sp>
          <p:nvSpPr>
            <p:cNvPr id="44044" name="Line 1033"/>
            <p:cNvSpPr>
              <a:spLocks noChangeShapeType="1"/>
            </p:cNvSpPr>
            <p:nvPr/>
          </p:nvSpPr>
          <p:spPr bwMode="auto">
            <a:xfrm>
              <a:off x="2076" y="218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45" name="Line 1035"/>
            <p:cNvSpPr>
              <a:spLocks noChangeShapeType="1"/>
            </p:cNvSpPr>
            <p:nvPr/>
          </p:nvSpPr>
          <p:spPr bwMode="auto">
            <a:xfrm>
              <a:off x="3763" y="2184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37" name="Text Box 1037"/>
          <p:cNvSpPr txBox="1">
            <a:spLocks noChangeArrowheads="1"/>
          </p:cNvSpPr>
          <p:nvPr/>
        </p:nvSpPr>
        <p:spPr bwMode="auto">
          <a:xfrm>
            <a:off x="711200" y="3032125"/>
            <a:ext cx="2755900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742950" indent="-285750" algn="l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 dirty="0"/>
              <a:t> </a:t>
            </a:r>
            <a:r>
              <a:rPr lang="en-US" altLang="en-US" sz="1800" b="1" dirty="0">
                <a:solidFill>
                  <a:srgbClr val="0070C0"/>
                </a:solidFill>
              </a:rPr>
              <a:t>DAP CEC</a:t>
            </a:r>
            <a:r>
              <a:rPr lang="en-US" altLang="en-US" sz="1800" dirty="0"/>
              <a:t>: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en-US" altLang="en-US" sz="1800" dirty="0" smtClean="0"/>
              <a:t> Handle </a:t>
            </a:r>
            <a:r>
              <a:rPr lang="en-US" altLang="en-US" sz="1800" dirty="0"/>
              <a:t>requests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 dirty="0" smtClean="0"/>
              <a:t> Use </a:t>
            </a:r>
            <a:r>
              <a:rPr lang="en-US" altLang="en-US" sz="1800" dirty="0"/>
              <a:t>Oracle, Flex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 dirty="0" smtClean="0"/>
              <a:t> Develop/send </a:t>
            </a:r>
            <a:r>
              <a:rPr lang="en-US" altLang="en-US" sz="1800" dirty="0"/>
              <a:t>quote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 dirty="0" smtClean="0"/>
              <a:t> Contact </a:t>
            </a:r>
            <a:r>
              <a:rPr lang="en-US" altLang="en-US" sz="1800" dirty="0"/>
              <a:t>client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 dirty="0" smtClean="0"/>
              <a:t> Direct </a:t>
            </a:r>
            <a:r>
              <a:rPr lang="en-US" altLang="en-US" sz="1800" dirty="0"/>
              <a:t>To Order process used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 dirty="0" smtClean="0"/>
              <a:t> Delegate </a:t>
            </a:r>
            <a:r>
              <a:rPr lang="en-US" altLang="en-US" sz="1800" dirty="0"/>
              <a:t>audit project to Lead Auditor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 dirty="0" smtClean="0"/>
              <a:t> Sent </a:t>
            </a:r>
            <a:r>
              <a:rPr lang="en-US" altLang="en-US" sz="1800" dirty="0"/>
              <a:t>client project </a:t>
            </a:r>
            <a:r>
              <a:rPr lang="en-US" altLang="en-US" sz="1800" dirty="0" smtClean="0"/>
              <a:t>acknowledgement</a:t>
            </a:r>
            <a:endParaRPr lang="en-US" altLang="en-US" sz="1800" dirty="0"/>
          </a:p>
        </p:txBody>
      </p:sp>
      <p:sp>
        <p:nvSpPr>
          <p:cNvPr id="106502" name="Text Box 1039"/>
          <p:cNvSpPr txBox="1">
            <a:spLocks noChangeArrowheads="1"/>
          </p:cNvSpPr>
          <p:nvPr/>
        </p:nvSpPr>
        <p:spPr bwMode="auto">
          <a:xfrm>
            <a:off x="3467100" y="2940050"/>
            <a:ext cx="2751138" cy="312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defRPr/>
            </a:pPr>
            <a:r>
              <a:rPr lang="en-US" sz="1800" b="1" dirty="0">
                <a:solidFill>
                  <a:srgbClr val="C10036"/>
                </a:solidFill>
                <a:latin typeface="Arial" pitchFamily="34" charset="0"/>
              </a:rPr>
              <a:t>DAP </a:t>
            </a:r>
            <a:r>
              <a:rPr lang="en-US" sz="1800" b="1" dirty="0" smtClean="0">
                <a:solidFill>
                  <a:srgbClr val="C10036"/>
                </a:solidFill>
                <a:latin typeface="Arial" pitchFamily="34" charset="0"/>
              </a:rPr>
              <a:t>Lead </a:t>
            </a:r>
            <a:r>
              <a:rPr lang="en-US" sz="1800" b="1" dirty="0">
                <a:solidFill>
                  <a:srgbClr val="C10036"/>
                </a:solidFill>
                <a:latin typeface="Arial" pitchFamily="34" charset="0"/>
              </a:rPr>
              <a:t>Auditor</a:t>
            </a:r>
            <a:r>
              <a:rPr lang="en-US" sz="1800" b="1" dirty="0" smtClean="0">
                <a:solidFill>
                  <a:srgbClr val="C10036"/>
                </a:solidFill>
                <a:latin typeface="Arial" pitchFamily="34" charset="0"/>
              </a:rPr>
              <a:t>:</a:t>
            </a:r>
          </a:p>
          <a:p>
            <a:pPr marL="91440" algn="l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sz="1800" dirty="0" smtClean="0">
                <a:latin typeface="Arial" pitchFamily="34" charset="0"/>
              </a:rPr>
              <a:t> Confirm test scope</a:t>
            </a:r>
          </a:p>
          <a:p>
            <a:pPr marL="91440" algn="l" eaLnBrk="1" hangingPunct="1">
              <a:buFontTx/>
              <a:buChar char="•"/>
              <a:defRPr/>
            </a:pPr>
            <a:r>
              <a:rPr lang="en-US" sz="1800" dirty="0" smtClean="0">
                <a:latin typeface="Arial" pitchFamily="34" charset="0"/>
              </a:rPr>
              <a:t> Obtain Tech Auditor as needed</a:t>
            </a:r>
          </a:p>
          <a:p>
            <a:pPr marL="91440" algn="l" eaLnBrk="1" hangingPunct="1">
              <a:buFontTx/>
              <a:buChar char="•"/>
              <a:defRPr/>
            </a:pPr>
            <a:r>
              <a:rPr lang="en-US" sz="1800" dirty="0" smtClean="0">
                <a:latin typeface="Arial" pitchFamily="34" charset="0"/>
              </a:rPr>
              <a:t> Prepare agenda</a:t>
            </a:r>
          </a:p>
          <a:p>
            <a:pPr marL="91440" algn="l" eaLnBrk="1" hangingPunct="1">
              <a:buFontTx/>
              <a:buChar char="•"/>
              <a:defRPr/>
            </a:pPr>
            <a:r>
              <a:rPr lang="en-US" sz="1800" dirty="0" smtClean="0">
                <a:latin typeface="Arial" pitchFamily="34" charset="0"/>
              </a:rPr>
              <a:t> Review past DS &amp; NCRs</a:t>
            </a:r>
          </a:p>
          <a:p>
            <a:pPr marL="91440" algn="l" eaLnBrk="1" hangingPunct="1">
              <a:buFontTx/>
              <a:buChar char="•"/>
              <a:defRPr/>
            </a:pPr>
            <a:r>
              <a:rPr lang="en-US" sz="1800" dirty="0" smtClean="0">
                <a:latin typeface="Arial" pitchFamily="34" charset="0"/>
              </a:rPr>
              <a:t> Conduct audit </a:t>
            </a:r>
          </a:p>
          <a:p>
            <a:pPr marL="91440" algn="l" eaLnBrk="1" hangingPunct="1">
              <a:buFontTx/>
              <a:buChar char="•"/>
              <a:defRPr/>
            </a:pPr>
            <a:r>
              <a:rPr lang="en-US" sz="1800" dirty="0" smtClean="0">
                <a:latin typeface="Arial" pitchFamily="34" charset="0"/>
              </a:rPr>
              <a:t> Complete audit report</a:t>
            </a:r>
          </a:p>
          <a:p>
            <a:pPr marL="91440" algn="l" eaLnBrk="1" hangingPunct="1">
              <a:buFontTx/>
              <a:buChar char="•"/>
              <a:defRPr/>
            </a:pPr>
            <a:r>
              <a:rPr lang="en-US" sz="1800" dirty="0" smtClean="0">
                <a:latin typeface="Arial" pitchFamily="34" charset="0"/>
              </a:rPr>
              <a:t> Update databases</a:t>
            </a:r>
          </a:p>
          <a:p>
            <a:pPr marL="91440" algn="l" eaLnBrk="1" hangingPunct="1">
              <a:buFontTx/>
              <a:buChar char="•"/>
              <a:defRPr/>
            </a:pPr>
            <a:r>
              <a:rPr lang="en-US" sz="1800" dirty="0" smtClean="0">
                <a:latin typeface="Arial" pitchFamily="34" charset="0"/>
              </a:rPr>
              <a:t> Review client NCRs</a:t>
            </a:r>
          </a:p>
          <a:p>
            <a:pPr marL="91440" algn="l" eaLnBrk="1" hangingPunct="1">
              <a:buFontTx/>
              <a:buChar char="•"/>
              <a:defRPr/>
            </a:pPr>
            <a:r>
              <a:rPr lang="en-US" sz="1800" dirty="0" smtClean="0">
                <a:latin typeface="Arial" pitchFamily="34" charset="0"/>
              </a:rPr>
              <a:t> Close project</a:t>
            </a:r>
          </a:p>
        </p:txBody>
      </p:sp>
      <p:sp>
        <p:nvSpPr>
          <p:cNvPr id="44039" name="Text Box 1040"/>
          <p:cNvSpPr txBox="1">
            <a:spLocks noChangeArrowheads="1"/>
          </p:cNvSpPr>
          <p:nvPr/>
        </p:nvSpPr>
        <p:spPr bwMode="auto">
          <a:xfrm>
            <a:off x="6400800" y="3032125"/>
            <a:ext cx="239712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742950" indent="-285750" algn="l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b="1" dirty="0">
                <a:solidFill>
                  <a:srgbClr val="0070C0"/>
                </a:solidFill>
              </a:rPr>
              <a:t>NCB, DAP CEC, RTC</a:t>
            </a:r>
            <a:r>
              <a:rPr lang="en-US" altLang="en-US" sz="1800" dirty="0">
                <a:solidFill>
                  <a:srgbClr val="0070C0"/>
                </a:solidFill>
              </a:rPr>
              <a:t>: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en-US" altLang="en-US" sz="1800" dirty="0"/>
              <a:t> Extend or inactivate participation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en-US" altLang="en-US" sz="1800" dirty="0"/>
              <a:t> Issue &amp; Send certificate, scope</a:t>
            </a:r>
          </a:p>
          <a:p>
            <a:pPr eaLnBrk="1" hangingPunct="1">
              <a:spcBef>
                <a:spcPts val="600"/>
              </a:spcBef>
              <a:buFontTx/>
              <a:buChar char="•"/>
            </a:pPr>
            <a:r>
              <a:rPr lang="en-US" altLang="en-US" sz="1800" dirty="0"/>
              <a:t> Upload documents to DMS.</a:t>
            </a:r>
          </a:p>
        </p:txBody>
      </p:sp>
    </p:spTree>
    <p:extLst>
      <p:ext uri="{BB962C8B-B14F-4D97-AF65-F5344CB8AC3E}">
        <p14:creationId xmlns:p14="http://schemas.microsoft.com/office/powerpoint/2010/main" val="5720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AVD in Flex?</a:t>
            </a:r>
            <a:endParaRPr lang="en-US" dirty="0"/>
          </a:p>
        </p:txBody>
      </p:sp>
      <p:pic>
        <p:nvPicPr>
          <p:cNvPr id="5" name="Content Placeholder 4" descr="Project Details: Project Summary :: DAP_AUDIT - 4787875491 :: Projects :: UL - Internet Explorer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7" r="21167" b="19581"/>
          <a:stretch/>
        </p:blipFill>
        <p:spPr>
          <a:xfrm>
            <a:off x="76200" y="1504366"/>
            <a:ext cx="9067800" cy="3829634"/>
          </a:xfrm>
        </p:spPr>
      </p:pic>
      <p:sp>
        <p:nvSpPr>
          <p:cNvPr id="6" name="Oval 5"/>
          <p:cNvSpPr/>
          <p:nvPr/>
        </p:nvSpPr>
        <p:spPr>
          <a:xfrm>
            <a:off x="5257800" y="3914775"/>
            <a:ext cx="2133600" cy="762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 rot="16200000">
            <a:off x="4572000" y="3781425"/>
            <a:ext cx="381000" cy="990600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4724400" cy="685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C70932"/>
                </a:solidFill>
                <a:ea typeface="Geneva"/>
              </a:rPr>
              <a:t>Scope Export - </a:t>
            </a:r>
            <a:r>
              <a:rPr lang="en-US" altLang="en-US" sz="2400" dirty="0">
                <a:solidFill>
                  <a:srgbClr val="C70932"/>
                </a:solidFill>
                <a:ea typeface="Geneva"/>
              </a:rPr>
              <a:t>DataHub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1752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u="sng" dirty="0" smtClean="0">
                <a:solidFill>
                  <a:srgbClr val="00B0F0"/>
                </a:solidFill>
                <a:latin typeface="Gill Sans MT" panose="020B0502020104020203" pitchFamily="34" charset="0"/>
                <a:hlinkClick r:id="rId3"/>
              </a:rPr>
              <a:t>http</a:t>
            </a:r>
            <a:r>
              <a:rPr lang="en-US" u="sng" dirty="0">
                <a:solidFill>
                  <a:srgbClr val="00B0F0"/>
                </a:solidFill>
                <a:latin typeface="Gill Sans MT" panose="020B0502020104020203" pitchFamily="34" charset="0"/>
                <a:hlinkClick r:id="rId3"/>
              </a:rPr>
              <a:t>://datahub-reports.ul.com/Reports/report/Ops/DAP/Test%20Facility%20Scope%20Export%20to%20Excel</a:t>
            </a:r>
            <a:endParaRPr lang="en-US" dirty="0">
              <a:solidFill>
                <a:srgbClr val="00B0F0"/>
              </a:solidFill>
              <a:latin typeface="Gill Sans MT" panose="020B0502020104020203" pitchFamily="34" charset="0"/>
            </a:endParaRPr>
          </a:p>
          <a:p>
            <a:pPr marL="0" indent="0" eaLnBrk="1" hangingPunct="1">
              <a:defRPr/>
            </a:pPr>
            <a:endParaRPr lang="en-US" dirty="0" smtClean="0">
              <a:latin typeface="Gill Sans MT" panose="020B0502020104020203" pitchFamily="34" charset="0"/>
            </a:endParaRPr>
          </a:p>
          <a:p>
            <a:pPr marL="0" lvl="1" indent="0" eaLnBrk="1" hangingPunct="1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b="1" dirty="0" smtClean="0">
                <a:latin typeface="Gill Sans MT" panose="020B0502020104020203" pitchFamily="34" charset="0"/>
              </a:rPr>
              <a:t>Link is located in the DAP Audit Tool or you can bookmark.</a:t>
            </a:r>
          </a:p>
        </p:txBody>
      </p:sp>
      <p:pic>
        <p:nvPicPr>
          <p:cNvPr id="2" name="Picture 1" descr="DAP - Data Acceptance Program - Internet Explorer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6" b="30872"/>
          <a:stretch/>
        </p:blipFill>
        <p:spPr>
          <a:xfrm>
            <a:off x="762000" y="2667000"/>
            <a:ext cx="5486400" cy="360439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286000" y="4495800"/>
            <a:ext cx="2895600" cy="609600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3352800"/>
          </a:xfrm>
        </p:spPr>
        <p:txBody>
          <a:bodyPr/>
          <a:lstStyle/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447800" y="2590800"/>
            <a:ext cx="609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81" name="TextBox 6"/>
          <p:cNvSpPr txBox="1">
            <a:spLocks noChangeArrowheads="1"/>
          </p:cNvSpPr>
          <p:nvPr/>
        </p:nvSpPr>
        <p:spPr bwMode="auto">
          <a:xfrm>
            <a:off x="1016000" y="3429000"/>
            <a:ext cx="6832600" cy="1631216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457200" indent="-457200" algn="l" eaLnBrk="1" hangingPunct="1">
              <a:spcBef>
                <a:spcPct val="0"/>
              </a:spcBef>
              <a:buAutoNum type="arabicPeriod"/>
            </a:pPr>
            <a:r>
              <a:rPr lang="en-US" altLang="en-US" dirty="0" smtClean="0"/>
              <a:t>Click </a:t>
            </a:r>
            <a:r>
              <a:rPr lang="en-US" altLang="en-US" dirty="0"/>
              <a:t>on “Select a value” and you will see a list of DAP File numbers.  </a:t>
            </a:r>
            <a:endParaRPr lang="en-US" altLang="en-US" dirty="0" smtClean="0"/>
          </a:p>
          <a:p>
            <a:pPr marL="457200" indent="-457200" algn="l" eaLnBrk="1" hangingPunct="1">
              <a:spcBef>
                <a:spcPct val="0"/>
              </a:spcBef>
              <a:buAutoNum type="arabicPeriod"/>
            </a:pPr>
            <a:r>
              <a:rPr lang="en-US" altLang="en-US" dirty="0" smtClean="0"/>
              <a:t>Find </a:t>
            </a:r>
            <a:r>
              <a:rPr lang="en-US" altLang="en-US" dirty="0"/>
              <a:t>the File Number of the Scope you would like to Export and click on it, then select “View Report” </a:t>
            </a:r>
            <a:r>
              <a:rPr lang="en-US" altLang="en-US" dirty="0" smtClean="0"/>
              <a:t>(in </a:t>
            </a:r>
            <a:r>
              <a:rPr lang="en-US" altLang="en-US" dirty="0"/>
              <a:t>the right hand </a:t>
            </a:r>
            <a:r>
              <a:rPr lang="en-US" altLang="en-US" dirty="0" smtClean="0"/>
              <a:t>corner).</a:t>
            </a:r>
          </a:p>
        </p:txBody>
      </p:sp>
      <p:pic>
        <p:nvPicPr>
          <p:cNvPr id="5018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350963"/>
            <a:ext cx="8670925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1447800" y="2743200"/>
            <a:ext cx="304800" cy="536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84" name="Rectangle 1026"/>
          <p:cNvSpPr txBox="1">
            <a:spLocks noChangeArrowheads="1"/>
          </p:cNvSpPr>
          <p:nvPr/>
        </p:nvSpPr>
        <p:spPr bwMode="auto">
          <a:xfrm>
            <a:off x="228600" y="152400"/>
            <a:ext cx="8305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Geneva"/>
              </a:defRPr>
            </a:lvl1pPr>
            <a:lvl2pPr marL="344488" indent="-171450" defTabSz="45720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569913" indent="-225425" defTabSz="4572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801688" indent="-231775" defTabSz="4572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974725" indent="-173038" defTabSz="4572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14319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18891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23463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2803525" indent="-173038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en-US" sz="2800" b="1" smtClean="0">
                <a:solidFill>
                  <a:srgbClr val="C70932"/>
                </a:solidFill>
                <a:latin typeface="Gill Sans MT" pitchFamily="34" charset="0"/>
                <a:ea typeface="Geneva"/>
              </a:rPr>
              <a:t>Scope Export</a:t>
            </a:r>
          </a:p>
        </p:txBody>
      </p:sp>
    </p:spTree>
    <p:extLst>
      <p:ext uri="{BB962C8B-B14F-4D97-AF65-F5344CB8AC3E}">
        <p14:creationId xmlns:p14="http://schemas.microsoft.com/office/powerpoint/2010/main" val="10258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LITE-UL 48-101 043007v2"/>
  <p:tag name="ARTICULATE_PUBLISH_PATH" val="C:\Data\35490\Articulate Presenter"/>
  <p:tag name="ARTICULATE_LOGO" val="(None selected)"/>
  <p:tag name="ARTICULATE_PRESENTER" val="(None selected)"/>
  <p:tag name="ARTICULATE_LMS" val="0"/>
  <p:tag name="LMS_PUBLISH" val="No"/>
  <p:tag name="ARTICULATE_TEMPLATE" val="NEC"/>
  <p:tag name="ARTICULATE_PROJECT_OPEN" val="0"/>
</p:tagLst>
</file>

<file path=ppt/theme/theme1.xml><?xml version="1.0" encoding="utf-8"?>
<a:theme xmlns:a="http://schemas.openxmlformats.org/drawingml/2006/main" name="3_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vhes xmlns="cb58fc6b-a52a-4613-b9b2-0318d36d5f91">
      <UserInfo>
        <DisplayName/>
        <AccountId xsi:nil="true"/>
        <AccountType/>
      </UserInfo>
    </vhes>
    <_ip_UnifiedCompliancePolicyProperties xmlns="http://schemas.microsoft.com/sharepoint/v3" xsi:nil="true"/>
    <PublishingExpirationDate xmlns="http://schemas.microsoft.com/sharepoint/v3" xsi:nil="true"/>
    <PublishingStartDate xmlns="http://schemas.microsoft.com/sharepoint/v3" xsi:nil="true"/>
    <_dlc_DocId xmlns="2fbb6f77-ffde-44d3-b338-fcc2e522fdaa">5FQ3JUUA4Y2J-2094696745-13994</_dlc_DocId>
    <_dlc_DocIdUrl xmlns="2fbb6f77-ffde-44d3-b338-fcc2e522fdaa">
      <Url>https://ul.sharepoint.com/sites/quality/539/_layouts/15/DocIdRedir.aspx?ID=5FQ3JUUA4Y2J-2094696745-13994</Url>
      <Description>5FQ3JUUA4Y2J-2094696745-13994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D1F88AAF789B4FA3C31D590B7FB032" ma:contentTypeVersion="8" ma:contentTypeDescription="Create a new document." ma:contentTypeScope="" ma:versionID="872f6025a9f0140297f287ee28cf79d7">
  <xsd:schema xmlns:xsd="http://www.w3.org/2001/XMLSchema" xmlns:xs="http://www.w3.org/2001/XMLSchema" xmlns:p="http://schemas.microsoft.com/office/2006/metadata/properties" xmlns:ns1="http://schemas.microsoft.com/sharepoint/v3" xmlns:ns2="2fbb6f77-ffde-44d3-b338-fcc2e522fdaa" xmlns:ns3="5682c419-d90d-4b5e-a8d4-4975ad928f30" xmlns:ns4="cb58fc6b-a52a-4613-b9b2-0318d36d5f91" targetNamespace="http://schemas.microsoft.com/office/2006/metadata/properties" ma:root="true" ma:fieldsID="56fa86a92da4e99f1ae3fd3e20b3f787" ns1:_="" ns2:_="" ns3:_="" ns4:_="">
    <xsd:import namespace="http://schemas.microsoft.com/sharepoint/v3"/>
    <xsd:import namespace="2fbb6f77-ffde-44d3-b338-fcc2e522fdaa"/>
    <xsd:import namespace="5682c419-d90d-4b5e-a8d4-4975ad928f30"/>
    <xsd:import namespace="cb58fc6b-a52a-4613-b9b2-0318d36d5f9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4:vhe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  <xsd:element name="_ip_UnifiedCompliancePolicyProperties" ma:index="1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b6f77-ffde-44d3-b338-fcc2e522fda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2c419-d90d-4b5e-a8d4-4975ad928f3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7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8fc6b-a52a-4613-b9b2-0318d36d5f91" elementFormDefault="qualified">
    <xsd:import namespace="http://schemas.microsoft.com/office/2006/documentManagement/types"/>
    <xsd:import namespace="http://schemas.microsoft.com/office/infopath/2007/PartnerControls"/>
    <xsd:element name="vhes" ma:index="15" nillable="true" ma:displayName="Person or Group" ma:list="UserInfo" ma:internalName="vhes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F13BCC-4187-493E-9F04-1E743C28D02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EF83E26-6469-42B7-A301-309E412514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B5F437-D119-40A0-B418-ADC77FCAB0BA}">
  <ds:schemaRefs>
    <ds:schemaRef ds:uri="cb58fc6b-a52a-4613-b9b2-0318d36d5f91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fbb6f77-ffde-44d3-b338-fcc2e522fdaa"/>
    <ds:schemaRef ds:uri="http://schemas.microsoft.com/sharepoint/v3"/>
    <ds:schemaRef ds:uri="http://schemas.openxmlformats.org/package/2006/metadata/core-properties"/>
    <ds:schemaRef ds:uri="http://purl.org/dc/terms/"/>
    <ds:schemaRef ds:uri="5682c419-d90d-4b5e-a8d4-4975ad928f30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0DECB3C-85A2-4A4D-A7B0-34BDCF73BA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fbb6f77-ffde-44d3-b338-fcc2e522fdaa"/>
    <ds:schemaRef ds:uri="5682c419-d90d-4b5e-a8d4-4975ad928f30"/>
    <ds:schemaRef ds:uri="cb58fc6b-a52a-4613-b9b2-0318d36d5f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UL Basic 2014</Template>
  <TotalTime>20476</TotalTime>
  <Pages>27</Pages>
  <Words>1479</Words>
  <Application>Microsoft Office PowerPoint</Application>
  <PresentationFormat>On-screen Show (4:3)</PresentationFormat>
  <Paragraphs>272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3_ULTemplate</vt:lpstr>
      <vt:lpstr> </vt:lpstr>
      <vt:lpstr>Table of Contents</vt:lpstr>
      <vt:lpstr>DAP Programs</vt:lpstr>
      <vt:lpstr>Comparison of DAP Types</vt:lpstr>
      <vt:lpstr>Applicable ISO/IEC 17025 Clauses  </vt:lpstr>
      <vt:lpstr>UL DAP Audit Process - Main Phases </vt:lpstr>
      <vt:lpstr>Where is the AVD in Flex?</vt:lpstr>
      <vt:lpstr>Scope Export - DataHub</vt:lpstr>
      <vt:lpstr>PowerPoint Presentation</vt:lpstr>
      <vt:lpstr>PowerPoint Presentation</vt:lpstr>
      <vt:lpstr>Items to verify with the client as a part of planning the audit:</vt:lpstr>
      <vt:lpstr>DAP Industry Coordinators</vt:lpstr>
      <vt:lpstr>UL Travel sites</vt:lpstr>
      <vt:lpstr>DAP Assessment Tool (00-OP-F0031) To Get Started</vt:lpstr>
      <vt:lpstr>PowerPoint Presentation</vt:lpstr>
      <vt:lpstr>PowerPoint Presentation</vt:lpstr>
      <vt:lpstr>Additional Information Required for Assessment Tool</vt:lpstr>
      <vt:lpstr>DMS look up for prior Pathnotes and NCR report</vt:lpstr>
      <vt:lpstr>Datasheet Review</vt:lpstr>
      <vt:lpstr>Assessment Agenda –  Created from DAP Tool</vt:lpstr>
      <vt:lpstr>NCR Review Before &amp; During the Audit</vt:lpstr>
      <vt:lpstr>Working with the DAP/MTL database</vt:lpstr>
      <vt:lpstr>Working with the DAP/MTL database</vt:lpstr>
      <vt:lpstr>What information is required in the GALO?   </vt:lpstr>
      <vt:lpstr>DAP Assessment Tool Creates NCR Report</vt:lpstr>
      <vt:lpstr>Features of the NCR Report (Finding)</vt:lpstr>
      <vt:lpstr>Features of the NCR Report (Observation)</vt:lpstr>
      <vt:lpstr> DAP Audit Report – Assessment Summary</vt:lpstr>
      <vt:lpstr>TMV Example</vt:lpstr>
      <vt:lpstr>DAP Documents &amp; Tools </vt:lpstr>
      <vt:lpstr>DAP Documents &amp; Tools </vt:lpstr>
      <vt:lpstr>Completing Flex Tasks</vt:lpstr>
      <vt:lpstr>Flex Table guide</vt:lpstr>
      <vt:lpstr>Flex Table guide</vt:lpstr>
      <vt:lpstr>Flex Table guide</vt:lpstr>
      <vt:lpstr>Flex Table guide</vt:lpstr>
    </vt:vector>
  </TitlesOfParts>
  <LinksUpToDate>false</LinksUpToDate>
  <SharedDoc>false</SharedDoc>
  <HyperlinkBase>C:\UL 48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>Presentation on Electric Sign Listing</dc:subject>
  <dc:creator>candace zacher</dc:creator>
  <cp:lastModifiedBy>Ken Berger</cp:lastModifiedBy>
  <cp:revision>1029</cp:revision>
  <cp:lastPrinted>2017-06-27T14:49:38Z</cp:lastPrinted>
  <dcterms:created xsi:type="dcterms:W3CDTF">2007-10-03T14:50:53Z</dcterms:created>
  <dcterms:modified xsi:type="dcterms:W3CDTF">2017-06-28T20:44:22Z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LITE-UL 48-101 043007v2</vt:lpwstr>
  </property>
  <property fmtid="{D5CDD505-2E9C-101B-9397-08002B2CF9AE}" pid="3" name="ContentTypeId">
    <vt:lpwstr>0x01010042D1F88AAF789B4FA3C31D590B7FB032</vt:lpwstr>
  </property>
  <property fmtid="{D5CDD505-2E9C-101B-9397-08002B2CF9AE}" pid="4" name="_dlc_DocIdItemGuid">
    <vt:lpwstr>73ef6768-d9e0-4302-9765-51c2bebbba43</vt:lpwstr>
  </property>
</Properties>
</file>