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Lst>
  <p:notesMasterIdLst>
    <p:notesMasterId r:id="rId22"/>
  </p:notesMasterIdLst>
  <p:sldIdLst>
    <p:sldId id="256" r:id="rId4"/>
    <p:sldId id="260" r:id="rId5"/>
    <p:sldId id="305" r:id="rId6"/>
    <p:sldId id="319" r:id="rId7"/>
    <p:sldId id="333" r:id="rId8"/>
    <p:sldId id="320" r:id="rId9"/>
    <p:sldId id="321" r:id="rId10"/>
    <p:sldId id="324" r:id="rId11"/>
    <p:sldId id="322" r:id="rId12"/>
    <p:sldId id="325" r:id="rId13"/>
    <p:sldId id="323" r:id="rId14"/>
    <p:sldId id="326" r:id="rId15"/>
    <p:sldId id="329" r:id="rId16"/>
    <p:sldId id="328" r:id="rId17"/>
    <p:sldId id="335" r:id="rId18"/>
    <p:sldId id="336" r:id="rId19"/>
    <p:sldId id="337" r:id="rId20"/>
    <p:sldId id="269" r:id="rId21"/>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571" autoAdjust="0"/>
    <p:restoredTop sz="87946" autoAdjust="0"/>
  </p:normalViewPr>
  <p:slideViewPr>
    <p:cSldViewPr>
      <p:cViewPr>
        <p:scale>
          <a:sx n="86" d="100"/>
          <a:sy n="86" d="100"/>
        </p:scale>
        <p:origin x="-348" y="-588"/>
      </p:cViewPr>
      <p:guideLst>
        <p:guide orient="horz" pos="2160"/>
        <p:guide pos="2880"/>
      </p:guideLst>
    </p:cSldViewPr>
  </p:slideViewPr>
  <p:notesTextViewPr>
    <p:cViewPr>
      <p:scale>
        <a:sx n="1" d="1"/>
        <a:sy n="1" d="1"/>
      </p:scale>
      <p:origin x="0" y="0"/>
    </p:cViewPr>
  </p:notesTextViewPr>
  <p:sorterViewPr>
    <p:cViewPr>
      <p:scale>
        <a:sx n="100" d="100"/>
        <a:sy n="100" d="100"/>
      </p:scale>
      <p:origin x="0" y="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2395046F-F845-45ED-9910-8975926C3BEC}" type="datetimeFigureOut">
              <a:rPr lang="en-US" smtClean="0"/>
              <a:t>8/26/2016</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052C715A-6ABC-45E5-8F18-3E84C648E2EB}" type="slidenum">
              <a:rPr lang="en-US" smtClean="0"/>
              <a:t>‹#›</a:t>
            </a:fld>
            <a:endParaRPr lang="en-US"/>
          </a:p>
        </p:txBody>
      </p:sp>
    </p:spTree>
    <p:extLst>
      <p:ext uri="{BB962C8B-B14F-4D97-AF65-F5344CB8AC3E}">
        <p14:creationId xmlns:p14="http://schemas.microsoft.com/office/powerpoint/2010/main" val="100555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C715A-6ABC-45E5-8F18-3E84C648E2EB}" type="slidenum">
              <a:rPr lang="en-US" smtClean="0"/>
              <a:t>1</a:t>
            </a:fld>
            <a:endParaRPr lang="en-US"/>
          </a:p>
        </p:txBody>
      </p:sp>
    </p:spTree>
    <p:extLst>
      <p:ext uri="{BB962C8B-B14F-4D97-AF65-F5344CB8AC3E}">
        <p14:creationId xmlns:p14="http://schemas.microsoft.com/office/powerpoint/2010/main" val="245104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Char char="•"/>
            </a:pPr>
            <a:endParaRPr lang="en-US"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Tx/>
              <a:buNone/>
            </a:pPr>
            <a:r>
              <a:rPr lang="en-US" altLang="en-US" dirty="0" smtClean="0">
                <a:latin typeface="Arial" pitchFamily="34" charset="0"/>
              </a:rPr>
              <a:t>Screen</a:t>
            </a:r>
            <a:r>
              <a:rPr lang="en-US" altLang="en-US" baseline="0" dirty="0" smtClean="0">
                <a:latin typeface="Arial" pitchFamily="34" charset="0"/>
              </a:rPr>
              <a:t> shows all standards and number of tests (Active and Pending) in the client lab’s scope, and other key information such as the Authorized Signatory(s), which also need to match the DAP/CTF report.</a:t>
            </a:r>
            <a:endParaRPr lang="en-US" alt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prstClr val="white"/>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1713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682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153400" cy="4694238"/>
          </a:xfrm>
        </p:spPr>
        <p:txBody>
          <a:bodyPr/>
          <a:lstStyle/>
          <a:p>
            <a:pPr lvl="0"/>
            <a:r>
              <a:rPr lang="en-US" noProof="0" smtClean="0"/>
              <a:t>Click icon to add table</a:t>
            </a:r>
            <a:endParaRPr lang="en-US" noProof="0" dirty="0" smtClean="0"/>
          </a:p>
        </p:txBody>
      </p:sp>
      <p:sp>
        <p:nvSpPr>
          <p:cNvPr id="4"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386148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4000500"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565525"/>
            <a:ext cx="40005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357427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4000500"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565525"/>
            <a:ext cx="40005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3553133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388394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schemeClr val="bg1"/>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09150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69650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574C8061-8B63-45D6-954B-A3F51B0A6AD9}" type="slidenum">
              <a:rPr lang="en-US" altLang="ja-JP"/>
              <a:pPr>
                <a:defRPr/>
              </a:pPr>
              <a:t>‹#›</a:t>
            </a:fld>
            <a:endParaRPr lang="en-US" altLang="ja-JP"/>
          </a:p>
        </p:txBody>
      </p:sp>
    </p:spTree>
    <p:extLst>
      <p:ext uri="{BB962C8B-B14F-4D97-AF65-F5344CB8AC3E}">
        <p14:creationId xmlns:p14="http://schemas.microsoft.com/office/powerpoint/2010/main" val="680467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18F3B713-E218-48D7-A125-51222773E868}" type="slidenum">
              <a:rPr lang="en-US" altLang="ja-JP"/>
              <a:pPr>
                <a:defRPr/>
              </a:pPr>
              <a:t>‹#›</a:t>
            </a:fld>
            <a:endParaRPr lang="en-US" altLang="ja-JP"/>
          </a:p>
        </p:txBody>
      </p:sp>
    </p:spTree>
    <p:extLst>
      <p:ext uri="{BB962C8B-B14F-4D97-AF65-F5344CB8AC3E}">
        <p14:creationId xmlns:p14="http://schemas.microsoft.com/office/powerpoint/2010/main" val="74112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83117AE3-36DF-415D-B321-F441A822FF9A}" type="slidenum">
              <a:rPr lang="en-US" altLang="ja-JP"/>
              <a:pPr>
                <a:defRPr/>
              </a:pPr>
              <a:t>‹#›</a:t>
            </a:fld>
            <a:endParaRPr lang="en-US" altLang="ja-JP"/>
          </a:p>
        </p:txBody>
      </p:sp>
    </p:spTree>
    <p:extLst>
      <p:ext uri="{BB962C8B-B14F-4D97-AF65-F5344CB8AC3E}">
        <p14:creationId xmlns:p14="http://schemas.microsoft.com/office/powerpoint/2010/main" val="51696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srgbClr val="000000"/>
                </a:solidFill>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19629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9843081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8BE540A0-A754-4A31-B5F1-02A465F9FBA9}" type="slidenum">
              <a:rPr lang="en-US" altLang="ja-JP"/>
              <a:pPr>
                <a:defRPr/>
              </a:pPr>
              <a:t>‹#›</a:t>
            </a:fld>
            <a:endParaRPr lang="en-US" altLang="ja-JP"/>
          </a:p>
        </p:txBody>
      </p:sp>
    </p:spTree>
    <p:extLst>
      <p:ext uri="{BB962C8B-B14F-4D97-AF65-F5344CB8AC3E}">
        <p14:creationId xmlns:p14="http://schemas.microsoft.com/office/powerpoint/2010/main" val="1899446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B0B391F0-E526-46E6-97E3-F66859A5AB27}" type="slidenum">
              <a:rPr lang="en-US" altLang="ja-JP"/>
              <a:pPr>
                <a:defRPr/>
              </a:pPr>
              <a:t>‹#›</a:t>
            </a:fld>
            <a:endParaRPr lang="en-US" altLang="ja-JP"/>
          </a:p>
        </p:txBody>
      </p:sp>
    </p:spTree>
    <p:extLst>
      <p:ext uri="{BB962C8B-B14F-4D97-AF65-F5344CB8AC3E}">
        <p14:creationId xmlns:p14="http://schemas.microsoft.com/office/powerpoint/2010/main" val="2726192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CEBAA946-C9F2-4A89-81A7-5101B6A62C5C}" type="slidenum">
              <a:rPr lang="en-US" altLang="ja-JP"/>
              <a:pPr>
                <a:defRPr/>
              </a:pPr>
              <a:t>‹#›</a:t>
            </a:fld>
            <a:endParaRPr lang="en-US" altLang="ja-JP"/>
          </a:p>
        </p:txBody>
      </p:sp>
    </p:spTree>
    <p:extLst>
      <p:ext uri="{BB962C8B-B14F-4D97-AF65-F5344CB8AC3E}">
        <p14:creationId xmlns:p14="http://schemas.microsoft.com/office/powerpoint/2010/main" val="1268988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78345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7380410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51961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434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3018873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eaLnBrk="1" hangingPunct="1">
              <a:defRPr/>
            </a:pPr>
            <a:r>
              <a:rPr lang="en-US" altLang="ja-JP" sz="1000" smtClean="0">
                <a:solidFill>
                  <a:srgbClr val="000000"/>
                </a:solidFill>
                <a:ea typeface="Geneva"/>
                <a:cs typeface="Geneva"/>
              </a:rPr>
              <a:t>UL and the UL logo are trademarks of UL LLC © 2014</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8268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6937071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eaLnBrk="1" hangingPunct="1">
              <a:defRPr/>
            </a:pPr>
            <a:r>
              <a:rPr lang="en-US" altLang="ja-JP" sz="1000" smtClean="0">
                <a:solidFill>
                  <a:srgbClr val="FFFFFF"/>
                </a:solidFill>
                <a:ea typeface="Geneva"/>
                <a:cs typeface="Geneva"/>
              </a:rPr>
              <a:t>UL and the UL logo are trademarks of UL LLC © 2014</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10131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FD96B4DD-E6A2-4F4A-BF7F-90651F4B8E71}" type="slidenum">
              <a:rPr lang="en-US" altLang="ja-JP"/>
              <a:pPr>
                <a:defRPr/>
              </a:pPr>
              <a:t>‹#›</a:t>
            </a:fld>
            <a:endParaRPr lang="en-US" altLang="ja-JP"/>
          </a:p>
        </p:txBody>
      </p:sp>
    </p:spTree>
    <p:extLst>
      <p:ext uri="{BB962C8B-B14F-4D97-AF65-F5344CB8AC3E}">
        <p14:creationId xmlns:p14="http://schemas.microsoft.com/office/powerpoint/2010/main" val="632559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0D5B49AB-23ED-4A32-9E17-34D8EB61881C}" type="slidenum">
              <a:rPr lang="en-US" altLang="ja-JP"/>
              <a:pPr>
                <a:defRPr/>
              </a:pPr>
              <a:t>‹#›</a:t>
            </a:fld>
            <a:endParaRPr lang="en-US" altLang="ja-JP"/>
          </a:p>
        </p:txBody>
      </p:sp>
    </p:spTree>
    <p:extLst>
      <p:ext uri="{BB962C8B-B14F-4D97-AF65-F5344CB8AC3E}">
        <p14:creationId xmlns:p14="http://schemas.microsoft.com/office/powerpoint/2010/main" val="20876180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177224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ea typeface="ＭＳ Ｐゴシック" pitchFamily="34" charset="-128"/>
              </a:defRPr>
            </a:lvl1pPr>
          </a:lstStyle>
          <a:p>
            <a:pPr>
              <a:defRPr/>
            </a:pPr>
            <a:fld id="{D8437471-12E1-4FC8-A029-74F5AEE4A6C3}" type="slidenum">
              <a:rPr lang="en-US" altLang="ja-JP"/>
              <a:pPr>
                <a:defRPr/>
              </a:pPr>
              <a:t>‹#›</a:t>
            </a:fld>
            <a:endParaRPr lang="en-US" altLang="ja-JP"/>
          </a:p>
        </p:txBody>
      </p:sp>
    </p:spTree>
    <p:extLst>
      <p:ext uri="{BB962C8B-B14F-4D97-AF65-F5344CB8AC3E}">
        <p14:creationId xmlns:p14="http://schemas.microsoft.com/office/powerpoint/2010/main" val="42658037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ea typeface="ＭＳ Ｐゴシック" pitchFamily="34" charset="-128"/>
              </a:defRPr>
            </a:lvl1pPr>
          </a:lstStyle>
          <a:p>
            <a:pPr>
              <a:defRPr/>
            </a:pPr>
            <a:fld id="{87FD6D8B-560B-4079-93B3-C429E800F5AD}" type="slidenum">
              <a:rPr lang="en-US" altLang="ja-JP"/>
              <a:pPr>
                <a:defRPr/>
              </a:pPr>
              <a:t>‹#›</a:t>
            </a:fld>
            <a:endParaRPr lang="en-US" altLang="ja-JP"/>
          </a:p>
        </p:txBody>
      </p:sp>
    </p:spTree>
    <p:extLst>
      <p:ext uri="{BB962C8B-B14F-4D97-AF65-F5344CB8AC3E}">
        <p14:creationId xmlns:p14="http://schemas.microsoft.com/office/powerpoint/2010/main" val="2229967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ea typeface="ＭＳ Ｐゴシック" pitchFamily="34" charset="-128"/>
              </a:defRPr>
            </a:lvl1pPr>
          </a:lstStyle>
          <a:p>
            <a:pPr>
              <a:defRPr/>
            </a:pPr>
            <a:fld id="{AB441AB8-1489-4B34-9CE1-2844E0DB2A4F}" type="slidenum">
              <a:rPr lang="en-US" altLang="ja-JP"/>
              <a:pPr>
                <a:defRPr/>
              </a:pPr>
              <a:t>‹#›</a:t>
            </a:fld>
            <a:endParaRPr lang="en-US" altLang="ja-JP"/>
          </a:p>
        </p:txBody>
      </p:sp>
    </p:spTree>
    <p:extLst>
      <p:ext uri="{BB962C8B-B14F-4D97-AF65-F5344CB8AC3E}">
        <p14:creationId xmlns:p14="http://schemas.microsoft.com/office/powerpoint/2010/main" val="3740143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2083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ea typeface="Geneva"/>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832932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103340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411018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0833954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392134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105924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24DAA2AD-B332-4CE5-837B-FB75B768BC42}" type="slidenum">
              <a:rPr lang="en-US" smtClean="0"/>
              <a:t>‹#›</a:t>
            </a:fld>
            <a:endParaRPr lang="en-US"/>
          </a:p>
        </p:txBody>
      </p:sp>
    </p:spTree>
    <p:extLst>
      <p:ext uri="{BB962C8B-B14F-4D97-AF65-F5344CB8AC3E}">
        <p14:creationId xmlns:p14="http://schemas.microsoft.com/office/powerpoint/2010/main" val="328494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ＭＳ Ｐゴシック" pitchFamily="34" charset="-128"/>
              </a:defRPr>
            </a:lvl1pPr>
          </a:lstStyle>
          <a:p>
            <a:fld id="{24DAA2AD-B332-4CE5-837B-FB75B768BC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fontAlgn="base" hangingPunct="1">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ＭＳ Ｐゴシック" pitchFamily="34" charset="-128"/>
              </a:defRPr>
            </a:lvl1pPr>
          </a:lstStyle>
          <a:p>
            <a:pPr>
              <a:defRPr/>
            </a:pPr>
            <a:fld id="{797D9213-EF84-4C92-8865-4C889BA07C51}"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Geneva"/>
                <a:cs typeface="Geneva"/>
              </a:defRPr>
            </a:lvl1pPr>
          </a:lstStyle>
          <a:p>
            <a:pPr>
              <a:defRPr/>
            </a:pPr>
            <a:fld id="{2414E09A-7909-4E8E-8EFE-51544373B25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hyperlink" Target="http://corporate.ul.com/departments/snk5212/DAP/DAP_FAQ.cfm#6"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DAP/MTL Lab Scope </a:t>
            </a:r>
            <a:br>
              <a:rPr lang="en-US" dirty="0" smtClean="0"/>
            </a:br>
            <a:r>
              <a:rPr lang="en-US" dirty="0" smtClean="0"/>
              <a:t>Refresher Training</a:t>
            </a:r>
            <a:endParaRPr lang="en-US" dirty="0"/>
          </a:p>
        </p:txBody>
      </p:sp>
      <p:sp>
        <p:nvSpPr>
          <p:cNvPr id="3" name="Subtitle 2"/>
          <p:cNvSpPr>
            <a:spLocks noGrp="1"/>
          </p:cNvSpPr>
          <p:nvPr>
            <p:ph type="subTitle" idx="1"/>
          </p:nvPr>
        </p:nvSpPr>
        <p:spPr>
          <a:xfrm>
            <a:off x="457199" y="3961120"/>
            <a:ext cx="7467601" cy="2439680"/>
          </a:xfrm>
        </p:spPr>
        <p:txBody>
          <a:bodyPr>
            <a:normAutofit/>
          </a:bodyPr>
          <a:lstStyle/>
          <a:p>
            <a:endParaRPr lang="en-US" dirty="0"/>
          </a:p>
          <a:p>
            <a:endParaRPr lang="en-US" dirty="0"/>
          </a:p>
          <a:p>
            <a:endParaRPr lang="en-US" dirty="0" smtClean="0"/>
          </a:p>
          <a:p>
            <a:endParaRPr lang="en-US" dirty="0"/>
          </a:p>
          <a:p>
            <a:endParaRPr lang="en-US" dirty="0" smtClean="0"/>
          </a:p>
          <a:p>
            <a:r>
              <a:rPr lang="en-US" dirty="0" smtClean="0"/>
              <a:t>Initial Release – August 25, 2016</a:t>
            </a:r>
          </a:p>
          <a:p>
            <a:endParaRPr lang="en-US" sz="600" dirty="0" smtClean="0"/>
          </a:p>
          <a:p>
            <a:r>
              <a:rPr lang="en-US" dirty="0" smtClean="0"/>
              <a:t>For questions about this material, contact Bruce Eng or Bryon Monte</a:t>
            </a:r>
            <a:endParaRPr lang="en-US" dirty="0"/>
          </a:p>
        </p:txBody>
      </p:sp>
    </p:spTree>
    <p:extLst>
      <p:ext uri="{BB962C8B-B14F-4D97-AF65-F5344CB8AC3E}">
        <p14:creationId xmlns:p14="http://schemas.microsoft.com/office/powerpoint/2010/main" val="3467325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4873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10</a:t>
            </a:fld>
            <a:endParaRPr lang="en-US" altLang="en-US" sz="1000" smtClean="0">
              <a:latin typeface="Times New Roman" pitchFamily="18" charset="0"/>
              <a:ea typeface="Geneva"/>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98" y="1328658"/>
            <a:ext cx="5273802" cy="476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1415796" y="5715000"/>
            <a:ext cx="489204" cy="48463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Rectangle 5"/>
          <p:cNvSpPr/>
          <p:nvPr/>
        </p:nvSpPr>
        <p:spPr>
          <a:xfrm>
            <a:off x="381000" y="838200"/>
            <a:ext cx="8305800" cy="461665"/>
          </a:xfrm>
          <a:prstGeom prst="rect">
            <a:avLst/>
          </a:prstGeom>
        </p:spPr>
        <p:txBody>
          <a:bodyPr wrap="square">
            <a:spAutoFit/>
          </a:bodyPr>
          <a:lstStyle/>
          <a:p>
            <a:r>
              <a:rPr lang="en-US" sz="2400" b="1" dirty="0" smtClean="0">
                <a:solidFill>
                  <a:srgbClr val="C00000"/>
                </a:solidFill>
              </a:rPr>
              <a:t>“Standard Details” lists the active standards for the lab</a:t>
            </a:r>
            <a:endParaRPr lang="en-US" sz="2800" b="1" dirty="0">
              <a:solidFill>
                <a:srgbClr val="C00000"/>
              </a:solidFill>
            </a:endParaRPr>
          </a:p>
        </p:txBody>
      </p:sp>
    </p:spTree>
    <p:extLst>
      <p:ext uri="{BB962C8B-B14F-4D97-AF65-F5344CB8AC3E}">
        <p14:creationId xmlns:p14="http://schemas.microsoft.com/office/powerpoint/2010/main" val="2816998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621284" cy="4301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38" name="Rectangle 2"/>
          <p:cNvSpPr>
            <a:spLocks noGrp="1" noChangeArrowheads="1"/>
          </p:cNvSpPr>
          <p:nvPr>
            <p:ph type="title"/>
          </p:nvPr>
        </p:nvSpPr>
        <p:spPr>
          <a:xfrm>
            <a:off x="457200" y="274638"/>
            <a:ext cx="8229600" cy="6397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11</a:t>
            </a:fld>
            <a:endParaRPr lang="en-US" altLang="en-US" sz="1000" smtClean="0">
              <a:latin typeface="Times New Roman" pitchFamily="18" charset="0"/>
              <a:ea typeface="Geneva"/>
            </a:endParaRPr>
          </a:p>
        </p:txBody>
      </p:sp>
      <p:sp>
        <p:nvSpPr>
          <p:cNvPr id="7" name="Up Arrow 6"/>
          <p:cNvSpPr/>
          <p:nvPr/>
        </p:nvSpPr>
        <p:spPr>
          <a:xfrm>
            <a:off x="7668768" y="2590800"/>
            <a:ext cx="484632" cy="978408"/>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 name="Rectangle 1"/>
          <p:cNvSpPr/>
          <p:nvPr/>
        </p:nvSpPr>
        <p:spPr>
          <a:xfrm>
            <a:off x="565212" y="1074003"/>
            <a:ext cx="7816788" cy="830997"/>
          </a:xfrm>
          <a:prstGeom prst="rect">
            <a:avLst/>
          </a:prstGeom>
        </p:spPr>
        <p:txBody>
          <a:bodyPr wrap="square">
            <a:spAutoFit/>
          </a:bodyPr>
          <a:lstStyle/>
          <a:p>
            <a:r>
              <a:rPr lang="en-US" sz="2400" b="1" dirty="0" smtClean="0">
                <a:solidFill>
                  <a:srgbClr val="C00000"/>
                </a:solidFill>
              </a:rPr>
              <a:t>To verify </a:t>
            </a:r>
            <a:r>
              <a:rPr lang="en-US" sz="2400" b="1" dirty="0">
                <a:solidFill>
                  <a:srgbClr val="C00000"/>
                </a:solidFill>
              </a:rPr>
              <a:t>or add </a:t>
            </a:r>
            <a:r>
              <a:rPr lang="en-US" sz="2400" b="1" dirty="0" smtClean="0">
                <a:solidFill>
                  <a:srgbClr val="C00000"/>
                </a:solidFill>
              </a:rPr>
              <a:t>tests, click “View/Modify” under </a:t>
            </a:r>
            <a:r>
              <a:rPr lang="en-US" sz="2400" b="1" dirty="0">
                <a:solidFill>
                  <a:srgbClr val="C00000"/>
                </a:solidFill>
              </a:rPr>
              <a:t>“Details</a:t>
            </a:r>
            <a:r>
              <a:rPr lang="en-US" sz="2400" b="1" dirty="0" smtClean="0">
                <a:solidFill>
                  <a:srgbClr val="C00000"/>
                </a:solidFill>
              </a:rPr>
              <a:t>”</a:t>
            </a:r>
            <a:endParaRPr lang="en-US" sz="2400" b="1" dirty="0">
              <a:solidFill>
                <a:srgbClr val="C00000"/>
              </a:solidFill>
            </a:endParaRPr>
          </a:p>
        </p:txBody>
      </p:sp>
    </p:spTree>
    <p:extLst>
      <p:ext uri="{BB962C8B-B14F-4D97-AF65-F5344CB8AC3E}">
        <p14:creationId xmlns:p14="http://schemas.microsoft.com/office/powerpoint/2010/main" val="1200973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6397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12</a:t>
            </a:fld>
            <a:endParaRPr lang="en-US" altLang="en-US" sz="1000" smtClean="0">
              <a:latin typeface="Times New Roman" pitchFamily="18" charset="0"/>
              <a:ea typeface="Geneva"/>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828800"/>
            <a:ext cx="475297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1295400" y="5968555"/>
            <a:ext cx="978408" cy="48463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Rectangle 2"/>
          <p:cNvSpPr/>
          <p:nvPr/>
        </p:nvSpPr>
        <p:spPr>
          <a:xfrm>
            <a:off x="573952" y="1143000"/>
            <a:ext cx="1911101" cy="461665"/>
          </a:xfrm>
          <a:prstGeom prst="rect">
            <a:avLst/>
          </a:prstGeom>
        </p:spPr>
        <p:txBody>
          <a:bodyPr wrap="none">
            <a:spAutoFit/>
          </a:bodyPr>
          <a:lstStyle/>
          <a:p>
            <a:r>
              <a:rPr lang="en-US" sz="2400" b="1" dirty="0">
                <a:solidFill>
                  <a:srgbClr val="C00000"/>
                </a:solidFill>
              </a:rPr>
              <a:t>Click </a:t>
            </a:r>
            <a:r>
              <a:rPr lang="en-US" sz="2400" b="1" dirty="0" smtClean="0">
                <a:solidFill>
                  <a:srgbClr val="C00000"/>
                </a:solidFill>
              </a:rPr>
              <a:t>“Add”</a:t>
            </a:r>
            <a:endParaRPr lang="en-US" sz="2400" b="1" dirty="0">
              <a:solidFill>
                <a:srgbClr val="C00000"/>
              </a:solidFill>
            </a:endParaRPr>
          </a:p>
        </p:txBody>
      </p:sp>
    </p:spTree>
    <p:extLst>
      <p:ext uri="{BB962C8B-B14F-4D97-AF65-F5344CB8AC3E}">
        <p14:creationId xmlns:p14="http://schemas.microsoft.com/office/powerpoint/2010/main" val="553485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6397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13</a:t>
            </a:fld>
            <a:endParaRPr lang="en-US" altLang="en-US" sz="1000" smtClean="0">
              <a:latin typeface="Times New Roman" pitchFamily="18" charset="0"/>
              <a:ea typeface="Geneva"/>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3909444"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1459992" y="6172200"/>
            <a:ext cx="978408" cy="34175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Rectangle 2"/>
          <p:cNvSpPr/>
          <p:nvPr/>
        </p:nvSpPr>
        <p:spPr>
          <a:xfrm>
            <a:off x="533400" y="762000"/>
            <a:ext cx="7848600" cy="461665"/>
          </a:xfrm>
          <a:prstGeom prst="rect">
            <a:avLst/>
          </a:prstGeom>
        </p:spPr>
        <p:txBody>
          <a:bodyPr wrap="square">
            <a:spAutoFit/>
          </a:bodyPr>
          <a:lstStyle/>
          <a:p>
            <a:r>
              <a:rPr lang="en-US" sz="2400" b="1" dirty="0">
                <a:solidFill>
                  <a:srgbClr val="C00000"/>
                </a:solidFill>
              </a:rPr>
              <a:t>Select Test(s) and click “Add Selected to Scope”</a:t>
            </a:r>
          </a:p>
        </p:txBody>
      </p:sp>
    </p:spTree>
    <p:extLst>
      <p:ext uri="{BB962C8B-B14F-4D97-AF65-F5344CB8AC3E}">
        <p14:creationId xmlns:p14="http://schemas.microsoft.com/office/powerpoint/2010/main" val="1527289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5635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14</a:t>
            </a:fld>
            <a:endParaRPr lang="en-US" altLang="en-US" sz="1000" smtClean="0">
              <a:latin typeface="Times New Roman" pitchFamily="18" charset="0"/>
              <a:ea typeface="Geneva"/>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419600"/>
            <a:ext cx="4029074" cy="2114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81000" y="1526620"/>
            <a:ext cx="8458200" cy="2862322"/>
          </a:xfrm>
          <a:prstGeom prst="rect">
            <a:avLst/>
          </a:prstGeom>
        </p:spPr>
        <p:txBody>
          <a:bodyPr wrap="square">
            <a:spAutoFit/>
          </a:bodyPr>
          <a:lstStyle/>
          <a:p>
            <a:pPr marL="342900" indent="-342900">
              <a:spcBef>
                <a:spcPts val="600"/>
              </a:spcBef>
              <a:buFont typeface="Arial" panose="020B0604020202020204" pitchFamily="34" charset="0"/>
              <a:buChar char="•"/>
            </a:pPr>
            <a:r>
              <a:rPr lang="en-US" sz="2000" dirty="0" smtClean="0"/>
              <a:t>Enter the exact Clause Number and Test Name to match the UL/CSA/IEC standard</a:t>
            </a:r>
          </a:p>
          <a:p>
            <a:pPr marL="681038" indent="-342900">
              <a:spcBef>
                <a:spcPts val="600"/>
              </a:spcBef>
              <a:buFont typeface="Courier New" panose="02070309020205020404" pitchFamily="49" charset="0"/>
              <a:buChar char="o"/>
            </a:pPr>
            <a:r>
              <a:rPr lang="en-US" sz="2000" b="1" i="1" u="sng" dirty="0">
                <a:solidFill>
                  <a:schemeClr val="accent2">
                    <a:lumMod val="50000"/>
                  </a:schemeClr>
                </a:solidFill>
              </a:rPr>
              <a:t>D</a:t>
            </a:r>
            <a:r>
              <a:rPr lang="en-US" sz="2000" b="1" i="1" u="sng" dirty="0" smtClean="0">
                <a:solidFill>
                  <a:schemeClr val="accent2">
                    <a:lumMod val="50000"/>
                  </a:schemeClr>
                </a:solidFill>
              </a:rPr>
              <a:t>o not</a:t>
            </a:r>
            <a:r>
              <a:rPr lang="en-US" sz="2000" b="1" i="1" dirty="0" smtClean="0">
                <a:solidFill>
                  <a:schemeClr val="accent2">
                    <a:lumMod val="50000"/>
                  </a:schemeClr>
                </a:solidFill>
              </a:rPr>
              <a:t> use datasheet clause numbers or names, since they may be incorrect</a:t>
            </a:r>
            <a:endParaRPr lang="en-US" sz="2000" b="1" u="sng" dirty="0" smtClean="0"/>
          </a:p>
          <a:p>
            <a:pPr marL="681038" indent="-342900">
              <a:spcBef>
                <a:spcPts val="600"/>
              </a:spcBef>
              <a:buFont typeface="Courier New" panose="02070309020205020404" pitchFamily="49" charset="0"/>
              <a:buChar char="o"/>
            </a:pPr>
            <a:r>
              <a:rPr lang="en-US" sz="2000" dirty="0" smtClean="0"/>
              <a:t>See 00-OP-S0056, Appendix C, for Test Scope Writing</a:t>
            </a:r>
          </a:p>
          <a:p>
            <a:pPr marL="342900" indent="-342900">
              <a:spcBef>
                <a:spcPts val="600"/>
              </a:spcBef>
              <a:buFont typeface="Arial" panose="020B0604020202020204" pitchFamily="34" charset="0"/>
              <a:buChar char="•"/>
            </a:pPr>
            <a:r>
              <a:rPr lang="en-US" sz="2000" dirty="0" smtClean="0"/>
              <a:t>The New Test will show as a Pending Test in DAP/MTL</a:t>
            </a:r>
            <a:endParaRPr lang="en-US" sz="2000" dirty="0"/>
          </a:p>
          <a:p>
            <a:pPr marL="342900" indent="-342900">
              <a:spcBef>
                <a:spcPts val="600"/>
              </a:spcBef>
              <a:buFont typeface="Arial" panose="020B0604020202020204" pitchFamily="34" charset="0"/>
              <a:buChar char="•"/>
            </a:pPr>
            <a:r>
              <a:rPr lang="en-US" sz="2000" dirty="0" smtClean="0"/>
              <a:t>The Lead Auditor will contact a DAP Reviewer who will verify the </a:t>
            </a:r>
            <a:r>
              <a:rPr lang="en-US" sz="2000" dirty="0"/>
              <a:t>P</a:t>
            </a:r>
            <a:r>
              <a:rPr lang="en-US" sz="2000" dirty="0" smtClean="0"/>
              <a:t>ending </a:t>
            </a:r>
            <a:r>
              <a:rPr lang="en-US" sz="2000" dirty="0"/>
              <a:t>T</a:t>
            </a:r>
            <a:r>
              <a:rPr lang="en-US" sz="2000" dirty="0" smtClean="0"/>
              <a:t>est to the standard before activating it</a:t>
            </a:r>
            <a:endParaRPr lang="en-US" sz="2000" dirty="0"/>
          </a:p>
        </p:txBody>
      </p:sp>
      <p:sp>
        <p:nvSpPr>
          <p:cNvPr id="2" name="Right Arrow 1"/>
          <p:cNvSpPr/>
          <p:nvPr/>
        </p:nvSpPr>
        <p:spPr>
          <a:xfrm>
            <a:off x="1676400" y="5668082"/>
            <a:ext cx="978408" cy="48463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Rectangle 2"/>
          <p:cNvSpPr/>
          <p:nvPr/>
        </p:nvSpPr>
        <p:spPr>
          <a:xfrm>
            <a:off x="533400" y="990600"/>
            <a:ext cx="7543800" cy="461665"/>
          </a:xfrm>
          <a:prstGeom prst="rect">
            <a:avLst/>
          </a:prstGeom>
        </p:spPr>
        <p:txBody>
          <a:bodyPr wrap="square">
            <a:spAutoFit/>
          </a:bodyPr>
          <a:lstStyle/>
          <a:p>
            <a:r>
              <a:rPr lang="en-US" sz="2400" b="1" dirty="0">
                <a:solidFill>
                  <a:srgbClr val="C00000"/>
                </a:solidFill>
              </a:rPr>
              <a:t>Request </a:t>
            </a:r>
            <a:r>
              <a:rPr lang="en-US" sz="2400" b="1" dirty="0" smtClean="0">
                <a:solidFill>
                  <a:srgbClr val="C00000"/>
                </a:solidFill>
              </a:rPr>
              <a:t>New Test (Pending Test)</a:t>
            </a:r>
            <a:endParaRPr lang="en-US" sz="2400" b="1" dirty="0">
              <a:solidFill>
                <a:srgbClr val="C00000"/>
              </a:solidFill>
            </a:endParaRPr>
          </a:p>
        </p:txBody>
      </p:sp>
    </p:spTree>
    <p:extLst>
      <p:ext uri="{BB962C8B-B14F-4D97-AF65-F5344CB8AC3E}">
        <p14:creationId xmlns:p14="http://schemas.microsoft.com/office/powerpoint/2010/main" val="2549737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5635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15</a:t>
            </a:fld>
            <a:endParaRPr lang="en-US" altLang="en-US" sz="1000" smtClean="0">
              <a:latin typeface="Times New Roman" pitchFamily="18" charset="0"/>
              <a:ea typeface="Genev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305800" cy="263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a:off x="2590800" y="3628323"/>
            <a:ext cx="978408" cy="484632"/>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225758"/>
            <a:ext cx="2209800" cy="2403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Left Arrow 9"/>
          <p:cNvSpPr/>
          <p:nvPr/>
        </p:nvSpPr>
        <p:spPr>
          <a:xfrm>
            <a:off x="4191000" y="5700668"/>
            <a:ext cx="978408" cy="484632"/>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 name="Rectangle 1"/>
          <p:cNvSpPr/>
          <p:nvPr/>
        </p:nvSpPr>
        <p:spPr>
          <a:xfrm>
            <a:off x="457200" y="1066800"/>
            <a:ext cx="5479385" cy="461665"/>
          </a:xfrm>
          <a:prstGeom prst="rect">
            <a:avLst/>
          </a:prstGeom>
        </p:spPr>
        <p:txBody>
          <a:bodyPr wrap="none">
            <a:spAutoFit/>
          </a:bodyPr>
          <a:lstStyle/>
          <a:p>
            <a:r>
              <a:rPr lang="en-US" sz="2400" b="1" dirty="0">
                <a:solidFill>
                  <a:srgbClr val="C00000"/>
                </a:solidFill>
              </a:rPr>
              <a:t>Adding a new standard to </a:t>
            </a:r>
            <a:r>
              <a:rPr lang="en-US" sz="2400" b="1" dirty="0" smtClean="0">
                <a:solidFill>
                  <a:srgbClr val="C00000"/>
                </a:solidFill>
              </a:rPr>
              <a:t>DAP/MTL</a:t>
            </a:r>
            <a:endParaRPr lang="en-US" sz="2400" b="1" dirty="0">
              <a:solidFill>
                <a:srgbClr val="C00000"/>
              </a:solidFill>
            </a:endParaRPr>
          </a:p>
        </p:txBody>
      </p:sp>
    </p:spTree>
    <p:extLst>
      <p:ext uri="{BB962C8B-B14F-4D97-AF65-F5344CB8AC3E}">
        <p14:creationId xmlns:p14="http://schemas.microsoft.com/office/powerpoint/2010/main" val="697022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6397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16</a:t>
            </a:fld>
            <a:endParaRPr lang="en-US" altLang="en-US" sz="1000" smtClean="0">
              <a:latin typeface="Times New Roman" pitchFamily="18" charset="0"/>
              <a:ea typeface="Geneva"/>
            </a:endParaRPr>
          </a:p>
        </p:txBody>
      </p:sp>
      <p:sp>
        <p:nvSpPr>
          <p:cNvPr id="2" name="TextBox 1"/>
          <p:cNvSpPr txBox="1"/>
          <p:nvPr/>
        </p:nvSpPr>
        <p:spPr>
          <a:xfrm>
            <a:off x="533400" y="1647885"/>
            <a:ext cx="8382000" cy="4801314"/>
          </a:xfrm>
          <a:prstGeom prst="rect">
            <a:avLst/>
          </a:prstGeom>
          <a:noFill/>
        </p:spPr>
        <p:txBody>
          <a:bodyPr wrap="square" rtlCol="0">
            <a:spAutoFit/>
          </a:bodyPr>
          <a:lstStyle/>
          <a:p>
            <a:r>
              <a:rPr lang="en-US" sz="2000" dirty="0" smtClean="0">
                <a:latin typeface="Arial" pitchFamily="34" charset="0"/>
                <a:cs typeface="Arial" pitchFamily="34" charset="0"/>
              </a:rPr>
              <a:t>When requesting Susan Pitman (DAP/MTL New Standards Administrator) to add a new standard to the DAP/MTL database, be sure to provide:</a:t>
            </a:r>
            <a:endParaRPr lang="en-US" sz="2000" dirty="0">
              <a:latin typeface="Arial" pitchFamily="34" charset="0"/>
              <a:cs typeface="Arial" pitchFamily="34" charset="0"/>
            </a:endParaRPr>
          </a:p>
          <a:p>
            <a:pPr marL="515938" indent="-285750">
              <a:spcBef>
                <a:spcPts val="600"/>
              </a:spcBef>
              <a:buFont typeface="Arial" panose="020B0604020202020204" pitchFamily="34" charset="0"/>
              <a:buChar char="•"/>
            </a:pPr>
            <a:r>
              <a:rPr lang="en-US" sz="2000" dirty="0">
                <a:latin typeface="Arial" pitchFamily="34" charset="0"/>
                <a:cs typeface="Arial" pitchFamily="34" charset="0"/>
              </a:rPr>
              <a:t>T</a:t>
            </a:r>
            <a:r>
              <a:rPr lang="en-US" sz="2000" dirty="0" smtClean="0">
                <a:latin typeface="Arial" pitchFamily="34" charset="0"/>
                <a:cs typeface="Arial" pitchFamily="34" charset="0"/>
              </a:rPr>
              <a:t>he exact standard number (e.g., UL 2572)</a:t>
            </a:r>
            <a:endParaRPr lang="en-US" sz="2000" dirty="0">
              <a:latin typeface="Arial" pitchFamily="34" charset="0"/>
              <a:cs typeface="Arial" pitchFamily="34" charset="0"/>
            </a:endParaRPr>
          </a:p>
          <a:p>
            <a:pPr marL="515938" indent="-285750">
              <a:spcBef>
                <a:spcPts val="600"/>
              </a:spcBef>
              <a:buFont typeface="Arial" panose="020B0604020202020204" pitchFamily="34" charset="0"/>
              <a:buChar char="•"/>
            </a:pPr>
            <a:r>
              <a:rPr lang="en-US" sz="2000" dirty="0">
                <a:latin typeface="Arial" pitchFamily="34" charset="0"/>
                <a:cs typeface="Arial" pitchFamily="34" charset="0"/>
              </a:rPr>
              <a:t>T</a:t>
            </a:r>
            <a:r>
              <a:rPr lang="en-US" sz="2000" dirty="0" smtClean="0">
                <a:latin typeface="Arial" pitchFamily="34" charset="0"/>
                <a:cs typeface="Arial" pitchFamily="34" charset="0"/>
              </a:rPr>
              <a:t>he exact standard name (e.g., Mass Notification)</a:t>
            </a:r>
            <a:endParaRPr lang="en-US" sz="2000" dirty="0">
              <a:latin typeface="Arial" pitchFamily="34" charset="0"/>
              <a:cs typeface="Arial" pitchFamily="34" charset="0"/>
            </a:endParaRPr>
          </a:p>
          <a:p>
            <a:pPr marL="515938" indent="-285750">
              <a:spcBef>
                <a:spcPts val="600"/>
              </a:spcBef>
              <a:buFont typeface="Arial" panose="020B0604020202020204" pitchFamily="34" charset="0"/>
              <a:buChar char="•"/>
            </a:pPr>
            <a:r>
              <a:rPr lang="en-US" sz="2000" dirty="0">
                <a:latin typeface="Arial" pitchFamily="34" charset="0"/>
                <a:cs typeface="Arial" pitchFamily="34" charset="0"/>
              </a:rPr>
              <a:t>T</a:t>
            </a:r>
            <a:r>
              <a:rPr lang="en-US" sz="2000" dirty="0" smtClean="0">
                <a:latin typeface="Arial" pitchFamily="34" charset="0"/>
                <a:cs typeface="Arial" pitchFamily="34" charset="0"/>
              </a:rPr>
              <a:t>he exact edition number (e.g., Edition 2)</a:t>
            </a:r>
            <a:endParaRPr lang="en-US" sz="2000" dirty="0">
              <a:latin typeface="Arial" pitchFamily="34" charset="0"/>
              <a:cs typeface="Arial" pitchFamily="34" charset="0"/>
            </a:endParaRPr>
          </a:p>
          <a:p>
            <a:pPr marL="515938" indent="-285750">
              <a:spcBef>
                <a:spcPts val="600"/>
              </a:spcBef>
              <a:buFont typeface="Arial" panose="020B0604020202020204" pitchFamily="34" charset="0"/>
              <a:buChar char="•"/>
            </a:pPr>
            <a:r>
              <a:rPr lang="en-US" sz="2000" dirty="0">
                <a:latin typeface="Arial" pitchFamily="34" charset="0"/>
                <a:cs typeface="Arial" pitchFamily="34" charset="0"/>
              </a:rPr>
              <a:t>T</a:t>
            </a:r>
            <a:r>
              <a:rPr lang="en-US" sz="2000" dirty="0" smtClean="0">
                <a:latin typeface="Arial" pitchFamily="34" charset="0"/>
                <a:cs typeface="Arial" pitchFamily="34" charset="0"/>
              </a:rPr>
              <a:t>he exact amendment for IEC standards</a:t>
            </a:r>
          </a:p>
          <a:p>
            <a:endParaRPr lang="en-US" sz="1400" dirty="0">
              <a:latin typeface="Arial" pitchFamily="34" charset="0"/>
              <a:cs typeface="Arial" pitchFamily="34" charset="0"/>
            </a:endParaRPr>
          </a:p>
          <a:p>
            <a:r>
              <a:rPr lang="en-US" sz="2000" smtClean="0">
                <a:latin typeface="Arial" pitchFamily="34" charset="0"/>
                <a:cs typeface="Arial" pitchFamily="34" charset="0"/>
              </a:rPr>
              <a:t>Susan Pitman (DAP/MTL </a:t>
            </a:r>
            <a:r>
              <a:rPr lang="en-US" sz="2000" dirty="0" smtClean="0">
                <a:latin typeface="Arial" pitchFamily="34" charset="0"/>
                <a:cs typeface="Arial" pitchFamily="34" charset="0"/>
              </a:rPr>
              <a:t>New </a:t>
            </a:r>
            <a:r>
              <a:rPr lang="en-US" sz="2000" smtClean="0">
                <a:latin typeface="Arial" pitchFamily="34" charset="0"/>
                <a:cs typeface="Arial" pitchFamily="34" charset="0"/>
              </a:rPr>
              <a:t>Standards Administrator) </a:t>
            </a:r>
            <a:r>
              <a:rPr lang="en-US" sz="2000" dirty="0" smtClean="0">
                <a:latin typeface="Arial" pitchFamily="34" charset="0"/>
                <a:cs typeface="Arial" pitchFamily="34" charset="0"/>
              </a:rPr>
              <a:t>will reply with an email “Done” when the standard is added </a:t>
            </a:r>
          </a:p>
          <a:p>
            <a:endParaRPr lang="en-US" sz="1400" dirty="0">
              <a:latin typeface="Arial" pitchFamily="34" charset="0"/>
              <a:cs typeface="Arial" pitchFamily="34" charset="0"/>
            </a:endParaRPr>
          </a:p>
          <a:p>
            <a:r>
              <a:rPr lang="en-US" sz="2000" dirty="0">
                <a:latin typeface="Arial" pitchFamily="34" charset="0"/>
                <a:cs typeface="Arial" pitchFamily="34" charset="0"/>
              </a:rPr>
              <a:t>T</a:t>
            </a:r>
            <a:r>
              <a:rPr lang="en-US" sz="2000" dirty="0" smtClean="0">
                <a:latin typeface="Arial" pitchFamily="34" charset="0"/>
                <a:cs typeface="Arial" pitchFamily="34" charset="0"/>
              </a:rPr>
              <a:t>he Lead Auditor can now add new/pending tests to the new standard in the DAP/MTL, and a DAP Reviewer will activate the tests.*</a:t>
            </a:r>
          </a:p>
          <a:p>
            <a:endParaRPr lang="en-US" dirty="0">
              <a:latin typeface="Arial" pitchFamily="34" charset="0"/>
              <a:cs typeface="Arial" pitchFamily="34" charset="0"/>
            </a:endParaRPr>
          </a:p>
          <a:p>
            <a:r>
              <a:rPr lang="en-US" sz="2000" b="1" i="1" dirty="0" smtClean="0">
                <a:solidFill>
                  <a:srgbClr val="C00000"/>
                </a:solidFill>
                <a:latin typeface="Arial" pitchFamily="34" charset="0"/>
                <a:cs typeface="Arial" pitchFamily="34" charset="0"/>
              </a:rPr>
              <a:t>* Please complete this before sending the job for completion.</a:t>
            </a:r>
          </a:p>
        </p:txBody>
      </p:sp>
      <p:sp>
        <p:nvSpPr>
          <p:cNvPr id="3" name="Rectangle 2"/>
          <p:cNvSpPr/>
          <p:nvPr/>
        </p:nvSpPr>
        <p:spPr>
          <a:xfrm>
            <a:off x="533400" y="1066800"/>
            <a:ext cx="5564344" cy="461665"/>
          </a:xfrm>
          <a:prstGeom prst="rect">
            <a:avLst/>
          </a:prstGeom>
        </p:spPr>
        <p:txBody>
          <a:bodyPr wrap="none">
            <a:spAutoFit/>
          </a:bodyPr>
          <a:lstStyle/>
          <a:p>
            <a:r>
              <a:rPr lang="en-US" sz="2400" b="1" dirty="0">
                <a:solidFill>
                  <a:srgbClr val="C00000"/>
                </a:solidFill>
              </a:rPr>
              <a:t>Adding a new standard to </a:t>
            </a:r>
            <a:r>
              <a:rPr lang="en-US" sz="2400" b="1" dirty="0" smtClean="0">
                <a:solidFill>
                  <a:srgbClr val="C00000"/>
                </a:solidFill>
              </a:rPr>
              <a:t>DAP/MTL</a:t>
            </a:r>
            <a:endParaRPr lang="en-US" sz="2400" b="1" dirty="0">
              <a:solidFill>
                <a:srgbClr val="C00000"/>
              </a:solidFill>
            </a:endParaRPr>
          </a:p>
        </p:txBody>
      </p:sp>
    </p:spTree>
    <p:extLst>
      <p:ext uri="{BB962C8B-B14F-4D97-AF65-F5344CB8AC3E}">
        <p14:creationId xmlns:p14="http://schemas.microsoft.com/office/powerpoint/2010/main" val="862968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6397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17</a:t>
            </a:fld>
            <a:endParaRPr lang="en-US" altLang="en-US" sz="1000" smtClean="0">
              <a:latin typeface="Times New Roman" pitchFamily="18" charset="0"/>
              <a:ea typeface="Geneva"/>
            </a:endParaRPr>
          </a:p>
        </p:txBody>
      </p:sp>
      <p:sp>
        <p:nvSpPr>
          <p:cNvPr id="2" name="TextBox 1"/>
          <p:cNvSpPr txBox="1"/>
          <p:nvPr/>
        </p:nvSpPr>
        <p:spPr>
          <a:xfrm>
            <a:off x="533400" y="1626513"/>
            <a:ext cx="8382000" cy="430887"/>
          </a:xfrm>
          <a:prstGeom prst="rect">
            <a:avLst/>
          </a:prstGeom>
          <a:noFill/>
        </p:spPr>
        <p:txBody>
          <a:bodyPr wrap="square" rtlCol="0">
            <a:spAutoFit/>
          </a:bodyPr>
          <a:lstStyle/>
          <a:p>
            <a:r>
              <a:rPr lang="en-US" sz="2200" dirty="0" smtClean="0">
                <a:latin typeface="Arial" pitchFamily="34" charset="0"/>
                <a:cs typeface="Arial" pitchFamily="34" charset="0"/>
              </a:rPr>
              <a:t>Select the standards or tests to remove and click “Remove”</a:t>
            </a:r>
            <a:endParaRPr lang="en-US" sz="2200" b="1" i="1" dirty="0" smtClean="0">
              <a:solidFill>
                <a:srgbClr val="C00000"/>
              </a:solidFill>
              <a:latin typeface="Arial" pitchFamily="34" charset="0"/>
              <a:cs typeface="Arial" pitchFamily="34" charset="0"/>
            </a:endParaRPr>
          </a:p>
        </p:txBody>
      </p:sp>
      <p:sp>
        <p:nvSpPr>
          <p:cNvPr id="3" name="Rectangle 2"/>
          <p:cNvSpPr/>
          <p:nvPr/>
        </p:nvSpPr>
        <p:spPr>
          <a:xfrm>
            <a:off x="533400" y="1111103"/>
            <a:ext cx="5961888" cy="461665"/>
          </a:xfrm>
          <a:prstGeom prst="rect">
            <a:avLst/>
          </a:prstGeom>
        </p:spPr>
        <p:txBody>
          <a:bodyPr wrap="none">
            <a:spAutoFit/>
          </a:bodyPr>
          <a:lstStyle/>
          <a:p>
            <a:r>
              <a:rPr lang="en-US" sz="2400" b="1" dirty="0" smtClean="0">
                <a:solidFill>
                  <a:srgbClr val="C00000"/>
                </a:solidFill>
              </a:rPr>
              <a:t>Deleting standards or tests in DAP/MTL</a:t>
            </a:r>
            <a:endParaRPr lang="en-US" sz="2400" b="1" dirty="0">
              <a:solidFill>
                <a:srgbClr val="C0000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05625"/>
            <a:ext cx="3352800" cy="3191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306" y="1980371"/>
            <a:ext cx="6895694" cy="133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Up Arrow 3"/>
          <p:cNvSpPr/>
          <p:nvPr/>
        </p:nvSpPr>
        <p:spPr>
          <a:xfrm>
            <a:off x="1371600" y="3249168"/>
            <a:ext cx="484632" cy="978408"/>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Left Arrow 4"/>
          <p:cNvSpPr/>
          <p:nvPr/>
        </p:nvSpPr>
        <p:spPr>
          <a:xfrm>
            <a:off x="3886200" y="5916168"/>
            <a:ext cx="978408" cy="484632"/>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425861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fontAlgn="t"/>
            <a:r>
              <a:rPr lang="en-US" sz="3600" dirty="0" smtClean="0"/>
              <a:t>Thanks!</a:t>
            </a:r>
            <a:endParaRPr lang="en-US" sz="3600" b="0" dirty="0"/>
          </a:p>
        </p:txBody>
      </p:sp>
      <p:sp>
        <p:nvSpPr>
          <p:cNvPr id="3" name="Content Placeholder 2"/>
          <p:cNvSpPr>
            <a:spLocks noGrp="1"/>
          </p:cNvSpPr>
          <p:nvPr>
            <p:ph idx="1"/>
          </p:nvPr>
        </p:nvSpPr>
        <p:spPr/>
        <p:txBody>
          <a:bodyPr/>
          <a:lstStyle/>
          <a:p>
            <a:pPr marL="0" indent="0"/>
            <a:r>
              <a:rPr lang="en-US" sz="2400" dirty="0" smtClean="0"/>
              <a:t>For questions, please contact</a:t>
            </a:r>
            <a:r>
              <a:rPr lang="en-US" sz="2400" dirty="0">
                <a:latin typeface="Arial" pitchFamily="34" charset="0"/>
                <a:ea typeface="Arial Unicode MS" pitchFamily="34" charset="-128"/>
              </a:rPr>
              <a:t> </a:t>
            </a:r>
            <a:r>
              <a:rPr lang="en-US" sz="2400" dirty="0" smtClean="0">
                <a:latin typeface="Arial" pitchFamily="34" charset="0"/>
                <a:ea typeface="Arial Unicode MS" pitchFamily="34" charset="-128"/>
              </a:rPr>
              <a:t>Bruce Eng, Bryon Monte or any DAP/CTF/CBTL Reviewer (see DAP website, </a:t>
            </a:r>
            <a:r>
              <a:rPr lang="en-US" sz="2400" dirty="0" smtClean="0">
                <a:latin typeface="Arial" pitchFamily="34" charset="0"/>
                <a:ea typeface="Arial Unicode MS" pitchFamily="34" charset="-128"/>
                <a:hlinkClick r:id="rId2"/>
              </a:rPr>
              <a:t>FAQ #6 for a list</a:t>
            </a:r>
            <a:r>
              <a:rPr lang="en-US" sz="2400" dirty="0" smtClean="0">
                <a:latin typeface="Arial" pitchFamily="34" charset="0"/>
                <a:ea typeface="Arial Unicode MS" pitchFamily="34" charset="-128"/>
              </a:rPr>
              <a:t>)</a:t>
            </a:r>
            <a:endParaRPr lang="en-US" sz="2400" dirty="0" smtClean="0"/>
          </a:p>
        </p:txBody>
      </p:sp>
    </p:spTree>
    <p:extLst>
      <p:ext uri="{BB962C8B-B14F-4D97-AF65-F5344CB8AC3E}">
        <p14:creationId xmlns:p14="http://schemas.microsoft.com/office/powerpoint/2010/main" val="1948154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4451"/>
          </a:xfrm>
        </p:spPr>
        <p:txBody>
          <a:bodyPr/>
          <a:lstStyle/>
          <a:p>
            <a:r>
              <a:rPr lang="en-US" dirty="0"/>
              <a:t>Learning Objectives</a:t>
            </a:r>
          </a:p>
        </p:txBody>
      </p:sp>
      <p:sp>
        <p:nvSpPr>
          <p:cNvPr id="3" name="Rectangle 2"/>
          <p:cNvSpPr/>
          <p:nvPr/>
        </p:nvSpPr>
        <p:spPr>
          <a:xfrm>
            <a:off x="457200" y="1190685"/>
            <a:ext cx="8153400" cy="4893647"/>
          </a:xfrm>
          <a:prstGeom prst="rect">
            <a:avLst/>
          </a:prstGeom>
        </p:spPr>
        <p:txBody>
          <a:bodyPr wrap="square">
            <a:spAutoFit/>
          </a:bodyPr>
          <a:lstStyle/>
          <a:p>
            <a:pPr marL="457200" indent="-457200">
              <a:buFont typeface="+mj-lt"/>
              <a:buAutoNum type="arabicPeriod"/>
            </a:pPr>
            <a:r>
              <a:rPr lang="en-US" sz="2400" dirty="0" smtClean="0"/>
              <a:t>Understand the importance of 100% matching of post audit lab scope </a:t>
            </a:r>
            <a:r>
              <a:rPr lang="en-US" sz="2400" u="sng" dirty="0" smtClean="0"/>
              <a:t>and</a:t>
            </a:r>
            <a:r>
              <a:rPr lang="en-US" sz="2400" dirty="0" smtClean="0"/>
              <a:t> DAP/MTL database.  Know that it is the Lead Auditor’s responsibility to ensure this match.</a:t>
            </a:r>
          </a:p>
          <a:p>
            <a:pPr marL="457200" indent="-457200">
              <a:buFont typeface="+mj-lt"/>
              <a:buAutoNum type="arabicPeriod"/>
            </a:pPr>
            <a:endParaRPr lang="en-US" sz="2400" dirty="0"/>
          </a:p>
          <a:p>
            <a:pPr marL="457200" indent="-457200">
              <a:buFont typeface="+mj-lt"/>
              <a:buAutoNum type="arabicPeriod"/>
            </a:pPr>
            <a:r>
              <a:rPr lang="en-US" sz="2400" dirty="0" smtClean="0"/>
              <a:t>Use the DAP/MTL database.</a:t>
            </a:r>
          </a:p>
          <a:p>
            <a:pPr marL="457200" indent="-457200">
              <a:buFont typeface="+mj-lt"/>
              <a:buAutoNum type="arabicPeriod"/>
            </a:pPr>
            <a:endParaRPr lang="en-US" sz="2400" dirty="0" smtClean="0"/>
          </a:p>
          <a:p>
            <a:pPr marL="457200" indent="-457200">
              <a:buFont typeface="+mj-lt"/>
              <a:buAutoNum type="arabicPeriod"/>
            </a:pPr>
            <a:r>
              <a:rPr lang="en-US" sz="2400" dirty="0" smtClean="0"/>
              <a:t>Know how to </a:t>
            </a:r>
            <a:r>
              <a:rPr lang="en-US" sz="2400" dirty="0"/>
              <a:t>request new </a:t>
            </a:r>
            <a:r>
              <a:rPr lang="en-US" sz="2400" dirty="0" smtClean="0"/>
              <a:t>standards and tests.</a:t>
            </a:r>
          </a:p>
          <a:p>
            <a:pPr marL="457200" indent="-457200">
              <a:buFont typeface="+mj-lt"/>
              <a:buAutoNum type="arabicPeriod"/>
            </a:pPr>
            <a:endParaRPr lang="en-US" sz="2400" dirty="0"/>
          </a:p>
          <a:p>
            <a:pPr marL="457200" indent="-457200">
              <a:buFont typeface="+mj-lt"/>
              <a:buAutoNum type="arabicPeriod"/>
            </a:pPr>
            <a:r>
              <a:rPr lang="en-US" sz="2400" dirty="0" smtClean="0"/>
              <a:t>Know how to delete standards and tests.</a:t>
            </a:r>
            <a:endParaRPr lang="en-US" sz="2400" dirty="0"/>
          </a:p>
          <a:p>
            <a:pPr marL="457200" indent="-457200">
              <a:buFont typeface="+mj-lt"/>
              <a:buAutoNum type="arabicPeriod"/>
            </a:pPr>
            <a:endParaRPr lang="en-US" sz="2400" dirty="0" smtClean="0"/>
          </a:p>
          <a:p>
            <a:pPr marL="457200" indent="-457200">
              <a:buFont typeface="+mj-lt"/>
              <a:buAutoNum type="arabicPeriod"/>
            </a:pPr>
            <a:r>
              <a:rPr lang="en-US" sz="2400" dirty="0" smtClean="0"/>
              <a:t>Be aware of tips to ensure 100% match and easier use of the DAP/MTL database.</a:t>
            </a:r>
          </a:p>
        </p:txBody>
      </p:sp>
    </p:spTree>
    <p:extLst>
      <p:ext uri="{BB962C8B-B14F-4D97-AF65-F5344CB8AC3E}">
        <p14:creationId xmlns:p14="http://schemas.microsoft.com/office/powerpoint/2010/main" val="396595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92162"/>
          </a:xfrm>
        </p:spPr>
        <p:txBody>
          <a:bodyPr/>
          <a:lstStyle/>
          <a:p>
            <a:r>
              <a:rPr lang="en-US" altLang="en-US" dirty="0" smtClean="0">
                <a:latin typeface="Arial" pitchFamily="34" charset="0"/>
                <a:ea typeface="Geneva"/>
                <a:cs typeface="Geneva"/>
              </a:rPr>
              <a:t>Using the DAP/MTL Database</a:t>
            </a:r>
          </a:p>
        </p:txBody>
      </p:sp>
      <p:sp>
        <p:nvSpPr>
          <p:cNvPr id="39939" name="Rectangle 3"/>
          <p:cNvSpPr>
            <a:spLocks noGrp="1" noChangeArrowheads="1"/>
          </p:cNvSpPr>
          <p:nvPr>
            <p:ph idx="1"/>
          </p:nvPr>
        </p:nvSpPr>
        <p:spPr>
          <a:xfrm>
            <a:off x="533400" y="990600"/>
            <a:ext cx="8229600" cy="5410200"/>
          </a:xfrm>
        </p:spPr>
        <p:txBody>
          <a:bodyPr/>
          <a:lstStyle/>
          <a:p>
            <a:pPr marL="0">
              <a:spcBef>
                <a:spcPts val="0"/>
              </a:spcBef>
            </a:pPr>
            <a:r>
              <a:rPr lang="en-US" sz="2400" dirty="0"/>
              <a:t>100% </a:t>
            </a:r>
            <a:r>
              <a:rPr lang="en-US" sz="2400" dirty="0" smtClean="0"/>
              <a:t>matching </a:t>
            </a:r>
            <a:r>
              <a:rPr lang="en-US" sz="2400" dirty="0"/>
              <a:t>of </a:t>
            </a:r>
            <a:r>
              <a:rPr lang="en-US" sz="2400" dirty="0" smtClean="0"/>
              <a:t>post audit lab scope </a:t>
            </a:r>
            <a:r>
              <a:rPr lang="en-US" sz="2400" dirty="0"/>
              <a:t>and DAP/MTL </a:t>
            </a:r>
            <a:r>
              <a:rPr lang="en-US" sz="2400" dirty="0" smtClean="0"/>
              <a:t>database helps to maintain integrity of the UL Mark when using client lab test data</a:t>
            </a:r>
          </a:p>
          <a:p>
            <a:pPr marL="457200" indent="-457200">
              <a:spcBef>
                <a:spcPts val="1200"/>
              </a:spcBef>
              <a:buFont typeface="+mj-lt"/>
              <a:buAutoNum type="arabicPeriod"/>
            </a:pPr>
            <a:r>
              <a:rPr lang="en-US" dirty="0" smtClean="0"/>
              <a:t>The client lab knows which exact standards and tests they are authorized to perform.</a:t>
            </a:r>
          </a:p>
          <a:p>
            <a:pPr marL="457200" indent="-457200">
              <a:spcBef>
                <a:spcPts val="1200"/>
              </a:spcBef>
              <a:buFont typeface="+mj-lt"/>
              <a:buAutoNum type="arabicPeriod"/>
            </a:pPr>
            <a:r>
              <a:rPr lang="en-US" dirty="0"/>
              <a:t>T</a:t>
            </a:r>
            <a:r>
              <a:rPr lang="en-US" dirty="0" smtClean="0"/>
              <a:t>he UL project handler who receives the completed datasheet package can ensure all the tests in the package are authorized.</a:t>
            </a:r>
          </a:p>
          <a:p>
            <a:pPr marL="457200" indent="-457200">
              <a:spcBef>
                <a:spcPts val="1200"/>
              </a:spcBef>
              <a:buFont typeface="+mj-lt"/>
              <a:buAutoNum type="arabicPeriod"/>
            </a:pPr>
            <a:r>
              <a:rPr lang="en-US" dirty="0" smtClean="0"/>
              <a:t>If there are any tests in the datasheet package not in the client’s lab scope, then the UL project handler can make a decision and record the one-time acceptance of that test for that exact datasheet package only.</a:t>
            </a:r>
          </a:p>
          <a:p>
            <a:pPr marL="0" indent="0"/>
            <a:endParaRPr lang="en-US" dirty="0" smtClean="0"/>
          </a:p>
          <a:p>
            <a:pPr marL="346075" indent="0"/>
            <a:r>
              <a:rPr lang="en-US" b="1" i="1" dirty="0" smtClean="0">
                <a:solidFill>
                  <a:schemeClr val="accent2">
                    <a:lumMod val="50000"/>
                  </a:schemeClr>
                </a:solidFill>
              </a:rPr>
              <a:t>It is the Lead Auditor’s responsibility to ensure the post audit/scope expansion lab scope matches DAP/MTL 100% before sending the job for completion.</a:t>
            </a:r>
          </a:p>
          <a:p>
            <a:endParaRPr lang="en-US" u="sng" dirty="0"/>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3</a:t>
            </a:fld>
            <a:endParaRPr lang="en-US" altLang="en-US" sz="1000" smtClean="0">
              <a:latin typeface="Times New Roman" pitchFamily="18" charset="0"/>
              <a:ea typeface="Geneva"/>
            </a:endParaRPr>
          </a:p>
        </p:txBody>
      </p:sp>
    </p:spTree>
    <p:extLst>
      <p:ext uri="{BB962C8B-B14F-4D97-AF65-F5344CB8AC3E}">
        <p14:creationId xmlns:p14="http://schemas.microsoft.com/office/powerpoint/2010/main" val="1644037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639762"/>
          </a:xfrm>
        </p:spPr>
        <p:txBody>
          <a:bodyPr/>
          <a:lstStyle/>
          <a:p>
            <a:r>
              <a:rPr lang="en-US" dirty="0" smtClean="0">
                <a:solidFill>
                  <a:schemeClr val="tx1"/>
                </a:solidFill>
              </a:rPr>
              <a:t>ORACLE Interactive Dashboards </a:t>
            </a:r>
            <a:r>
              <a:rPr lang="en-US" dirty="0" smtClean="0"/>
              <a:t/>
            </a:r>
            <a:br>
              <a:rPr lang="en-US" dirty="0" smtClean="0"/>
            </a:br>
            <a:endParaRPr lang="en-US" altLang="en-US" dirty="0" smtClean="0">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4</a:t>
            </a:fld>
            <a:endParaRPr lang="en-US" altLang="en-US" sz="1000" smtClean="0">
              <a:latin typeface="Times New Roman" pitchFamily="18" charset="0"/>
              <a:ea typeface="Geneva"/>
            </a:endParaRPr>
          </a:p>
        </p:txBody>
      </p:sp>
      <p:pic>
        <p:nvPicPr>
          <p:cNvPr id="5" name="Picture 4"/>
          <p:cNvPicPr/>
          <p:nvPr/>
        </p:nvPicPr>
        <p:blipFill>
          <a:blip r:embed="rId3"/>
          <a:stretch>
            <a:fillRect/>
          </a:stretch>
        </p:blipFill>
        <p:spPr>
          <a:xfrm>
            <a:off x="761999" y="1752600"/>
            <a:ext cx="7058025" cy="1447800"/>
          </a:xfrm>
          <a:prstGeom prst="rect">
            <a:avLst/>
          </a:prstGeom>
        </p:spPr>
      </p:pic>
      <p:sp>
        <p:nvSpPr>
          <p:cNvPr id="3" name="Left Arrow 2"/>
          <p:cNvSpPr/>
          <p:nvPr/>
        </p:nvSpPr>
        <p:spPr>
          <a:xfrm>
            <a:off x="7098792" y="2209800"/>
            <a:ext cx="978408" cy="484632"/>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Rectangle 3"/>
          <p:cNvSpPr>
            <a:spLocks noGrp="1" noChangeArrowheads="1"/>
          </p:cNvSpPr>
          <p:nvPr>
            <p:ph idx="1"/>
          </p:nvPr>
        </p:nvSpPr>
        <p:spPr>
          <a:xfrm>
            <a:off x="533400" y="3200400"/>
            <a:ext cx="8229600" cy="3048000"/>
          </a:xfrm>
        </p:spPr>
        <p:txBody>
          <a:bodyPr/>
          <a:lstStyle/>
          <a:p>
            <a:pPr marL="0" indent="0">
              <a:spcBef>
                <a:spcPts val="1200"/>
              </a:spcBef>
            </a:pPr>
            <a:r>
              <a:rPr lang="en-US" sz="2200" b="1" dirty="0" smtClean="0">
                <a:solidFill>
                  <a:schemeClr val="accent2">
                    <a:lumMod val="50000"/>
                  </a:schemeClr>
                </a:solidFill>
              </a:rPr>
              <a:t>IMPORTANT for easier data entry:</a:t>
            </a:r>
          </a:p>
          <a:p>
            <a:pPr>
              <a:spcBef>
                <a:spcPts val="1200"/>
              </a:spcBef>
              <a:buFont typeface="Arial" panose="020B0604020202020204" pitchFamily="34" charset="0"/>
              <a:buChar char="•"/>
            </a:pPr>
            <a:r>
              <a:rPr lang="en-US" dirty="0" smtClean="0"/>
              <a:t>The DAP/MTL database times-out after a short time, if no inputs.</a:t>
            </a:r>
          </a:p>
          <a:p>
            <a:pPr>
              <a:spcBef>
                <a:spcPts val="1200"/>
              </a:spcBef>
              <a:buFont typeface="Arial" panose="020B0604020202020204" pitchFamily="34" charset="0"/>
              <a:buChar char="•"/>
            </a:pPr>
            <a:r>
              <a:rPr lang="en-US" dirty="0" smtClean="0"/>
              <a:t>When adding standards, only add one standard at a time with the first test (then add more tests after the added standard is established in the client’s lab scope).</a:t>
            </a:r>
          </a:p>
          <a:p>
            <a:pPr>
              <a:spcBef>
                <a:spcPts val="1200"/>
              </a:spcBef>
              <a:buFont typeface="Arial" panose="020B0604020202020204" pitchFamily="34" charset="0"/>
              <a:buChar char="•"/>
            </a:pPr>
            <a:r>
              <a:rPr lang="en-US" dirty="0" smtClean="0"/>
              <a:t>When adding more tests, </a:t>
            </a:r>
            <a:r>
              <a:rPr lang="en-US" u="sng" dirty="0" smtClean="0"/>
              <a:t>add no more than 5 to 10 tests at a time</a:t>
            </a:r>
            <a:r>
              <a:rPr lang="en-US" dirty="0" smtClean="0"/>
              <a:t> because adding more may cause DAP/MTL to crash.</a:t>
            </a:r>
          </a:p>
        </p:txBody>
      </p:sp>
      <p:sp>
        <p:nvSpPr>
          <p:cNvPr id="2" name="Rectangle 1"/>
          <p:cNvSpPr/>
          <p:nvPr/>
        </p:nvSpPr>
        <p:spPr>
          <a:xfrm>
            <a:off x="404173" y="1143000"/>
            <a:ext cx="5922455" cy="461665"/>
          </a:xfrm>
          <a:prstGeom prst="rect">
            <a:avLst/>
          </a:prstGeom>
        </p:spPr>
        <p:txBody>
          <a:bodyPr wrap="none">
            <a:spAutoFit/>
          </a:bodyPr>
          <a:lstStyle/>
          <a:p>
            <a:r>
              <a:rPr lang="en-US" sz="2400" b="1" dirty="0">
                <a:solidFill>
                  <a:srgbClr val="C00000"/>
                </a:solidFill>
              </a:rPr>
              <a:t>Select: Applications </a:t>
            </a:r>
            <a:r>
              <a:rPr lang="en-US" sz="2400" b="1" dirty="0" smtClean="0">
                <a:solidFill>
                  <a:srgbClr val="C00000"/>
                </a:solidFill>
                <a:sym typeface="Wingdings" panose="05000000000000000000" pitchFamily="2" charset="2"/>
              </a:rPr>
              <a:t> DAP </a:t>
            </a:r>
            <a:r>
              <a:rPr lang="en-US" sz="2400" b="1" dirty="0">
                <a:solidFill>
                  <a:srgbClr val="C00000"/>
                </a:solidFill>
                <a:sym typeface="Wingdings" panose="05000000000000000000" pitchFamily="2" charset="2"/>
              </a:rPr>
              <a:t>Dashboard</a:t>
            </a:r>
            <a:endParaRPr lang="en-US" sz="2400" b="1" dirty="0">
              <a:solidFill>
                <a:srgbClr val="C00000"/>
              </a:solidFill>
            </a:endParaRPr>
          </a:p>
        </p:txBody>
      </p:sp>
    </p:spTree>
    <p:extLst>
      <p:ext uri="{BB962C8B-B14F-4D97-AF65-F5344CB8AC3E}">
        <p14:creationId xmlns:p14="http://schemas.microsoft.com/office/powerpoint/2010/main" val="315961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5635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5</a:t>
            </a:fld>
            <a:endParaRPr lang="en-US" altLang="en-US" sz="1000" smtClean="0">
              <a:latin typeface="Times New Roman" pitchFamily="18" charset="0"/>
              <a:ea typeface="Geneva"/>
            </a:endParaRPr>
          </a:p>
        </p:txBody>
      </p:sp>
      <p:sp>
        <p:nvSpPr>
          <p:cNvPr id="8" name="Rectangle 3"/>
          <p:cNvSpPr>
            <a:spLocks noGrp="1" noChangeArrowheads="1"/>
          </p:cNvSpPr>
          <p:nvPr>
            <p:ph idx="1"/>
          </p:nvPr>
        </p:nvSpPr>
        <p:spPr>
          <a:xfrm>
            <a:off x="533400" y="1752600"/>
            <a:ext cx="8229600" cy="4572000"/>
          </a:xfrm>
        </p:spPr>
        <p:txBody>
          <a:bodyPr/>
          <a:lstStyle/>
          <a:p>
            <a:pPr>
              <a:spcBef>
                <a:spcPts val="1200"/>
              </a:spcBef>
              <a:buFont typeface="Arial" panose="020B0604020202020204" pitchFamily="34" charset="0"/>
              <a:buChar char="•"/>
            </a:pPr>
            <a:r>
              <a:rPr lang="en-US" dirty="0" smtClean="0"/>
              <a:t>The DAP/MTL database may not work smoothly/reliably at all times, therefore do not wait to the last minute to use the database</a:t>
            </a:r>
            <a:r>
              <a:rPr lang="en-US"/>
              <a:t>. </a:t>
            </a:r>
            <a:r>
              <a:rPr lang="en-US" smtClean="0"/>
              <a:t>     </a:t>
            </a:r>
            <a:r>
              <a:rPr lang="en-US" i="1" smtClean="0">
                <a:solidFill>
                  <a:schemeClr val="accent1"/>
                </a:solidFill>
              </a:rPr>
              <a:t>Note</a:t>
            </a:r>
            <a:r>
              <a:rPr lang="en-US" i="1" dirty="0">
                <a:solidFill>
                  <a:schemeClr val="accent1"/>
                </a:solidFill>
              </a:rPr>
              <a:t>: IT is exploring possible replacements – however no timeframe has been established.</a:t>
            </a:r>
            <a:endParaRPr lang="en-US" dirty="0" smtClean="0"/>
          </a:p>
          <a:p>
            <a:pPr>
              <a:spcBef>
                <a:spcPts val="1200"/>
              </a:spcBef>
              <a:buFont typeface="Arial" panose="020B0604020202020204" pitchFamily="34" charset="0"/>
              <a:buChar char="•"/>
            </a:pPr>
            <a:r>
              <a:rPr lang="en-US" dirty="0" smtClean="0"/>
              <a:t>If necessary, you can use the Scope Export Report (Excel output), and/or a paper print out of the lab scope to help ensure you have a 100% match of the post audit scope and the DAP/MTL.              </a:t>
            </a:r>
            <a:r>
              <a:rPr lang="en-US" i="1" dirty="0" smtClean="0">
                <a:solidFill>
                  <a:schemeClr val="accent1"/>
                </a:solidFill>
              </a:rPr>
              <a:t>Note: the Scope Export Report will not show Pending Tests.</a:t>
            </a:r>
          </a:p>
          <a:p>
            <a:pPr>
              <a:spcBef>
                <a:spcPts val="1200"/>
              </a:spcBef>
              <a:buFont typeface="Arial" panose="020B0604020202020204" pitchFamily="34" charset="0"/>
              <a:buChar char="•"/>
            </a:pPr>
            <a:r>
              <a:rPr lang="en-US" dirty="0" smtClean="0"/>
              <a:t>If you see duplicate standards and tests, do not automatically delete the duplicates, since this may delete both and you will need to re-input the data.  Wait a day or two to see if the problem is just temporary.  Or contact the UL Helpdesk for assistance.</a:t>
            </a:r>
          </a:p>
        </p:txBody>
      </p:sp>
      <p:sp>
        <p:nvSpPr>
          <p:cNvPr id="2" name="Rectangle 1"/>
          <p:cNvSpPr/>
          <p:nvPr/>
        </p:nvSpPr>
        <p:spPr>
          <a:xfrm>
            <a:off x="533400" y="1295400"/>
            <a:ext cx="7543800" cy="430887"/>
          </a:xfrm>
          <a:prstGeom prst="rect">
            <a:avLst/>
          </a:prstGeom>
        </p:spPr>
        <p:txBody>
          <a:bodyPr wrap="square">
            <a:spAutoFit/>
          </a:bodyPr>
          <a:lstStyle/>
          <a:p>
            <a:pPr>
              <a:spcBef>
                <a:spcPts val="1200"/>
              </a:spcBef>
            </a:pPr>
            <a:r>
              <a:rPr lang="en-US" sz="2200" b="1" dirty="0">
                <a:solidFill>
                  <a:schemeClr val="accent2">
                    <a:lumMod val="50000"/>
                  </a:schemeClr>
                </a:solidFill>
              </a:rPr>
              <a:t>IMPORTANT for easier data </a:t>
            </a:r>
            <a:r>
              <a:rPr lang="en-US" sz="2200" b="1" dirty="0" smtClean="0">
                <a:solidFill>
                  <a:schemeClr val="accent2">
                    <a:lumMod val="50000"/>
                  </a:schemeClr>
                </a:solidFill>
              </a:rPr>
              <a:t>entry, continued:</a:t>
            </a:r>
            <a:endParaRPr lang="en-US" sz="2200" b="1" dirty="0">
              <a:solidFill>
                <a:schemeClr val="accent2">
                  <a:lumMod val="50000"/>
                </a:schemeClr>
              </a:solidFill>
            </a:endParaRPr>
          </a:p>
        </p:txBody>
      </p:sp>
    </p:spTree>
    <p:extLst>
      <p:ext uri="{BB962C8B-B14F-4D97-AF65-F5344CB8AC3E}">
        <p14:creationId xmlns:p14="http://schemas.microsoft.com/office/powerpoint/2010/main" val="2091769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159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6</a:t>
            </a:fld>
            <a:endParaRPr lang="en-US" altLang="en-US" sz="1000" smtClean="0">
              <a:latin typeface="Times New Roman" pitchFamily="18" charset="0"/>
              <a:ea typeface="Geneva"/>
            </a:endParaRPr>
          </a:p>
        </p:txBody>
      </p:sp>
      <p:sp>
        <p:nvSpPr>
          <p:cNvPr id="3" name="Left Arrow 2"/>
          <p:cNvSpPr/>
          <p:nvPr/>
        </p:nvSpPr>
        <p:spPr>
          <a:xfrm>
            <a:off x="6489192" y="5001768"/>
            <a:ext cx="978408" cy="484632"/>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75" y="1905000"/>
            <a:ext cx="7988808" cy="1118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099" y="3505200"/>
            <a:ext cx="491490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Up Arrow 1"/>
          <p:cNvSpPr/>
          <p:nvPr/>
        </p:nvSpPr>
        <p:spPr>
          <a:xfrm>
            <a:off x="7592568" y="2602992"/>
            <a:ext cx="484632" cy="978408"/>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4" name="Rectangle 3"/>
          <p:cNvSpPr/>
          <p:nvPr/>
        </p:nvSpPr>
        <p:spPr>
          <a:xfrm>
            <a:off x="390388" y="1143000"/>
            <a:ext cx="7202179" cy="461665"/>
          </a:xfrm>
          <a:prstGeom prst="rect">
            <a:avLst/>
          </a:prstGeom>
        </p:spPr>
        <p:txBody>
          <a:bodyPr wrap="square">
            <a:spAutoFit/>
          </a:bodyPr>
          <a:lstStyle/>
          <a:p>
            <a:r>
              <a:rPr lang="en-US" sz="2400" b="1" dirty="0">
                <a:solidFill>
                  <a:srgbClr val="C00000"/>
                </a:solidFill>
              </a:rPr>
              <a:t>Select: </a:t>
            </a:r>
            <a:r>
              <a:rPr lang="en-US" sz="2400" b="1" dirty="0" smtClean="0">
                <a:solidFill>
                  <a:srgbClr val="C00000"/>
                </a:solidFill>
              </a:rPr>
              <a:t> Scope </a:t>
            </a:r>
            <a:r>
              <a:rPr lang="en-US" sz="2400" b="1" dirty="0">
                <a:solidFill>
                  <a:srgbClr val="C00000"/>
                </a:solidFill>
              </a:rPr>
              <a:t>Export for DAP Assessment Tool</a:t>
            </a:r>
          </a:p>
        </p:txBody>
      </p:sp>
    </p:spTree>
    <p:extLst>
      <p:ext uri="{BB962C8B-B14F-4D97-AF65-F5344CB8AC3E}">
        <p14:creationId xmlns:p14="http://schemas.microsoft.com/office/powerpoint/2010/main" val="705233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5635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7</a:t>
            </a:fld>
            <a:endParaRPr lang="en-US" altLang="en-US" sz="1000" smtClean="0">
              <a:latin typeface="Times New Roman" pitchFamily="18" charset="0"/>
              <a:ea typeface="Genev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305800" cy="263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a:off x="1447800" y="3429000"/>
            <a:ext cx="978408" cy="484632"/>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996" y="4378158"/>
            <a:ext cx="2209800" cy="2175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Left Arrow 9"/>
          <p:cNvSpPr/>
          <p:nvPr/>
        </p:nvSpPr>
        <p:spPr>
          <a:xfrm>
            <a:off x="5410200" y="5091684"/>
            <a:ext cx="685800" cy="373995"/>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 name="Rectangle 1"/>
          <p:cNvSpPr/>
          <p:nvPr/>
        </p:nvSpPr>
        <p:spPr>
          <a:xfrm>
            <a:off x="457200" y="990600"/>
            <a:ext cx="5029200" cy="461665"/>
          </a:xfrm>
          <a:prstGeom prst="rect">
            <a:avLst/>
          </a:prstGeom>
        </p:spPr>
        <p:txBody>
          <a:bodyPr wrap="square">
            <a:spAutoFit/>
          </a:bodyPr>
          <a:lstStyle/>
          <a:p>
            <a:r>
              <a:rPr lang="en-US" sz="2400" b="1" dirty="0">
                <a:solidFill>
                  <a:srgbClr val="C00000"/>
                </a:solidFill>
              </a:rPr>
              <a:t>Select: </a:t>
            </a:r>
            <a:r>
              <a:rPr lang="en-US" sz="2400" b="1" dirty="0" smtClean="0">
                <a:solidFill>
                  <a:srgbClr val="C00000"/>
                </a:solidFill>
              </a:rPr>
              <a:t> DAP/MTL </a:t>
            </a:r>
            <a:r>
              <a:rPr lang="en-US" sz="2400" b="1" dirty="0">
                <a:solidFill>
                  <a:srgbClr val="C00000"/>
                </a:solidFill>
              </a:rPr>
              <a:t>Scope Form</a:t>
            </a:r>
          </a:p>
        </p:txBody>
      </p:sp>
    </p:spTree>
    <p:extLst>
      <p:ext uri="{BB962C8B-B14F-4D97-AF65-F5344CB8AC3E}">
        <p14:creationId xmlns:p14="http://schemas.microsoft.com/office/powerpoint/2010/main" val="3855267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159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8</a:t>
            </a:fld>
            <a:endParaRPr lang="en-US" altLang="en-US" sz="1000" smtClean="0">
              <a:latin typeface="Times New Roman" pitchFamily="18" charset="0"/>
              <a:ea typeface="Genev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14625"/>
            <a:ext cx="782955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33400" y="1219200"/>
            <a:ext cx="8153400" cy="830997"/>
          </a:xfrm>
          <a:prstGeom prst="rect">
            <a:avLst/>
          </a:prstGeom>
        </p:spPr>
        <p:txBody>
          <a:bodyPr wrap="square">
            <a:spAutoFit/>
          </a:bodyPr>
          <a:lstStyle/>
          <a:p>
            <a:r>
              <a:rPr lang="en-US" sz="2400" b="1" dirty="0" smtClean="0">
                <a:solidFill>
                  <a:srgbClr val="C00000"/>
                </a:solidFill>
              </a:rPr>
              <a:t>Enter the </a:t>
            </a:r>
            <a:r>
              <a:rPr lang="en-US" sz="2400" b="1" dirty="0">
                <a:solidFill>
                  <a:srgbClr val="C00000"/>
                </a:solidFill>
              </a:rPr>
              <a:t>S</a:t>
            </a:r>
            <a:r>
              <a:rPr lang="en-US" sz="2400" b="1" dirty="0" smtClean="0">
                <a:solidFill>
                  <a:srgbClr val="C00000"/>
                </a:solidFill>
              </a:rPr>
              <a:t>ubscriber Number or Party Site Number </a:t>
            </a:r>
            <a:r>
              <a:rPr lang="en-US" sz="2400" i="1" dirty="0" smtClean="0"/>
              <a:t>(usually faster than the Test </a:t>
            </a:r>
            <a:r>
              <a:rPr lang="en-US" sz="2400" i="1" dirty="0"/>
              <a:t>F</a:t>
            </a:r>
            <a:r>
              <a:rPr lang="en-US" sz="2400" i="1" dirty="0" smtClean="0"/>
              <a:t>acility name search method)</a:t>
            </a:r>
            <a:endParaRPr lang="en-US" sz="2800" i="1" dirty="0"/>
          </a:p>
        </p:txBody>
      </p:sp>
      <p:sp>
        <p:nvSpPr>
          <p:cNvPr id="6" name="Left Arrow 5"/>
          <p:cNvSpPr/>
          <p:nvPr/>
        </p:nvSpPr>
        <p:spPr>
          <a:xfrm rot="16200000">
            <a:off x="6096000" y="2822902"/>
            <a:ext cx="685800" cy="373995"/>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943302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15962"/>
          </a:xfrm>
        </p:spPr>
        <p:txBody>
          <a:bodyPr/>
          <a:lstStyle/>
          <a:p>
            <a:r>
              <a:rPr lang="en-US" dirty="0" smtClean="0">
                <a:solidFill>
                  <a:schemeClr val="tx1"/>
                </a:solidFill>
              </a:rPr>
              <a:t>ORACLE Interactive Dashboards </a:t>
            </a:r>
            <a:br>
              <a:rPr lang="en-US" dirty="0" smtClean="0">
                <a:solidFill>
                  <a:schemeClr val="tx1"/>
                </a:solidFill>
              </a:rPr>
            </a:br>
            <a:endParaRPr lang="en-US" altLang="en-US" dirty="0" smtClean="0">
              <a:solidFill>
                <a:schemeClr val="tx1"/>
              </a:solidFill>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MS PGothic" pitchFamily="34" charset="-128"/>
                <a:cs typeface="Geneva"/>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sz="1600">
                <a:solidFill>
                  <a:schemeClr val="tx1"/>
                </a:solidFill>
                <a:latin typeface="Arial" pitchFamily="34" charset="0"/>
                <a:ea typeface="Arial Unicode MS" pitchFamily="34" charset="-128"/>
                <a:cs typeface="Arial Unicode MS" pitchFamily="34" charset="-128"/>
              </a:defRPr>
            </a:lvl3pPr>
            <a:lvl4pPr marL="1600200" indent="-228600">
              <a:defRPr sz="1600">
                <a:solidFill>
                  <a:schemeClr val="tx1"/>
                </a:solidFill>
                <a:latin typeface="Arial" pitchFamily="34" charset="0"/>
                <a:ea typeface="Arial Unicode MS" pitchFamily="34" charset="-128"/>
                <a:cs typeface="Arial Unicode MS" pitchFamily="34" charset="-128"/>
              </a:defRPr>
            </a:lvl4pPr>
            <a:lvl5pPr marL="2057400" indent="-228600">
              <a:defRPr sz="1600">
                <a:solidFill>
                  <a:schemeClr val="tx1"/>
                </a:solidFill>
                <a:latin typeface="Arial" pitchFamily="34" charset="0"/>
                <a:ea typeface="Arial Unicode MS" pitchFamily="34" charset="-128"/>
                <a:cs typeface="Arial Unicode MS" pitchFamily="34" charset="-128"/>
              </a:defRPr>
            </a:lvl5pPr>
            <a:lvl6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000" smtClean="0">
                <a:latin typeface="Times New Roman" pitchFamily="18" charset="0"/>
                <a:ea typeface="Geneva"/>
              </a:rPr>
              <a:t>Slide </a:t>
            </a:r>
            <a:fld id="{205469C5-D728-4E1E-9384-C007676D34D1}" type="slidenum">
              <a:rPr lang="en-US" altLang="en-US" sz="1000" smtClean="0">
                <a:latin typeface="Times New Roman" pitchFamily="18" charset="0"/>
                <a:ea typeface="Geneva"/>
              </a:rPr>
              <a:pPr/>
              <a:t>9</a:t>
            </a:fld>
            <a:endParaRPr lang="en-US" altLang="en-US" sz="1000" smtClean="0">
              <a:latin typeface="Times New Roman" pitchFamily="18" charset="0"/>
              <a:ea typeface="Geneva"/>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2266950"/>
            <a:ext cx="87915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533400" y="1138535"/>
            <a:ext cx="8153400" cy="461665"/>
          </a:xfrm>
          <a:prstGeom prst="rect">
            <a:avLst/>
          </a:prstGeom>
        </p:spPr>
        <p:txBody>
          <a:bodyPr wrap="square">
            <a:spAutoFit/>
          </a:bodyPr>
          <a:lstStyle/>
          <a:p>
            <a:r>
              <a:rPr lang="en-US" sz="2400" b="1" dirty="0" smtClean="0">
                <a:solidFill>
                  <a:srgbClr val="C00000"/>
                </a:solidFill>
              </a:rPr>
              <a:t>Select the appropriate “Type”, and then click “Update”</a:t>
            </a:r>
            <a:endParaRPr lang="en-US" sz="2800" b="1" dirty="0">
              <a:solidFill>
                <a:srgbClr val="C00000"/>
              </a:solidFill>
            </a:endParaRPr>
          </a:p>
        </p:txBody>
      </p:sp>
      <p:sp>
        <p:nvSpPr>
          <p:cNvPr id="6" name="Left Arrow 5"/>
          <p:cNvSpPr/>
          <p:nvPr/>
        </p:nvSpPr>
        <p:spPr>
          <a:xfrm rot="16200000">
            <a:off x="475759" y="3225963"/>
            <a:ext cx="489278" cy="373995"/>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Left Arrow 6"/>
          <p:cNvSpPr/>
          <p:nvPr/>
        </p:nvSpPr>
        <p:spPr>
          <a:xfrm rot="16200000">
            <a:off x="7257559" y="3499178"/>
            <a:ext cx="489278" cy="373995"/>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317359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Day 1</Template>
  <TotalTime>2223</TotalTime>
  <Words>901</Words>
  <Application>Microsoft Office PowerPoint</Application>
  <PresentationFormat>On-screen Show (4:3)</PresentationFormat>
  <Paragraphs>97</Paragraphs>
  <Slides>18</Slides>
  <Notes>16</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3_ULTemplate</vt:lpstr>
      <vt:lpstr>ULTemplate</vt:lpstr>
      <vt:lpstr>UL Advanced 011011</vt:lpstr>
      <vt:lpstr>DAP/MTL Lab Scope  Refresher Training</vt:lpstr>
      <vt:lpstr>Learning Objectives</vt:lpstr>
      <vt:lpstr>Using the DAP/MTL Database</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ORACLE Interactive Dashboards  </vt:lpstr>
      <vt:lpstr>Thanks!</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Guides Training</dc:title>
  <dc:creator>Bruce.M.Eng@ul.com;Bryon.Monte@ul.com</dc:creator>
  <cp:lastModifiedBy>Eng, Bruce M.</cp:lastModifiedBy>
  <cp:revision>316</cp:revision>
  <cp:lastPrinted>2016-08-16T15:40:25Z</cp:lastPrinted>
  <dcterms:created xsi:type="dcterms:W3CDTF">2016-03-08T04:43:08Z</dcterms:created>
  <dcterms:modified xsi:type="dcterms:W3CDTF">2016-08-26T20:54:42Z</dcterms:modified>
</cp:coreProperties>
</file>