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9" r:id="rId2"/>
    <p:sldId id="298" r:id="rId3"/>
    <p:sldId id="286" r:id="rId4"/>
    <p:sldId id="301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44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78FC86-BB01-45E2-9990-AA82C6FBB30D}" type="datetimeFigureOut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C2983A-EA8A-47EC-AD13-060C90B83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0B2D2C-C560-47F1-A3C7-3A4AFD3F59B1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785FC0-1E32-46FF-BAC9-6B567B1A1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8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85FC0-1E32-46FF-BAC9-6B567B1A16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85FC0-1E32-46FF-BAC9-6B567B1A16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0213-E35F-4DCF-B43C-D65E4898F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D5E21-E3D1-4DA0-AC56-99F249870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018-F860-4735-876F-D809DB9F1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6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BF3CD-6BEF-460E-8694-F573BB41B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6689-3392-4907-870B-CE9DF2CCD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AB935-C099-45CA-A77B-A3DA5CAC5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D7A5779-11A3-4046-96A9-C639E6456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marL="0" lvl="0" indent="0"/>
            <a:r>
              <a:rPr lang="es-MX" dirty="0">
                <a:ea typeface="ＭＳ Ｐゴシック" pitchFamily="34" charset="-128"/>
              </a:rPr>
              <a:t>CAR 153914378</a:t>
            </a:r>
            <a:r>
              <a:rPr lang="en-US" dirty="0">
                <a:ea typeface="ＭＳ Ｐゴシック" pitchFamily="34" charset="-128"/>
              </a:rPr>
              <a:t> - EXEMPLARY</a:t>
            </a: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95" y="837042"/>
            <a:ext cx="6723791" cy="543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-1" y="2872409"/>
            <a:ext cx="1878496" cy="1202634"/>
          </a:xfrm>
          <a:prstGeom prst="wedgeRoundRectCallout">
            <a:avLst>
              <a:gd name="adj1" fmla="val 84205"/>
              <a:gd name="adj2" fmla="val -495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  <a:latin typeface="Arial"/>
                <a:ea typeface="Times New Roman"/>
              </a:rPr>
              <a:t>All fields completed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241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marL="0" lvl="0" indent="0"/>
            <a:r>
              <a:rPr lang="es-MX" dirty="0">
                <a:ea typeface="ＭＳ Ｐゴシック" pitchFamily="34" charset="-128"/>
              </a:rPr>
              <a:t>CAR 153914378</a:t>
            </a:r>
            <a:r>
              <a:rPr lang="en-US" dirty="0">
                <a:ea typeface="ＭＳ Ｐゴシック" pitchFamily="34" charset="-128"/>
              </a:rPr>
              <a:t> - EXEMPLARY</a:t>
            </a: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77" y="914050"/>
            <a:ext cx="6135887" cy="536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0" y="2192397"/>
            <a:ext cx="2078237" cy="1152128"/>
          </a:xfrm>
          <a:prstGeom prst="wedgeRoundRectCallout">
            <a:avLst>
              <a:gd name="adj1" fmla="val 98753"/>
              <a:gd name="adj2" fmla="val -8308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ea typeface="Times New Roman"/>
              </a:rPr>
              <a:t>Stakeholders involved in the analysis.</a:t>
            </a:r>
            <a:r>
              <a:rPr lang="en-US" dirty="0">
                <a:latin typeface="Arial"/>
                <a:ea typeface="Times New Roman"/>
              </a:rPr>
              <a:t>  </a:t>
            </a:r>
            <a:endParaRPr lang="en-US" dirty="0" smtClean="0">
              <a:latin typeface="Arial"/>
              <a:ea typeface="Times New Roman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633251" y="1461052"/>
            <a:ext cx="1431235" cy="1883474"/>
          </a:xfrm>
          <a:prstGeom prst="wedgeRoundRectCallout">
            <a:avLst>
              <a:gd name="adj1" fmla="val -70478"/>
              <a:gd name="adj2" fmla="val 230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/>
                <a:ea typeface="Times New Roman"/>
              </a:rPr>
              <a:t>Analysis </a:t>
            </a:r>
            <a:r>
              <a:rPr lang="en-US" sz="1400" dirty="0">
                <a:latin typeface="Arial"/>
                <a:ea typeface="Times New Roman"/>
              </a:rPr>
              <a:t>provide a </a:t>
            </a:r>
            <a:r>
              <a:rPr lang="en-US" sz="1400" dirty="0" smtClean="0">
                <a:latin typeface="Arial"/>
                <a:ea typeface="Times New Roman"/>
              </a:rPr>
              <a:t>good </a:t>
            </a:r>
            <a:r>
              <a:rPr lang="en-US" sz="1400" dirty="0">
                <a:latin typeface="Arial"/>
                <a:ea typeface="Times New Roman"/>
              </a:rPr>
              <a:t>approach to the real </a:t>
            </a:r>
            <a:r>
              <a:rPr lang="en-US" sz="1400" dirty="0" smtClean="0">
                <a:latin typeface="Arial"/>
                <a:ea typeface="Times New Roman"/>
              </a:rPr>
              <a:t>reasons </a:t>
            </a:r>
            <a:r>
              <a:rPr lang="en-US" sz="1400" dirty="0">
                <a:latin typeface="Arial"/>
                <a:ea typeface="Times New Roman"/>
              </a:rPr>
              <a:t>of the problem </a:t>
            </a:r>
            <a:r>
              <a:rPr lang="en-US" dirty="0">
                <a:latin typeface="Arial"/>
                <a:ea typeface="Times New Roman"/>
              </a:rPr>
              <a:t>detected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464287" y="4767309"/>
            <a:ext cx="1679713" cy="856517"/>
          </a:xfrm>
          <a:prstGeom prst="wedgeRoundRectCallout">
            <a:avLst>
              <a:gd name="adj1" fmla="val -85487"/>
              <a:gd name="adj2" fmla="val 229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 err="1">
                <a:latin typeface="Arial"/>
                <a:ea typeface="Times New Roman"/>
              </a:rPr>
              <a:t>Containment</a:t>
            </a:r>
            <a:r>
              <a:rPr lang="es-AR" sz="1600" dirty="0">
                <a:latin typeface="Arial"/>
                <a:ea typeface="Times New Roman"/>
              </a:rPr>
              <a:t> stop </a:t>
            </a:r>
            <a:r>
              <a:rPr lang="es-AR" sz="1600" dirty="0" err="1">
                <a:latin typeface="Arial"/>
                <a:ea typeface="Times New Roman"/>
              </a:rPr>
              <a:t>the</a:t>
            </a:r>
            <a:r>
              <a:rPr lang="es-AR" sz="1600" dirty="0">
                <a:latin typeface="Arial"/>
                <a:ea typeface="Times New Roman"/>
              </a:rPr>
              <a:t> </a:t>
            </a:r>
            <a:r>
              <a:rPr lang="es-AR" sz="1600" dirty="0" err="1">
                <a:latin typeface="Arial"/>
                <a:ea typeface="Times New Roman"/>
              </a:rPr>
              <a:t>bleeding</a:t>
            </a:r>
            <a:r>
              <a:rPr lang="es-AR" sz="1600" dirty="0">
                <a:latin typeface="Arial"/>
                <a:ea typeface="Times New Roman"/>
              </a:rPr>
              <a:t>!!!</a:t>
            </a:r>
            <a:endParaRPr lang="en-US" sz="1600" dirty="0">
              <a:latin typeface="Arial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8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marL="0" lvl="0" indent="0"/>
            <a:r>
              <a:rPr lang="es-MX" dirty="0">
                <a:ea typeface="ＭＳ Ｐゴシック" pitchFamily="34" charset="-128"/>
              </a:rPr>
              <a:t>CAR 153914378</a:t>
            </a:r>
            <a:r>
              <a:rPr lang="en-US" dirty="0">
                <a:ea typeface="ＭＳ Ｐゴシック" pitchFamily="34" charset="-128"/>
              </a:rPr>
              <a:t> - EXEMPLARY</a:t>
            </a: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053239"/>
            <a:ext cx="72961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467749" y="5446500"/>
            <a:ext cx="3577701" cy="830475"/>
          </a:xfrm>
          <a:prstGeom prst="wedgeRoundRectCallout">
            <a:avLst>
              <a:gd name="adj1" fmla="val 16731"/>
              <a:gd name="adj2" fmla="val -35332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  <a:latin typeface="Arial"/>
                <a:ea typeface="Times New Roman"/>
              </a:rPr>
              <a:t>Milestone plan is aligned with the CA Plan proposed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  <a:latin typeface="Arial"/>
                <a:ea typeface="Times New Roman"/>
              </a:rPr>
              <a:t>Verification evidence for closure is appropriate</a:t>
            </a:r>
          </a:p>
        </p:txBody>
      </p:sp>
    </p:spTree>
    <p:extLst>
      <p:ext uri="{BB962C8B-B14F-4D97-AF65-F5344CB8AC3E}">
        <p14:creationId xmlns:p14="http://schemas.microsoft.com/office/powerpoint/2010/main" val="16059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marL="0" lvl="0" indent="0"/>
            <a:r>
              <a:rPr lang="es-MX" dirty="0">
                <a:ea typeface="ＭＳ Ｐゴシック" pitchFamily="34" charset="-128"/>
              </a:rPr>
              <a:t>CAR 153914378</a:t>
            </a:r>
            <a:r>
              <a:rPr lang="en-US" dirty="0">
                <a:ea typeface="ＭＳ Ｐゴシック" pitchFamily="34" charset="-128"/>
              </a:rPr>
              <a:t> - EXEMPLARY</a:t>
            </a: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92563"/>
              </p:ext>
            </p:extLst>
          </p:nvPr>
        </p:nvGraphicFramePr>
        <p:xfrm>
          <a:off x="2243797" y="1124694"/>
          <a:ext cx="6080760" cy="171386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INTEGRITY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Initiative &amp; Decision Making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Analyzing &amp; Problem Solving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progression of the CAR through closure: extensions, escalations, reassignments,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Accurately completes the administrative fields within the CAR such as root cause category, process impacted, geography,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Acts on CARs within the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the handling of disputed CARs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Extensions are within requirement (&lt;30 days, 3 or less)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Most appropriate ‘category’, ‘type’, ‘geography’ are selected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Facilitates the handling of disputed CARs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Acts on CARs within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08152"/>
              </p:ext>
            </p:extLst>
          </p:nvPr>
        </p:nvGraphicFramePr>
        <p:xfrm>
          <a:off x="2243797" y="2971080"/>
          <a:ext cx="6080760" cy="171386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COMPETITIVENESS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Customer Focus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Achieve Business Results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Flexibility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Assists customers as they address all aspects of the CAR – analysis, root cause statement, milestone, containment, verification,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Verifies CARs timely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Analysis shows clear path to root cause and scope; stakeholders identified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Root cause statement is succinct, reasonable, complete (Shows ‘N/A’ for observations)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Milestones address containment &amp; owner’s verification; completed per milestone expectations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Verification per requirements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93654"/>
              </p:ext>
            </p:extLst>
          </p:nvPr>
        </p:nvGraphicFramePr>
        <p:xfrm>
          <a:off x="2243797" y="4816328"/>
          <a:ext cx="6080760" cy="130238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COLLABORATION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Leading &amp; Engaging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Teamwork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Communication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Provides pertinent feedback at appropriate times; shares information and </a:t>
                      </a:r>
                      <a:endParaRPr lang="en-US" sz="9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           keeps 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others informed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Supports other CAR Champions by serving as their backup when they are absent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Works as a team player with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(L) Referenced communications are attached as needed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 L)  Evidence of communication for overdue/escalated CARs and other pertinent concerns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Trains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12" descr="C:\Users\90808\AppData\Local\Microsoft\Windows\Temporary Internet Files\Content.IE5\MMKW1NJQ\158873939_c9ded577e1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21" y="135220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10" y="135220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3" y="1645280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33" y="1880342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:\Users\90808\AppData\Local\Microsoft\Windows\Temporary Internet Files\Content.IE5\MMKW1NJQ\158873939_c9ded577e1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56" y="331547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C:\Users\90808\AppData\Local\Microsoft\Windows\Temporary Internet Files\Content.IE5\DS7JXH9M\8525468673_aa3240bf5b_z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13" y="5045678"/>
            <a:ext cx="123874" cy="1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21087" y="4992199"/>
            <a:ext cx="411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</a:t>
            </a:r>
            <a:endParaRPr lang="en-US" sz="1050" b="1" dirty="0" err="1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13" descr="C:\Users\90808\AppData\Local\Microsoft\Windows\Temporary Internet Files\Content.IE5\VCZ2L1PR\483576686_9b30f5c247_z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13" y="3464167"/>
            <a:ext cx="140678" cy="1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3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Basic 2015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2015</Template>
  <TotalTime>217</TotalTime>
  <Words>202</Words>
  <Application>Microsoft Office PowerPoint</Application>
  <PresentationFormat>On-screen Show (4:3)</PresentationFormat>
  <Paragraphs>53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 Basic 2015</vt:lpstr>
      <vt:lpstr>CAR 153914378 - EXEMPLARY</vt:lpstr>
      <vt:lpstr>CAR 153914378 - EXEMPLARY</vt:lpstr>
      <vt:lpstr>CAR 153914378 - EXEMPLARY</vt:lpstr>
      <vt:lpstr>CAR 153914378 - EXEMPLARY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Navarrete, Rebeca</dc:creator>
  <cp:lastModifiedBy>Cheryl Adams</cp:lastModifiedBy>
  <cp:revision>19</cp:revision>
  <dcterms:created xsi:type="dcterms:W3CDTF">2015-05-29T20:37:15Z</dcterms:created>
  <dcterms:modified xsi:type="dcterms:W3CDTF">2015-06-15T15:41:50Z</dcterms:modified>
</cp:coreProperties>
</file>