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4" r:id="rId2"/>
    <p:sldId id="315" r:id="rId3"/>
    <p:sldId id="316" r:id="rId4"/>
    <p:sldId id="317" r:id="rId5"/>
    <p:sldId id="318" r:id="rId6"/>
    <p:sldId id="319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 varScale="1">
        <p:scale>
          <a:sx n="83" d="100"/>
          <a:sy n="83" d="100"/>
        </p:scale>
        <p:origin x="-7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nonconformity is fully addressed in the analysis</a:t>
            </a:r>
          </a:p>
          <a:p>
            <a:r>
              <a:rPr lang="en-US" sz="1000" dirty="0" smtClean="0"/>
              <a:t>•Explain how/If the analysis supports the root cause statement</a:t>
            </a:r>
          </a:p>
          <a:p>
            <a:r>
              <a:rPr lang="en-US" sz="1000" dirty="0" smtClean="0"/>
              <a:t>•Explain how/If the analysis supports the Scope of Nonconformance statement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nonconformity is fully addressed in the analysis</a:t>
            </a:r>
          </a:p>
          <a:p>
            <a:r>
              <a:rPr lang="en-US" sz="1000" dirty="0" smtClean="0"/>
              <a:t>•Explain how/If the analysis supports the root cause statement</a:t>
            </a:r>
          </a:p>
          <a:p>
            <a:r>
              <a:rPr lang="en-US" sz="1000" dirty="0" smtClean="0"/>
              <a:t>•Explain how/If the analysis supports the Scope of Nonconformance statement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nonconformity is fully addressed in the analysis</a:t>
            </a:r>
          </a:p>
          <a:p>
            <a:r>
              <a:rPr lang="en-US" sz="1000" dirty="0" smtClean="0"/>
              <a:t>•Explain how/If the analysis supports the root cause statement</a:t>
            </a:r>
          </a:p>
          <a:p>
            <a:r>
              <a:rPr lang="en-US" sz="1000" dirty="0" smtClean="0"/>
              <a:t>•Explain how/If the analysis supports the Scope of Nonconformance statement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nonconformity is fully addressed in the analysis</a:t>
            </a:r>
          </a:p>
          <a:p>
            <a:r>
              <a:rPr lang="en-US" sz="1000" dirty="0" smtClean="0"/>
              <a:t>•Explain how/If the analysis supports the root cause statement</a:t>
            </a:r>
          </a:p>
          <a:p>
            <a:r>
              <a:rPr lang="en-US" sz="1000" dirty="0" smtClean="0"/>
              <a:t>•Explain how/If the analysis supports the Scope of Nonconformance statement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why/If the Corrective Action Plan will prevent the recurrence of the nonconformity</a:t>
            </a:r>
          </a:p>
          <a:p>
            <a:r>
              <a:rPr lang="en-US" sz="1000" dirty="0" smtClean="0"/>
              <a:t>•Explain how/If the containment milestone “stopped the bleeding” </a:t>
            </a:r>
          </a:p>
          <a:p>
            <a:r>
              <a:rPr lang="en-US" sz="1000" dirty="0" smtClean="0"/>
              <a:t>•Confirm that/If all corrective action milestones are aligned to each item of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verification milestone confirmed the effective implementation of 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pic>
        <p:nvPicPr>
          <p:cNvPr id="7" name="Picture 6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  <p:sldLayoutId id="2147483674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3" y="640081"/>
            <a:ext cx="8021161" cy="461665"/>
          </a:xfrm>
        </p:spPr>
        <p:txBody>
          <a:bodyPr/>
          <a:lstStyle/>
          <a:p>
            <a:pPr lvl="0"/>
            <a:r>
              <a:rPr lang="en-US" dirty="0"/>
              <a:t>CAR 163916356 (finding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9473" y="1673219"/>
            <a:ext cx="8021638" cy="4247317"/>
          </a:xfrm>
        </p:spPr>
        <p:txBody>
          <a:bodyPr/>
          <a:lstStyle/>
          <a:p>
            <a:pPr lvl="0"/>
            <a:endParaRPr lang="es-MX" dirty="0"/>
          </a:p>
          <a:p>
            <a:pPr lvl="0"/>
            <a:endParaRPr lang="es-MX" dirty="0" smtClean="0"/>
          </a:p>
          <a:p>
            <a:pPr lvl="0"/>
            <a:endParaRPr lang="es-MX" dirty="0"/>
          </a:p>
          <a:p>
            <a:pPr lvl="0"/>
            <a:endParaRPr lang="es-MX" dirty="0" smtClean="0"/>
          </a:p>
          <a:p>
            <a:pPr lvl="0"/>
            <a:endParaRPr lang="es-MX" dirty="0"/>
          </a:p>
          <a:p>
            <a:pPr lvl="0"/>
            <a:endParaRPr lang="es-MX" dirty="0" smtClean="0"/>
          </a:p>
          <a:p>
            <a:pPr lvl="0"/>
            <a:endParaRPr lang="es-MX" dirty="0"/>
          </a:p>
          <a:p>
            <a:pPr lvl="0"/>
            <a:endParaRPr lang="es-MX" dirty="0" smtClean="0"/>
          </a:p>
          <a:p>
            <a:pPr lvl="0"/>
            <a:endParaRPr lang="es-MX" dirty="0"/>
          </a:p>
          <a:p>
            <a:pPr lvl="0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6884194" y="6373284"/>
            <a:ext cx="2057400" cy="365125"/>
          </a:xfrm>
        </p:spPr>
        <p:txBody>
          <a:bodyPr/>
          <a:lstStyle/>
          <a:p>
            <a:fld id="{EE8C14DB-7D4C-EA4C-A4E5-7900645C36C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29" y="1187444"/>
            <a:ext cx="671079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559473" y="4206869"/>
            <a:ext cx="1069302" cy="1146181"/>
          </a:xfrm>
          <a:prstGeom prst="curved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775" y="5014585"/>
            <a:ext cx="4009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Non-</a:t>
            </a:r>
            <a:r>
              <a:rPr lang="es-MX" sz="1100" dirty="0" err="1" smtClean="0"/>
              <a:t>Conformance</a:t>
            </a:r>
            <a:r>
              <a:rPr lang="es-MX" sz="1100" dirty="0" smtClean="0"/>
              <a:t> and </a:t>
            </a:r>
            <a:r>
              <a:rPr lang="es-MX" sz="1100" dirty="0" err="1" smtClean="0"/>
              <a:t>objective</a:t>
            </a:r>
            <a:r>
              <a:rPr lang="es-MX" sz="1100" dirty="0" smtClean="0"/>
              <a:t> </a:t>
            </a:r>
            <a:r>
              <a:rPr lang="es-MX" sz="1100" dirty="0" err="1" smtClean="0"/>
              <a:t>evidence</a:t>
            </a:r>
            <a:r>
              <a:rPr lang="es-MX" sz="1100" dirty="0" smtClean="0"/>
              <a:t> </a:t>
            </a:r>
            <a:r>
              <a:rPr lang="es-MX" sz="1100" dirty="0" err="1" smtClean="0"/>
              <a:t>only</a:t>
            </a:r>
            <a:r>
              <a:rPr lang="es-MX" sz="1100" dirty="0" smtClean="0"/>
              <a:t> as </a:t>
            </a:r>
            <a:r>
              <a:rPr lang="es-MX" sz="1100" dirty="0" err="1" smtClean="0"/>
              <a:t>reference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39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466850"/>
            <a:ext cx="726916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325" y="820519"/>
            <a:ext cx="79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1. Explain </a:t>
            </a:r>
            <a:r>
              <a:rPr lang="en-US" altLang="ja-JP" b="1" dirty="0">
                <a:solidFill>
                  <a:schemeClr val="accent1"/>
                </a:solidFill>
              </a:rPr>
              <a:t>how/If the nonconformity is fully addressed in the analysis</a:t>
            </a:r>
            <a:endParaRPr lang="en-US" altLang="ja-JP" b="1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1417638"/>
            <a:ext cx="85645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936" y="885607"/>
            <a:ext cx="79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ja-JP" b="1" dirty="0" smtClean="0">
                <a:solidFill>
                  <a:schemeClr val="accent1"/>
                </a:solidFill>
              </a:rPr>
              <a:t>2. Explain </a:t>
            </a:r>
            <a:r>
              <a:rPr lang="en-US" altLang="ja-JP" b="1" dirty="0">
                <a:solidFill>
                  <a:schemeClr val="accent1"/>
                </a:solidFill>
              </a:rPr>
              <a:t>how/If the analysis supports the root cause statement</a:t>
            </a:r>
            <a:endParaRPr lang="en-US" altLang="ja-JP" b="1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31938"/>
            <a:ext cx="7909383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936" y="885607"/>
            <a:ext cx="79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ja-JP" b="1" dirty="0" smtClean="0">
                <a:solidFill>
                  <a:schemeClr val="accent1"/>
                </a:solidFill>
              </a:rPr>
              <a:t>3. </a:t>
            </a:r>
            <a:r>
              <a:rPr lang="en-US" altLang="ja-JP" b="1" dirty="0">
                <a:solidFill>
                  <a:schemeClr val="accent1"/>
                </a:solidFill>
              </a:rPr>
              <a:t>Explain how/If the analysis supports the Scope of Nonconformance statement </a:t>
            </a:r>
            <a:endParaRPr lang="ja-JP" altLang="en-US" b="1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69342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587" y="2100887"/>
            <a:ext cx="2125980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Need </a:t>
            </a:r>
            <a:r>
              <a:rPr lang="en-US" sz="1100" b="1" dirty="0">
                <a:solidFill>
                  <a:srgbClr val="FF0000"/>
                </a:solidFill>
              </a:rPr>
              <a:t>mechanism to prevent </a:t>
            </a:r>
            <a:r>
              <a:rPr lang="en-US" sz="1100" b="1" dirty="0" smtClean="0">
                <a:solidFill>
                  <a:srgbClr val="FF0000"/>
                </a:solidFill>
              </a:rPr>
              <a:t>recurrence.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708" y="4377054"/>
            <a:ext cx="2082018" cy="7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cs typeface="Arial" pitchFamily="34" charset="0"/>
              </a:rPr>
              <a:t>Global form is not changed. Still the old 5</a:t>
            </a:r>
            <a:r>
              <a:rPr lang="en-US" sz="1100" b="1" baseline="30000" dirty="0" smtClean="0">
                <a:solidFill>
                  <a:srgbClr val="FF0000"/>
                </a:solidFill>
                <a:cs typeface="Arial" pitchFamily="34" charset="0"/>
              </a:rPr>
              <a:t>th</a:t>
            </a:r>
            <a:r>
              <a:rPr lang="en-US" sz="1100" b="1" dirty="0" smtClean="0">
                <a:solidFill>
                  <a:srgbClr val="FF0000"/>
                </a:solidFill>
                <a:cs typeface="Arial" pitchFamily="34" charset="0"/>
              </a:rPr>
              <a:t> version in the milestone. Bleeding not stopped.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79409"/>
              </p:ext>
            </p:extLst>
          </p:nvPr>
        </p:nvGraphicFramePr>
        <p:xfrm>
          <a:off x="3166281" y="4855020"/>
          <a:ext cx="5791739" cy="18437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8613"/>
                <a:gridCol w="5413126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Corrective Action Plan will prevent the recurrence of the nonconformity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containment milestone “stopped the bleeding”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·Confirm </a:t>
                      </a:r>
                      <a:r>
                        <a:rPr lang="en-US" sz="1600" u="none" strike="noStrike" dirty="0">
                          <a:effectLst/>
                        </a:rPr>
                        <a:t>that/If all corrective action milestones are aligned to each item of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99702" y="4494508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By JY</a:t>
            </a:r>
          </a:p>
        </p:txBody>
      </p:sp>
    </p:spTree>
    <p:extLst>
      <p:ext uri="{BB962C8B-B14F-4D97-AF65-F5344CB8AC3E}">
        <p14:creationId xmlns:p14="http://schemas.microsoft.com/office/powerpoint/2010/main" val="21302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488"/>
            <a:ext cx="69342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95158"/>
              </p:ext>
            </p:extLst>
          </p:nvPr>
        </p:nvGraphicFramePr>
        <p:xfrm>
          <a:off x="3166281" y="6140362"/>
          <a:ext cx="5977719" cy="6732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0771"/>
                <a:gridCol w="5586948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verification milestone confirmed the effective implementation of 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90771" y="5783901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By Catherine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32375" y="4143399"/>
            <a:ext cx="2962275" cy="155257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94B74"/>
            </a:solidFill>
            <a:miter lim="800000"/>
            <a:headEnd/>
            <a:tailEnd/>
          </a:ln>
          <a:effectLst>
            <a:outerShdw blurRad="44450" dist="27940" dir="5400000" algn="ctr" rotWithShape="0">
              <a:srgbClr val="000000">
                <a:alpha val="31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ゴシック" pitchFamily="49" charset="-128"/>
                <a:cs typeface="ＭＳ Ｐゴシック" pitchFamily="50" charset="-128"/>
              </a:rPr>
              <a:t>This is a Finding CAR, however no action for the verification. </a:t>
            </a:r>
            <a:r>
              <a:rPr kumimoji="1" lang="en-US" altLang="zh-CN" sz="1200" b="0" i="0" u="sng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ゴシック" pitchFamily="49" charset="-128"/>
                <a:cs typeface="ＭＳ Ｐゴシック" pitchFamily="50" charset="-128"/>
              </a:rPr>
              <a:t>CAR Owner&amp; Champion disregarded comment provided in the area of “CAR origination”. </a:t>
            </a:r>
            <a:endParaRPr kumimoji="1" lang="en-US" altLang="zh-CN" sz="12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ゴシック" pitchFamily="49" charset="-128"/>
                <a:cs typeface="ＭＳ Ｐゴシック" pitchFamily="50" charset="-128"/>
              </a:rPr>
              <a:t>Suggestion: a verification action should be added, e.g. to</a:t>
            </a: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ゴシック" pitchFamily="49" charset="-128"/>
                <a:cs typeface="ＭＳ Ｐゴシック" pitchFamily="50" charset="-128"/>
              </a:rPr>
              <a:t> 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ゴシック" pitchFamily="49" charset="-128"/>
                <a:cs typeface="ＭＳ Ｐゴシック" pitchFamily="50" charset="-128"/>
              </a:rPr>
              <a:t>randomly check new projects if the new form works, etc.</a:t>
            </a: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ゴシック" pitchFamily="49" charset="-128"/>
                <a:cs typeface="ＭＳ Ｐゴシック" pitchFamily="50" charset="-128"/>
              </a:rPr>
              <a:t>   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7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# 163916356 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–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Review Criteria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z="10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88889"/>
              </p:ext>
            </p:extLst>
          </p:nvPr>
        </p:nvGraphicFramePr>
        <p:xfrm>
          <a:off x="692150" y="1447872"/>
          <a:ext cx="7759700" cy="449582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Review 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•Is the nonconformity fully addressed in the analysis?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•Does the analysis support the root cause statement?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•Does the analysis support the Scope of Nonconformance statement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•Will the Corrective Action Plan prevent recurrence of the nonconformity?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•Did the containment milestone “stop the bleeding”?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•Are corrective action milestones aligned to each item of the corrective action plan? 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•Did the verification milestone confirm the effective implementation of the corrective action plan?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4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40081"/>
            <a:ext cx="8021161" cy="461665"/>
          </a:xfrm>
        </p:spPr>
        <p:txBody>
          <a:bodyPr/>
          <a:lstStyle/>
          <a:p>
            <a:pPr lvl="0"/>
            <a:r>
              <a:rPr lang="en-US" dirty="0"/>
              <a:t>CAR 163916356 (finding)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13868"/>
            <a:ext cx="6253162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ent Arrow 4"/>
          <p:cNvSpPr/>
          <p:nvPr/>
        </p:nvSpPr>
        <p:spPr>
          <a:xfrm>
            <a:off x="1724026" y="1747837"/>
            <a:ext cx="609600" cy="77152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81051" y="2796868"/>
            <a:ext cx="12477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Provides</a:t>
            </a:r>
            <a:r>
              <a:rPr lang="es-MX" sz="1100" dirty="0" smtClean="0"/>
              <a:t> </a:t>
            </a:r>
            <a:r>
              <a:rPr lang="es-MX" sz="1100" dirty="0" err="1" smtClean="0"/>
              <a:t>special</a:t>
            </a:r>
            <a:r>
              <a:rPr lang="es-MX" sz="1100" dirty="0" smtClean="0"/>
              <a:t> </a:t>
            </a:r>
            <a:r>
              <a:rPr lang="es-MX" sz="1100" dirty="0" err="1" smtClean="0"/>
              <a:t>guidance</a:t>
            </a:r>
            <a:r>
              <a:rPr lang="es-MX" sz="1100" dirty="0" smtClean="0"/>
              <a:t> of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specific</a:t>
            </a:r>
            <a:r>
              <a:rPr lang="es-MX" sz="1100" dirty="0" smtClean="0"/>
              <a:t> </a:t>
            </a:r>
            <a:r>
              <a:rPr lang="es-MX" sz="1100" dirty="0" err="1" smtClean="0"/>
              <a:t>approach</a:t>
            </a:r>
            <a:r>
              <a:rPr lang="es-MX" sz="1100" dirty="0" smtClean="0"/>
              <a:t> </a:t>
            </a:r>
            <a:r>
              <a:rPr lang="es-MX" sz="1100" dirty="0" err="1" smtClean="0"/>
              <a:t>for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type</a:t>
            </a:r>
            <a:r>
              <a:rPr lang="es-MX" sz="1100" dirty="0" smtClean="0"/>
              <a:t> of NC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0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83348" y="859156"/>
            <a:ext cx="8021161" cy="7109639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41" y="1489746"/>
            <a:ext cx="6953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>
          <a:xfrm>
            <a:off x="5366030" y="4125384"/>
            <a:ext cx="3468084" cy="8572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endParaRPr lang="es-MX" sz="1100" dirty="0">
              <a:solidFill>
                <a:schemeClr val="tx1"/>
              </a:solidFill>
            </a:endParaRPr>
          </a:p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The</a:t>
            </a:r>
            <a:r>
              <a:rPr lang="es-MX" sz="1100" dirty="0" smtClean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analysis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partially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addresed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the</a:t>
            </a:r>
            <a:r>
              <a:rPr lang="es-MX" sz="1100" dirty="0">
                <a:solidFill>
                  <a:schemeClr val="tx1"/>
                </a:solidFill>
              </a:rPr>
              <a:t> NC, </a:t>
            </a:r>
            <a:r>
              <a:rPr lang="es-MX" sz="1100" dirty="0" err="1">
                <a:solidFill>
                  <a:schemeClr val="tx1"/>
                </a:solidFill>
              </a:rPr>
              <a:t>because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it</a:t>
            </a:r>
            <a:r>
              <a:rPr lang="es-MX" sz="1100" dirty="0">
                <a:solidFill>
                  <a:schemeClr val="tx1"/>
                </a:solidFill>
              </a:rPr>
              <a:t>  </a:t>
            </a:r>
            <a:r>
              <a:rPr lang="es-MX" sz="1100" dirty="0" err="1">
                <a:solidFill>
                  <a:schemeClr val="tx1"/>
                </a:solidFill>
              </a:rPr>
              <a:t>is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stating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the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update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was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overlooked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but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it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does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not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explain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 smtClean="0">
                <a:solidFill>
                  <a:schemeClr val="tx1"/>
                </a:solidFill>
              </a:rPr>
              <a:t>why</a:t>
            </a:r>
            <a:r>
              <a:rPr lang="es-MX" sz="1100" dirty="0" smtClean="0">
                <a:solidFill>
                  <a:schemeClr val="tx1"/>
                </a:solidFill>
              </a:rPr>
              <a:t>. </a:t>
            </a:r>
            <a:endParaRPr lang="es-MX" sz="11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791075" y="5181600"/>
            <a:ext cx="3468084" cy="8953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endParaRPr lang="es-MX" sz="1100" dirty="0">
              <a:solidFill>
                <a:schemeClr val="tx1"/>
              </a:solidFill>
            </a:endParaRPr>
          </a:p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According</a:t>
            </a:r>
            <a:r>
              <a:rPr lang="es-MX" sz="1100" dirty="0" smtClean="0">
                <a:solidFill>
                  <a:schemeClr val="tx1"/>
                </a:solidFill>
              </a:rPr>
              <a:t> </a:t>
            </a:r>
            <a:r>
              <a:rPr lang="es-MX" sz="1100" dirty="0">
                <a:solidFill>
                  <a:schemeClr val="tx1"/>
                </a:solidFill>
              </a:rPr>
              <a:t>to </a:t>
            </a:r>
            <a:r>
              <a:rPr lang="es-MX" sz="1100" dirty="0" err="1">
                <a:solidFill>
                  <a:schemeClr val="tx1"/>
                </a:solidFill>
              </a:rPr>
              <a:t>the</a:t>
            </a:r>
            <a:r>
              <a:rPr lang="es-MX" sz="1100" dirty="0">
                <a:solidFill>
                  <a:schemeClr val="tx1"/>
                </a:solidFill>
              </a:rPr>
              <a:t> FAQ </a:t>
            </a:r>
            <a:r>
              <a:rPr lang="es-MX" sz="1100" dirty="0" smtClean="0">
                <a:solidFill>
                  <a:schemeClr val="tx1"/>
                </a:solidFill>
              </a:rPr>
              <a:t># 25</a:t>
            </a:r>
            <a:r>
              <a:rPr lang="es-MX" sz="1100" dirty="0">
                <a:solidFill>
                  <a:schemeClr val="tx1"/>
                </a:solidFill>
              </a:rPr>
              <a:t>, </a:t>
            </a:r>
            <a:r>
              <a:rPr lang="es-MX" sz="1100" dirty="0" err="1">
                <a:solidFill>
                  <a:schemeClr val="tx1"/>
                </a:solidFill>
              </a:rPr>
              <a:t>it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does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not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mention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if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datasheets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were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dowloaded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from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epublisher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or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if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they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were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stored</a:t>
            </a:r>
            <a:r>
              <a:rPr lang="es-MX" sz="1100" dirty="0">
                <a:solidFill>
                  <a:schemeClr val="tx1"/>
                </a:solidFill>
              </a:rPr>
              <a:t> in a local drive.</a:t>
            </a:r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13441" y="5181600"/>
            <a:ext cx="3468084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endParaRPr lang="es-MX" sz="1100" dirty="0">
              <a:solidFill>
                <a:schemeClr val="tx1"/>
              </a:solidFill>
            </a:endParaRPr>
          </a:p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Includes</a:t>
            </a:r>
            <a:r>
              <a:rPr lang="es-MX" sz="1100" dirty="0" smtClean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stakeholders</a:t>
            </a:r>
            <a:r>
              <a:rPr lang="es-MX" sz="1100" dirty="0">
                <a:solidFill>
                  <a:schemeClr val="tx1"/>
                </a:solidFill>
              </a:rPr>
              <a:t>. </a:t>
            </a:r>
            <a:r>
              <a:rPr lang="es-MX" sz="1100" dirty="0" err="1">
                <a:solidFill>
                  <a:schemeClr val="tx1"/>
                </a:solidFill>
              </a:rPr>
              <a:t>But</a:t>
            </a:r>
            <a:r>
              <a:rPr lang="es-MX" sz="1100" dirty="0">
                <a:solidFill>
                  <a:schemeClr val="tx1"/>
                </a:solidFill>
              </a:rPr>
              <a:t> PDE </a:t>
            </a:r>
            <a:r>
              <a:rPr lang="es-MX" sz="1100" dirty="0" err="1">
                <a:solidFill>
                  <a:schemeClr val="tx1"/>
                </a:solidFill>
              </a:rPr>
              <a:t>should</a:t>
            </a:r>
            <a:r>
              <a:rPr lang="es-MX" sz="1100" dirty="0">
                <a:solidFill>
                  <a:schemeClr val="tx1"/>
                </a:solidFill>
              </a:rPr>
              <a:t> be </a:t>
            </a:r>
            <a:r>
              <a:rPr lang="es-MX" sz="1100" dirty="0" err="1">
                <a:solidFill>
                  <a:schemeClr val="tx1"/>
                </a:solidFill>
              </a:rPr>
              <a:t>involved</a:t>
            </a:r>
            <a:r>
              <a:rPr lang="es-MX" sz="1100" dirty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89615" y="549302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b="1" cap="all" dirty="0">
                <a:solidFill>
                  <a:srgbClr val="B10820"/>
                </a:solidFill>
                <a:cs typeface="Arial"/>
              </a:rPr>
              <a:t>CAR 163916356 (finding)</a:t>
            </a:r>
          </a:p>
        </p:txBody>
      </p:sp>
      <p:sp>
        <p:nvSpPr>
          <p:cNvPr id="3072" name="Oval 3071"/>
          <p:cNvSpPr/>
          <p:nvPr/>
        </p:nvSpPr>
        <p:spPr>
          <a:xfrm>
            <a:off x="67347" y="4058709"/>
            <a:ext cx="3419475" cy="9239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analysis</a:t>
            </a:r>
            <a:r>
              <a:rPr lang="es-MX" sz="1100" dirty="0" smtClean="0"/>
              <a:t> </a:t>
            </a:r>
            <a:r>
              <a:rPr lang="es-MX" sz="1100" dirty="0" err="1" smtClean="0"/>
              <a:t>does</a:t>
            </a:r>
            <a:r>
              <a:rPr lang="es-MX" sz="1100" dirty="0" smtClean="0"/>
              <a:t> </a:t>
            </a:r>
            <a:r>
              <a:rPr lang="es-MX" sz="1100" dirty="0" err="1" smtClean="0"/>
              <a:t>not</a:t>
            </a:r>
            <a:r>
              <a:rPr lang="es-MX" sz="1100" dirty="0" smtClean="0"/>
              <a:t> </a:t>
            </a:r>
            <a:r>
              <a:rPr lang="es-MX" sz="1100" dirty="0" err="1" smtClean="0"/>
              <a:t>include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test records as per FAQ # 25</a:t>
            </a:r>
            <a:endParaRPr lang="en-US" sz="1100" dirty="0"/>
          </a:p>
        </p:txBody>
      </p:sp>
      <p:sp>
        <p:nvSpPr>
          <p:cNvPr id="3073" name="Rectangle 3072"/>
          <p:cNvSpPr/>
          <p:nvPr/>
        </p:nvSpPr>
        <p:spPr>
          <a:xfrm>
            <a:off x="2831184" y="3362325"/>
            <a:ext cx="3362325" cy="515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Partially</a:t>
            </a:r>
            <a:r>
              <a:rPr lang="es-MX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The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analysis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is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not</a:t>
            </a:r>
            <a:r>
              <a:rPr lang="es-MX" sz="1200" dirty="0">
                <a:solidFill>
                  <a:schemeClr val="tx1"/>
                </a:solidFill>
              </a:rPr>
              <a:t> complete, </a:t>
            </a:r>
            <a:r>
              <a:rPr lang="es-MX" sz="1200" dirty="0" err="1">
                <a:solidFill>
                  <a:schemeClr val="tx1"/>
                </a:solidFill>
              </a:rPr>
              <a:t>should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go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deeper</a:t>
            </a:r>
            <a:endParaRPr lang="en-US" sz="1200" dirty="0"/>
          </a:p>
        </p:txBody>
      </p:sp>
      <p:cxnSp>
        <p:nvCxnSpPr>
          <p:cNvPr id="3078" name="Straight Arrow Connector 3077"/>
          <p:cNvCxnSpPr>
            <a:stCxn id="3073" idx="2"/>
            <a:endCxn id="3072" idx="6"/>
          </p:cNvCxnSpPr>
          <p:nvPr/>
        </p:nvCxnSpPr>
        <p:spPr>
          <a:xfrm flipH="1">
            <a:off x="3486822" y="3877734"/>
            <a:ext cx="1025525" cy="6429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Arrow Connector 3079"/>
          <p:cNvCxnSpPr>
            <a:stCxn id="3073" idx="2"/>
            <a:endCxn id="28" idx="2"/>
          </p:cNvCxnSpPr>
          <p:nvPr/>
        </p:nvCxnSpPr>
        <p:spPr>
          <a:xfrm>
            <a:off x="4512347" y="3877734"/>
            <a:ext cx="853683" cy="67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2" name="Straight Arrow Connector 3081"/>
          <p:cNvCxnSpPr>
            <a:stCxn id="3073" idx="2"/>
            <a:endCxn id="29" idx="1"/>
          </p:cNvCxnSpPr>
          <p:nvPr/>
        </p:nvCxnSpPr>
        <p:spPr>
          <a:xfrm>
            <a:off x="4512347" y="3877734"/>
            <a:ext cx="786617" cy="1434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/>
          <p:cNvCxnSpPr>
            <a:stCxn id="3073" idx="2"/>
            <a:endCxn id="30" idx="7"/>
          </p:cNvCxnSpPr>
          <p:nvPr/>
        </p:nvCxnSpPr>
        <p:spPr>
          <a:xfrm flipH="1">
            <a:off x="4073636" y="3877734"/>
            <a:ext cx="438711" cy="1437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83347" y="918930"/>
            <a:ext cx="5873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Is the nonconformity fully addressed in the analysis?</a:t>
            </a:r>
          </a:p>
        </p:txBody>
      </p:sp>
    </p:spTree>
    <p:extLst>
      <p:ext uri="{BB962C8B-B14F-4D97-AF65-F5344CB8AC3E}">
        <p14:creationId xmlns:p14="http://schemas.microsoft.com/office/powerpoint/2010/main" val="41961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40081"/>
            <a:ext cx="8021161" cy="5636894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0" y="870913"/>
            <a:ext cx="7381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971675" y="2952748"/>
            <a:ext cx="2209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As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analysis</a:t>
            </a:r>
            <a:r>
              <a:rPr lang="es-MX" sz="1100" dirty="0" smtClean="0"/>
              <a:t> </a:t>
            </a:r>
            <a:r>
              <a:rPr lang="es-MX" sz="1100" dirty="0" err="1" smtClean="0"/>
              <a:t>was</a:t>
            </a:r>
            <a:r>
              <a:rPr lang="es-MX" sz="1100" dirty="0" smtClean="0"/>
              <a:t> done and </a:t>
            </a:r>
            <a:r>
              <a:rPr lang="es-MX" sz="1100" dirty="0" err="1" smtClean="0"/>
              <a:t>approved</a:t>
            </a:r>
            <a:r>
              <a:rPr lang="es-MX" sz="1100" dirty="0" smtClean="0"/>
              <a:t>, </a:t>
            </a:r>
            <a:r>
              <a:rPr lang="es-MX" sz="1100" dirty="0" err="1" smtClean="0"/>
              <a:t>it</a:t>
            </a:r>
            <a:r>
              <a:rPr lang="es-MX" sz="1100" dirty="0" smtClean="0"/>
              <a:t> </a:t>
            </a:r>
            <a:r>
              <a:rPr lang="es-MX" sz="1100" dirty="0" err="1" smtClean="0"/>
              <a:t>fully</a:t>
            </a:r>
            <a:r>
              <a:rPr lang="es-MX" sz="1100" dirty="0" smtClean="0"/>
              <a:t> </a:t>
            </a:r>
            <a:r>
              <a:rPr lang="es-MX" sz="1100" dirty="0" err="1" smtClean="0"/>
              <a:t>supports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root</a:t>
            </a:r>
            <a:r>
              <a:rPr lang="es-MX" sz="1100" dirty="0" smtClean="0"/>
              <a:t> cause </a:t>
            </a:r>
            <a:r>
              <a:rPr lang="es-MX" sz="1100" dirty="0" err="1" smtClean="0"/>
              <a:t>statement</a:t>
            </a:r>
            <a:r>
              <a:rPr lang="es-MX" sz="1100" dirty="0" smtClean="0"/>
              <a:t>.  BUT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5368009" y="2952748"/>
            <a:ext cx="2209800" cy="9001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Due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analysis</a:t>
            </a:r>
            <a:r>
              <a:rPr lang="es-MX" sz="1100" dirty="0" smtClean="0"/>
              <a:t> </a:t>
            </a:r>
            <a:r>
              <a:rPr lang="es-MX" sz="1100" dirty="0" err="1" smtClean="0"/>
              <a:t>needs</a:t>
            </a:r>
            <a:r>
              <a:rPr lang="es-MX" sz="1100" dirty="0" smtClean="0"/>
              <a:t> more </a:t>
            </a:r>
            <a:r>
              <a:rPr lang="es-MX" sz="1100" dirty="0" err="1" smtClean="0"/>
              <a:t>investigation</a:t>
            </a:r>
            <a:r>
              <a:rPr lang="es-MX" sz="1100" dirty="0" smtClean="0"/>
              <a:t>.</a:t>
            </a:r>
          </a:p>
          <a:p>
            <a:pPr algn="ctr"/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analysis</a:t>
            </a:r>
            <a:r>
              <a:rPr lang="es-MX" sz="1100" dirty="0" smtClean="0"/>
              <a:t> </a:t>
            </a:r>
            <a:r>
              <a:rPr lang="es-MX" sz="1100" dirty="0" err="1" smtClean="0"/>
              <a:t>partially</a:t>
            </a:r>
            <a:r>
              <a:rPr lang="es-MX" sz="1100" dirty="0" smtClean="0"/>
              <a:t> </a:t>
            </a:r>
            <a:r>
              <a:rPr lang="es-MX" sz="1100" dirty="0" err="1" smtClean="0"/>
              <a:t>supports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RC </a:t>
            </a:r>
            <a:r>
              <a:rPr lang="es-MX" sz="1100" dirty="0" err="1" smtClean="0"/>
              <a:t>statement</a:t>
            </a:r>
            <a:r>
              <a:rPr lang="es-MX" sz="1100" dirty="0" smtClean="0"/>
              <a:t>.</a:t>
            </a:r>
            <a:endParaRPr lang="en-US" sz="1100" dirty="0"/>
          </a:p>
        </p:txBody>
      </p:sp>
      <p:cxnSp>
        <p:nvCxnSpPr>
          <p:cNvPr id="17" name="Curved Connector 16"/>
          <p:cNvCxnSpPr/>
          <p:nvPr/>
        </p:nvCxnSpPr>
        <p:spPr>
          <a:xfrm>
            <a:off x="4296111" y="4829175"/>
            <a:ext cx="2143797" cy="457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Snip Diagonal Corner Rectangle 17"/>
          <p:cNvSpPr/>
          <p:nvPr/>
        </p:nvSpPr>
        <p:spPr>
          <a:xfrm>
            <a:off x="2086311" y="4826793"/>
            <a:ext cx="2209800" cy="90011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As </a:t>
            </a:r>
            <a:r>
              <a:rPr lang="es-MX" sz="1100" dirty="0" err="1">
                <a:solidFill>
                  <a:schemeClr val="tx1"/>
                </a:solidFill>
              </a:rPr>
              <a:t>well</a:t>
            </a:r>
            <a:r>
              <a:rPr lang="es-MX" sz="1100" dirty="0">
                <a:solidFill>
                  <a:schemeClr val="tx1"/>
                </a:solidFill>
              </a:rPr>
              <a:t>, </a:t>
            </a:r>
            <a:r>
              <a:rPr lang="es-MX" sz="1100" dirty="0" err="1">
                <a:solidFill>
                  <a:schemeClr val="tx1"/>
                </a:solidFill>
              </a:rPr>
              <a:t>the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scope</a:t>
            </a:r>
            <a:r>
              <a:rPr lang="es-MX" sz="1100" dirty="0">
                <a:solidFill>
                  <a:schemeClr val="tx1"/>
                </a:solidFill>
              </a:rPr>
              <a:t> of </a:t>
            </a:r>
            <a:r>
              <a:rPr lang="es-MX" sz="1100" dirty="0" err="1">
                <a:solidFill>
                  <a:schemeClr val="tx1"/>
                </a:solidFill>
              </a:rPr>
              <a:t>nonconformance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is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partially</a:t>
            </a:r>
            <a:r>
              <a:rPr lang="es-MX" sz="1100" dirty="0">
                <a:solidFill>
                  <a:schemeClr val="tx1"/>
                </a:solidFill>
              </a:rPr>
              <a:t>  </a:t>
            </a:r>
            <a:r>
              <a:rPr lang="es-MX" sz="1100" dirty="0" err="1">
                <a:solidFill>
                  <a:schemeClr val="tx1"/>
                </a:solidFill>
              </a:rPr>
              <a:t>supported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by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the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analysis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5635044" y="5286375"/>
            <a:ext cx="2061156" cy="638175"/>
          </a:xfrm>
          <a:prstGeom prst="snip2DiagRect">
            <a:avLst/>
          </a:prstGeom>
          <a:solidFill>
            <a:schemeClr val="accent5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 smtClean="0"/>
              <a:t>Because</a:t>
            </a:r>
            <a:r>
              <a:rPr lang="es-MX" sz="1050" dirty="0" smtClean="0"/>
              <a:t> </a:t>
            </a:r>
            <a:r>
              <a:rPr lang="es-MX" sz="1050" dirty="0" err="1"/>
              <a:t>the</a:t>
            </a:r>
            <a:r>
              <a:rPr lang="es-MX" sz="1050" dirty="0"/>
              <a:t> </a:t>
            </a:r>
            <a:r>
              <a:rPr lang="es-MX" sz="1050" dirty="0" err="1"/>
              <a:t>analysis</a:t>
            </a:r>
            <a:r>
              <a:rPr lang="es-MX" sz="1050" dirty="0"/>
              <a:t> </a:t>
            </a:r>
            <a:r>
              <a:rPr lang="es-MX" sz="1050" dirty="0" err="1"/>
              <a:t>is</a:t>
            </a:r>
            <a:r>
              <a:rPr lang="es-MX" sz="1050" dirty="0"/>
              <a:t> </a:t>
            </a:r>
            <a:r>
              <a:rPr lang="es-MX" sz="1050" dirty="0" err="1"/>
              <a:t>not</a:t>
            </a:r>
            <a:r>
              <a:rPr lang="es-MX" sz="1050" dirty="0"/>
              <a:t> </a:t>
            </a:r>
            <a:r>
              <a:rPr lang="es-MX" sz="1050" dirty="0" smtClean="0"/>
              <a:t>complete </a:t>
            </a:r>
            <a:endParaRPr lang="en-US" sz="1000" dirty="0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559472" y="409248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all" baseline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all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CAR 163916356 (finding)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287" y="2435780"/>
            <a:ext cx="71907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Does the analysis support the root cause statement?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8592" y="4236927"/>
            <a:ext cx="6972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</a:rPr>
              <a:t>Does the analysis support the Scope of Nonconformance statement? </a:t>
            </a: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4181475" y="3402805"/>
            <a:ext cx="1186534" cy="7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40081"/>
            <a:ext cx="8021161" cy="5780044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067550" y="134302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67" y="1637614"/>
            <a:ext cx="6486525" cy="17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Callout 3 8"/>
          <p:cNvSpPr/>
          <p:nvPr/>
        </p:nvSpPr>
        <p:spPr>
          <a:xfrm>
            <a:off x="3392579" y="3390215"/>
            <a:ext cx="2437728" cy="1190625"/>
          </a:xfrm>
          <a:prstGeom prst="borderCallout3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Corrective</a:t>
            </a:r>
            <a:r>
              <a:rPr lang="es-MX" sz="1100" dirty="0" smtClean="0"/>
              <a:t> </a:t>
            </a:r>
            <a:r>
              <a:rPr lang="es-MX" sz="1100" dirty="0" err="1" smtClean="0"/>
              <a:t>action</a:t>
            </a:r>
            <a:r>
              <a:rPr lang="es-MX" sz="1100" dirty="0" smtClean="0"/>
              <a:t> plan </a:t>
            </a:r>
            <a:r>
              <a:rPr lang="es-MX" sz="1100" dirty="0" err="1" smtClean="0"/>
              <a:t>prevents</a:t>
            </a:r>
            <a:r>
              <a:rPr lang="es-MX" sz="1100" dirty="0" smtClean="0"/>
              <a:t> </a:t>
            </a:r>
            <a:r>
              <a:rPr lang="es-MX" sz="1100" dirty="0" err="1" smtClean="0"/>
              <a:t>partially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recurrence</a:t>
            </a:r>
            <a:r>
              <a:rPr lang="es-MX" sz="1100" dirty="0" smtClean="0"/>
              <a:t> of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nonconformity</a:t>
            </a:r>
            <a:r>
              <a:rPr lang="es-MX" sz="1100" dirty="0" smtClean="0"/>
              <a:t> </a:t>
            </a:r>
            <a:r>
              <a:rPr lang="es-MX" sz="1100" dirty="0" err="1" smtClean="0"/>
              <a:t>because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datasheet</a:t>
            </a:r>
            <a:r>
              <a:rPr lang="es-MX" sz="1100" dirty="0" smtClean="0"/>
              <a:t> </a:t>
            </a:r>
            <a:r>
              <a:rPr lang="es-MX" sz="1100" dirty="0" err="1" smtClean="0"/>
              <a:t>for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mentioned</a:t>
            </a:r>
            <a:r>
              <a:rPr lang="es-MX" sz="1100" dirty="0" smtClean="0"/>
              <a:t> standard are </a:t>
            </a:r>
            <a:r>
              <a:rPr lang="es-MX" sz="1100" dirty="0" err="1" smtClean="0"/>
              <a:t>updated</a:t>
            </a:r>
            <a:r>
              <a:rPr lang="es-MX" sz="1100" dirty="0" smtClean="0"/>
              <a:t>.</a:t>
            </a:r>
          </a:p>
          <a:p>
            <a:pPr algn="ctr"/>
            <a:r>
              <a:rPr lang="es-MX" sz="1100" dirty="0" err="1" smtClean="0"/>
              <a:t>But</a:t>
            </a:r>
            <a:r>
              <a:rPr lang="es-MX" sz="1100" dirty="0" smtClean="0"/>
              <a:t> CAP </a:t>
            </a:r>
            <a:r>
              <a:rPr lang="es-MX" sz="1100" dirty="0" err="1" smtClean="0"/>
              <a:t>is</a:t>
            </a:r>
            <a:r>
              <a:rPr lang="es-MX" sz="1100" dirty="0" smtClean="0"/>
              <a:t> </a:t>
            </a:r>
            <a:r>
              <a:rPr lang="es-MX" sz="1100" dirty="0" err="1" smtClean="0"/>
              <a:t>not</a:t>
            </a:r>
            <a:r>
              <a:rPr lang="es-MX" sz="1100" dirty="0" smtClean="0"/>
              <a:t> </a:t>
            </a:r>
            <a:r>
              <a:rPr lang="es-MX" sz="1100" dirty="0" err="1" smtClean="0"/>
              <a:t>including</a:t>
            </a:r>
            <a:r>
              <a:rPr lang="es-MX" sz="1100" dirty="0" smtClean="0"/>
              <a:t>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actions</a:t>
            </a:r>
            <a:r>
              <a:rPr lang="es-MX" sz="1100" dirty="0" smtClean="0"/>
              <a:t> </a:t>
            </a:r>
            <a:r>
              <a:rPr lang="es-MX" sz="1100" dirty="0" err="1" smtClean="0"/>
              <a:t>required</a:t>
            </a:r>
            <a:r>
              <a:rPr lang="es-MX" sz="1100" dirty="0" smtClean="0"/>
              <a:t> in FAQ # 25 </a:t>
            </a:r>
            <a:r>
              <a:rPr lang="es-MX" sz="1100" dirty="0" err="1" smtClean="0"/>
              <a:t>such</a:t>
            </a:r>
            <a:r>
              <a:rPr lang="es-MX" sz="1100" dirty="0" smtClean="0"/>
              <a:t> as: 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134434" y="547983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b="1" cap="all" dirty="0">
                <a:solidFill>
                  <a:srgbClr val="B10820"/>
                </a:solidFill>
                <a:cs typeface="Arial"/>
              </a:rPr>
              <a:t>CAR 163916356 (finding)</a:t>
            </a:r>
          </a:p>
        </p:txBody>
      </p:sp>
      <p:sp>
        <p:nvSpPr>
          <p:cNvPr id="7" name="Hexagon 6"/>
          <p:cNvSpPr/>
          <p:nvPr/>
        </p:nvSpPr>
        <p:spPr>
          <a:xfrm>
            <a:off x="1328567" y="4237037"/>
            <a:ext cx="1534197" cy="1334559"/>
          </a:xfrm>
          <a:prstGeom prst="hexagon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the</a:t>
            </a:r>
            <a:r>
              <a:rPr lang="es-MX" sz="1100" dirty="0"/>
              <a:t> </a:t>
            </a:r>
            <a:r>
              <a:rPr lang="es-MX" sz="1100" dirty="0" err="1"/>
              <a:t>handler</a:t>
            </a:r>
            <a:r>
              <a:rPr lang="es-MX" sz="1100" dirty="0"/>
              <a:t> </a:t>
            </a:r>
            <a:r>
              <a:rPr lang="es-MX" sz="1100" dirty="0" err="1"/>
              <a:t>found</a:t>
            </a:r>
            <a:r>
              <a:rPr lang="es-MX" sz="1100" dirty="0"/>
              <a:t> in non-</a:t>
            </a:r>
            <a:r>
              <a:rPr lang="es-MX" sz="1100" dirty="0" err="1"/>
              <a:t>compliant</a:t>
            </a:r>
            <a:r>
              <a:rPr lang="es-MX" sz="1100" dirty="0"/>
              <a:t> </a:t>
            </a:r>
            <a:r>
              <a:rPr lang="es-MX" sz="1100" dirty="0" err="1"/>
              <a:t>must</a:t>
            </a:r>
            <a:r>
              <a:rPr lang="es-MX" sz="1100" dirty="0"/>
              <a:t> </a:t>
            </a:r>
            <a:r>
              <a:rPr lang="es-MX" sz="1100" dirty="0" err="1"/>
              <a:t>receive</a:t>
            </a:r>
            <a:r>
              <a:rPr lang="es-MX" sz="1100" dirty="0"/>
              <a:t> training</a:t>
            </a:r>
            <a:endParaRPr lang="en-US" sz="1100" dirty="0"/>
          </a:p>
        </p:txBody>
      </p:sp>
      <p:sp>
        <p:nvSpPr>
          <p:cNvPr id="10" name="Hexagon 9"/>
          <p:cNvSpPr/>
          <p:nvPr/>
        </p:nvSpPr>
        <p:spPr>
          <a:xfrm>
            <a:off x="3844345" y="4943475"/>
            <a:ext cx="1534197" cy="1334559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previous</a:t>
            </a:r>
            <a:r>
              <a:rPr lang="es-MX" sz="1100" dirty="0"/>
              <a:t> </a:t>
            </a:r>
            <a:r>
              <a:rPr lang="es-MX" sz="1100" dirty="0" err="1"/>
              <a:t>six</a:t>
            </a:r>
            <a:r>
              <a:rPr lang="es-MX" sz="1100" dirty="0"/>
              <a:t> </a:t>
            </a:r>
            <a:r>
              <a:rPr lang="es-MX" sz="1100" dirty="0" err="1"/>
              <a:t>months</a:t>
            </a:r>
            <a:r>
              <a:rPr lang="es-MX" sz="1100" dirty="0"/>
              <a:t> of </a:t>
            </a:r>
            <a:r>
              <a:rPr lang="es-MX" sz="1100" dirty="0" err="1" smtClean="0"/>
              <a:t>the</a:t>
            </a:r>
            <a:r>
              <a:rPr lang="es-MX" sz="1100" dirty="0" smtClean="0"/>
              <a:t> </a:t>
            </a:r>
            <a:r>
              <a:rPr lang="es-MX" sz="1100" dirty="0" err="1" smtClean="0"/>
              <a:t>handler´s</a:t>
            </a:r>
            <a:r>
              <a:rPr lang="es-MX" sz="1100" dirty="0" smtClean="0"/>
              <a:t> </a:t>
            </a:r>
            <a:r>
              <a:rPr lang="es-MX" sz="1100" dirty="0"/>
              <a:t>records are to be </a:t>
            </a:r>
            <a:r>
              <a:rPr lang="es-MX" sz="1100" dirty="0" err="1"/>
              <a:t>reviewed</a:t>
            </a:r>
            <a:r>
              <a:rPr lang="es-MX" sz="1100" dirty="0"/>
              <a:t>., </a:t>
            </a:r>
            <a:endParaRPr lang="en-US" sz="1100" dirty="0"/>
          </a:p>
        </p:txBody>
      </p:sp>
      <p:sp>
        <p:nvSpPr>
          <p:cNvPr id="11" name="Hexagon 10"/>
          <p:cNvSpPr/>
          <p:nvPr/>
        </p:nvSpPr>
        <p:spPr>
          <a:xfrm>
            <a:off x="6610350" y="4276195"/>
            <a:ext cx="1534197" cy="1334559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verification</a:t>
            </a:r>
            <a:r>
              <a:rPr lang="es-MX" sz="1100" dirty="0" smtClean="0"/>
              <a:t> </a:t>
            </a:r>
            <a:r>
              <a:rPr lang="es-MX" sz="1100" dirty="0" err="1"/>
              <a:t>milestone</a:t>
            </a:r>
            <a:r>
              <a:rPr lang="es-MX" sz="1100" dirty="0"/>
              <a:t> </a:t>
            </a:r>
            <a:r>
              <a:rPr lang="es-MX" sz="1100" dirty="0" err="1"/>
              <a:t>is</a:t>
            </a:r>
            <a:r>
              <a:rPr lang="es-MX" sz="1100" dirty="0"/>
              <a:t> </a:t>
            </a:r>
            <a:r>
              <a:rPr lang="es-MX" sz="1100" dirty="0" err="1"/>
              <a:t>not</a:t>
            </a:r>
            <a:r>
              <a:rPr lang="es-MX" sz="1100" dirty="0"/>
              <a:t> </a:t>
            </a:r>
            <a:r>
              <a:rPr lang="es-MX" sz="1100" dirty="0" err="1"/>
              <a:t>included</a:t>
            </a:r>
            <a:r>
              <a:rPr lang="es-MX" sz="1100" dirty="0"/>
              <a:t>.</a:t>
            </a:r>
            <a:endParaRPr lang="en-US" sz="1100" dirty="0"/>
          </a:p>
          <a:p>
            <a:pPr algn="ctr"/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5830307" y="3781424"/>
            <a:ext cx="961018" cy="79941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2"/>
            <a:endCxn id="7" idx="5"/>
          </p:cNvCxnSpPr>
          <p:nvPr/>
        </p:nvCxnSpPr>
        <p:spPr>
          <a:xfrm rot="10800000" flipV="1">
            <a:off x="2529125" y="3985527"/>
            <a:ext cx="863455" cy="2515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</p:cNvCxnSpPr>
          <p:nvPr/>
        </p:nvCxnSpPr>
        <p:spPr>
          <a:xfrm rot="5400000">
            <a:off x="4291426" y="4623457"/>
            <a:ext cx="362635" cy="27740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34171" y="991283"/>
            <a:ext cx="6333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</a:rPr>
              <a:t>Will the Corrective Action Plan prevent recurrence of the nonconformity?</a:t>
            </a:r>
          </a:p>
        </p:txBody>
      </p:sp>
    </p:spTree>
    <p:extLst>
      <p:ext uri="{BB962C8B-B14F-4D97-AF65-F5344CB8AC3E}">
        <p14:creationId xmlns:p14="http://schemas.microsoft.com/office/powerpoint/2010/main" val="40408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-80148" y="3049217"/>
            <a:ext cx="1727973" cy="1559340"/>
          </a:xfrm>
          <a:prstGeom prst="ellipse">
            <a:avLst/>
          </a:prstGeom>
          <a:solidFill>
            <a:srgbClr val="CC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8239" y="4011665"/>
            <a:ext cx="1727973" cy="15593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/>
          <p:cNvSpPr/>
          <p:nvPr/>
        </p:nvSpPr>
        <p:spPr>
          <a:xfrm>
            <a:off x="7235301" y="738909"/>
            <a:ext cx="1727973" cy="1559340"/>
          </a:xfrm>
          <a:prstGeom prst="ellipse">
            <a:avLst/>
          </a:prstGeom>
          <a:solidFill>
            <a:srgbClr val="CC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14723"/>
            <a:ext cx="8021161" cy="461665"/>
          </a:xfrm>
        </p:spPr>
        <p:txBody>
          <a:bodyPr/>
          <a:lstStyle/>
          <a:p>
            <a:pPr lvl="0"/>
            <a:r>
              <a:rPr lang="en-US" dirty="0"/>
              <a:t>CAR 163916356 (finding)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628775"/>
            <a:ext cx="5316590" cy="323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57" y="4798221"/>
            <a:ext cx="4829175" cy="90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1647825" y="2298249"/>
            <a:ext cx="822445" cy="13510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4" idx="6"/>
          </p:cNvCxnSpPr>
          <p:nvPr/>
        </p:nvCxnSpPr>
        <p:spPr>
          <a:xfrm flipH="1" flipV="1">
            <a:off x="1647825" y="3828887"/>
            <a:ext cx="1123953" cy="139364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7568" y="1079542"/>
            <a:ext cx="16234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/>
              <a:t>The</a:t>
            </a:r>
            <a:r>
              <a:rPr lang="es-MX" sz="1000" dirty="0" smtClean="0"/>
              <a:t> </a:t>
            </a:r>
            <a:r>
              <a:rPr lang="es-MX" sz="1000" dirty="0" err="1" smtClean="0"/>
              <a:t>containment</a:t>
            </a:r>
            <a:r>
              <a:rPr lang="es-MX" sz="1000" dirty="0" smtClean="0"/>
              <a:t> </a:t>
            </a:r>
            <a:r>
              <a:rPr lang="es-MX" sz="1000" dirty="0" err="1" smtClean="0"/>
              <a:t>action</a:t>
            </a:r>
            <a:r>
              <a:rPr lang="es-MX" sz="1000" dirty="0" smtClean="0"/>
              <a:t> </a:t>
            </a:r>
            <a:r>
              <a:rPr lang="es-MX" sz="1000" dirty="0" err="1" smtClean="0"/>
              <a:t>does</a:t>
            </a:r>
            <a:r>
              <a:rPr lang="es-MX" sz="1000" dirty="0" smtClean="0"/>
              <a:t> </a:t>
            </a:r>
            <a:r>
              <a:rPr lang="es-MX" sz="1000" dirty="0" err="1" smtClean="0"/>
              <a:t>not</a:t>
            </a:r>
            <a:r>
              <a:rPr lang="es-MX" sz="1000" dirty="0" smtClean="0"/>
              <a:t> stop </a:t>
            </a:r>
            <a:r>
              <a:rPr lang="es-MX" sz="1000" dirty="0" err="1" smtClean="0"/>
              <a:t>the</a:t>
            </a:r>
            <a:r>
              <a:rPr lang="es-MX" sz="1000" dirty="0" smtClean="0"/>
              <a:t> </a:t>
            </a:r>
            <a:r>
              <a:rPr lang="es-MX" sz="1000" dirty="0" err="1" smtClean="0"/>
              <a:t>bleeding</a:t>
            </a:r>
            <a:r>
              <a:rPr lang="es-MX" sz="1000" dirty="0" smtClean="0"/>
              <a:t> </a:t>
            </a:r>
            <a:r>
              <a:rPr lang="es-MX" sz="1000" dirty="0" err="1" smtClean="0"/>
              <a:t>since</a:t>
            </a:r>
            <a:r>
              <a:rPr lang="es-MX" sz="1000" dirty="0" smtClean="0"/>
              <a:t> </a:t>
            </a:r>
            <a:r>
              <a:rPr lang="es-MX" sz="1000" dirty="0" err="1" smtClean="0"/>
              <a:t>containment</a:t>
            </a:r>
            <a:r>
              <a:rPr lang="es-MX" sz="1000" dirty="0" smtClean="0"/>
              <a:t> </a:t>
            </a:r>
            <a:r>
              <a:rPr lang="es-MX" sz="1000" dirty="0" err="1" smtClean="0"/>
              <a:t>milestone</a:t>
            </a:r>
            <a:r>
              <a:rPr lang="es-MX" sz="1000" dirty="0" smtClean="0"/>
              <a:t> </a:t>
            </a:r>
            <a:r>
              <a:rPr lang="es-MX" sz="1000" dirty="0" err="1" smtClean="0"/>
              <a:t>was</a:t>
            </a:r>
            <a:r>
              <a:rPr lang="es-MX" sz="1000" dirty="0" smtClean="0"/>
              <a:t> </a:t>
            </a:r>
            <a:r>
              <a:rPr lang="es-MX" sz="1000" dirty="0" err="1" smtClean="0"/>
              <a:t>not</a:t>
            </a:r>
            <a:r>
              <a:rPr lang="es-MX" sz="1000" dirty="0" smtClean="0"/>
              <a:t> </a:t>
            </a:r>
            <a:r>
              <a:rPr lang="es-MX" sz="1000" dirty="0" err="1" smtClean="0"/>
              <a:t>included</a:t>
            </a:r>
            <a:endParaRPr lang="en-US" sz="1000" dirty="0"/>
          </a:p>
        </p:txBody>
      </p:sp>
      <p:sp>
        <p:nvSpPr>
          <p:cNvPr id="1028" name="TextBox 1027"/>
          <p:cNvSpPr txBox="1"/>
          <p:nvPr/>
        </p:nvSpPr>
        <p:spPr>
          <a:xfrm>
            <a:off x="7014708" y="4433532"/>
            <a:ext cx="18750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/>
              <a:t>Verification</a:t>
            </a:r>
            <a:r>
              <a:rPr lang="es-MX" sz="1000" dirty="0" smtClean="0"/>
              <a:t> </a:t>
            </a:r>
            <a:r>
              <a:rPr lang="es-MX" sz="1000" dirty="0" err="1" smtClean="0"/>
              <a:t>milestone</a:t>
            </a:r>
            <a:r>
              <a:rPr lang="es-MX" sz="1000" dirty="0" smtClean="0"/>
              <a:t> </a:t>
            </a:r>
            <a:r>
              <a:rPr lang="es-MX" sz="1000" dirty="0" err="1" smtClean="0"/>
              <a:t>does</a:t>
            </a:r>
            <a:r>
              <a:rPr lang="es-MX" sz="1000" dirty="0" smtClean="0"/>
              <a:t> </a:t>
            </a:r>
            <a:r>
              <a:rPr lang="es-MX" sz="1000" dirty="0" err="1" smtClean="0"/>
              <a:t>not</a:t>
            </a:r>
            <a:r>
              <a:rPr lang="es-MX" sz="1000" dirty="0" smtClean="0"/>
              <a:t> </a:t>
            </a:r>
            <a:r>
              <a:rPr lang="es-MX" sz="1000" dirty="0" err="1" smtClean="0"/>
              <a:t>confirm</a:t>
            </a:r>
            <a:r>
              <a:rPr lang="es-MX" sz="1000" dirty="0" smtClean="0"/>
              <a:t> </a:t>
            </a:r>
            <a:r>
              <a:rPr lang="es-MX" sz="1000" dirty="0" err="1" smtClean="0"/>
              <a:t>the</a:t>
            </a:r>
            <a:r>
              <a:rPr lang="es-MX" sz="1000" dirty="0" smtClean="0"/>
              <a:t> </a:t>
            </a:r>
            <a:r>
              <a:rPr lang="es-MX" sz="1000" dirty="0" err="1" smtClean="0"/>
              <a:t>effective</a:t>
            </a:r>
            <a:r>
              <a:rPr lang="es-MX" sz="1000" dirty="0" smtClean="0"/>
              <a:t> </a:t>
            </a:r>
            <a:r>
              <a:rPr lang="es-MX" sz="1000" dirty="0" err="1" smtClean="0"/>
              <a:t>implementation</a:t>
            </a:r>
            <a:r>
              <a:rPr lang="es-MX" sz="1000" dirty="0" smtClean="0"/>
              <a:t> </a:t>
            </a:r>
            <a:r>
              <a:rPr lang="es-MX" sz="1000" dirty="0" err="1" smtClean="0"/>
              <a:t>since</a:t>
            </a:r>
            <a:r>
              <a:rPr lang="es-MX" sz="1000" dirty="0" smtClean="0"/>
              <a:t> </a:t>
            </a:r>
            <a:r>
              <a:rPr lang="es-MX" sz="1000" dirty="0" err="1" smtClean="0"/>
              <a:t>the</a:t>
            </a:r>
            <a:r>
              <a:rPr lang="es-MX" sz="1000" dirty="0" smtClean="0"/>
              <a:t> </a:t>
            </a:r>
            <a:r>
              <a:rPr lang="es-MX" sz="1000" dirty="0" err="1" smtClean="0"/>
              <a:t>verification</a:t>
            </a:r>
            <a:r>
              <a:rPr lang="es-MX" sz="1000" dirty="0" smtClean="0"/>
              <a:t> </a:t>
            </a:r>
            <a:r>
              <a:rPr lang="es-MX" sz="1000" dirty="0" err="1" smtClean="0"/>
              <a:t>milestone</a:t>
            </a:r>
            <a:r>
              <a:rPr lang="es-MX" sz="1000" dirty="0" smtClean="0"/>
              <a:t> </a:t>
            </a:r>
            <a:r>
              <a:rPr lang="es-MX" sz="1000" dirty="0" err="1" smtClean="0"/>
              <a:t>is</a:t>
            </a:r>
            <a:r>
              <a:rPr lang="es-MX" sz="1000" dirty="0" smtClean="0"/>
              <a:t> </a:t>
            </a:r>
            <a:r>
              <a:rPr lang="es-MX" sz="1000" dirty="0" err="1" smtClean="0"/>
              <a:t>not</a:t>
            </a:r>
            <a:r>
              <a:rPr lang="es-MX" sz="1000" dirty="0" smtClean="0"/>
              <a:t> </a:t>
            </a:r>
            <a:r>
              <a:rPr lang="es-MX" sz="1000" dirty="0" err="1" smtClean="0"/>
              <a:t>included</a:t>
            </a:r>
            <a:r>
              <a:rPr lang="es-MX" sz="1000" dirty="0" smtClean="0"/>
              <a:t> in </a:t>
            </a:r>
            <a:r>
              <a:rPr lang="es-MX" sz="1000" dirty="0" err="1" smtClean="0"/>
              <a:t>the</a:t>
            </a:r>
            <a:r>
              <a:rPr lang="es-MX" sz="1000" dirty="0" smtClean="0"/>
              <a:t> CAP</a:t>
            </a:r>
            <a:endParaRPr lang="en-US" sz="10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28575" y="3310685"/>
            <a:ext cx="1619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/>
              <a:t>The</a:t>
            </a:r>
            <a:r>
              <a:rPr lang="es-MX" sz="1000" dirty="0" smtClean="0"/>
              <a:t> </a:t>
            </a:r>
            <a:r>
              <a:rPr lang="es-MX" sz="1000" dirty="0" err="1" smtClean="0"/>
              <a:t>corrective</a:t>
            </a:r>
            <a:r>
              <a:rPr lang="es-MX" sz="1000" dirty="0" smtClean="0"/>
              <a:t> </a:t>
            </a:r>
            <a:r>
              <a:rPr lang="es-MX" sz="1000" dirty="0" err="1" smtClean="0"/>
              <a:t>action</a:t>
            </a:r>
            <a:r>
              <a:rPr lang="es-MX" sz="1000" dirty="0" smtClean="0"/>
              <a:t> </a:t>
            </a:r>
            <a:r>
              <a:rPr lang="es-MX" sz="1000" dirty="0" err="1" smtClean="0"/>
              <a:t>milestones</a:t>
            </a:r>
            <a:endParaRPr lang="es-MX" sz="1000" dirty="0" smtClean="0"/>
          </a:p>
          <a:p>
            <a:pPr algn="ctr"/>
            <a:r>
              <a:rPr lang="es-MX" sz="1000" dirty="0" err="1" smtClean="0"/>
              <a:t>aligned</a:t>
            </a:r>
            <a:r>
              <a:rPr lang="es-MX" sz="1000" dirty="0" smtClean="0"/>
              <a:t> </a:t>
            </a:r>
            <a:r>
              <a:rPr lang="es-MX" sz="1000" dirty="0" err="1" smtClean="0"/>
              <a:t>fully</a:t>
            </a:r>
            <a:r>
              <a:rPr lang="es-MX" sz="1000" dirty="0" smtClean="0"/>
              <a:t> </a:t>
            </a:r>
            <a:r>
              <a:rPr lang="es-MX" sz="1000" dirty="0" err="1" smtClean="0"/>
              <a:t>each</a:t>
            </a:r>
            <a:r>
              <a:rPr lang="es-MX" sz="1000" dirty="0" smtClean="0"/>
              <a:t> </a:t>
            </a:r>
            <a:r>
              <a:rPr lang="es-MX" sz="1000" dirty="0" err="1" smtClean="0"/>
              <a:t>item</a:t>
            </a:r>
            <a:r>
              <a:rPr lang="es-MX" sz="1000" dirty="0" smtClean="0"/>
              <a:t> of </a:t>
            </a:r>
            <a:r>
              <a:rPr lang="es-MX" sz="1000" dirty="0" err="1" smtClean="0"/>
              <a:t>the</a:t>
            </a:r>
            <a:r>
              <a:rPr lang="es-MX" sz="1000" dirty="0" smtClean="0"/>
              <a:t> CAP.</a:t>
            </a:r>
          </a:p>
          <a:p>
            <a:pPr algn="ctr"/>
            <a:r>
              <a:rPr lang="es-MX" sz="1000" dirty="0" err="1" smtClean="0"/>
              <a:t>Only</a:t>
            </a:r>
            <a:r>
              <a:rPr lang="es-MX" sz="1000" dirty="0" smtClean="0"/>
              <a:t> </a:t>
            </a:r>
            <a:r>
              <a:rPr lang="es-MX" sz="1000" dirty="0" err="1" smtClean="0"/>
              <a:t>one</a:t>
            </a:r>
            <a:r>
              <a:rPr lang="es-MX" sz="1000" dirty="0" smtClean="0"/>
              <a:t> </a:t>
            </a:r>
            <a:r>
              <a:rPr lang="es-MX" sz="1000" dirty="0" err="1" smtClean="0"/>
              <a:t>item</a:t>
            </a:r>
            <a:r>
              <a:rPr lang="es-MX" sz="1000" dirty="0" smtClean="0"/>
              <a:t> </a:t>
            </a:r>
            <a:r>
              <a:rPr lang="es-MX" sz="1000" dirty="0"/>
              <a:t> </a:t>
            </a:r>
            <a:r>
              <a:rPr lang="es-MX" sz="1000" dirty="0" smtClean="0"/>
              <a:t>= </a:t>
            </a:r>
            <a:r>
              <a:rPr lang="es-MX" sz="1000" dirty="0" err="1" smtClean="0"/>
              <a:t>one</a:t>
            </a:r>
            <a:r>
              <a:rPr lang="es-MX" sz="1000" dirty="0" smtClean="0"/>
              <a:t> </a:t>
            </a:r>
            <a:r>
              <a:rPr lang="es-MX" sz="1000" dirty="0" err="1" smtClean="0"/>
              <a:t>milestone</a:t>
            </a:r>
            <a:r>
              <a:rPr lang="es-MX" sz="1000" dirty="0" smtClean="0"/>
              <a:t> 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6930256" y="2725909"/>
            <a:ext cx="20439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Did </a:t>
            </a:r>
            <a:r>
              <a:rPr lang="en-US" sz="1400" dirty="0">
                <a:solidFill>
                  <a:srgbClr val="0070C0"/>
                </a:solidFill>
              </a:rPr>
              <a:t>the verification milestone confirm the effective implementation of the corrective action plan?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7857" y="1120682"/>
            <a:ext cx="626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70C0"/>
                </a:solidFill>
              </a:rPr>
              <a:t>Did the containment milestone “stop the bleeding”?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359" y="1549453"/>
            <a:ext cx="15482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Are corrective action milestones aligned to each item of the corrective action plan?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59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396354"/>
            <a:ext cx="7985125" cy="83194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Finding CAR 163916356 – AP Team A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36383"/>
              </p:ext>
            </p:extLst>
          </p:nvPr>
        </p:nvGraphicFramePr>
        <p:xfrm>
          <a:off x="259308" y="1897045"/>
          <a:ext cx="8802805" cy="452141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90771"/>
                <a:gridCol w="5586948"/>
                <a:gridCol w="1160060"/>
                <a:gridCol w="1665026"/>
              </a:tblGrid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Findings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Related to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Presented by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nonconformity is fully addressed in the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Analysis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Larisa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Scope of Nonconformance statement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Corrective Action Plan will prevent the recurrence of the nonconformity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Corrective 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JY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containment milestone “stopped the bleeding”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·Confirm </a:t>
                      </a:r>
                      <a:r>
                        <a:rPr lang="en-US" sz="1600" u="none" strike="noStrike" dirty="0">
                          <a:effectLst/>
                        </a:rPr>
                        <a:t>that/If all corrective action milestones are aligned to each item of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verification milestone confirmed the effective implementation of 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Verification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Catherine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4673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7" y="914400"/>
            <a:ext cx="688733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163916356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8" y="1068648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09368"/>
              </p:ext>
            </p:extLst>
          </p:nvPr>
        </p:nvGraphicFramePr>
        <p:xfrm>
          <a:off x="4094329" y="4866640"/>
          <a:ext cx="4858602" cy="17754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17613"/>
                <a:gridCol w="4540989"/>
              </a:tblGrid>
              <a:tr h="11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Findings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nonconformity is fully addressed in the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Scope of Nonconformance statement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99702" y="4494508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By Larisa</a:t>
            </a:r>
          </a:p>
        </p:txBody>
      </p:sp>
    </p:spTree>
    <p:extLst>
      <p:ext uri="{BB962C8B-B14F-4D97-AF65-F5344CB8AC3E}">
        <p14:creationId xmlns:p14="http://schemas.microsoft.com/office/powerpoint/2010/main" val="28591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2866</TotalTime>
  <Words>1078</Words>
  <Application>Microsoft Office PowerPoint</Application>
  <PresentationFormat>On-screen Show (4:3)</PresentationFormat>
  <Paragraphs>209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ULTemplate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for Finding CAR 163916356 – AP Team A </vt:lpstr>
      <vt:lpstr>CAR# 163916356 </vt:lpstr>
      <vt:lpstr>CAR# 163916356 </vt:lpstr>
      <vt:lpstr>CAR# 163916356 </vt:lpstr>
      <vt:lpstr>CAR# 163916356 </vt:lpstr>
      <vt:lpstr>CAR# 163916356 </vt:lpstr>
      <vt:lpstr>CAR# 163916356 </vt:lpstr>
      <vt:lpstr>CAR# 163916356 </vt:lpstr>
      <vt:lpstr>CAR# 163916356  – CAR Review Criteria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102</cp:revision>
  <cp:lastPrinted>2017-03-10T20:07:36Z</cp:lastPrinted>
  <dcterms:created xsi:type="dcterms:W3CDTF">2013-11-16T00:53:42Z</dcterms:created>
  <dcterms:modified xsi:type="dcterms:W3CDTF">2017-04-10T15:50:31Z</dcterms:modified>
</cp:coreProperties>
</file>