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8"/>
  </p:notesMasterIdLst>
  <p:sldIdLst>
    <p:sldId id="342" r:id="rId6"/>
    <p:sldId id="343" r:id="rId7"/>
    <p:sldId id="344" r:id="rId8"/>
    <p:sldId id="345" r:id="rId9"/>
    <p:sldId id="346" r:id="rId10"/>
    <p:sldId id="357" r:id="rId11"/>
    <p:sldId id="358" r:id="rId12"/>
    <p:sldId id="359" r:id="rId13"/>
    <p:sldId id="360" r:id="rId14"/>
    <p:sldId id="361" r:id="rId15"/>
    <p:sldId id="362" r:id="rId16"/>
    <p:sldId id="3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otto, Matthew J." initials="MMJ"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F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56" autoAdjust="0"/>
  </p:normalViewPr>
  <p:slideViewPr>
    <p:cSldViewPr>
      <p:cViewPr>
        <p:scale>
          <a:sx n="82" d="100"/>
          <a:sy n="82" d="100"/>
        </p:scale>
        <p:origin x="-821"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360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0AAC1-E286-415E-883C-FA03F3B2C571}" type="datetimeFigureOut">
              <a:rPr lang="en-US" smtClean="0"/>
              <a:t>12/14/2016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0F071-0E37-4E22-AD79-36A170E96B4D}" type="slidenum">
              <a:rPr lang="en-US" smtClean="0"/>
              <a:t>‹#›</a:t>
            </a:fld>
            <a:endParaRPr lang="en-US" dirty="0"/>
          </a:p>
        </p:txBody>
      </p:sp>
    </p:spTree>
    <p:extLst>
      <p:ext uri="{BB962C8B-B14F-4D97-AF65-F5344CB8AC3E}">
        <p14:creationId xmlns:p14="http://schemas.microsoft.com/office/powerpoint/2010/main" val="37790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10</a:t>
            </a:fld>
            <a:endParaRPr lang="en-US" dirty="0"/>
          </a:p>
        </p:txBody>
      </p:sp>
    </p:spTree>
    <p:extLst>
      <p:ext uri="{BB962C8B-B14F-4D97-AF65-F5344CB8AC3E}">
        <p14:creationId xmlns:p14="http://schemas.microsoft.com/office/powerpoint/2010/main" val="515724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543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047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8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5005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9249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16009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5428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7132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21154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4049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AF3F487-376D-44F7-852B-4E89B0F94A8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14600"/>
            <a:ext cx="5548579" cy="1399032"/>
          </a:xfrm>
        </p:spPr>
        <p:txBody>
          <a:bodyPr/>
          <a:lstStyle/>
          <a:p>
            <a:r>
              <a:rPr lang="en-US" dirty="0" smtClean="0"/>
              <a:t>CAR </a:t>
            </a:r>
            <a:r>
              <a:rPr lang="en-US" dirty="0"/>
              <a:t>163916470 (</a:t>
            </a:r>
            <a:r>
              <a:rPr lang="en-US" dirty="0" smtClean="0"/>
              <a:t>Finding)</a:t>
            </a:r>
            <a:endParaRPr lang="en-US" dirty="0"/>
          </a:p>
        </p:txBody>
      </p:sp>
    </p:spTree>
    <p:extLst>
      <p:ext uri="{BB962C8B-B14F-4D97-AF65-F5344CB8AC3E}">
        <p14:creationId xmlns:p14="http://schemas.microsoft.com/office/powerpoint/2010/main" val="3261591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43634" y="801155"/>
            <a:ext cx="7056732" cy="6027942"/>
          </a:xfrm>
          <a:prstGeom prst="rect">
            <a:avLst/>
          </a:prstGeom>
        </p:spPr>
      </p:pic>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163916470</a:t>
            </a:r>
            <a:endParaRPr lang="en-US" dirty="0"/>
          </a:p>
        </p:txBody>
      </p:sp>
      <p:sp>
        <p:nvSpPr>
          <p:cNvPr id="12" name="Rounded Rectangle 11"/>
          <p:cNvSpPr/>
          <p:nvPr/>
        </p:nvSpPr>
        <p:spPr>
          <a:xfrm>
            <a:off x="1142999" y="1143000"/>
            <a:ext cx="6781801" cy="335182"/>
          </a:xfrm>
          <a:prstGeom prst="roundRect">
            <a:avLst/>
          </a:prstGeom>
          <a:noFill/>
          <a:ln w="57150">
            <a:solidFill>
              <a:srgbClr val="0000FF"/>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latin typeface="Arial" pitchFamily="34" charset="0"/>
              <a:cs typeface="Arial" pitchFamily="34" charset="0"/>
            </a:endParaRPr>
          </a:p>
        </p:txBody>
      </p:sp>
      <p:sp>
        <p:nvSpPr>
          <p:cNvPr id="3" name="Slide Number Placeholder 2"/>
          <p:cNvSpPr>
            <a:spLocks noGrp="1"/>
          </p:cNvSpPr>
          <p:nvPr>
            <p:ph type="sldNum" sz="quarter" idx="10"/>
          </p:nvPr>
        </p:nvSpPr>
        <p:spPr/>
        <p:txBody>
          <a:bodyPr/>
          <a:lstStyle/>
          <a:p>
            <a:fld id="{60604E39-6C21-4988-A2DB-6DDB6120D6E4}" type="slidenum">
              <a:rPr lang="en-US" smtClean="0"/>
              <a:pPr/>
              <a:t>10</a:t>
            </a:fld>
            <a:endParaRPr lang="en-US"/>
          </a:p>
        </p:txBody>
      </p:sp>
      <p:sp>
        <p:nvSpPr>
          <p:cNvPr id="5" name="圆角矩形标注 4"/>
          <p:cNvSpPr/>
          <p:nvPr/>
        </p:nvSpPr>
        <p:spPr>
          <a:xfrm>
            <a:off x="6261159" y="21020"/>
            <a:ext cx="2718858" cy="1055515"/>
          </a:xfrm>
          <a:prstGeom prst="wedgeRoundRectCallout">
            <a:avLst>
              <a:gd name="adj1" fmla="val -64525"/>
              <a:gd name="adj2" fmla="val 53521"/>
              <a:gd name="adj3" fmla="val 16667"/>
            </a:avLst>
          </a:prstGeom>
          <a:solidFill>
            <a:srgbClr val="000099"/>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200" dirty="0" smtClean="0">
                <a:solidFill>
                  <a:schemeClr val="bg1"/>
                </a:solidFill>
                <a:ea typeface="Times New Roman"/>
                <a:cs typeface="Times New Roman"/>
              </a:rPr>
              <a:t>Good containment plan, including the supporting evidence of fulfilment as attached in milestone, and submitted before the due date.</a:t>
            </a:r>
            <a:endParaRPr lang="en-US" sz="1200" dirty="0">
              <a:solidFill>
                <a:schemeClr val="bg1"/>
              </a:solidFill>
              <a:ea typeface="Times New Roman"/>
              <a:cs typeface="Times New Roman"/>
            </a:endParaRPr>
          </a:p>
        </p:txBody>
      </p:sp>
      <p:sp>
        <p:nvSpPr>
          <p:cNvPr id="6" name="Rounded Rectangle 5"/>
          <p:cNvSpPr/>
          <p:nvPr/>
        </p:nvSpPr>
        <p:spPr>
          <a:xfrm>
            <a:off x="1143000" y="1479330"/>
            <a:ext cx="6781800" cy="411162"/>
          </a:xfrm>
          <a:prstGeom prst="roundRect">
            <a:avLst/>
          </a:prstGeom>
          <a:noFill/>
          <a:ln w="57150">
            <a:solidFill>
              <a:srgbClr val="C0000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latin typeface="Arial" pitchFamily="34" charset="0"/>
              <a:cs typeface="Arial" pitchFamily="34" charset="0"/>
            </a:endParaRPr>
          </a:p>
        </p:txBody>
      </p:sp>
      <p:sp>
        <p:nvSpPr>
          <p:cNvPr id="8" name="Rounded Rectangle 7"/>
          <p:cNvSpPr/>
          <p:nvPr/>
        </p:nvSpPr>
        <p:spPr>
          <a:xfrm>
            <a:off x="1143000" y="3200400"/>
            <a:ext cx="6781800" cy="228600"/>
          </a:xfrm>
          <a:prstGeom prst="roundRect">
            <a:avLst/>
          </a:prstGeom>
          <a:noFill/>
          <a:ln w="57150">
            <a:solidFill>
              <a:srgbClr val="C0000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latin typeface="Arial" pitchFamily="34" charset="0"/>
              <a:cs typeface="Arial" pitchFamily="34" charset="0"/>
            </a:endParaRPr>
          </a:p>
        </p:txBody>
      </p:sp>
      <p:sp>
        <p:nvSpPr>
          <p:cNvPr id="10" name="Rounded Rectangle 9"/>
          <p:cNvSpPr/>
          <p:nvPr/>
        </p:nvSpPr>
        <p:spPr>
          <a:xfrm>
            <a:off x="1181100" y="4731062"/>
            <a:ext cx="6781800" cy="228600"/>
          </a:xfrm>
          <a:prstGeom prst="roundRect">
            <a:avLst/>
          </a:prstGeom>
          <a:noFill/>
          <a:ln w="57150">
            <a:solidFill>
              <a:srgbClr val="C0000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latin typeface="Arial" pitchFamily="34" charset="0"/>
              <a:cs typeface="Arial" pitchFamily="34" charset="0"/>
            </a:endParaRPr>
          </a:p>
        </p:txBody>
      </p:sp>
      <p:sp>
        <p:nvSpPr>
          <p:cNvPr id="9" name="圆角矩形标注 4"/>
          <p:cNvSpPr/>
          <p:nvPr/>
        </p:nvSpPr>
        <p:spPr>
          <a:xfrm>
            <a:off x="6248400" y="3429000"/>
            <a:ext cx="2743200" cy="2175203"/>
          </a:xfrm>
          <a:prstGeom prst="wedgeRoundRectCallout">
            <a:avLst>
              <a:gd name="adj1" fmla="val -78649"/>
              <a:gd name="adj2" fmla="val -49370"/>
              <a:gd name="adj3" fmla="val 16667"/>
            </a:avLst>
          </a:prstGeom>
          <a:solidFill>
            <a:srgbClr val="800000"/>
          </a:solidFill>
          <a:ln/>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solidFill>
                  <a:schemeClr val="bg1"/>
                </a:solidFill>
                <a:ea typeface="Times New Roman"/>
                <a:cs typeface="Times New Roman"/>
              </a:rPr>
              <a:t>For the Owner Verification, it may not be appropriate to set up as “Acceptance from </a:t>
            </a:r>
            <a:r>
              <a:rPr lang="en-US" sz="1200" dirty="0" err="1" smtClean="0">
                <a:solidFill>
                  <a:schemeClr val="bg1"/>
                </a:solidFill>
                <a:ea typeface="Times New Roman"/>
                <a:cs typeface="Times New Roman"/>
              </a:rPr>
              <a:t>Accredia</a:t>
            </a:r>
            <a:r>
              <a:rPr lang="en-US" sz="1200" dirty="0" smtClean="0">
                <a:solidFill>
                  <a:schemeClr val="bg1"/>
                </a:solidFill>
                <a:ea typeface="Times New Roman"/>
                <a:cs typeface="Times New Roman"/>
              </a:rPr>
              <a:t>” because it cannot demonstrate that the corrective action is effective.  </a:t>
            </a:r>
          </a:p>
          <a:p>
            <a:endParaRPr lang="en-US" sz="1200" dirty="0">
              <a:solidFill>
                <a:schemeClr val="bg1"/>
              </a:solidFill>
              <a:ea typeface="Times New Roman"/>
              <a:cs typeface="Times New Roman"/>
            </a:endParaRPr>
          </a:p>
          <a:p>
            <a:r>
              <a:rPr lang="en-US" sz="1200" dirty="0" smtClean="0">
                <a:solidFill>
                  <a:schemeClr val="bg1"/>
                </a:solidFill>
                <a:ea typeface="Times New Roman"/>
                <a:cs typeface="Times New Roman"/>
              </a:rPr>
              <a:t>Besides, it may not be appropriate set up the </a:t>
            </a:r>
            <a:r>
              <a:rPr lang="en-US" sz="1200" dirty="0">
                <a:solidFill>
                  <a:schemeClr val="bg1"/>
                </a:solidFill>
                <a:ea typeface="Times New Roman"/>
                <a:cs typeface="Times New Roman"/>
              </a:rPr>
              <a:t>milestone expectation as “Provide ACCREDIA scope updated with ETSI Standard</a:t>
            </a:r>
            <a:r>
              <a:rPr lang="en-US" sz="1200" dirty="0" smtClean="0">
                <a:solidFill>
                  <a:schemeClr val="bg1"/>
                </a:solidFill>
                <a:ea typeface="Times New Roman"/>
                <a:cs typeface="Times New Roman"/>
              </a:rPr>
              <a:t>”.</a:t>
            </a:r>
            <a:endParaRPr lang="en-US" sz="1200" dirty="0">
              <a:solidFill>
                <a:schemeClr val="bg1"/>
              </a:solidFill>
              <a:ea typeface="Times New Roman"/>
              <a:cs typeface="Times New Roman"/>
            </a:endParaRPr>
          </a:p>
        </p:txBody>
      </p:sp>
      <p:sp>
        <p:nvSpPr>
          <p:cNvPr id="7" name="圆角矩形标注 4"/>
          <p:cNvSpPr/>
          <p:nvPr/>
        </p:nvSpPr>
        <p:spPr>
          <a:xfrm>
            <a:off x="76200" y="1952184"/>
            <a:ext cx="1786091" cy="2764591"/>
          </a:xfrm>
          <a:prstGeom prst="wedgeRoundRectCallout">
            <a:avLst>
              <a:gd name="adj1" fmla="val -497"/>
              <a:gd name="adj2" fmla="val -62789"/>
              <a:gd name="adj3" fmla="val 16667"/>
            </a:avLst>
          </a:prstGeom>
          <a:solidFill>
            <a:srgbClr val="800000"/>
          </a:solidFill>
          <a:ln/>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solidFill>
                  <a:schemeClr val="bg1"/>
                </a:solidFill>
                <a:ea typeface="Times New Roman"/>
                <a:cs typeface="Times New Roman"/>
              </a:rPr>
              <a:t>For corrective action (only item), while it is understood to explore the training opportunity in the future when it is needed, however, it is lack of relevancy to the “Root Cause” being addressed.</a:t>
            </a:r>
          </a:p>
          <a:p>
            <a:endParaRPr lang="en-US" sz="1200" dirty="0">
              <a:solidFill>
                <a:schemeClr val="bg1"/>
              </a:solidFill>
              <a:ea typeface="Times New Roman"/>
              <a:cs typeface="Times New Roman"/>
            </a:endParaRPr>
          </a:p>
          <a:p>
            <a:r>
              <a:rPr lang="en-US" sz="1200" dirty="0" smtClean="0">
                <a:solidFill>
                  <a:schemeClr val="bg1"/>
                </a:solidFill>
                <a:ea typeface="Times New Roman"/>
                <a:cs typeface="Times New Roman"/>
              </a:rPr>
              <a:t>Besides, the 2</a:t>
            </a:r>
            <a:r>
              <a:rPr lang="en-US" sz="1200" baseline="30000" dirty="0" smtClean="0">
                <a:solidFill>
                  <a:schemeClr val="bg1"/>
                </a:solidFill>
                <a:ea typeface="Times New Roman"/>
                <a:cs typeface="Times New Roman"/>
              </a:rPr>
              <a:t>nd</a:t>
            </a:r>
            <a:r>
              <a:rPr lang="en-US" sz="1200" dirty="0" smtClean="0">
                <a:solidFill>
                  <a:schemeClr val="bg1"/>
                </a:solidFill>
                <a:ea typeface="Times New Roman"/>
                <a:cs typeface="Times New Roman"/>
              </a:rPr>
              <a:t> milestone is overdue to be responded.</a:t>
            </a:r>
            <a:endParaRPr lang="en-US" sz="1200" dirty="0">
              <a:solidFill>
                <a:schemeClr val="bg1"/>
              </a:solidFill>
              <a:ea typeface="Times New Roman"/>
              <a:cs typeface="Times New Roman"/>
            </a:endParaRPr>
          </a:p>
        </p:txBody>
      </p:sp>
      <p:sp>
        <p:nvSpPr>
          <p:cNvPr id="11" name="圆角矩形标注 4"/>
          <p:cNvSpPr/>
          <p:nvPr/>
        </p:nvSpPr>
        <p:spPr>
          <a:xfrm>
            <a:off x="3536730" y="5857665"/>
            <a:ext cx="3276600" cy="784435"/>
          </a:xfrm>
          <a:prstGeom prst="wedgeRoundRectCallout">
            <a:avLst>
              <a:gd name="adj1" fmla="val -44432"/>
              <a:gd name="adj2" fmla="val -163541"/>
              <a:gd name="adj3" fmla="val 16667"/>
            </a:avLst>
          </a:prstGeom>
          <a:solidFill>
            <a:srgbClr val="800000"/>
          </a:solidFill>
          <a:ln/>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solidFill>
                  <a:schemeClr val="bg1"/>
                </a:solidFill>
                <a:ea typeface="Times New Roman"/>
                <a:cs typeface="Times New Roman"/>
              </a:rPr>
              <a:t>Uncertain whether this CAR will be accepted as effective after verification although this CAR is still awaiting for verification.</a:t>
            </a:r>
            <a:endParaRPr lang="en-US" sz="1200" dirty="0">
              <a:solidFill>
                <a:schemeClr val="bg1"/>
              </a:solidFill>
              <a:ea typeface="Times New Roman"/>
              <a:cs typeface="Times New Roman"/>
            </a:endParaRPr>
          </a:p>
        </p:txBody>
      </p:sp>
      <p:pic>
        <p:nvPicPr>
          <p:cNvPr id="13" name="Picture 12"/>
          <p:cNvPicPr>
            <a:picLocks noChangeAspect="1"/>
          </p:cNvPicPr>
          <p:nvPr/>
        </p:nvPicPr>
        <p:blipFill rotWithShape="1">
          <a:blip r:embed="rId4"/>
          <a:srcRect l="2899" t="10577" r="37681" b="-4043"/>
          <a:stretch/>
        </p:blipFill>
        <p:spPr>
          <a:xfrm>
            <a:off x="1447800" y="3886200"/>
            <a:ext cx="3753560" cy="3662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039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7"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67427" y="761478"/>
            <a:ext cx="7209145" cy="6020322"/>
          </a:xfrm>
          <a:prstGeom prst="rect">
            <a:avLst/>
          </a:prstGeom>
        </p:spPr>
      </p:pic>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163916470</a:t>
            </a:r>
            <a:endParaRPr lang="en-US" dirty="0"/>
          </a:p>
        </p:txBody>
      </p:sp>
      <p:sp>
        <p:nvSpPr>
          <p:cNvPr id="3" name="Slide Number Placeholder 2"/>
          <p:cNvSpPr>
            <a:spLocks noGrp="1"/>
          </p:cNvSpPr>
          <p:nvPr>
            <p:ph type="sldNum" sz="quarter" idx="10"/>
          </p:nvPr>
        </p:nvSpPr>
        <p:spPr/>
        <p:txBody>
          <a:bodyPr/>
          <a:lstStyle/>
          <a:p>
            <a:fld id="{60604E39-6C21-4988-A2DB-6DDB6120D6E4}" type="slidenum">
              <a:rPr lang="en-US" smtClean="0"/>
              <a:pPr/>
              <a:t>11</a:t>
            </a:fld>
            <a:endParaRPr lang="en-US"/>
          </a:p>
        </p:txBody>
      </p:sp>
      <p:sp>
        <p:nvSpPr>
          <p:cNvPr id="8" name="圆角矩形标注 4"/>
          <p:cNvSpPr/>
          <p:nvPr/>
        </p:nvSpPr>
        <p:spPr>
          <a:xfrm>
            <a:off x="3886200" y="152400"/>
            <a:ext cx="2133600" cy="1028226"/>
          </a:xfrm>
          <a:prstGeom prst="wedgeRoundRectCallout">
            <a:avLst>
              <a:gd name="adj1" fmla="val -65452"/>
              <a:gd name="adj2" fmla="val 122663"/>
              <a:gd name="adj3" fmla="val 16667"/>
            </a:avLst>
          </a:prstGeom>
          <a:solidFill>
            <a:srgbClr val="80000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200" dirty="0" smtClean="0">
                <a:solidFill>
                  <a:schemeClr val="bg1"/>
                </a:solidFill>
                <a:ea typeface="Times New Roman"/>
                <a:cs typeface="Times New Roman"/>
              </a:rPr>
              <a:t>Suggestion: May be too early to skip the reporting line and jump to Mr. Joe Taylor.</a:t>
            </a:r>
            <a:endParaRPr lang="en-US" sz="1200" dirty="0">
              <a:solidFill>
                <a:schemeClr val="bg1"/>
              </a:solidFill>
              <a:ea typeface="Times New Roman"/>
              <a:cs typeface="Times New Roman"/>
            </a:endParaRPr>
          </a:p>
        </p:txBody>
      </p:sp>
    </p:spTree>
    <p:extLst>
      <p:ext uri="{BB962C8B-B14F-4D97-AF65-F5344CB8AC3E}">
        <p14:creationId xmlns:p14="http://schemas.microsoft.com/office/powerpoint/2010/main" val="230448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163916470 – </a:t>
            </a:r>
            <a:r>
              <a:rPr lang="en-US" altLang="en-US" dirty="0" smtClean="0">
                <a:latin typeface="Arial" pitchFamily="34" charset="0"/>
                <a:ea typeface="ＭＳ Ｐゴシック" pitchFamily="34" charset="-128"/>
                <a:cs typeface="Geneva"/>
              </a:rPr>
              <a:t>CBS Check</a:t>
            </a:r>
          </a:p>
        </p:txBody>
      </p:sp>
      <p:sp>
        <p:nvSpPr>
          <p:cNvPr id="1843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ACECA390-74A9-476C-A65E-A20B9A62B3AB}" type="slidenum">
              <a:rPr lang="en-US" altLang="en-US" sz="1000" smtClean="0"/>
              <a:pPr eaLnBrk="1" hangingPunct="1">
                <a:spcBef>
                  <a:spcPct val="0"/>
                </a:spcBef>
              </a:pPr>
              <a:t>12</a:t>
            </a:fld>
            <a:endParaRPr lang="en-US" altLang="en-US" sz="1000" smtClean="0"/>
          </a:p>
        </p:txBody>
      </p:sp>
      <p:graphicFrame>
        <p:nvGraphicFramePr>
          <p:cNvPr id="5" name="Table 4"/>
          <p:cNvGraphicFramePr>
            <a:graphicFrameLocks noGrp="1"/>
          </p:cNvGraphicFramePr>
          <p:nvPr>
            <p:extLst>
              <p:ext uri="{D42A27DB-BD31-4B8C-83A1-F6EECF244321}">
                <p14:modId xmlns:p14="http://schemas.microsoft.com/office/powerpoint/2010/main" val="1772001433"/>
              </p:ext>
            </p:extLst>
          </p:nvPr>
        </p:nvGraphicFramePr>
        <p:xfrm>
          <a:off x="692150" y="1149350"/>
          <a:ext cx="7759700" cy="4559944"/>
        </p:xfrm>
        <a:graphic>
          <a:graphicData uri="http://schemas.openxmlformats.org/drawingml/2006/table">
            <a:tbl>
              <a:tblPr/>
              <a:tblGrid>
                <a:gridCol w="3238500"/>
                <a:gridCol w="1130300"/>
                <a:gridCol w="1130300"/>
                <a:gridCol w="1130300"/>
                <a:gridCol w="1130300"/>
              </a:tblGrid>
              <a:tr h="22225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CBS Requirements</a:t>
                      </a:r>
                    </a:p>
                  </a:txBody>
                  <a:tcPr marL="9525" marR="9525" marT="9528"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Excellent</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Moderate</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Need Improve</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N/A</a:t>
                      </a:r>
                    </a:p>
                  </a:txBody>
                  <a:tcPr marL="9525" marR="9525" marT="9528"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(C) Extensions are within requirement (&lt;30 days, 3 or less)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(T) Most appropriate ‘category’, ‘type’, ‘geography’ are selected</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(P) Facilitates the handling of disputed CARs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(T) Acts on CARs within required timeframe</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143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(C) Analysis shows clear path to root cause and scope; stakeholders identified</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4222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(C) Root cause statement is succinct, reasonable, complete (Shows ‘N/A’ for observations) </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6191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(C) Corrective actions fix the objective evidence and other problems found; address entire root cause and scope.  For observations, they do not go beyond fixing the objective evidence</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(C) Milestones address containment &amp; owner’s verification; completed per milestone expectations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(P) Verification per requirements </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(L) Referenced communications are attached as needed</a:t>
                      </a:r>
                    </a:p>
                  </a:txBody>
                  <a:tcPr marL="857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(C L)  Evidence of communication for overdue/escalated CARs and other pertinent concerns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(P) Trains other CAR Champions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sym typeface="Wingdings" panose="05000000000000000000" pitchFamily="2" charset="2"/>
                        </a:rPr>
                        <a:t></a:t>
                      </a: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r>
            </a:tbl>
          </a:graphicData>
        </a:graphic>
      </p:graphicFrame>
    </p:spTree>
    <p:extLst>
      <p:ext uri="{BB962C8B-B14F-4D97-AF65-F5344CB8AC3E}">
        <p14:creationId xmlns:p14="http://schemas.microsoft.com/office/powerpoint/2010/main" val="3537648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81000"/>
            <a:ext cx="5807636" cy="592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457200" y="381000"/>
            <a:ext cx="2057400" cy="639762"/>
          </a:xfrm>
          <a:noFill/>
          <a:ln>
            <a:solidFill>
              <a:schemeClr val="accent1"/>
            </a:solidFill>
          </a:ln>
        </p:spPr>
        <p:txBody>
          <a:bodyPr>
            <a:normAutofit fontScale="90000"/>
          </a:bodyPr>
          <a:lstStyle/>
          <a:p>
            <a:r>
              <a:rPr lang="en-US" sz="2400" dirty="0" smtClean="0"/>
              <a:t>CAR 163916470</a:t>
            </a:r>
            <a:endParaRPr lang="en-US" sz="2400" dirty="0"/>
          </a:p>
        </p:txBody>
      </p:sp>
      <p:sp>
        <p:nvSpPr>
          <p:cNvPr id="4" name="Rounded Rectangular Callout 3"/>
          <p:cNvSpPr/>
          <p:nvPr/>
        </p:nvSpPr>
        <p:spPr>
          <a:xfrm>
            <a:off x="498389" y="5029200"/>
            <a:ext cx="1752600" cy="762000"/>
          </a:xfrm>
          <a:prstGeom prst="wedgeRoundRectCallout">
            <a:avLst>
              <a:gd name="adj1" fmla="val 71831"/>
              <a:gd name="adj2" fmla="val 105743"/>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Still need verification by CAR Owner</a:t>
            </a:r>
            <a:endParaRPr lang="en-US" dirty="0">
              <a:solidFill>
                <a:schemeClr val="tx1"/>
              </a:solidFill>
            </a:endParaRPr>
          </a:p>
        </p:txBody>
      </p:sp>
      <p:sp>
        <p:nvSpPr>
          <p:cNvPr id="7" name="Rounded Rectangular Callout 6"/>
          <p:cNvSpPr/>
          <p:nvPr/>
        </p:nvSpPr>
        <p:spPr>
          <a:xfrm>
            <a:off x="609600" y="1143000"/>
            <a:ext cx="1981200" cy="762000"/>
          </a:xfrm>
          <a:prstGeom prst="wedgeRoundRectCallout">
            <a:avLst>
              <a:gd name="adj1" fmla="val 88282"/>
              <a:gd name="adj2" fmla="val 17094"/>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Stakeholders were not identified</a:t>
            </a:r>
            <a:endParaRPr lang="en-US" dirty="0">
              <a:solidFill>
                <a:schemeClr val="tx1"/>
              </a:solidFill>
            </a:endParaRPr>
          </a:p>
        </p:txBody>
      </p:sp>
      <p:sp>
        <p:nvSpPr>
          <p:cNvPr id="8" name="Rounded Rectangular Callout 7"/>
          <p:cNvSpPr/>
          <p:nvPr/>
        </p:nvSpPr>
        <p:spPr>
          <a:xfrm>
            <a:off x="640492" y="2667000"/>
            <a:ext cx="1752600" cy="762000"/>
          </a:xfrm>
          <a:prstGeom prst="wedgeRoundRectCallout">
            <a:avLst>
              <a:gd name="adj1" fmla="val 107553"/>
              <a:gd name="adj2" fmla="val 5203"/>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Why did this not happen in time?</a:t>
            </a:r>
            <a:endParaRPr lang="en-US" dirty="0">
              <a:solidFill>
                <a:schemeClr val="tx1"/>
              </a:solidFill>
            </a:endParaRPr>
          </a:p>
        </p:txBody>
      </p:sp>
    </p:spTree>
    <p:extLst>
      <p:ext uri="{BB962C8B-B14F-4D97-AF65-F5344CB8AC3E}">
        <p14:creationId xmlns:p14="http://schemas.microsoft.com/office/powerpoint/2010/main" val="79257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609600"/>
            <a:ext cx="6899933" cy="5938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629400" y="4724400"/>
            <a:ext cx="1981200" cy="1143000"/>
          </a:xfrm>
          <a:prstGeom prst="wedgeRoundRectCallout">
            <a:avLst>
              <a:gd name="adj1" fmla="val -74044"/>
              <a:gd name="adj2" fmla="val 26824"/>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CAR completed in timely manor; no escalations or extensions</a:t>
            </a:r>
            <a:endParaRPr lang="en-US" dirty="0">
              <a:solidFill>
                <a:schemeClr val="tx1"/>
              </a:solidFill>
            </a:endParaRPr>
          </a:p>
        </p:txBody>
      </p:sp>
      <p:sp>
        <p:nvSpPr>
          <p:cNvPr id="7" name="Rounded Rectangular Callout 6"/>
          <p:cNvSpPr/>
          <p:nvPr/>
        </p:nvSpPr>
        <p:spPr>
          <a:xfrm>
            <a:off x="5486400" y="1981200"/>
            <a:ext cx="2590800" cy="762000"/>
          </a:xfrm>
          <a:prstGeom prst="wedgeRoundRectCallout">
            <a:avLst>
              <a:gd name="adj1" fmla="val -103197"/>
              <a:gd name="adj2" fmla="val 74391"/>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Could provide more guidance on objective evidence needed</a:t>
            </a:r>
            <a:endParaRPr lang="en-US" dirty="0">
              <a:solidFill>
                <a:schemeClr val="tx1"/>
              </a:solidFill>
            </a:endParaRPr>
          </a:p>
        </p:txBody>
      </p:sp>
      <p:sp>
        <p:nvSpPr>
          <p:cNvPr id="10" name="Title 1"/>
          <p:cNvSpPr>
            <a:spLocks noGrp="1"/>
          </p:cNvSpPr>
          <p:nvPr>
            <p:ph type="title"/>
          </p:nvPr>
        </p:nvSpPr>
        <p:spPr>
          <a:xfrm>
            <a:off x="6324600" y="228600"/>
            <a:ext cx="2057400" cy="639762"/>
          </a:xfrm>
          <a:noFill/>
          <a:ln>
            <a:solidFill>
              <a:schemeClr val="accent1"/>
            </a:solidFill>
          </a:ln>
        </p:spPr>
        <p:txBody>
          <a:bodyPr>
            <a:normAutofit fontScale="90000"/>
          </a:bodyPr>
          <a:lstStyle/>
          <a:p>
            <a:r>
              <a:rPr lang="en-US" sz="2400" dirty="0" smtClean="0"/>
              <a:t>CAR 163916470</a:t>
            </a:r>
            <a:endParaRPr lang="en-US" sz="2400" dirty="0"/>
          </a:p>
        </p:txBody>
      </p:sp>
    </p:spTree>
    <p:extLst>
      <p:ext uri="{BB962C8B-B14F-4D97-AF65-F5344CB8AC3E}">
        <p14:creationId xmlns:p14="http://schemas.microsoft.com/office/powerpoint/2010/main" val="20979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ular Callout 4"/>
          <p:cNvSpPr/>
          <p:nvPr/>
        </p:nvSpPr>
        <p:spPr>
          <a:xfrm>
            <a:off x="5486400" y="1287162"/>
            <a:ext cx="1981200" cy="1143000"/>
          </a:xfrm>
          <a:prstGeom prst="wedgeRoundRectCallout">
            <a:avLst>
              <a:gd name="adj1" fmla="val -22900"/>
              <a:gd name="adj2" fmla="val 48446"/>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CAR Admin responded promptly</a:t>
            </a:r>
            <a:endParaRPr lang="en-US" dirty="0">
              <a:solidFill>
                <a:schemeClr val="tx1"/>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267200"/>
            <a:ext cx="28575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ular Callout 6"/>
          <p:cNvSpPr/>
          <p:nvPr/>
        </p:nvSpPr>
        <p:spPr>
          <a:xfrm>
            <a:off x="2286000" y="5210173"/>
            <a:ext cx="2667000" cy="942975"/>
          </a:xfrm>
          <a:prstGeom prst="wedgeRoundRectCallout">
            <a:avLst>
              <a:gd name="adj1" fmla="val 80753"/>
              <a:gd name="adj2" fmla="val -26553"/>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Removed executives from escalation path</a:t>
            </a:r>
            <a:endParaRPr lang="en-US" dirty="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4325"/>
            <a:ext cx="42005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6448168" y="314325"/>
            <a:ext cx="2057400" cy="639762"/>
          </a:xfrm>
          <a:noFill/>
          <a:ln>
            <a:solidFill>
              <a:schemeClr val="accent1"/>
            </a:solidFill>
          </a:ln>
        </p:spPr>
        <p:txBody>
          <a:bodyPr>
            <a:normAutofit fontScale="90000"/>
          </a:bodyPr>
          <a:lstStyle/>
          <a:p>
            <a:r>
              <a:rPr lang="en-US" sz="2400" dirty="0" smtClean="0"/>
              <a:t>CAR 163916470</a:t>
            </a:r>
            <a:endParaRPr lang="en-US" sz="2400" dirty="0"/>
          </a:p>
        </p:txBody>
      </p:sp>
    </p:spTree>
    <p:extLst>
      <p:ext uri="{BB962C8B-B14F-4D97-AF65-F5344CB8AC3E}">
        <p14:creationId xmlns:p14="http://schemas.microsoft.com/office/powerpoint/2010/main" val="171358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09957575"/>
              </p:ext>
            </p:extLst>
          </p:nvPr>
        </p:nvGraphicFramePr>
        <p:xfrm>
          <a:off x="692150" y="838200"/>
          <a:ext cx="7759700" cy="4783151"/>
        </p:xfrm>
        <a:graphic>
          <a:graphicData uri="http://schemas.openxmlformats.org/drawingml/2006/table">
            <a:tbl>
              <a:tblPr/>
              <a:tblGrid>
                <a:gridCol w="3238500"/>
                <a:gridCol w="1130300"/>
                <a:gridCol w="1130300"/>
                <a:gridCol w="1130300"/>
                <a:gridCol w="1130300"/>
              </a:tblGrid>
              <a:tr h="222950">
                <a:tc>
                  <a:txBody>
                    <a:bodyPr/>
                    <a:lstStyle/>
                    <a:p>
                      <a:pPr algn="ctr" fontAlgn="b"/>
                      <a:r>
                        <a:rPr lang="en-US" sz="1400" b="0" i="0" u="none" strike="noStrike" dirty="0">
                          <a:solidFill>
                            <a:srgbClr val="000000"/>
                          </a:solidFill>
                          <a:effectLst/>
                          <a:latin typeface="Calibri"/>
                        </a:rPr>
                        <a:t>CBS Requirements</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Excellent</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Moderate</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Need Improve</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N/A</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874">
                <a:tc>
                  <a:txBody>
                    <a:bodyPr/>
                    <a:lstStyle/>
                    <a:p>
                      <a:pPr algn="l" fontAlgn="ctr"/>
                      <a:r>
                        <a:rPr lang="en-US" sz="1000" b="0" i="1" u="none" strike="noStrike" dirty="0">
                          <a:solidFill>
                            <a:srgbClr val="000000"/>
                          </a:solidFill>
                          <a:effectLst/>
                          <a:latin typeface="Times New Roman"/>
                        </a:rPr>
                        <a:t>(C) Extensions are within requirement (&lt;30 days, 3 or less)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algn="l" fontAlgn="ctr"/>
                      <a:r>
                        <a:rPr lang="en-US" sz="1000" b="0" i="1" u="none" strike="noStrike" dirty="0">
                          <a:solidFill>
                            <a:srgbClr val="000000"/>
                          </a:solidFill>
                          <a:effectLst/>
                          <a:latin typeface="Times New Roman"/>
                        </a:rPr>
                        <a:t>(T) Most appropriate ‘category’, ‘type’, ‘geography’ are selected</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Facilitates the handling of disputed CARs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(T) Acts on CARs within required </a:t>
                      </a:r>
                      <a:r>
                        <a:rPr lang="en-US" sz="1000" b="0" i="1" u="none" strike="noStrike" kern="1200" dirty="0" smtClean="0">
                          <a:solidFill>
                            <a:srgbClr val="000000"/>
                          </a:solidFill>
                          <a:effectLst/>
                          <a:latin typeface="Times New Roman"/>
                          <a:ea typeface="+mn-ea"/>
                          <a:cs typeface="+mn-cs"/>
                        </a:rPr>
                        <a:t>timeframe  </a:t>
                      </a:r>
                      <a:endParaRPr lang="en-US" sz="1000" b="0" i="1" u="none" strike="noStrike" kern="1200" dirty="0">
                        <a:solidFill>
                          <a:srgbClr val="000000"/>
                        </a:solidFill>
                        <a:effectLst/>
                        <a:latin typeface="Times New Roman"/>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14417">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Analysis shows clear path to root cause and scope; stakeholders identified</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21762">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Root cause statement is succinct, reasonable, complete </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smtClean="0">
                          <a:solidFill>
                            <a:srgbClr val="000000"/>
                          </a:solidFill>
                          <a:effectLst/>
                          <a:latin typeface="+mn-lt"/>
                        </a:rPr>
                        <a:t>√</a:t>
                      </a:r>
                      <a:endParaRPr lang="en-US" sz="1400" b="0" i="0" u="none" strike="noStrike" dirty="0" smtClean="0">
                        <a:solidFill>
                          <a:srgbClr val="000000"/>
                        </a:solidFill>
                        <a:effectLst/>
                        <a:latin typeface="+mn-lt"/>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19307">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Corrective actions fix the objective evidence and other problems found; address entire root cause and scope.  For observations, they do not go beyond fixing the objective evidence</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Milestones address containment &amp; owner’s verification; completed per milestone expectations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Verification per requirements </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(L) Referenced communications are attached as needed</a:t>
                      </a:r>
                    </a:p>
                  </a:txBody>
                  <a:tcPr marL="857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L)  Evidence of communication for overdue/escalated CARs and other pertinent concerns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Trains other CAR Champions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sp>
        <p:nvSpPr>
          <p:cNvPr id="5" name="Title 1"/>
          <p:cNvSpPr>
            <a:spLocks noGrp="1"/>
          </p:cNvSpPr>
          <p:nvPr>
            <p:ph type="title"/>
          </p:nvPr>
        </p:nvSpPr>
        <p:spPr>
          <a:xfrm>
            <a:off x="685800" y="228600"/>
            <a:ext cx="2057400" cy="639762"/>
          </a:xfrm>
          <a:noFill/>
          <a:ln>
            <a:solidFill>
              <a:schemeClr val="accent1"/>
            </a:solidFill>
          </a:ln>
        </p:spPr>
        <p:txBody>
          <a:bodyPr>
            <a:normAutofit fontScale="90000"/>
          </a:bodyPr>
          <a:lstStyle/>
          <a:p>
            <a:r>
              <a:rPr lang="en-US" sz="2400" dirty="0" smtClean="0"/>
              <a:t>CAR 163916470</a:t>
            </a:r>
            <a:endParaRPr lang="en-US" sz="2400" dirty="0"/>
          </a:p>
        </p:txBody>
      </p:sp>
      <p:sp>
        <p:nvSpPr>
          <p:cNvPr id="6" name="5-Point Star 5"/>
          <p:cNvSpPr/>
          <p:nvPr/>
        </p:nvSpPr>
        <p:spPr>
          <a:xfrm>
            <a:off x="3124200" y="1988666"/>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46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163916470 Finding</a:t>
            </a:r>
          </a:p>
        </p:txBody>
      </p:sp>
    </p:spTree>
    <p:extLst>
      <p:ext uri="{BB962C8B-B14F-4D97-AF65-F5344CB8AC3E}">
        <p14:creationId xmlns:p14="http://schemas.microsoft.com/office/powerpoint/2010/main" val="1222238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5048" y="735066"/>
            <a:ext cx="7193903" cy="5738357"/>
          </a:xfrm>
          <a:prstGeom prst="rect">
            <a:avLst/>
          </a:prstGeom>
        </p:spPr>
      </p:pic>
      <p:sp>
        <p:nvSpPr>
          <p:cNvPr id="1536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163916470</a:t>
            </a:r>
          </a:p>
        </p:txBody>
      </p:sp>
      <p:sp>
        <p:nvSpPr>
          <p:cNvPr id="1536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83C46B89-4E08-410F-92A7-2E593E5E6636}" type="slidenum">
              <a:rPr lang="en-US" altLang="en-US" sz="1000" smtClean="0"/>
              <a:pPr eaLnBrk="1" hangingPunct="1">
                <a:spcBef>
                  <a:spcPct val="0"/>
                </a:spcBef>
              </a:pPr>
              <a:t>7</a:t>
            </a:fld>
            <a:endParaRPr lang="en-US" altLang="en-US" sz="1000" smtClean="0"/>
          </a:p>
        </p:txBody>
      </p:sp>
      <p:sp>
        <p:nvSpPr>
          <p:cNvPr id="7" name="Rounded Rectangle 6"/>
          <p:cNvSpPr/>
          <p:nvPr/>
        </p:nvSpPr>
        <p:spPr>
          <a:xfrm>
            <a:off x="6278252" y="240913"/>
            <a:ext cx="2503139" cy="988307"/>
          </a:xfrm>
          <a:prstGeom prst="roundRect">
            <a:avLst/>
          </a:prstGeom>
          <a:solidFill>
            <a:schemeClr val="accent4">
              <a:lumMod val="75000"/>
            </a:schemeClr>
          </a:solidFill>
          <a:ln w="57150"/>
          <a:effectLst>
            <a:outerShdw blurRad="50800" dist="762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latin typeface="Arial" pitchFamily="34" charset="0"/>
                <a:cs typeface="Arial" pitchFamily="34" charset="0"/>
              </a:rPr>
              <a:t>This is a Finding Accreditation CAR</a:t>
            </a:r>
          </a:p>
        </p:txBody>
      </p:sp>
    </p:spTree>
    <p:extLst>
      <p:ext uri="{BB962C8B-B14F-4D97-AF65-F5344CB8AC3E}">
        <p14:creationId xmlns:p14="http://schemas.microsoft.com/office/powerpoint/2010/main" val="3168049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7444" y="799575"/>
            <a:ext cx="7049111" cy="6058425"/>
          </a:xfrm>
          <a:prstGeom prst="rect">
            <a:avLst/>
          </a:prstGeom>
        </p:spPr>
      </p:pic>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163916470</a:t>
            </a:r>
            <a:endParaRPr lang="en-US" dirty="0"/>
          </a:p>
        </p:txBody>
      </p:sp>
      <p:sp>
        <p:nvSpPr>
          <p:cNvPr id="3" name="Slide Number Placeholder 2"/>
          <p:cNvSpPr>
            <a:spLocks noGrp="1"/>
          </p:cNvSpPr>
          <p:nvPr>
            <p:ph type="sldNum" sz="quarter" idx="10"/>
          </p:nvPr>
        </p:nvSpPr>
        <p:spPr/>
        <p:txBody>
          <a:bodyPr/>
          <a:lstStyle/>
          <a:p>
            <a:fld id="{60604E39-6C21-4988-A2DB-6DDB6120D6E4}" type="slidenum">
              <a:rPr lang="en-US" smtClean="0"/>
              <a:pPr/>
              <a:t>8</a:t>
            </a:fld>
            <a:endParaRPr lang="en-US"/>
          </a:p>
        </p:txBody>
      </p:sp>
      <p:sp>
        <p:nvSpPr>
          <p:cNvPr id="6" name="Rounded Rectangle 5"/>
          <p:cNvSpPr/>
          <p:nvPr/>
        </p:nvSpPr>
        <p:spPr>
          <a:xfrm>
            <a:off x="1142999" y="3886200"/>
            <a:ext cx="6781801" cy="2057400"/>
          </a:xfrm>
          <a:prstGeom prst="roundRect">
            <a:avLst/>
          </a:prstGeom>
          <a:noFill/>
          <a:ln w="57150">
            <a:solidFill>
              <a:srgbClr val="0000FF"/>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latin typeface="Arial" pitchFamily="34" charset="0"/>
              <a:cs typeface="Arial" pitchFamily="34" charset="0"/>
            </a:endParaRPr>
          </a:p>
        </p:txBody>
      </p:sp>
      <p:sp>
        <p:nvSpPr>
          <p:cNvPr id="11" name="Rounded Rectangle 10"/>
          <p:cNvSpPr/>
          <p:nvPr/>
        </p:nvSpPr>
        <p:spPr>
          <a:xfrm>
            <a:off x="1142999" y="1945203"/>
            <a:ext cx="6781801" cy="874197"/>
          </a:xfrm>
          <a:prstGeom prst="roundRect">
            <a:avLst/>
          </a:prstGeom>
          <a:noFill/>
          <a:ln w="57150">
            <a:solidFill>
              <a:srgbClr val="0000FF"/>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latin typeface="Arial" pitchFamily="34" charset="0"/>
              <a:cs typeface="Arial" pitchFamily="34" charset="0"/>
            </a:endParaRPr>
          </a:p>
        </p:txBody>
      </p:sp>
      <p:sp>
        <p:nvSpPr>
          <p:cNvPr id="7" name="圆角矩形标注 4"/>
          <p:cNvSpPr/>
          <p:nvPr/>
        </p:nvSpPr>
        <p:spPr>
          <a:xfrm>
            <a:off x="6248400" y="2577224"/>
            <a:ext cx="2718858" cy="1143000"/>
          </a:xfrm>
          <a:prstGeom prst="wedgeRoundRectCallout">
            <a:avLst>
              <a:gd name="adj1" fmla="val -40171"/>
              <a:gd name="adj2" fmla="val 71244"/>
              <a:gd name="adj3" fmla="val 16667"/>
            </a:avLst>
          </a:prstGeom>
          <a:solidFill>
            <a:srgbClr val="000099"/>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200" dirty="0" smtClean="0">
                <a:solidFill>
                  <a:schemeClr val="bg1"/>
                </a:solidFill>
                <a:ea typeface="Times New Roman"/>
                <a:cs typeface="Times New Roman"/>
              </a:rPr>
              <a:t>It is good for CAR Champion to add the important remarks to remind the CAR Owner </a:t>
            </a:r>
            <a:r>
              <a:rPr lang="en-US" sz="1200" dirty="0">
                <a:solidFill>
                  <a:schemeClr val="bg1"/>
                </a:solidFill>
                <a:ea typeface="Times New Roman"/>
                <a:cs typeface="Times New Roman"/>
              </a:rPr>
              <a:t>at the very beginning </a:t>
            </a:r>
            <a:r>
              <a:rPr lang="en-US" sz="1200" dirty="0" smtClean="0">
                <a:solidFill>
                  <a:schemeClr val="bg1"/>
                </a:solidFill>
                <a:ea typeface="Times New Roman"/>
                <a:cs typeface="Times New Roman"/>
              </a:rPr>
              <a:t>about the expectation of the Finding CAR handling.</a:t>
            </a:r>
            <a:endParaRPr lang="en-US" sz="1200" dirty="0">
              <a:solidFill>
                <a:schemeClr val="bg1"/>
              </a:solidFill>
              <a:ea typeface="Times New Roman"/>
              <a:cs typeface="Times New Roman"/>
            </a:endParaRPr>
          </a:p>
        </p:txBody>
      </p:sp>
      <p:sp>
        <p:nvSpPr>
          <p:cNvPr id="9" name="圆角矩形标注 4"/>
          <p:cNvSpPr/>
          <p:nvPr/>
        </p:nvSpPr>
        <p:spPr>
          <a:xfrm>
            <a:off x="176741" y="799575"/>
            <a:ext cx="2251149" cy="1143000"/>
          </a:xfrm>
          <a:prstGeom prst="wedgeRoundRectCallout">
            <a:avLst>
              <a:gd name="adj1" fmla="val 63869"/>
              <a:gd name="adj2" fmla="val 62424"/>
              <a:gd name="adj3" fmla="val 16667"/>
            </a:avLst>
          </a:prstGeom>
          <a:solidFill>
            <a:srgbClr val="000099"/>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200" dirty="0" smtClean="0">
                <a:solidFill>
                  <a:schemeClr val="bg1"/>
                </a:solidFill>
                <a:ea typeface="Times New Roman"/>
                <a:cs typeface="Times New Roman"/>
              </a:rPr>
              <a:t>It is also important for CAR Originator to translate the nonconformity and objective evidence as stated in the audit report into English.</a:t>
            </a:r>
            <a:endParaRPr lang="en-US" sz="1200" dirty="0">
              <a:solidFill>
                <a:schemeClr val="bg1"/>
              </a:solidFill>
              <a:ea typeface="Times New Roman"/>
              <a:cs typeface="Times New Roman"/>
            </a:endParaRPr>
          </a:p>
        </p:txBody>
      </p:sp>
    </p:spTree>
    <p:extLst>
      <p:ext uri="{BB962C8B-B14F-4D97-AF65-F5344CB8AC3E}">
        <p14:creationId xmlns:p14="http://schemas.microsoft.com/office/powerpoint/2010/main" val="146927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163916470</a:t>
            </a:r>
            <a:endParaRPr lang="en-US" dirty="0"/>
          </a:p>
        </p:txBody>
      </p:sp>
      <p:sp>
        <p:nvSpPr>
          <p:cNvPr id="3" name="Slide Number Placeholder 2"/>
          <p:cNvSpPr>
            <a:spLocks noGrp="1"/>
          </p:cNvSpPr>
          <p:nvPr>
            <p:ph type="sldNum" sz="quarter" idx="10"/>
          </p:nvPr>
        </p:nvSpPr>
        <p:spPr/>
        <p:txBody>
          <a:bodyPr/>
          <a:lstStyle/>
          <a:p>
            <a:fld id="{60604E39-6C21-4988-A2DB-6DDB6120D6E4}" type="slidenum">
              <a:rPr lang="en-US" smtClean="0"/>
              <a:pPr/>
              <a:t>9</a:t>
            </a:fld>
            <a:endParaRPr lang="en-US"/>
          </a:p>
        </p:txBody>
      </p:sp>
      <p:pic>
        <p:nvPicPr>
          <p:cNvPr id="4" name="Picture 3"/>
          <p:cNvPicPr>
            <a:picLocks noChangeAspect="1"/>
          </p:cNvPicPr>
          <p:nvPr/>
        </p:nvPicPr>
        <p:blipFill>
          <a:blip r:embed="rId2"/>
          <a:stretch>
            <a:fillRect/>
          </a:stretch>
        </p:blipFill>
        <p:spPr>
          <a:xfrm>
            <a:off x="1055065" y="838200"/>
            <a:ext cx="7033870" cy="5951736"/>
          </a:xfrm>
          <a:prstGeom prst="rect">
            <a:avLst/>
          </a:prstGeom>
        </p:spPr>
      </p:pic>
      <p:sp>
        <p:nvSpPr>
          <p:cNvPr id="5" name="Rounded Rectangle 4"/>
          <p:cNvSpPr/>
          <p:nvPr/>
        </p:nvSpPr>
        <p:spPr>
          <a:xfrm>
            <a:off x="1143000" y="1905000"/>
            <a:ext cx="6781800" cy="2971800"/>
          </a:xfrm>
          <a:prstGeom prst="roundRect">
            <a:avLst/>
          </a:prstGeom>
          <a:noFill/>
          <a:ln w="57150">
            <a:solidFill>
              <a:srgbClr val="C0000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latin typeface="Arial" pitchFamily="34" charset="0"/>
              <a:cs typeface="Arial" pitchFamily="34" charset="0"/>
            </a:endParaRPr>
          </a:p>
        </p:txBody>
      </p:sp>
      <p:sp>
        <p:nvSpPr>
          <p:cNvPr id="6" name="圆角矩形标注 4"/>
          <p:cNvSpPr/>
          <p:nvPr/>
        </p:nvSpPr>
        <p:spPr>
          <a:xfrm>
            <a:off x="5257800" y="76200"/>
            <a:ext cx="3830408" cy="1755795"/>
          </a:xfrm>
          <a:prstGeom prst="wedgeRoundRectCallout">
            <a:avLst>
              <a:gd name="adj1" fmla="val -35207"/>
              <a:gd name="adj2" fmla="val 67068"/>
              <a:gd name="adj3" fmla="val 16667"/>
            </a:avLst>
          </a:prstGeom>
          <a:solidFill>
            <a:srgbClr val="800000"/>
          </a:solidFill>
          <a:ln/>
        </p:spPr>
        <p:style>
          <a:lnRef idx="3">
            <a:schemeClr val="lt1"/>
          </a:lnRef>
          <a:fillRef idx="1">
            <a:schemeClr val="accent4"/>
          </a:fillRef>
          <a:effectRef idx="1">
            <a:schemeClr val="accent4"/>
          </a:effectRef>
          <a:fontRef idx="minor">
            <a:schemeClr val="lt1"/>
          </a:fontRef>
        </p:style>
        <p:txBody>
          <a:bodyPr rtlCol="0" anchor="ctr"/>
          <a:lstStyle/>
          <a:p>
            <a:pPr marL="0" marR="0">
              <a:spcBef>
                <a:spcPts val="0"/>
              </a:spcBef>
              <a:spcAft>
                <a:spcPts val="0"/>
              </a:spcAft>
            </a:pPr>
            <a:r>
              <a:rPr lang="en-US" sz="1200" dirty="0" smtClean="0">
                <a:solidFill>
                  <a:schemeClr val="bg1"/>
                </a:solidFill>
                <a:ea typeface="Times New Roman"/>
                <a:cs typeface="Times New Roman"/>
              </a:rPr>
              <a:t>The Analysis cannot systematically illustrate the reason of why training of personnel cannot be undertaken prior to the accreditation audit.</a:t>
            </a:r>
          </a:p>
          <a:p>
            <a:pPr marL="0" marR="0">
              <a:spcBef>
                <a:spcPts val="0"/>
              </a:spcBef>
              <a:spcAft>
                <a:spcPts val="0"/>
              </a:spcAft>
            </a:pPr>
            <a:endParaRPr lang="en-US" sz="1200" dirty="0">
              <a:solidFill>
                <a:schemeClr val="bg1"/>
              </a:solidFill>
              <a:ea typeface="Times New Roman"/>
              <a:cs typeface="Times New Roman"/>
            </a:endParaRPr>
          </a:p>
          <a:p>
            <a:pPr marL="0" marR="0">
              <a:spcBef>
                <a:spcPts val="0"/>
              </a:spcBef>
              <a:spcAft>
                <a:spcPts val="0"/>
              </a:spcAft>
            </a:pPr>
            <a:r>
              <a:rPr lang="en-US" sz="1200" dirty="0" smtClean="0">
                <a:solidFill>
                  <a:schemeClr val="bg1"/>
                </a:solidFill>
                <a:ea typeface="Times New Roman"/>
                <a:cs typeface="Times New Roman"/>
              </a:rPr>
              <a:t>Highly suggest to utilizing 5-WHYs’ approach to drill down the root cause, and remove other irrelevant paragraphs, e.g. heavy workload, unavailability of test instruments and </a:t>
            </a:r>
            <a:r>
              <a:rPr lang="en-US" sz="1200" dirty="0" err="1" smtClean="0">
                <a:solidFill>
                  <a:schemeClr val="bg1"/>
                </a:solidFill>
                <a:ea typeface="Times New Roman"/>
                <a:cs typeface="Times New Roman"/>
              </a:rPr>
              <a:t>softwares</a:t>
            </a:r>
            <a:r>
              <a:rPr lang="en-US" sz="1200" dirty="0" smtClean="0">
                <a:solidFill>
                  <a:schemeClr val="bg1"/>
                </a:solidFill>
                <a:ea typeface="Times New Roman"/>
                <a:cs typeface="Times New Roman"/>
              </a:rPr>
              <a:t>, etc.</a:t>
            </a:r>
            <a:endParaRPr lang="en-US" sz="1200" dirty="0">
              <a:solidFill>
                <a:schemeClr val="bg1"/>
              </a:solidFill>
              <a:ea typeface="Times New Roman"/>
              <a:cs typeface="Times New Roman"/>
            </a:endParaRPr>
          </a:p>
        </p:txBody>
      </p:sp>
      <p:sp>
        <p:nvSpPr>
          <p:cNvPr id="7" name="Rounded Rectangle 6"/>
          <p:cNvSpPr/>
          <p:nvPr/>
        </p:nvSpPr>
        <p:spPr>
          <a:xfrm>
            <a:off x="1143000" y="5105400"/>
            <a:ext cx="6781800" cy="457200"/>
          </a:xfrm>
          <a:prstGeom prst="roundRect">
            <a:avLst/>
          </a:prstGeom>
          <a:noFill/>
          <a:ln w="57150">
            <a:solidFill>
              <a:srgbClr val="C0000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latin typeface="Arial" pitchFamily="34" charset="0"/>
              <a:cs typeface="Arial" pitchFamily="34" charset="0"/>
            </a:endParaRPr>
          </a:p>
        </p:txBody>
      </p:sp>
      <p:sp>
        <p:nvSpPr>
          <p:cNvPr id="8" name="圆角矩形标注 4"/>
          <p:cNvSpPr/>
          <p:nvPr/>
        </p:nvSpPr>
        <p:spPr>
          <a:xfrm>
            <a:off x="152400" y="2362200"/>
            <a:ext cx="2502865" cy="2074079"/>
          </a:xfrm>
          <a:prstGeom prst="wedgeRoundRectCallout">
            <a:avLst>
              <a:gd name="adj1" fmla="val -5712"/>
              <a:gd name="adj2" fmla="val 94225"/>
              <a:gd name="adj3" fmla="val 16667"/>
            </a:avLst>
          </a:prstGeom>
          <a:solidFill>
            <a:srgbClr val="800000"/>
          </a:solidFill>
          <a:ln/>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solidFill>
                  <a:schemeClr val="bg1"/>
                </a:solidFill>
                <a:ea typeface="Times New Roman"/>
                <a:cs typeface="Times New Roman"/>
              </a:rPr>
              <a:t>In the Analysis part, it is advisable to illustrate more the background and rationale of why the scope of nonconformance is limited in </a:t>
            </a:r>
            <a:r>
              <a:rPr lang="en-US" sz="1200" dirty="0" err="1" smtClean="0">
                <a:solidFill>
                  <a:schemeClr val="bg1"/>
                </a:solidFill>
                <a:ea typeface="Times New Roman"/>
                <a:cs typeface="Times New Roman"/>
              </a:rPr>
              <a:t>Carugate</a:t>
            </a:r>
            <a:r>
              <a:rPr lang="en-US" sz="1200" dirty="0" smtClean="0">
                <a:solidFill>
                  <a:schemeClr val="bg1"/>
                </a:solidFill>
                <a:ea typeface="Times New Roman"/>
                <a:cs typeface="Times New Roman"/>
              </a:rPr>
              <a:t> </a:t>
            </a:r>
            <a:r>
              <a:rPr lang="en-US" sz="1200" dirty="0">
                <a:solidFill>
                  <a:schemeClr val="bg1"/>
                </a:solidFill>
                <a:ea typeface="Times New Roman"/>
                <a:cs typeface="Times New Roman"/>
              </a:rPr>
              <a:t>EMC Lab </a:t>
            </a:r>
            <a:r>
              <a:rPr lang="en-US" sz="1200" dirty="0" smtClean="0">
                <a:solidFill>
                  <a:schemeClr val="bg1"/>
                </a:solidFill>
                <a:ea typeface="Times New Roman"/>
                <a:cs typeface="Times New Roman"/>
              </a:rPr>
              <a:t>only?  e.g. Whether or not it is the only lab location applying this test item accreditation via </a:t>
            </a:r>
            <a:r>
              <a:rPr lang="en-US" sz="1200" dirty="0" err="1" smtClean="0">
                <a:solidFill>
                  <a:schemeClr val="bg1"/>
                </a:solidFill>
                <a:ea typeface="Times New Roman"/>
                <a:cs typeface="Times New Roman"/>
              </a:rPr>
              <a:t>Accredia</a:t>
            </a:r>
            <a:r>
              <a:rPr lang="en-US" sz="1200" dirty="0" smtClean="0">
                <a:solidFill>
                  <a:schemeClr val="bg1"/>
                </a:solidFill>
                <a:ea typeface="Times New Roman"/>
                <a:cs typeface="Times New Roman"/>
              </a:rPr>
              <a:t>?</a:t>
            </a:r>
            <a:endParaRPr lang="en-US" sz="1200" dirty="0">
              <a:solidFill>
                <a:schemeClr val="bg1"/>
              </a:solidFill>
              <a:ea typeface="Times New Roman"/>
              <a:cs typeface="Times New Roman"/>
            </a:endParaRPr>
          </a:p>
        </p:txBody>
      </p:sp>
    </p:spTree>
    <p:extLst>
      <p:ext uri="{BB962C8B-B14F-4D97-AF65-F5344CB8AC3E}">
        <p14:creationId xmlns:p14="http://schemas.microsoft.com/office/powerpoint/2010/main" val="6466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hes xmlns="cb58fc6b-a52a-4613-b9b2-0318d36d5f91">
      <UserInfo>
        <DisplayName/>
        <AccountId xsi:nil="true"/>
        <AccountType/>
      </UserInfo>
    </vhes>
    <PublishingExpirationDate xmlns="http://schemas.microsoft.com/sharepoint/v3" xsi:nil="true"/>
    <PublishingStartDate xmlns="http://schemas.microsoft.com/sharepoint/v3" xsi:nil="true"/>
    <_dlc_DocId xmlns="2fbb6f77-ffde-44d3-b338-fcc2e522fdaa">5FQ3JUUA4Y2J-2094696745-679</_dlc_DocId>
    <_dlc_DocIdUrl xmlns="2fbb6f77-ffde-44d3-b338-fcc2e522fdaa">
      <Url>https://ul.sharepoint.com/sites/quality/539/_layouts/15/DocIdRedir.aspx?ID=5FQ3JUUA4Y2J-2094696745-679</Url>
      <Description>5FQ3JUUA4Y2J-2094696745-679</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2D1F88AAF789B4FA3C31D590B7FB032" ma:contentTypeVersion="4" ma:contentTypeDescription="Create a new document." ma:contentTypeScope="" ma:versionID="1c8a12e35ba02ad52a7e4bf9ff063784">
  <xsd:schema xmlns:xsd="http://www.w3.org/2001/XMLSchema" xmlns:xs="http://www.w3.org/2001/XMLSchema" xmlns:p="http://schemas.microsoft.com/office/2006/metadata/properties" xmlns:ns1="http://schemas.microsoft.com/sharepoint/v3" xmlns:ns2="2fbb6f77-ffde-44d3-b338-fcc2e522fdaa" xmlns:ns3="5682c419-d90d-4b5e-a8d4-4975ad928f30" xmlns:ns4="cb58fc6b-a52a-4613-b9b2-0318d36d5f91" targetNamespace="http://schemas.microsoft.com/office/2006/metadata/properties" ma:root="true" ma:fieldsID="ce07564d0ad2311c22d62c1990b2024a" ns1:_="" ns2:_="" ns3:_="" ns4:_="">
    <xsd:import namespace="http://schemas.microsoft.com/sharepoint/v3"/>
    <xsd:import namespace="2fbb6f77-ffde-44d3-b338-fcc2e522fdaa"/>
    <xsd:import namespace="5682c419-d90d-4b5e-a8d4-4975ad928f30"/>
    <xsd:import namespace="cb58fc6b-a52a-4613-b9b2-0318d36d5f91"/>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element ref="ns3:SharedWithUsers" minOccurs="0"/>
                <xsd:element ref="ns3:SharedWithDetails" minOccurs="0"/>
                <xsd:element ref="ns4:vh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fbb6f77-ffde-44d3-b338-fcc2e522fda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682c419-d90d-4b5e-a8d4-4975ad928f30"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58fc6b-a52a-4613-b9b2-0318d36d5f91" elementFormDefault="qualified">
    <xsd:import namespace="http://schemas.microsoft.com/office/2006/documentManagement/types"/>
    <xsd:import namespace="http://schemas.microsoft.com/office/infopath/2007/PartnerControls"/>
    <xsd:element name="vhes" ma:index="15" nillable="true" ma:displayName="Person or Group" ma:list="UserInfo" ma:internalName="vhe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0DF8DD-0DE2-406D-8BBD-D24E9D5C9469}">
  <ds:schemaRefs>
    <ds:schemaRef ds:uri="http://schemas.microsoft.com/sharepoint/events"/>
  </ds:schemaRefs>
</ds:datastoreItem>
</file>

<file path=customXml/itemProps2.xml><?xml version="1.0" encoding="utf-8"?>
<ds:datastoreItem xmlns:ds="http://schemas.openxmlformats.org/officeDocument/2006/customXml" ds:itemID="{0A576F38-36BD-421D-B26D-9623BB44B6CF}">
  <ds:schemaRefs>
    <ds:schemaRef ds:uri="http://schemas.microsoft.com/sharepoint/v3/contenttype/forms"/>
  </ds:schemaRefs>
</ds:datastoreItem>
</file>

<file path=customXml/itemProps3.xml><?xml version="1.0" encoding="utf-8"?>
<ds:datastoreItem xmlns:ds="http://schemas.openxmlformats.org/officeDocument/2006/customXml" ds:itemID="{75E7D70F-BECC-4C4A-9618-7F78C63BAAF8}">
  <ds:schemaRefs>
    <ds:schemaRef ds:uri="http://purl.org/dc/elements/1.1/"/>
    <ds:schemaRef ds:uri="http://purl.org/dc/dcmitype/"/>
    <ds:schemaRef ds:uri="http://schemas.microsoft.com/office/2006/documentManagement/types"/>
    <ds:schemaRef ds:uri="http://purl.org/dc/terms/"/>
    <ds:schemaRef ds:uri="2fbb6f77-ffde-44d3-b338-fcc2e522fdaa"/>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cb58fc6b-a52a-4613-b9b2-0318d36d5f91"/>
    <ds:schemaRef ds:uri="5682c419-d90d-4b5e-a8d4-4975ad928f30"/>
    <ds:schemaRef ds:uri="http://schemas.microsoft.com/sharepoint/v3"/>
  </ds:schemaRefs>
</ds:datastoreItem>
</file>

<file path=customXml/itemProps4.xml><?xml version="1.0" encoding="utf-8"?>
<ds:datastoreItem xmlns:ds="http://schemas.openxmlformats.org/officeDocument/2006/customXml" ds:itemID="{13F48CBB-FEFF-41D9-B0B2-8F4E96BF13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bb6f77-ffde-44d3-b338-fcc2e522fdaa"/>
    <ds:schemaRef ds:uri="5682c419-d90d-4b5e-a8d4-4975ad928f30"/>
    <ds:schemaRef ds:uri="cb58fc6b-a52a-4613-b9b2-0318d36d5f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UL Basic 2013</Template>
  <TotalTime>1052</TotalTime>
  <Words>728</Words>
  <Application>Microsoft Office PowerPoint</Application>
  <PresentationFormat>On-screen Show (4:3)</PresentationFormat>
  <Paragraphs>101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ULTemplate</vt:lpstr>
      <vt:lpstr>CAR 163916470 (Finding)</vt:lpstr>
      <vt:lpstr>CAR 163916470</vt:lpstr>
      <vt:lpstr>CAR 163916470</vt:lpstr>
      <vt:lpstr>CAR 163916470</vt:lpstr>
      <vt:lpstr>CAR 163916470</vt:lpstr>
      <vt:lpstr>CAR 163916470 Finding</vt:lpstr>
      <vt:lpstr>CAR 163916470</vt:lpstr>
      <vt:lpstr>CAR 163916470</vt:lpstr>
      <vt:lpstr>CAR 163916470</vt:lpstr>
      <vt:lpstr>CAR 163916470</vt:lpstr>
      <vt:lpstr>CAR 163916470</vt:lpstr>
      <vt:lpstr>CAR 163916470 – CBS Check</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Champion Calibration Meeting CAR 133911508 Review</dc:title>
  <dc:creator>Lietz, Jeffery</dc:creator>
  <cp:lastModifiedBy>Cheryl Adams</cp:lastModifiedBy>
  <cp:revision>98</cp:revision>
  <dcterms:created xsi:type="dcterms:W3CDTF">2013-11-16T00:53:42Z</dcterms:created>
  <dcterms:modified xsi:type="dcterms:W3CDTF">2016-12-14T20:17:48Z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0x01010042D1F88AAF789B4FA3C31D590B7FB032</vt:lpwstr>
  </property>
  <property fmtid="{D5CDD505-2E9C-101B-9397-08002B2CF9AE}" pid="3" name="_dlc_DocIdItemGuid">
    <vt:lpwstr>c60a1060-8d74-4788-9956-17320e0ba186</vt:lpwstr>
  </property>
</Properties>
</file>