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6" r:id="rId2"/>
    <p:sldId id="297" r:id="rId3"/>
    <p:sldId id="298" r:id="rId4"/>
    <p:sldId id="299" r:id="rId5"/>
    <p:sldId id="300" r:id="rId6"/>
    <p:sldId id="301" r:id="rId7"/>
    <p:sldId id="333" r:id="rId8"/>
    <p:sldId id="334" r:id="rId9"/>
    <p:sldId id="335" r:id="rId10"/>
    <p:sldId id="336" r:id="rId11"/>
    <p:sldId id="337" r:id="rId12"/>
    <p:sldId id="338"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4675" autoAdjust="0"/>
  </p:normalViewPr>
  <p:slideViewPr>
    <p:cSldViewPr snapToGrid="0" snapToObjects="1">
      <p:cViewPr>
        <p:scale>
          <a:sx n="85" d="100"/>
          <a:sy n="85" d="100"/>
        </p:scale>
        <p:origin x="-730"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Geneva" charset="-128"/>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9/30/2015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Geneva" charset="-128"/>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2013</a:t>
            </a:r>
            <a:endParaRPr lang="en-US" sz="1000" baseline="0" dirty="0">
              <a:solidFill>
                <a:schemeClr val="bg1"/>
              </a:solidFill>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t>UL and the UL logo are trademarks of UL LLC © </a:t>
            </a:r>
            <a:r>
              <a:rPr lang="en-US" sz="1000" baseline="0" dirty="0" smtClean="0"/>
              <a:t>2013</a:t>
            </a:r>
            <a:endParaRPr lang="en-US" sz="1000" baseline="0" dirty="0"/>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00" indent="-5486400"/>
            <a:r>
              <a:rPr lang="en-US" dirty="0"/>
              <a:t>CAR# 153914559 – </a:t>
            </a:r>
            <a:r>
              <a:rPr lang="en-US" dirty="0" smtClean="0"/>
              <a:t>Finding, Origination</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726" y="1013592"/>
            <a:ext cx="6328476" cy="550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7458075" y="2582463"/>
            <a:ext cx="1672664" cy="2466915"/>
          </a:xfrm>
          <a:prstGeom prst="wedgeEllipseCallout">
            <a:avLst>
              <a:gd name="adj1" fmla="val -59147"/>
              <a:gd name="adj2" fmla="val 16371"/>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5.3.1 requires that the facility (where ever it is) meets with the accommodation and environment requirements.</a:t>
            </a:r>
            <a:endParaRPr lang="en-US" sz="1200" dirty="0">
              <a:solidFill>
                <a:schemeClr val="bg1"/>
              </a:solidFill>
              <a:latin typeface="Arial" pitchFamily="34" charset="0"/>
              <a:cs typeface="Arial" pitchFamily="34" charset="0"/>
            </a:endParaRPr>
          </a:p>
        </p:txBody>
      </p:sp>
      <p:sp>
        <p:nvSpPr>
          <p:cNvPr id="6" name="Oval Callout 5"/>
          <p:cNvSpPr/>
          <p:nvPr/>
        </p:nvSpPr>
        <p:spPr>
          <a:xfrm>
            <a:off x="51361" y="1078510"/>
            <a:ext cx="1528434" cy="1687890"/>
          </a:xfrm>
          <a:prstGeom prst="wedgeEllipseCallout">
            <a:avLst>
              <a:gd name="adj1" fmla="val 62450"/>
              <a:gd name="adj2" fmla="val -19539"/>
            </a:avLst>
          </a:prstGeom>
          <a:solidFill>
            <a:schemeClr val="accent3">
              <a:lumMod val="60000"/>
              <a:lumOff val="40000"/>
            </a:schemeClr>
          </a:solidFill>
          <a:ln>
            <a:bevel/>
          </a:ln>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sz="1200" dirty="0" smtClean="0">
                <a:latin typeface="Arial" pitchFamily="34" charset="0"/>
                <a:cs typeface="Arial" pitchFamily="34" charset="0"/>
              </a:rPr>
              <a:t>Audit and Finding #s correlate with audit calendar and report</a:t>
            </a:r>
          </a:p>
        </p:txBody>
      </p:sp>
      <p:sp>
        <p:nvSpPr>
          <p:cNvPr id="8" name="Oval Callout 7"/>
          <p:cNvSpPr/>
          <p:nvPr/>
        </p:nvSpPr>
        <p:spPr>
          <a:xfrm>
            <a:off x="98986" y="2981989"/>
            <a:ext cx="1806013" cy="2726591"/>
          </a:xfrm>
          <a:prstGeom prst="wedgeEllipseCallout">
            <a:avLst>
              <a:gd name="adj1" fmla="val 71963"/>
              <a:gd name="adj2" fmla="val 39224"/>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While the requirement has been spelt out clearly, I’m having a hard time understanding why was this a NCR in the first place.</a:t>
            </a:r>
            <a:endParaRPr 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719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a:t>
            </a:r>
          </a:p>
        </p:txBody>
      </p:sp>
      <p:sp>
        <p:nvSpPr>
          <p:cNvPr id="1945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E20365C-6AC1-4FFD-9246-0824E3732ADB}" type="slidenum">
              <a:rPr lang="en-US"/>
              <a:pPr eaLnBrk="1" hangingPunct="1"/>
              <a:t>10</a:t>
            </a:fld>
            <a:endParaRPr lang="en-US"/>
          </a:p>
        </p:txBody>
      </p:sp>
      <p:pic>
        <p:nvPicPr>
          <p:cNvPr id="19460"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273175"/>
            <a:ext cx="71342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2717800"/>
            <a:ext cx="6981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flipV="1">
            <a:off x="701675" y="1509713"/>
            <a:ext cx="37639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00088" y="3246438"/>
            <a:ext cx="40179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01675" y="1509713"/>
            <a:ext cx="0" cy="28067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95413" y="3789363"/>
            <a:ext cx="6561137" cy="817562"/>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sz="1400" b="1">
                <a:solidFill>
                  <a:srgbClr val="7030A0"/>
                </a:solidFill>
                <a:ea typeface="ＭＳ Ｐゴシック" pitchFamily="34" charset="-128"/>
                <a:cs typeface="Arial" pitchFamily="34" charset="0"/>
              </a:rPr>
              <a:t>Improvement </a:t>
            </a:r>
            <a:r>
              <a:rPr lang="en-US" sz="1400" b="1">
                <a:solidFill>
                  <a:srgbClr val="C00000"/>
                </a:solidFill>
                <a:ea typeface="ＭＳ Ｐゴシック" pitchFamily="34" charset="-128"/>
                <a:cs typeface="Arial" pitchFamily="34" charset="0"/>
              </a:rPr>
              <a:t>– </a:t>
            </a:r>
          </a:p>
          <a:p>
            <a:r>
              <a:rPr lang="en-US" sz="1400">
                <a:solidFill>
                  <a:srgbClr val="002060"/>
                </a:solidFill>
                <a:ea typeface="ＭＳ Ｐゴシック" pitchFamily="34" charset="-128"/>
                <a:cs typeface="Arial" pitchFamily="34" charset="0"/>
              </a:rPr>
              <a:t>Overdue Notification was happen twice.  It would be better if CAR Champion would alert and discuss the CAR owner to extend the Milestone due date</a:t>
            </a:r>
          </a:p>
        </p:txBody>
      </p:sp>
      <p:cxnSp>
        <p:nvCxnSpPr>
          <p:cNvPr id="17" name="Straight Arrow Connector 16"/>
          <p:cNvCxnSpPr/>
          <p:nvPr/>
        </p:nvCxnSpPr>
        <p:spPr>
          <a:xfrm>
            <a:off x="701675" y="4316413"/>
            <a:ext cx="615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465638" y="2211388"/>
            <a:ext cx="0" cy="7016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235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a:t>
            </a:r>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7A00D3-15E6-4B9D-A572-6B0021296B5E}" type="slidenum">
              <a:rPr lang="en-US"/>
              <a:pPr eaLnBrk="1" hangingPunct="1"/>
              <a:t>11</a:t>
            </a:fld>
            <a:endParaRPr lang="en-US"/>
          </a:p>
        </p:txBody>
      </p:sp>
      <p:pic>
        <p:nvPicPr>
          <p:cNvPr id="204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1790700"/>
            <a:ext cx="71056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50913"/>
            <a:ext cx="60579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flipV="1">
            <a:off x="1350963" y="1727200"/>
            <a:ext cx="3762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350963" y="3554413"/>
            <a:ext cx="31035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350963" y="1727200"/>
            <a:ext cx="0" cy="2195513"/>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25613" y="3803650"/>
            <a:ext cx="6559550" cy="817563"/>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400" b="1" dirty="0">
                <a:solidFill>
                  <a:srgbClr val="7030A0"/>
                </a:solidFill>
                <a:cs typeface="Arial" pitchFamily="34" charset="0"/>
              </a:rPr>
              <a:t>Improvement </a:t>
            </a:r>
            <a:r>
              <a:rPr lang="en-US" sz="1400" b="1" dirty="0">
                <a:solidFill>
                  <a:srgbClr val="C00000"/>
                </a:solidFill>
                <a:cs typeface="Arial" pitchFamily="34" charset="0"/>
              </a:rPr>
              <a:t>– </a:t>
            </a:r>
            <a:r>
              <a:rPr lang="en-US" sz="1400" dirty="0">
                <a:solidFill>
                  <a:srgbClr val="002060"/>
                </a:solidFill>
                <a:cs typeface="Arial" pitchFamily="34" charset="0"/>
              </a:rPr>
              <a:t>CAR was closed at July, but still waiting verification (Over around two months).   It would be better if CAR Campion verify it as effective within appropriate time period.     </a:t>
            </a:r>
          </a:p>
        </p:txBody>
      </p:sp>
      <p:cxnSp>
        <p:nvCxnSpPr>
          <p:cNvPr id="13" name="Straight Arrow Connector 12"/>
          <p:cNvCxnSpPr/>
          <p:nvPr/>
        </p:nvCxnSpPr>
        <p:spPr>
          <a:xfrm>
            <a:off x="1350963" y="3922713"/>
            <a:ext cx="3746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608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 – CBS Check</a:t>
            </a:r>
          </a:p>
        </p:txBody>
      </p:sp>
      <p:sp>
        <p:nvSpPr>
          <p:cNvPr id="2150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DD6D442-2D43-433C-A197-785F3FEFD89F}" type="slidenum">
              <a:rPr lang="en-US"/>
              <a:pPr eaLnBrk="1" hangingPunct="1"/>
              <a:t>12</a:t>
            </a:fld>
            <a:endParaRPr lang="en-US"/>
          </a:p>
        </p:txBody>
      </p:sp>
      <p:graphicFrame>
        <p:nvGraphicFramePr>
          <p:cNvPr id="6" name="Table 5"/>
          <p:cNvGraphicFramePr>
            <a:graphicFrameLocks noGrp="1"/>
          </p:cNvGraphicFramePr>
          <p:nvPr/>
        </p:nvGraphicFramePr>
        <p:xfrm>
          <a:off x="692150" y="1149350"/>
          <a:ext cx="7759700" cy="4559944"/>
        </p:xfrm>
        <a:graphic>
          <a:graphicData uri="http://schemas.openxmlformats.org/drawingml/2006/table">
            <a:tbl>
              <a:tblPr/>
              <a:tblGrid>
                <a:gridCol w="3238500"/>
                <a:gridCol w="1130300"/>
                <a:gridCol w="1130300"/>
                <a:gridCol w="1130300"/>
                <a:gridCol w="1130300"/>
              </a:tblGrid>
              <a:tr h="22225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CBS Requirements</a:t>
                      </a:r>
                    </a:p>
                  </a:txBody>
                  <a:tcPr marL="9525" marR="9525" marT="9528"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Excellent</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Moderate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Need Improve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N/A</a:t>
                      </a:r>
                    </a:p>
                  </a:txBody>
                  <a:tcPr marL="9525" marR="9525" marT="9528"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Extensions are within requirement (&lt;30 days, 3 or less)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(T) Most appropriate ‘category’, ‘type’, ‘geography’ are selected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Facilitates the handling of disputed CARs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(T) Acts on CARs within required timeframe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143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Analysis shows clear path to root cause and scope; stakeholders identified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4222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Root cause statement is succinct, reasonable, complete (Shows ‘N/A’ for observations)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6191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Corrective actions fix the objective evidence and other problems found; address entire root cause and scope.  For observations, they do not go beyond fixing the objective evidence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Milestones address containment &amp; owner’s verification; completed per milestone expectations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Verification per requirements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(L) Referenced communications are attached as needed</a:t>
                      </a:r>
                    </a:p>
                  </a:txBody>
                  <a:tcPr marL="857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L)  Evidence of communication for overdue/escalated CARs and other pertinent concerns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Trains other CAR Champions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bl>
          </a:graphicData>
        </a:graphic>
      </p:graphicFrame>
    </p:spTree>
    <p:extLst>
      <p:ext uri="{BB962C8B-B14F-4D97-AF65-F5344CB8AC3E}">
        <p14:creationId xmlns:p14="http://schemas.microsoft.com/office/powerpoint/2010/main" val="2932052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57600" indent="-3657600"/>
            <a:r>
              <a:rPr lang="en-US" dirty="0"/>
              <a:t>CAR# 153914559 – </a:t>
            </a:r>
            <a:r>
              <a:rPr lang="en-US" dirty="0" smtClean="0"/>
              <a:t>Finding                  Attachments/Comments </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4" y="1419225"/>
            <a:ext cx="5535612" cy="176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7486650" y="1872068"/>
            <a:ext cx="1528434" cy="908864"/>
          </a:xfrm>
          <a:prstGeom prst="wedgeEllipseCallout">
            <a:avLst>
              <a:gd name="adj1" fmla="val -124505"/>
              <a:gd name="adj2" fmla="val 41455"/>
            </a:avLst>
          </a:prstGeom>
          <a:solidFill>
            <a:schemeClr val="accent1"/>
          </a:solidFill>
          <a:ln>
            <a:bevel/>
          </a:ln>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sz="1200" dirty="0" smtClean="0">
                <a:solidFill>
                  <a:schemeClr val="bg1"/>
                </a:solidFill>
                <a:latin typeface="Arial" pitchFamily="34" charset="0"/>
                <a:cs typeface="Arial" pitchFamily="34" charset="0"/>
              </a:rPr>
              <a:t>Documents not in English</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764" y="3248559"/>
            <a:ext cx="4954586" cy="302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6467475" y="3533542"/>
            <a:ext cx="2478717" cy="1947565"/>
          </a:xfrm>
          <a:prstGeom prst="wedgeEllipseCallout">
            <a:avLst>
              <a:gd name="adj1" fmla="val -79960"/>
              <a:gd name="adj2" fmla="val 8453"/>
            </a:avLst>
          </a:prstGeom>
          <a:solidFill>
            <a:srgbClr val="FFC000"/>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latin typeface="Arial" pitchFamily="34" charset="0"/>
                <a:cs typeface="Arial" pitchFamily="34" charset="0"/>
              </a:rPr>
              <a:t>While this is good to have, there needs to be a balance, as too much instruction is often overwhelming. Instead links should be the preferred option.</a:t>
            </a:r>
          </a:p>
        </p:txBody>
      </p:sp>
    </p:spTree>
    <p:extLst>
      <p:ext uri="{BB962C8B-B14F-4D97-AF65-F5344CB8AC3E}">
        <p14:creationId xmlns:p14="http://schemas.microsoft.com/office/powerpoint/2010/main" val="410767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153914559 – </a:t>
            </a:r>
            <a:r>
              <a:rPr lang="en-US" dirty="0" smtClean="0"/>
              <a:t>Finding                  </a:t>
            </a:r>
            <a:br>
              <a:rPr lang="en-US" dirty="0" smtClean="0"/>
            </a:br>
            <a:r>
              <a:rPr lang="en-US" dirty="0"/>
              <a:t> </a:t>
            </a:r>
            <a:r>
              <a:rPr lang="en-US" dirty="0" smtClean="0"/>
              <a:t>                                          Analysis, RCA, CPA … </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398" y="1417638"/>
            <a:ext cx="667861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7829551" y="1145153"/>
            <a:ext cx="1276350" cy="1428214"/>
          </a:xfrm>
          <a:prstGeom prst="wedgeEllipseCallout">
            <a:avLst>
              <a:gd name="adj1" fmla="val -74899"/>
              <a:gd name="adj2" fmla="val -8020"/>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Other Stakeholder input is not evidenced</a:t>
            </a:r>
            <a:endParaRPr lang="en-US" sz="1200" dirty="0">
              <a:solidFill>
                <a:schemeClr val="bg1"/>
              </a:solidFill>
              <a:latin typeface="Arial" pitchFamily="34" charset="0"/>
              <a:cs typeface="Arial" pitchFamily="34" charset="0"/>
            </a:endParaRPr>
          </a:p>
        </p:txBody>
      </p:sp>
      <p:sp>
        <p:nvSpPr>
          <p:cNvPr id="6" name="Oval Callout 5"/>
          <p:cNvSpPr/>
          <p:nvPr/>
        </p:nvSpPr>
        <p:spPr>
          <a:xfrm>
            <a:off x="285750" y="2109678"/>
            <a:ext cx="1800225" cy="908864"/>
          </a:xfrm>
          <a:prstGeom prst="wedgeEllipseCallout">
            <a:avLst>
              <a:gd name="adj1" fmla="val 87745"/>
              <a:gd name="adj2" fmla="val -16216"/>
            </a:avLst>
          </a:prstGeom>
          <a:solidFill>
            <a:schemeClr val="accent3">
              <a:lumMod val="60000"/>
              <a:lumOff val="40000"/>
            </a:schemeClr>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tx1"/>
                </a:solidFill>
                <a:latin typeface="Arial" pitchFamily="34" charset="0"/>
                <a:cs typeface="Arial" pitchFamily="34" charset="0"/>
              </a:rPr>
              <a:t>The analysis addresses the NCR as stated.  </a:t>
            </a:r>
            <a:endParaRPr lang="en-US" sz="1200" dirty="0">
              <a:solidFill>
                <a:schemeClr val="tx1"/>
              </a:solidFill>
              <a:latin typeface="Arial" pitchFamily="34" charset="0"/>
              <a:cs typeface="Arial" pitchFamily="34" charset="0"/>
            </a:endParaRPr>
          </a:p>
        </p:txBody>
      </p:sp>
      <p:sp>
        <p:nvSpPr>
          <p:cNvPr id="7" name="Oval Callout 6"/>
          <p:cNvSpPr/>
          <p:nvPr/>
        </p:nvSpPr>
        <p:spPr>
          <a:xfrm>
            <a:off x="0" y="3345543"/>
            <a:ext cx="2574726" cy="1428214"/>
          </a:xfrm>
          <a:prstGeom prst="wedgeEllipseCallout">
            <a:avLst>
              <a:gd name="adj1" fmla="val 52494"/>
              <a:gd name="adj2" fmla="val 78797"/>
            </a:avLst>
          </a:prstGeom>
          <a:solidFill>
            <a:srgbClr val="FFC000"/>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latin typeface="Arial" pitchFamily="34" charset="0"/>
                <a:cs typeface="Arial" pitchFamily="34" charset="0"/>
              </a:rPr>
              <a:t>The root cause could have been “lack of peer review of the layout prior to posting on the Intranet”.</a:t>
            </a:r>
          </a:p>
        </p:txBody>
      </p:sp>
      <p:sp>
        <p:nvSpPr>
          <p:cNvPr id="8" name="Oval Callout 7"/>
          <p:cNvSpPr/>
          <p:nvPr/>
        </p:nvSpPr>
        <p:spPr>
          <a:xfrm>
            <a:off x="7762875" y="2480425"/>
            <a:ext cx="1381126" cy="4176445"/>
          </a:xfrm>
          <a:prstGeom prst="wedgeEllipseCallout">
            <a:avLst>
              <a:gd name="adj1" fmla="val -55150"/>
              <a:gd name="adj2" fmla="val -2073"/>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Was the Accreditor (auditor) the same person? This does not appear to be adequate. Input from additional stakeholders would have benefited.</a:t>
            </a:r>
            <a:endParaRPr 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566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153914559 – Finding,                  </a:t>
            </a:r>
            <a:br>
              <a:rPr lang="en-US" dirty="0"/>
            </a:br>
            <a:r>
              <a:rPr lang="en-US" dirty="0"/>
              <a:t>                          </a:t>
            </a:r>
            <a:r>
              <a:rPr lang="en-US" dirty="0" smtClean="0"/>
              <a:t>    NCR Scope, Category &amp; Type</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1509713"/>
            <a:ext cx="6707187"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a:xfrm>
            <a:off x="731838" y="4261193"/>
            <a:ext cx="2906712" cy="1687890"/>
          </a:xfrm>
          <a:prstGeom prst="wedgeEllipseCallout">
            <a:avLst>
              <a:gd name="adj1" fmla="val 18259"/>
              <a:gd name="adj2" fmla="val -147401"/>
            </a:avLst>
          </a:prstGeom>
          <a:solidFill>
            <a:schemeClr val="tx2"/>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This is not a Calibration issue. Instead pertains to Accommodation </a:t>
            </a:r>
            <a:r>
              <a:rPr lang="en-US" sz="1200" dirty="0">
                <a:solidFill>
                  <a:schemeClr val="bg1"/>
                </a:solidFill>
                <a:latin typeface="Arial" pitchFamily="34" charset="0"/>
                <a:cs typeface="Arial" pitchFamily="34" charset="0"/>
              </a:rPr>
              <a:t>and </a:t>
            </a:r>
            <a:r>
              <a:rPr lang="en-US" sz="1200" dirty="0" smtClean="0">
                <a:solidFill>
                  <a:schemeClr val="bg1"/>
                </a:solidFill>
                <a:latin typeface="Arial" pitchFamily="34" charset="0"/>
                <a:cs typeface="Arial" pitchFamily="34" charset="0"/>
              </a:rPr>
              <a:t>Environmental conditions as per section 5.3 of ISO/IEC 17025.</a:t>
            </a:r>
          </a:p>
        </p:txBody>
      </p:sp>
      <p:sp>
        <p:nvSpPr>
          <p:cNvPr id="6" name="Oval Callout 5"/>
          <p:cNvSpPr/>
          <p:nvPr/>
        </p:nvSpPr>
        <p:spPr>
          <a:xfrm>
            <a:off x="4486276" y="4475743"/>
            <a:ext cx="3369784" cy="1168539"/>
          </a:xfrm>
          <a:prstGeom prst="wedgeEllipseCallout">
            <a:avLst>
              <a:gd name="adj1" fmla="val -84276"/>
              <a:gd name="adj2" fmla="val -141385"/>
            </a:avLst>
          </a:prstGeom>
          <a:solidFill>
            <a:schemeClr val="tx2"/>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The Type should have been Document Control or Record Handling in the absence of one for Facilities.</a:t>
            </a:r>
          </a:p>
        </p:txBody>
      </p:sp>
    </p:spTree>
    <p:extLst>
      <p:ext uri="{BB962C8B-B14F-4D97-AF65-F5344CB8AC3E}">
        <p14:creationId xmlns:p14="http://schemas.microsoft.com/office/powerpoint/2010/main" val="374584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153914559 – Finding,                  </a:t>
            </a:r>
            <a:br>
              <a:rPr lang="en-US" dirty="0"/>
            </a:br>
            <a:r>
              <a:rPr lang="en-US" dirty="0"/>
              <a:t>                                           </a:t>
            </a:r>
            <a:r>
              <a:rPr lang="en-US" dirty="0" smtClean="0"/>
              <a:t>              Milestones … </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6" y="1190626"/>
            <a:ext cx="3416300" cy="330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51" y="2843214"/>
            <a:ext cx="3635375" cy="32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323851" y="4432642"/>
            <a:ext cx="3369784" cy="2207240"/>
          </a:xfrm>
          <a:prstGeom prst="wedgeEllipseCallout">
            <a:avLst>
              <a:gd name="adj1" fmla="val 80232"/>
              <a:gd name="adj2" fmla="val 6008"/>
            </a:avLst>
          </a:prstGeom>
          <a:solidFill>
            <a:schemeClr val="tx2"/>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If this is a copy downloaded from DCS, the expectation would have been to see the names of the staff who prepared, reviewed and approved the document. This is not evidenced. Neither does the document have a date! </a:t>
            </a:r>
          </a:p>
        </p:txBody>
      </p:sp>
      <p:sp>
        <p:nvSpPr>
          <p:cNvPr id="7" name="Oval Callout 6"/>
          <p:cNvSpPr/>
          <p:nvPr/>
        </p:nvSpPr>
        <p:spPr>
          <a:xfrm>
            <a:off x="4962525" y="1149015"/>
            <a:ext cx="2478717" cy="1687890"/>
          </a:xfrm>
          <a:prstGeom prst="wedgeEllipseCallout">
            <a:avLst>
              <a:gd name="adj1" fmla="val -88413"/>
              <a:gd name="adj2" fmla="val 63653"/>
            </a:avLst>
          </a:prstGeom>
          <a:solidFill>
            <a:srgbClr val="FFC000"/>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latin typeface="Arial" pitchFamily="34" charset="0"/>
                <a:cs typeface="Arial" pitchFamily="34" charset="0"/>
              </a:rPr>
              <a:t>Document not in English, however, based on the objective evidence it appears the issue has been addressed.</a:t>
            </a:r>
          </a:p>
        </p:txBody>
      </p:sp>
    </p:spTree>
    <p:extLst>
      <p:ext uri="{BB962C8B-B14F-4D97-AF65-F5344CB8AC3E}">
        <p14:creationId xmlns:p14="http://schemas.microsoft.com/office/powerpoint/2010/main" val="2768786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153914559 –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5097536"/>
              </p:ext>
            </p:extLst>
          </p:nvPr>
        </p:nvGraphicFramePr>
        <p:xfrm>
          <a:off x="338445" y="785049"/>
          <a:ext cx="8473045" cy="5043060"/>
        </p:xfrm>
        <a:graphic>
          <a:graphicData uri="http://schemas.openxmlformats.org/drawingml/2006/table">
            <a:tbl>
              <a:tblPr/>
              <a:tblGrid>
                <a:gridCol w="4627774"/>
                <a:gridCol w="935817"/>
                <a:gridCol w="950026"/>
                <a:gridCol w="1085225"/>
                <a:gridCol w="874203"/>
              </a:tblGrid>
              <a:tr h="273131">
                <a:tc>
                  <a:txBody>
                    <a:bodyPr/>
                    <a:lstStyle/>
                    <a:p>
                      <a:pPr algn="ctr" fontAlgn="b"/>
                      <a:r>
                        <a:rPr lang="en-US" sz="1200" b="0" i="0" u="none" strike="noStrike" dirty="0">
                          <a:solidFill>
                            <a:srgbClr val="000000"/>
                          </a:solidFill>
                          <a:effectLst/>
                          <a:latin typeface="+mj-lt"/>
                          <a:cs typeface="Times New Roman" panose="02020603050405020304" pitchFamily="18" charset="0"/>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759">
                <a:tc gridSpan="5">
                  <a:txBody>
                    <a:bodyPr/>
                    <a:lstStyle/>
                    <a:p>
                      <a:pPr marL="91440" lvl="1" algn="ctr" fontAlgn="ctr"/>
                      <a:r>
                        <a:rPr lang="en-US" sz="1200" b="1" i="0" u="none" strike="noStrike" dirty="0" smtClean="0">
                          <a:solidFill>
                            <a:srgbClr val="000000"/>
                          </a:solidFill>
                          <a:effectLst/>
                          <a:latin typeface="+mj-lt"/>
                        </a:rPr>
                        <a:t>INTEGRITY</a:t>
                      </a:r>
                      <a:endParaRPr lang="en-US" sz="1200" b="1" i="0" u="none" strike="noStrike" dirty="0">
                        <a:solidFill>
                          <a:srgbClr val="000000"/>
                        </a:solidFill>
                        <a:effectLst/>
                        <a:latin typeface="+mj-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6002">
                <a:tc>
                  <a:txBody>
                    <a:bodyPr/>
                    <a:lstStyle/>
                    <a:p>
                      <a:pPr marL="91440" lvl="1" algn="l" fontAlgn="ctr"/>
                      <a:r>
                        <a:rPr lang="en-US" sz="1200" b="0" i="0" u="none" strike="noStrike" dirty="0">
                          <a:solidFill>
                            <a:srgbClr val="000000"/>
                          </a:solidFill>
                          <a:effectLst/>
                          <a:latin typeface="+mj-lt"/>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55290">
                <a:tc>
                  <a:txBody>
                    <a:bodyPr/>
                    <a:lstStyle/>
                    <a:p>
                      <a:pPr marL="91440" lvl="1" algn="l" fontAlgn="ctr"/>
                      <a:r>
                        <a:rPr lang="en-US" sz="1200" b="0" i="0" u="none" strike="noStrike" dirty="0">
                          <a:solidFill>
                            <a:srgbClr val="000000"/>
                          </a:solidFill>
                          <a:effectLst/>
                          <a:latin typeface="+mj-lt"/>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03954">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52618">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81714">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COMPETITIVENESS</a:t>
                      </a:r>
                      <a:endParaRPr lang="en-US" sz="1200" b="1" i="0" u="none" strike="noStrike" kern="1200" dirty="0">
                        <a:solidFill>
                          <a:srgbClr val="000000"/>
                        </a:solidFill>
                        <a:effectLst/>
                        <a:latin typeface="+mj-lt"/>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Analysis shows clear path to root cause and scope;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stakeholders </a:t>
                      </a:r>
                      <a:r>
                        <a:rPr lang="en-US" sz="1200" b="0" i="0" u="none" strike="noStrike" kern="1200" dirty="0">
                          <a:solidFill>
                            <a:srgbClr val="000000"/>
                          </a:solidFill>
                          <a:effectLst/>
                          <a:latin typeface="+mj-lt"/>
                          <a:ea typeface="+mn-ea"/>
                          <a:cs typeface="+mn-cs"/>
                        </a:rPr>
                        <a:t>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73175">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Root cause statement is succinct, reasonable, complete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dirty="0">
                          <a:solidFill>
                            <a:srgbClr val="000000"/>
                          </a:solidFill>
                          <a:effectLst/>
                          <a:latin typeface="+mj-lt"/>
                          <a:ea typeface="+mn-ea"/>
                          <a:cs typeface="+mn-cs"/>
                        </a:rPr>
                        <a:t>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94799">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801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0755">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COLLABORATION</a:t>
                      </a:r>
                      <a:endParaRPr lang="en-US" sz="1200" b="1" i="0" u="none" strike="noStrike" kern="1200" dirty="0">
                        <a:solidFill>
                          <a:srgbClr val="000000"/>
                        </a:solidFill>
                        <a:effectLst/>
                        <a:latin typeface="+mj-lt"/>
                        <a:ea typeface="+mn-ea"/>
                        <a:cs typeface="+mn-cs"/>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8321">
                <a:tc>
                  <a:txBody>
                    <a:bodyPr/>
                    <a:lstStyle/>
                    <a:p>
                      <a:pPr marL="0" lvl="0" indent="-365760"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baseline="0" dirty="0" smtClean="0">
                          <a:solidFill>
                            <a:srgbClr val="000000"/>
                          </a:solidFill>
                          <a:effectLst/>
                          <a:latin typeface="+mj-lt"/>
                          <a:ea typeface="+mn-ea"/>
                          <a:cs typeface="+mn-cs"/>
                        </a:rPr>
                        <a:t>L</a:t>
                      </a:r>
                      <a:r>
                        <a:rPr lang="en-US" sz="1200" b="0" i="0" u="none" strike="noStrike" kern="1200" dirty="0" smtClean="0">
                          <a:solidFill>
                            <a:srgbClr val="000000"/>
                          </a:solidFill>
                          <a:effectLst/>
                          <a:latin typeface="+mj-lt"/>
                          <a:ea typeface="+mn-ea"/>
                          <a:cs typeface="+mn-cs"/>
                        </a:rPr>
                        <a:t> </a:t>
                      </a:r>
                      <a:r>
                        <a:rPr lang="en-US" sz="1200" b="0" i="0" u="none" strike="noStrike" kern="1200" dirty="0">
                          <a:solidFill>
                            <a:srgbClr val="000000"/>
                          </a:solidFill>
                          <a:effectLst/>
                          <a:latin typeface="+mj-lt"/>
                          <a:ea typeface="+mn-ea"/>
                          <a:cs typeface="+mn-cs"/>
                        </a:rPr>
                        <a:t>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23939">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2324112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7</a:t>
            </a:fld>
            <a:endParaRPr lang="en-US"/>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44538"/>
            <a:ext cx="7507288"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223838" y="5067300"/>
            <a:ext cx="8558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cs typeface="Arial" pitchFamily="34" charset="0"/>
              </a:rPr>
              <a:t>Background:  </a:t>
            </a:r>
          </a:p>
          <a:p>
            <a:pPr eaLnBrk="1" hangingPunct="1"/>
            <a:r>
              <a:rPr lang="en-US">
                <a:cs typeface="Arial" pitchFamily="34" charset="0"/>
              </a:rPr>
              <a:t>Not found office and storage rooms location in SOP,  then the compliance of </a:t>
            </a:r>
          </a:p>
          <a:p>
            <a:pPr eaLnBrk="1" hangingPunct="1"/>
            <a:r>
              <a:rPr lang="en-US">
                <a:cs typeface="Arial" pitchFamily="34" charset="0"/>
              </a:rPr>
              <a:t>Clause 5.3.1 (Environment Condition do not invalidate the results) was in question.</a:t>
            </a:r>
          </a:p>
        </p:txBody>
      </p:sp>
    </p:spTree>
    <p:extLst>
      <p:ext uri="{BB962C8B-B14F-4D97-AF65-F5344CB8AC3E}">
        <p14:creationId xmlns:p14="http://schemas.microsoft.com/office/powerpoint/2010/main" val="1477355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a:t>
            </a:r>
          </a:p>
        </p:txBody>
      </p:sp>
      <p:sp>
        <p:nvSpPr>
          <p:cNvPr id="1741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9E9881A-F6F1-4D05-B259-D55AA3B50C3B}" type="slidenum">
              <a:rPr lang="en-US"/>
              <a:pPr eaLnBrk="1" hangingPunct="1"/>
              <a:t>8</a:t>
            </a:fld>
            <a:endParaRPr lang="en-US"/>
          </a:p>
        </p:txBody>
      </p:sp>
      <p:pic>
        <p:nvPicPr>
          <p:cNvPr id="1741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3913" y="906463"/>
            <a:ext cx="6858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49238" y="906463"/>
            <a:ext cx="1562100" cy="1531937"/>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400" b="1" dirty="0">
                <a:solidFill>
                  <a:srgbClr val="C00000"/>
                </a:solidFill>
                <a:cs typeface="Arial" pitchFamily="34" charset="0"/>
              </a:rPr>
              <a:t>Excellent - </a:t>
            </a:r>
          </a:p>
          <a:p>
            <a:pPr>
              <a:defRPr/>
            </a:pPr>
            <a:r>
              <a:rPr lang="en-US" sz="1400" dirty="0">
                <a:solidFill>
                  <a:srgbClr val="002060"/>
                </a:solidFill>
                <a:cs typeface="Arial" pitchFamily="34" charset="0"/>
              </a:rPr>
              <a:t>1. Stakeholder involved.</a:t>
            </a:r>
          </a:p>
          <a:p>
            <a:pPr>
              <a:defRPr/>
            </a:pPr>
            <a:r>
              <a:rPr lang="en-US" sz="1400" dirty="0">
                <a:solidFill>
                  <a:srgbClr val="002060"/>
                </a:solidFill>
                <a:cs typeface="Arial" pitchFamily="34" charset="0"/>
              </a:rPr>
              <a:t>2. Clear and Step by Step to make analysis</a:t>
            </a:r>
            <a:r>
              <a:rPr lang="en-US" sz="1400" dirty="0">
                <a:cs typeface="Arial" pitchFamily="34" charset="0"/>
              </a:rPr>
              <a:t>.</a:t>
            </a:r>
          </a:p>
        </p:txBody>
      </p:sp>
      <p:sp>
        <p:nvSpPr>
          <p:cNvPr id="7" name="TextBox 6"/>
          <p:cNvSpPr txBox="1"/>
          <p:nvPr/>
        </p:nvSpPr>
        <p:spPr>
          <a:xfrm>
            <a:off x="249238" y="2860675"/>
            <a:ext cx="1660525" cy="2189163"/>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400" b="1" dirty="0">
                <a:solidFill>
                  <a:srgbClr val="7030A0"/>
                </a:solidFill>
                <a:cs typeface="Arial" pitchFamily="34" charset="0"/>
              </a:rPr>
              <a:t>Improvement </a:t>
            </a:r>
            <a:r>
              <a:rPr lang="en-US" sz="1400" b="1" dirty="0">
                <a:solidFill>
                  <a:srgbClr val="C00000"/>
                </a:solidFill>
                <a:cs typeface="Arial" pitchFamily="34" charset="0"/>
              </a:rPr>
              <a:t>- </a:t>
            </a:r>
          </a:p>
          <a:p>
            <a:pPr>
              <a:defRPr/>
            </a:pPr>
            <a:r>
              <a:rPr lang="en-US" sz="1400" dirty="0">
                <a:solidFill>
                  <a:srgbClr val="002060"/>
                </a:solidFill>
                <a:cs typeface="Arial" pitchFamily="34" charset="0"/>
              </a:rPr>
              <a:t>1. Would be better if explain  no impact on the test results without reference to office and storage rooms </a:t>
            </a:r>
          </a:p>
        </p:txBody>
      </p:sp>
      <p:cxnSp>
        <p:nvCxnSpPr>
          <p:cNvPr id="3" name="Straight Connector 2"/>
          <p:cNvCxnSpPr/>
          <p:nvPr/>
        </p:nvCxnSpPr>
        <p:spPr>
          <a:xfrm>
            <a:off x="5522913" y="4486275"/>
            <a:ext cx="3163887"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51463" y="4595813"/>
            <a:ext cx="3600450" cy="1054100"/>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sz="1400" b="1">
                <a:solidFill>
                  <a:srgbClr val="7030A0"/>
                </a:solidFill>
                <a:ea typeface="ＭＳ Ｐゴシック" pitchFamily="34" charset="-128"/>
                <a:cs typeface="Arial" pitchFamily="34" charset="0"/>
              </a:rPr>
              <a:t>Improvement </a:t>
            </a:r>
            <a:r>
              <a:rPr lang="en-US" sz="1400" b="1">
                <a:solidFill>
                  <a:srgbClr val="C00000"/>
                </a:solidFill>
                <a:ea typeface="ＭＳ Ｐゴシック" pitchFamily="34" charset="-128"/>
                <a:cs typeface="Arial" pitchFamily="34" charset="0"/>
              </a:rPr>
              <a:t>– </a:t>
            </a:r>
          </a:p>
          <a:p>
            <a:r>
              <a:rPr lang="en-US" sz="1400">
                <a:solidFill>
                  <a:srgbClr val="002060"/>
                </a:solidFill>
                <a:ea typeface="ＭＳ Ｐゴシック" pitchFamily="34" charset="-128"/>
                <a:cs typeface="Arial" pitchFamily="34" charset="0"/>
              </a:rPr>
              <a:t>1. Wonder it (Accreditor did not express any concerns during the latest assessment) would be one of root cause</a:t>
            </a:r>
          </a:p>
        </p:txBody>
      </p:sp>
      <p:cxnSp>
        <p:nvCxnSpPr>
          <p:cNvPr id="5" name="Straight Arrow Connector 4"/>
          <p:cNvCxnSpPr/>
          <p:nvPr/>
        </p:nvCxnSpPr>
        <p:spPr>
          <a:xfrm flipH="1">
            <a:off x="1665288" y="1690688"/>
            <a:ext cx="4873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1679575" y="3352800"/>
            <a:ext cx="4873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52650" y="1695450"/>
            <a:ext cx="14288" cy="165735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09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latin typeface="Arial" pitchFamily="34" charset="0"/>
                <a:ea typeface="ＭＳ Ｐゴシック" pitchFamily="34" charset="-128"/>
                <a:cs typeface="Geneva"/>
              </a:rPr>
              <a:t>CAR 153914559</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26C2746-64C7-4044-8017-4BB9E33C566A}" type="slidenum">
              <a:rPr lang="en-US"/>
              <a:pPr eaLnBrk="1" hangingPunct="1"/>
              <a:t>9</a:t>
            </a:fld>
            <a:endParaRPr lang="en-US"/>
          </a:p>
        </p:txBody>
      </p:sp>
      <p:pic>
        <p:nvPicPr>
          <p:cNvPr id="184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9925" y="2403475"/>
            <a:ext cx="6896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35038"/>
            <a:ext cx="67913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711950" y="1252538"/>
            <a:ext cx="1947863" cy="715962"/>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200" dirty="0" smtClean="0">
                <a:solidFill>
                  <a:srgbClr val="002060"/>
                </a:solidFill>
                <a:cs typeface="Arial" pitchFamily="34" charset="0"/>
              </a:rPr>
              <a:t>The selection Scope of Category, Type and Geography are  suitable </a:t>
            </a:r>
            <a:endParaRPr lang="en-US" sz="1200" dirty="0">
              <a:solidFill>
                <a:srgbClr val="002060"/>
              </a:solidFill>
              <a:cs typeface="Arial" pitchFamily="34" charset="0"/>
            </a:endParaRPr>
          </a:p>
        </p:txBody>
      </p:sp>
      <p:sp>
        <p:nvSpPr>
          <p:cNvPr id="8" name="TextBox 7"/>
          <p:cNvSpPr txBox="1"/>
          <p:nvPr/>
        </p:nvSpPr>
        <p:spPr>
          <a:xfrm>
            <a:off x="307975" y="2828925"/>
            <a:ext cx="1473200" cy="1704975"/>
          </a:xfrm>
          <a:prstGeom prst="roundRect">
            <a:avLst/>
          </a:prstGeom>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200" b="1" dirty="0">
                <a:solidFill>
                  <a:srgbClr val="C00000"/>
                </a:solidFill>
                <a:cs typeface="Arial" pitchFamily="34" charset="0"/>
              </a:rPr>
              <a:t>Excellent</a:t>
            </a:r>
            <a:r>
              <a:rPr lang="en-US" sz="1200" b="1" dirty="0">
                <a:solidFill>
                  <a:srgbClr val="7030A0"/>
                </a:solidFill>
                <a:cs typeface="Arial" pitchFamily="34" charset="0"/>
              </a:rPr>
              <a:t> (Integrity-T)</a:t>
            </a:r>
            <a:r>
              <a:rPr lang="en-US" sz="1200" b="1" dirty="0">
                <a:solidFill>
                  <a:srgbClr val="C00000"/>
                </a:solidFill>
                <a:cs typeface="Arial" pitchFamily="34" charset="0"/>
              </a:rPr>
              <a:t>- </a:t>
            </a:r>
          </a:p>
          <a:p>
            <a:pPr>
              <a:defRPr/>
            </a:pPr>
            <a:r>
              <a:rPr lang="en-US" sz="1200" dirty="0">
                <a:solidFill>
                  <a:srgbClr val="002060"/>
                </a:solidFill>
                <a:cs typeface="Arial" pitchFamily="34" charset="0"/>
              </a:rPr>
              <a:t>Appropriate Containment, corrective action plan, milestone.</a:t>
            </a:r>
          </a:p>
          <a:p>
            <a:pPr>
              <a:defRPr/>
            </a:pPr>
            <a:r>
              <a:rPr lang="en-US" sz="1200" dirty="0">
                <a:solidFill>
                  <a:srgbClr val="002060"/>
                </a:solidFill>
                <a:cs typeface="Arial" pitchFamily="34" charset="0"/>
              </a:rPr>
              <a:t>and verification are setup </a:t>
            </a:r>
          </a:p>
        </p:txBody>
      </p:sp>
      <p:sp>
        <p:nvSpPr>
          <p:cNvPr id="2" name="TextBox 1"/>
          <p:cNvSpPr txBox="1"/>
          <p:nvPr/>
        </p:nvSpPr>
        <p:spPr>
          <a:xfrm>
            <a:off x="3352800" y="5163671"/>
            <a:ext cx="3191435" cy="830997"/>
          </a:xfrm>
          <a:prstGeom prst="rect">
            <a:avLst/>
          </a:prstGeom>
          <a:noFill/>
          <a:ln>
            <a:solidFill>
              <a:schemeClr val="tx2"/>
            </a:solidFill>
          </a:ln>
        </p:spPr>
        <p:txBody>
          <a:bodyPr wrap="square" rtlCol="0">
            <a:spAutoFit/>
          </a:bodyPr>
          <a:lstStyle/>
          <a:p>
            <a:r>
              <a:rPr lang="en-US" sz="1200" dirty="0" smtClean="0">
                <a:solidFill>
                  <a:schemeClr val="tx2"/>
                </a:solidFill>
                <a:latin typeface="Arial" pitchFamily="34" charset="0"/>
                <a:cs typeface="Arial" pitchFamily="34" charset="0"/>
              </a:rPr>
              <a:t>The verification milestone needs to detail exactly what is expected from</a:t>
            </a:r>
          </a:p>
          <a:p>
            <a:r>
              <a:rPr lang="en-US" sz="1200" dirty="0" smtClean="0">
                <a:solidFill>
                  <a:schemeClr val="tx2"/>
                </a:solidFill>
                <a:latin typeface="Arial" pitchFamily="34" charset="0"/>
                <a:cs typeface="Arial" pitchFamily="34" charset="0"/>
              </a:rPr>
              <a:t>the CAR owner and not a general statement saying provide verification results.</a:t>
            </a:r>
            <a:endParaRPr lang="en-US" sz="1200"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450986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ARs review 4th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CARs review 4th 2013</Template>
  <TotalTime>769</TotalTime>
  <Words>854</Words>
  <Application>Microsoft Office PowerPoint</Application>
  <PresentationFormat>On-screen Show (4:3)</PresentationFormat>
  <Paragraphs>119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CARs review 4th 2013</vt:lpstr>
      <vt:lpstr>CAR# 153914559 – Finding, Origination</vt:lpstr>
      <vt:lpstr>CAR# 153914559 – Finding                  Attachments/Comments </vt:lpstr>
      <vt:lpstr>CAR# 153914559 – Finding                                                              Analysis, RCA, CPA … </vt:lpstr>
      <vt:lpstr>CAR# 153914559 – Finding,                                                 NCR Scope, Category &amp; Type</vt:lpstr>
      <vt:lpstr>CAR# 153914559 – Finding,                                                                            Milestones … </vt:lpstr>
      <vt:lpstr>CAR 153914559 – CBS Check</vt:lpstr>
      <vt:lpstr>CAR 153914559</vt:lpstr>
      <vt:lpstr>CAR 153914559</vt:lpstr>
      <vt:lpstr>CAR 153914559</vt:lpstr>
      <vt:lpstr>CAR 153914559</vt:lpstr>
      <vt:lpstr>CAR 153914559</vt:lpstr>
      <vt:lpstr>CAR 153914559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Review</dc:title>
  <dc:creator>Rebeca Navarrete</dc:creator>
  <cp:lastModifiedBy>Cheryl Adams</cp:lastModifiedBy>
  <cp:revision>67</cp:revision>
  <dcterms:created xsi:type="dcterms:W3CDTF">2013-11-14T03:16:18Z</dcterms:created>
  <dcterms:modified xsi:type="dcterms:W3CDTF">2015-09-30T13:46:31Z</dcterms:modified>
</cp:coreProperties>
</file>