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1" r:id="rId3"/>
    <p:sldId id="276" r:id="rId4"/>
    <p:sldId id="277" r:id="rId5"/>
    <p:sldId id="278" r:id="rId6"/>
    <p:sldId id="279" r:id="rId7"/>
    <p:sldId id="286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2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606540-3BDC-4435-B5B5-656AE6D6156E}" type="datetime1">
              <a:rPr lang="en-US"/>
              <a:pPr/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81FDCD-7927-4562-90E2-ACCC3BFC57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smtClean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6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7D4D54-1719-4E94-BD75-A6BB737B0B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4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BB0AD0-7DD7-45E0-A308-C04340A3D3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254B06-06CE-42D4-B980-BDC0ACCCF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9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F5CBA4-EF52-437F-BAE6-D12814418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2E6951-2A64-4469-B501-CB52460C9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9E7D6-17E8-460E-B9B6-2DBFB49290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52ED893-CB73-401D-BB3B-DD9C273D3E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6319838" cy="1398588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Geneva" charset="0"/>
              </a:rPr>
              <a:t>CAR Calibration Session</a:t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“Good” CAR, “Bad” CAR Review </a:t>
            </a:r>
            <a:br>
              <a:rPr lang="en-US" smtClean="0">
                <a:latin typeface="Arial" charset="0"/>
                <a:ea typeface="Geneva" charset="0"/>
              </a:rPr>
            </a:br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200" y="3959225"/>
            <a:ext cx="6467475" cy="1774825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Team A:  J. Y. Lee, WeiBeng Leong, Simy Li, Thomas Kestner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May 7,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Geneva" charset="0"/>
              </a:rPr>
              <a:t>Sample 1 -  CAR Needing Improvement</a:t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CAR No. 11399850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 eaLnBrk="1" hangingPunct="1">
              <a:spcAft>
                <a:spcPct val="30000"/>
              </a:spcAft>
            </a:pPr>
            <a:r>
              <a:rPr lang="en-US" smtClean="0">
                <a:latin typeface="Arial" charset="0"/>
                <a:cs typeface="Arial" charset="0"/>
              </a:rPr>
              <a:t>Main Copy Arial 20 pt. This study was conducted in two phases: a qualitative exploratory phase followed by a quantitative survey.  The first phase consisted of a series of focus groups with U.S. consumers. </a:t>
            </a:r>
          </a:p>
          <a:p>
            <a:pPr lvl="1" defTabSz="914400" eaLnBrk="1" hangingPunct="1"/>
            <a:r>
              <a:rPr lang="en-US" smtClean="0">
                <a:latin typeface="Arial" charset="0"/>
                <a:cs typeface="Arial Unicode MS" charset="0"/>
              </a:rPr>
              <a:t>Indent 1 Arial 18 pt. + 10 pts before paragraph</a:t>
            </a:r>
          </a:p>
          <a:p>
            <a:pPr lvl="1" defTabSz="914400" eaLnBrk="1" hangingPunct="1"/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The focus groups were conducted across a broad range of life-stage segments and key product purchaser segments to ensure that the complete range of consumers’ safety attitudes, motivations and behaviors were identified. </a:t>
            </a:r>
          </a:p>
          <a:p>
            <a:pPr lvl="2" defTabSz="914400" eaLnBrk="1" hangingPunct="1">
              <a:buFont typeface="Arial" charset="0"/>
              <a:buNone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 Unicode MS" charset="0"/>
              </a:rPr>
              <a:t>	– Indent 2 Arial 16 pt. + 6pts before paragraph</a:t>
            </a:r>
            <a:br>
              <a:rPr lang="en-US" smtClean="0">
                <a:solidFill>
                  <a:srgbClr val="000000"/>
                </a:solidFill>
                <a:latin typeface="Arial" charset="0"/>
                <a:cs typeface="Arial Unicode MS" charset="0"/>
              </a:rPr>
            </a:br>
            <a:r>
              <a:rPr lang="en-US" smtClean="0">
                <a:solidFill>
                  <a:srgbClr val="000000"/>
                </a:solidFill>
                <a:latin typeface="Arial" charset="0"/>
                <a:cs typeface="Arial Unicode MS" charset="0"/>
              </a:rPr>
              <a:t>– Young singles, adults age 21-34, living outside their parents’ home </a:t>
            </a:r>
            <a:br>
              <a:rPr lang="en-US" smtClean="0">
                <a:solidFill>
                  <a:srgbClr val="000000"/>
                </a:solidFill>
                <a:latin typeface="Arial" charset="0"/>
                <a:cs typeface="Arial Unicode MS" charset="0"/>
              </a:rPr>
            </a:br>
            <a:r>
              <a:rPr lang="en-US" smtClean="0">
                <a:solidFill>
                  <a:srgbClr val="000000"/>
                </a:solidFill>
                <a:latin typeface="Arial" charset="0"/>
                <a:cs typeface="Arial Unicode MS" charset="0"/>
              </a:rPr>
              <a:t>– Parents with younger children (&lt; 6), and no children &gt;6 years of age  </a:t>
            </a:r>
            <a:br>
              <a:rPr lang="en-US" smtClean="0">
                <a:solidFill>
                  <a:srgbClr val="000000"/>
                </a:solidFill>
                <a:latin typeface="Arial" charset="0"/>
                <a:cs typeface="Arial Unicode MS" charset="0"/>
              </a:rPr>
            </a:br>
            <a:r>
              <a:rPr lang="en-US" smtClean="0">
                <a:solidFill>
                  <a:srgbClr val="000000"/>
                </a:solidFill>
                <a:latin typeface="Arial" charset="0"/>
                <a:cs typeface="Arial Unicode MS" charset="0"/>
              </a:rPr>
              <a:t>– Parents with older children (divided evenly between 6-12 and 13-17)</a:t>
            </a:r>
            <a:br>
              <a:rPr lang="en-US" smtClean="0">
                <a:solidFill>
                  <a:srgbClr val="000000"/>
                </a:solidFill>
                <a:latin typeface="Arial" charset="0"/>
                <a:cs typeface="Arial Unicode MS" charset="0"/>
              </a:rPr>
            </a:br>
            <a:r>
              <a:rPr lang="en-US" smtClean="0">
                <a:solidFill>
                  <a:srgbClr val="000000"/>
                </a:solidFill>
                <a:latin typeface="Arial" charset="0"/>
                <a:cs typeface="Arial Unicode MS" charset="0"/>
              </a:rPr>
              <a:t>– Adults 25 – 54 without children</a:t>
            </a:r>
            <a:br>
              <a:rPr lang="en-US" smtClean="0">
                <a:solidFill>
                  <a:srgbClr val="000000"/>
                </a:solidFill>
                <a:latin typeface="Arial" charset="0"/>
                <a:cs typeface="Arial Unicode MS" charset="0"/>
              </a:rPr>
            </a:br>
            <a:r>
              <a:rPr lang="en-US" smtClean="0">
                <a:solidFill>
                  <a:srgbClr val="000000"/>
                </a:solidFill>
                <a:latin typeface="Arial" charset="0"/>
                <a:cs typeface="Arial Unicode MS" charset="0"/>
              </a:rPr>
              <a:t>– Empty Nesters, adults age 45 – 64</a:t>
            </a:r>
          </a:p>
          <a:p>
            <a:pPr marL="0" indent="0" defTabSz="914400" eaLnBrk="1" hangingPunct="1"/>
            <a:endParaRPr lang="en-US" smtClean="0">
              <a:latin typeface="Arial" charset="0"/>
              <a:ea typeface="Geneva" charset="0"/>
            </a:endParaRPr>
          </a:p>
          <a:p>
            <a:pPr lvl="2" defTabSz="914400" eaLnBrk="1" hangingPunct="1"/>
            <a:endParaRPr lang="en-US" smtClean="0">
              <a:latin typeface="Arial" charset="0"/>
              <a:cs typeface="Arial Unicode MS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/>
              <a:pPr eaLnBrk="1" hangingPunct="1"/>
              <a:t>2</a:t>
            </a:fld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58888"/>
            <a:ext cx="80295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Geneva" charset="0"/>
              </a:rPr>
              <a:t>Sample 1 -  CAR Needing Improvement</a:t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CAR No. 11399850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D8F601E0-8679-4233-8D0A-8DA9A66787BC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1536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charset="0"/>
              <a:ea typeface="Geneva" charset="0"/>
            </a:endParaRP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152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Geneva" charset="0"/>
              </a:rPr>
              <a:t>Sample 1 -  CAR Needing Improvement</a:t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CAR No. 11399850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F4D095AA-501E-4593-B643-AA15252FDA17}" type="slidenum">
              <a:rPr lang="en-US"/>
              <a:pPr eaLnBrk="1" hangingPunct="1"/>
              <a:t>4</a:t>
            </a:fld>
            <a:endParaRPr lang="en-US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66813"/>
            <a:ext cx="8162925" cy="528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Brace 4"/>
          <p:cNvSpPr/>
          <p:nvPr/>
        </p:nvSpPr>
        <p:spPr>
          <a:xfrm>
            <a:off x="2057400" y="4154488"/>
            <a:ext cx="434975" cy="1600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ea typeface="Geneva" charset="0"/>
              <a:cs typeface="Genev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Geneva" charset="0"/>
              </a:rPr>
              <a:t>Sample 1 -  CAR Needing Improvement</a:t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CAR No. 11399850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0111695C-DA66-486A-8D6A-8877098759E9}" type="slidenum">
              <a:rPr lang="en-US"/>
              <a:pPr eaLnBrk="1" hangingPunct="1"/>
              <a:t>5</a:t>
            </a:fld>
            <a:endParaRPr 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290638"/>
            <a:ext cx="80581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Geneva" charset="0"/>
              </a:rPr>
              <a:t>Sample 1 -  CAR Needing Improvement</a:t>
            </a:r>
            <a:br>
              <a:rPr lang="en-US" dirty="0" smtClean="0">
                <a:latin typeface="Arial" charset="0"/>
                <a:ea typeface="Geneva" charset="0"/>
              </a:rPr>
            </a:br>
            <a:r>
              <a:rPr lang="en-US" dirty="0" smtClean="0">
                <a:latin typeface="Arial" charset="0"/>
                <a:ea typeface="Geneva" charset="0"/>
              </a:rPr>
              <a:t>CAR No. 11399850</a:t>
            </a:r>
            <a:br>
              <a:rPr lang="en-US" dirty="0" smtClean="0">
                <a:latin typeface="Arial" charset="0"/>
                <a:ea typeface="Geneva" charset="0"/>
              </a:rPr>
            </a:br>
            <a:r>
              <a:rPr lang="en-US" dirty="0" smtClean="0">
                <a:latin typeface="Arial" charset="0"/>
                <a:ea typeface="Geneva" charset="0"/>
              </a:rPr>
              <a:t>Discussion</a:t>
            </a:r>
            <a:br>
              <a:rPr lang="en-US" dirty="0" smtClean="0">
                <a:latin typeface="Arial" charset="0"/>
                <a:ea typeface="Geneva" charset="0"/>
              </a:rPr>
            </a:br>
            <a:endParaRPr lang="en-US" dirty="0" smtClean="0">
              <a:latin typeface="Arial" charset="0"/>
              <a:ea typeface="Geneva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36750"/>
            <a:ext cx="8229600" cy="4189413"/>
          </a:xfrm>
        </p:spPr>
        <p:txBody>
          <a:bodyPr/>
          <a:lstStyle/>
          <a:p>
            <a:pPr marL="53975" indent="295275"/>
            <a:r>
              <a:rPr lang="en-US" smtClean="0">
                <a:latin typeface="Arial" charset="0"/>
                <a:ea typeface="Geneva" charset="0"/>
              </a:rPr>
              <a:t>The analysis is good.  </a:t>
            </a:r>
          </a:p>
          <a:p>
            <a:pPr marL="53975" indent="295275"/>
            <a:r>
              <a:rPr lang="en-US" smtClean="0">
                <a:latin typeface="Arial" charset="0"/>
                <a:ea typeface="Geneva" charset="0"/>
              </a:rPr>
              <a:t>However the root cause, which states that the FR did not proof the report before it was submitted, is not sufficient.  </a:t>
            </a:r>
          </a:p>
          <a:p>
            <a:pPr marL="53975" indent="295275"/>
            <a:r>
              <a:rPr lang="en-US" smtClean="0">
                <a:latin typeface="Arial" charset="0"/>
                <a:ea typeface="Geneva" charset="0"/>
              </a:rPr>
              <a:t>Lack of inspection, in my opinion, is not the root cause.  </a:t>
            </a:r>
          </a:p>
          <a:p>
            <a:pPr marL="53975" indent="295275"/>
            <a:r>
              <a:rPr lang="en-US" smtClean="0">
                <a:latin typeface="Arial" charset="0"/>
                <a:ea typeface="Geneva" charset="0"/>
              </a:rPr>
              <a:t>The question that needs to be answered, is why Devi (whether he be a trainee or senior FR) was not able to complete the report with the correct response.  </a:t>
            </a:r>
          </a:p>
          <a:p>
            <a:pPr marL="53975" indent="295275"/>
            <a:r>
              <a:rPr lang="en-US" smtClean="0">
                <a:latin typeface="Arial" charset="0"/>
                <a:ea typeface="Geneva" charset="0"/>
              </a:rPr>
              <a:t>The practice of writing reports on behalf of other FRs was stopped, but Devi’s own reports may be at fault, even today.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E39A143C-1D96-42A9-B4D2-559499A58B1A}" type="slidenum">
              <a:rPr lang="en-US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Geneva" charset="0"/>
              </a:rPr>
              <a:t>Sample 1 -  CAR Needing Improvement</a:t>
            </a:r>
            <a:br>
              <a:rPr lang="en-US" dirty="0" smtClean="0">
                <a:latin typeface="Arial" charset="0"/>
                <a:ea typeface="Geneva" charset="0"/>
              </a:rPr>
            </a:br>
            <a:r>
              <a:rPr lang="en-US" dirty="0" smtClean="0">
                <a:latin typeface="Arial" charset="0"/>
                <a:ea typeface="Geneva" charset="0"/>
              </a:rPr>
              <a:t>CAR No. 11399850</a:t>
            </a:r>
            <a:br>
              <a:rPr lang="en-US" dirty="0" smtClean="0">
                <a:latin typeface="Arial" charset="0"/>
                <a:ea typeface="Geneva" charset="0"/>
              </a:rPr>
            </a:br>
            <a:r>
              <a:rPr lang="en-US" dirty="0" smtClean="0">
                <a:latin typeface="Arial" charset="0"/>
                <a:ea typeface="Geneva" charset="0"/>
              </a:rPr>
              <a:t>Discussion</a:t>
            </a:r>
            <a:br>
              <a:rPr lang="en-US" dirty="0" smtClean="0">
                <a:latin typeface="Arial" charset="0"/>
                <a:ea typeface="Geneva" charset="0"/>
              </a:rPr>
            </a:br>
            <a:endParaRPr lang="en-US" dirty="0" smtClean="0">
              <a:latin typeface="Arial" charset="0"/>
              <a:ea typeface="Geneva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36750"/>
            <a:ext cx="8229600" cy="4189413"/>
          </a:xfrm>
        </p:spPr>
        <p:txBody>
          <a:bodyPr/>
          <a:lstStyle/>
          <a:p>
            <a:pPr marL="53975" indent="295275"/>
            <a:r>
              <a:rPr lang="en-US" dirty="0" smtClean="0">
                <a:latin typeface="Arial" charset="0"/>
                <a:ea typeface="Geneva" charset="0"/>
              </a:rPr>
              <a:t>The analysis is good.  </a:t>
            </a:r>
          </a:p>
          <a:p>
            <a:pPr marL="53975" indent="295275"/>
            <a:r>
              <a:rPr lang="en-US" dirty="0" smtClean="0">
                <a:latin typeface="Arial" charset="0"/>
                <a:ea typeface="Geneva" charset="0"/>
              </a:rPr>
              <a:t>However the root cause, which states that the FR did not proof the report before it was submitted, is not sufficient.  </a:t>
            </a:r>
          </a:p>
          <a:p>
            <a:pPr marL="53975" indent="295275"/>
            <a:r>
              <a:rPr lang="en-US" dirty="0" smtClean="0">
                <a:latin typeface="Arial" charset="0"/>
                <a:ea typeface="Geneva" charset="0"/>
              </a:rPr>
              <a:t>Lack of inspection, in my opinion, is not the root cause.  </a:t>
            </a:r>
          </a:p>
          <a:p>
            <a:pPr marL="53975" indent="295275"/>
            <a:r>
              <a:rPr lang="en-US" dirty="0" smtClean="0">
                <a:latin typeface="Arial" charset="0"/>
                <a:ea typeface="Geneva" charset="0"/>
              </a:rPr>
              <a:t>The question that needs to be answered, is why Devi (whether he be a trainee or senior FR) was not able to complete the report with the correct response.  </a:t>
            </a:r>
          </a:p>
          <a:p>
            <a:pPr marL="53975" indent="295275"/>
            <a:r>
              <a:rPr lang="en-US" dirty="0" smtClean="0">
                <a:latin typeface="Arial" charset="0"/>
                <a:ea typeface="Geneva" charset="0"/>
              </a:rPr>
              <a:t>The practice of writing reports on behalf of other FRs was stopped, but Devi’s own reports may be at fault, even today.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FEAB2461-4EE4-4BCB-ABB7-CB428C9B4DB5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353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ULTemplate</vt:lpstr>
      <vt:lpstr>CAR Calibration Session “Good” CAR, “Bad” CAR Review  </vt:lpstr>
      <vt:lpstr>Sample 1 -  CAR Needing Improvement CAR No. 11399850</vt:lpstr>
      <vt:lpstr>Sample 1 -  CAR Needing Improvement CAR No. 11399850</vt:lpstr>
      <vt:lpstr>Sample 1 -  CAR Needing Improvement CAR No. 11399850</vt:lpstr>
      <vt:lpstr>Sample 1 -  CAR Needing Improvement CAR No. 11399850</vt:lpstr>
      <vt:lpstr>Sample 1 -  CAR Needing Improvement CAR No. 11399850 Discussion </vt:lpstr>
      <vt:lpstr>Sample 1 -  CAR Needing Improvement CAR No. 11399850 Discussion 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Allison</cp:lastModifiedBy>
  <cp:revision>116</cp:revision>
  <dcterms:created xsi:type="dcterms:W3CDTF">2010-12-21T03:48:07Z</dcterms:created>
  <dcterms:modified xsi:type="dcterms:W3CDTF">2012-05-04T14:52:08Z</dcterms:modified>
</cp:coreProperties>
</file>