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84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6" d="100"/>
          <a:sy n="86" d="100"/>
        </p:scale>
        <p:origin x="-65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Geneva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6DED010-F742-4A56-97B8-BE14438E5E3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7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143913105 - Origination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0A23A43-7E2F-4A9D-A830-06FC6CBCF0AD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95338"/>
            <a:ext cx="68675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9025" y="2762250"/>
            <a:ext cx="1619250" cy="646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The Requirement, NC, and OE are clear and concise.</a:t>
            </a:r>
          </a:p>
        </p:txBody>
      </p:sp>
    </p:spTree>
    <p:extLst>
      <p:ext uri="{BB962C8B-B14F-4D97-AF65-F5344CB8AC3E}">
        <p14:creationId xmlns:p14="http://schemas.microsoft.com/office/powerpoint/2010/main" val="39481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5737084" cy="440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736576" y="692696"/>
            <a:ext cx="106767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4248" y="33265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Containment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Verification milestones 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36576" y="2060848"/>
            <a:ext cx="106767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264" y="2060848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Requirements and responsibilities not addressed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56586" y="3098999"/>
            <a:ext cx="1296083" cy="74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272" y="3643080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Suggest this CAR is reviewed with the owner.</a:t>
            </a:r>
          </a:p>
        </p:txBody>
      </p:sp>
    </p:spTree>
    <p:extLst>
      <p:ext uri="{BB962C8B-B14F-4D97-AF65-F5344CB8AC3E}">
        <p14:creationId xmlns:p14="http://schemas.microsoft.com/office/powerpoint/2010/main" val="1541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E55DCCD-5286-4B55-8FA9-547ED3538FC3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9625"/>
            <a:ext cx="69437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39025" y="1304925"/>
            <a:ext cx="1619250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Stakeholders and History - Good.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025" y="2447925"/>
            <a:ext cx="1619250" cy="13843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The equipment check is not attached to this CAR to support the suggestion that containment is not required.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3667125"/>
            <a:ext cx="5257800" cy="3810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025" y="4713288"/>
            <a:ext cx="2300288" cy="27781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Evidence of these checks?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4886325" y="3248025"/>
            <a:ext cx="2552700" cy="695325"/>
          </a:xfrm>
          <a:prstGeom prst="bentConnector3">
            <a:avLst>
              <a:gd name="adj1" fmla="val 59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43075" y="3114675"/>
            <a:ext cx="381000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2843213"/>
            <a:ext cx="1285875" cy="10160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Attach results as evidence that the system is checked and acceptable!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9025" y="4251325"/>
            <a:ext cx="161925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It’s probably true, but not the greatest RC statement in the history of Root Cause Analysis.</a:t>
            </a:r>
          </a:p>
        </p:txBody>
      </p:sp>
      <p:cxnSp>
        <p:nvCxnSpPr>
          <p:cNvPr id="23" name="Elbow Connector 22"/>
          <p:cNvCxnSpPr>
            <a:stCxn id="25" idx="1"/>
          </p:cNvCxnSpPr>
          <p:nvPr/>
        </p:nvCxnSpPr>
        <p:spPr>
          <a:xfrm rot="10800000">
            <a:off x="6467475" y="4152900"/>
            <a:ext cx="971550" cy="606425"/>
          </a:xfrm>
          <a:prstGeom prst="bentConnector3">
            <a:avLst>
              <a:gd name="adj1" fmla="val 3039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CFC1532-C8F6-4EAF-A7AF-E8514AC8268F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900113"/>
            <a:ext cx="6734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9775" y="1155700"/>
            <a:ext cx="1300163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Accurate Selections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9938" y="2430463"/>
            <a:ext cx="1604962" cy="46037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Evidence of this would be nice!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450" y="2936875"/>
            <a:ext cx="5429250" cy="273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1700" y="2936875"/>
            <a:ext cx="914400" cy="273050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038" y="3209925"/>
            <a:ext cx="6475412" cy="257175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9938" y="3159125"/>
            <a:ext cx="1300162" cy="1200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Explanation of why there is no verification milestone – good, and logical.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038" y="4564063"/>
            <a:ext cx="4552950" cy="831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cs typeface="Arial" pitchFamily="34" charset="0"/>
              </a:rPr>
              <a:t>Corrective Action Plan</a:t>
            </a:r>
            <a:r>
              <a:rPr lang="en-US" sz="1200" dirty="0">
                <a:cs typeface="Arial" pitchFamily="34" charset="0"/>
              </a:rPr>
              <a:t/>
            </a:r>
            <a:br>
              <a:rPr lang="en-US" sz="1200" dirty="0">
                <a:cs typeface="Arial" pitchFamily="34" charset="0"/>
              </a:rPr>
            </a:br>
            <a:r>
              <a:rPr lang="en-US" sz="1200" dirty="0">
                <a:cs typeface="Arial" pitchFamily="34" charset="0"/>
              </a:rPr>
              <a:t>Containment  Identified  and explained – Good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Verification Identified - Good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How/When Verification will take place  – Good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038" y="3543300"/>
            <a:ext cx="6475412" cy="333375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450" y="3946525"/>
            <a:ext cx="4552950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Since this spreadsheet is only used once a year this is a good explanation for how the CAR can be verified.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150" y="5554663"/>
            <a:ext cx="6980238" cy="460375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Although all of the individual elements of the CAP are explained well – the overall CAP is somewhat confusing, i.e., the explanation of the verification and containment.</a:t>
            </a:r>
          </a:p>
        </p:txBody>
      </p:sp>
    </p:spTree>
    <p:extLst>
      <p:ext uri="{BB962C8B-B14F-4D97-AF65-F5344CB8AC3E}">
        <p14:creationId xmlns:p14="http://schemas.microsoft.com/office/powerpoint/2010/main" val="17572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37CFFD3-734E-455A-BC11-407D973B9EF9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9150"/>
            <a:ext cx="669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38" y="1316038"/>
            <a:ext cx="4691062" cy="64611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u="sng" dirty="0">
                <a:cs typeface="Arial" pitchFamily="34" charset="0"/>
              </a:rPr>
              <a:t>Containment</a:t>
            </a:r>
            <a:r>
              <a:rPr lang="en-US" sz="1200" dirty="0">
                <a:cs typeface="Arial" pitchFamily="34" charset="0"/>
              </a:rPr>
              <a:t> should be part of the milestone name.</a:t>
            </a:r>
          </a:p>
          <a:p>
            <a:pPr>
              <a:defRPr/>
            </a:pPr>
            <a:endParaRPr lang="en-US" sz="1200" dirty="0">
              <a:cs typeface="Arial" pitchFamily="34" charset="0"/>
            </a:endParaRP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Example: Containment – Create New Spreadsheet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738" y="2178050"/>
            <a:ext cx="4691062" cy="27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Milestone closed two weeks ahead of its due date – good!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7638" y="2901950"/>
            <a:ext cx="1300162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Good explanation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8838" y="3902075"/>
            <a:ext cx="2957512" cy="646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Helpful, since the CAR Admin may not be the person who attempts to verify the CAR.</a:t>
            </a:r>
          </a:p>
        </p:txBody>
      </p:sp>
    </p:spTree>
    <p:extLst>
      <p:ext uri="{BB962C8B-B14F-4D97-AF65-F5344CB8AC3E}">
        <p14:creationId xmlns:p14="http://schemas.microsoft.com/office/powerpoint/2010/main" val="10707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B1DCCB4-70F3-44A8-BCEA-02AF39EE8082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9150"/>
            <a:ext cx="6953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8638" y="4330700"/>
            <a:ext cx="5100637" cy="27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Simple, but clear expectation and the objective evidence.</a:t>
            </a:r>
          </a:p>
        </p:txBody>
      </p:sp>
    </p:spTree>
    <p:extLst>
      <p:ext uri="{BB962C8B-B14F-4D97-AF65-F5344CB8AC3E}">
        <p14:creationId xmlns:p14="http://schemas.microsoft.com/office/powerpoint/2010/main" val="30058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98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  <a:br>
              <a:rPr lang="en-US" smtClean="0">
                <a:latin typeface="Arial" pitchFamily="34" charset="0"/>
                <a:cs typeface="Geneva"/>
              </a:rPr>
            </a:br>
            <a:r>
              <a:rPr lang="en-US" smtClean="0">
                <a:latin typeface="Arial" pitchFamily="34" charset="0"/>
                <a:cs typeface="Geneva"/>
              </a:rPr>
              <a:t>Conclusion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D8BEEF7-56AC-4F3C-97B0-BF8D0749D8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38163" y="1473200"/>
            <a:ext cx="6567487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CAR History – Very Clear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Comments by CAR Admin after Overdue notice and escalation notice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Response Disapproved note is very clear, with a clear expectation and explanation of what is ‘missing’ in order to approve the response/CAP.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Verification and Progress Check milestones shown as deleted in the CAR History just before the response was accepted. The updated CAP helps to explain this decision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63" y="3194050"/>
            <a:ext cx="6567487" cy="16002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Missing from Response/Analysis</a:t>
            </a:r>
          </a:p>
          <a:p>
            <a:pPr>
              <a:defRPr/>
            </a:pPr>
            <a:r>
              <a:rPr lang="en-US" sz="1400" b="1" dirty="0">
                <a:cs typeface="Arial" pitchFamily="34" charset="0"/>
              </a:rPr>
              <a:t>Evidence of the checks to the shielded chambers, grounds, and filters.</a:t>
            </a:r>
          </a:p>
          <a:p>
            <a:pPr>
              <a:defRPr/>
            </a:pPr>
            <a:endParaRPr lang="en-US" sz="1400" b="1" dirty="0">
              <a:cs typeface="Arial" pitchFamily="34" charset="0"/>
            </a:endParaRPr>
          </a:p>
          <a:p>
            <a:pPr>
              <a:defRPr/>
            </a:pPr>
            <a:r>
              <a:rPr lang="en-US" sz="1400" b="1" dirty="0">
                <a:cs typeface="Arial" pitchFamily="34" charset="0"/>
              </a:rPr>
              <a:t>(since I was the CAR Admin, I checked my email after reviewing the CAR, and found useful correspondence and a file attachment that would have been good evidence of the past checks which justify why there was no additional containment)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3" y="4905375"/>
            <a:ext cx="6567487" cy="954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Other Items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b="1" dirty="0">
                <a:cs typeface="Arial" pitchFamily="34" charset="0"/>
              </a:rPr>
              <a:t>Escalation path – good (No BU Presidents or names mentioned in FAQ #36)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b="1" dirty="0">
                <a:cs typeface="Arial" pitchFamily="34" charset="0"/>
              </a:rPr>
              <a:t>CAR Assigned on 4/3 and closed on 5/16. Good!</a:t>
            </a:r>
          </a:p>
        </p:txBody>
      </p:sp>
    </p:spTree>
    <p:extLst>
      <p:ext uri="{BB962C8B-B14F-4D97-AF65-F5344CB8AC3E}">
        <p14:creationId xmlns:p14="http://schemas.microsoft.com/office/powerpoint/2010/main" val="3660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98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 – Conclusion / CBS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8538C16-B363-407A-AADA-A325E4B544F9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14400"/>
            <a:ext cx="6238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86663" y="1273175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6543675" y="1273175"/>
            <a:ext cx="1042988" cy="1381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6343650" y="1411288"/>
            <a:ext cx="124301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>
            <a:off x="4295775" y="1411288"/>
            <a:ext cx="3290888" cy="3175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6663" y="1633538"/>
            <a:ext cx="719137" cy="276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4133850" y="1771650"/>
            <a:ext cx="3452813" cy="138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86663" y="2978150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43650" y="3116263"/>
            <a:ext cx="124301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6663" y="3290888"/>
            <a:ext cx="719137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 – Not Yet Verified (Timely, so far!)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24225" y="3429000"/>
            <a:ext cx="4262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70750" y="4470400"/>
            <a:ext cx="1547813" cy="10160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cs typeface="Arial" pitchFamily="34" charset="0"/>
              </a:rPr>
              <a:t>Evidence of the checks that are indicated in the analysis are not attached to the CAR – this leaves a small gap in the overall CAP.</a:t>
            </a:r>
          </a:p>
        </p:txBody>
      </p:sp>
      <p:cxnSp>
        <p:nvCxnSpPr>
          <p:cNvPr id="23566" name="Elbow Connector 23565"/>
          <p:cNvCxnSpPr>
            <a:stCxn id="53" idx="1"/>
          </p:cNvCxnSpPr>
          <p:nvPr/>
        </p:nvCxnSpPr>
        <p:spPr>
          <a:xfrm rot="10800000">
            <a:off x="5743575" y="3676650"/>
            <a:ext cx="1527175" cy="1301750"/>
          </a:xfrm>
          <a:prstGeom prst="bentConnector3">
            <a:avLst>
              <a:gd name="adj1" fmla="val 200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86663" y="5632450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343650" y="5662613"/>
            <a:ext cx="1219200" cy="1079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62850" y="6034088"/>
            <a:ext cx="720725" cy="276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</a:t>
            </a:r>
          </a:p>
        </p:txBody>
      </p:sp>
      <p:cxnSp>
        <p:nvCxnSpPr>
          <p:cNvPr id="23575" name="Elbow Connector 23574"/>
          <p:cNvCxnSpPr>
            <a:stCxn id="62" idx="1"/>
          </p:cNvCxnSpPr>
          <p:nvPr/>
        </p:nvCxnSpPr>
        <p:spPr>
          <a:xfrm rot="10800000">
            <a:off x="4676775" y="5486400"/>
            <a:ext cx="2886075" cy="685800"/>
          </a:xfrm>
          <a:prstGeom prst="bentConnector3">
            <a:avLst>
              <a:gd name="adj1" fmla="val 1997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78" name="Straight Arrow Connector 23577"/>
          <p:cNvCxnSpPr>
            <a:stCxn id="62" idx="1"/>
          </p:cNvCxnSpPr>
          <p:nvPr/>
        </p:nvCxnSpPr>
        <p:spPr>
          <a:xfrm flipH="1" flipV="1">
            <a:off x="3648075" y="5770563"/>
            <a:ext cx="3914775" cy="40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59120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644008" y="620688"/>
            <a:ext cx="1512168" cy="352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437" y="18864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No unique identifiers for equipment cited e.g.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Equipment Id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Asset number etc.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Site has multiples chambers and filters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27985" y="2708920"/>
            <a:ext cx="187220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49242" y="23848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Team recognised this as a repeat CAR but not registered as such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87624" y="4509120"/>
            <a:ext cx="5256585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48477" y="41859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Guidance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859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5349313" cy="465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004048" y="764704"/>
            <a:ext cx="122413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8184" y="580038"/>
            <a:ext cx="2611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Stakeholders identified but QM not involved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Limited evidence of structured analysis e.g. 5 Ys.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Scope – equipment and other offices impacted ?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Is trace back required 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0032" y="335699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7788" y="357301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Root cause not deep enough e.g. ‘Ground’ check not documented.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Are requirements and responsibilities understood ?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Process issue 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03849" y="4005064"/>
            <a:ext cx="2952327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555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CARs review 4th 2013</vt:lpstr>
      <vt:lpstr>CAR 143913105 - Origination</vt:lpstr>
      <vt:lpstr>CAR 143913105</vt:lpstr>
      <vt:lpstr>CAR 143913105</vt:lpstr>
      <vt:lpstr>CAR 143913105</vt:lpstr>
      <vt:lpstr>CAR 143913105</vt:lpstr>
      <vt:lpstr>CAR 143913105 Conclusion</vt:lpstr>
      <vt:lpstr>CAR 143913105 – Conclusion / CBS</vt:lpstr>
      <vt:lpstr>CAR 143913105 - Finding</vt:lpstr>
      <vt:lpstr>CAR 143913105 - Finding</vt:lpstr>
      <vt:lpstr>CAR 143913105 - Finding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287</cp:revision>
  <cp:lastPrinted>2014-08-25T07:44:12Z</cp:lastPrinted>
  <dcterms:created xsi:type="dcterms:W3CDTF">2013-11-14T03:16:18Z</dcterms:created>
  <dcterms:modified xsi:type="dcterms:W3CDTF">2014-12-12T16:41:41Z</dcterms:modified>
</cp:coreProperties>
</file>