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2" r:id="rId2"/>
    <p:sldId id="406" r:id="rId3"/>
    <p:sldId id="417" r:id="rId4"/>
    <p:sldId id="407" r:id="rId5"/>
    <p:sldId id="418" r:id="rId6"/>
    <p:sldId id="409" r:id="rId7"/>
    <p:sldId id="410" r:id="rId8"/>
    <p:sldId id="411" r:id="rId9"/>
    <p:sldId id="413" r:id="rId10"/>
    <p:sldId id="415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C64E"/>
    <a:srgbClr val="F18307"/>
    <a:srgbClr val="96C547"/>
    <a:srgbClr val="6EC1BC"/>
    <a:srgbClr val="459D2D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6648" autoAdjust="0"/>
  </p:normalViewPr>
  <p:slideViewPr>
    <p:cSldViewPr snapToGrid="0" snapToObjects="1">
      <p:cViewPr>
        <p:scale>
          <a:sx n="86" d="100"/>
          <a:sy n="86" d="100"/>
        </p:scale>
        <p:origin x="-65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Geneva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6DED010-F742-4A56-97B8-BE14438E5E39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199" y="3960813"/>
            <a:ext cx="6383439" cy="1774825"/>
          </a:xfrm>
        </p:spPr>
        <p:txBody>
          <a:bodyPr>
            <a:normAutofit/>
          </a:bodyPr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AP Team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Jacky Wu, Catherine Qiu, Thomas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Kestner</a:t>
            </a:r>
          </a:p>
          <a:p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Nov 24, 2014</a:t>
            </a:r>
          </a:p>
        </p:txBody>
      </p:sp>
    </p:spTree>
    <p:extLst>
      <p:ext uri="{BB962C8B-B14F-4D97-AF65-F5344CB8AC3E}">
        <p14:creationId xmlns:p14="http://schemas.microsoft.com/office/powerpoint/2010/main" val="9883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143913625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45686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143913625 - Finding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6028485" cy="53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5585754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Instructions for CAR completion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 Good practice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2240" y="400506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4 specific instances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of the same issue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796136" y="4328230"/>
            <a:ext cx="936104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83968" y="577042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23928" y="1124744"/>
            <a:ext cx="2952328" cy="288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94275" y="95903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Good specific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evidence</a:t>
            </a:r>
          </a:p>
        </p:txBody>
      </p:sp>
    </p:spTree>
    <p:extLst>
      <p:ext uri="{BB962C8B-B14F-4D97-AF65-F5344CB8AC3E}">
        <p14:creationId xmlns:p14="http://schemas.microsoft.com/office/powerpoint/2010/main" val="4000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143913625 - Finding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764704"/>
            <a:ext cx="571861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211961" y="2492896"/>
            <a:ext cx="3024335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9618" y="2031231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Limited evidence of 5 </a:t>
            </a:r>
            <a:r>
              <a:rPr lang="en-GB" smtClean="0">
                <a:latin typeface="Arial" pitchFamily="34" charset="0"/>
                <a:cs typeface="Arial" pitchFamily="34" charset="0"/>
              </a:rPr>
              <a:t>Ys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b</a:t>
            </a:r>
            <a:r>
              <a:rPr lang="en-GB" smtClean="0">
                <a:latin typeface="Arial" pitchFamily="34" charset="0"/>
                <a:cs typeface="Arial" pitchFamily="34" charset="0"/>
              </a:rPr>
              <a:t>eing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applied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59832" y="3140968"/>
            <a:ext cx="396044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4799" y="3305773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Human error for 4 instances of the same issue ?</a:t>
            </a:r>
          </a:p>
          <a:p>
            <a:pPr marL="285750" indent="-285750">
              <a:buFontTx/>
              <a:buChar char="-"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  Root cause not deep enough? – Process issue ?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- 2 root causes stated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23728" y="3573016"/>
            <a:ext cx="360040" cy="201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3728" y="2199056"/>
            <a:ext cx="2232248" cy="3390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6643" y="5517232"/>
            <a:ext cx="5186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Scope inconsistently defined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Other equipment impacted ?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If all equipment no analysis or CA to support this </a:t>
            </a:r>
          </a:p>
        </p:txBody>
      </p:sp>
    </p:spTree>
    <p:extLst>
      <p:ext uri="{BB962C8B-B14F-4D97-AF65-F5344CB8AC3E}">
        <p14:creationId xmlns:p14="http://schemas.microsoft.com/office/powerpoint/2010/main" val="14014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143913625 - Finding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815"/>
            <a:ext cx="6355885" cy="194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6084168" y="1412807"/>
            <a:ext cx="739261" cy="215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23429" y="766476"/>
            <a:ext cx="2320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Data recording containment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Doesn’t address containment of staff transcribing errors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Suggest also include Cal Certs as supporting evidence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03648" y="1844824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11282" y="3632647"/>
            <a:ext cx="532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No implementation steps related to staff behaviour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DCS link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5" y="48691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Summary – Analysis and Root cause likely not deep enough to provide an effective Corrective Action plan.</a:t>
            </a:r>
          </a:p>
        </p:txBody>
      </p:sp>
    </p:spTree>
    <p:extLst>
      <p:ext uri="{BB962C8B-B14F-4D97-AF65-F5344CB8AC3E}">
        <p14:creationId xmlns:p14="http://schemas.microsoft.com/office/powerpoint/2010/main" val="7293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07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143913105 - Origination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0A23A43-7E2F-4A9D-A830-06FC6CBCF0AD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795338"/>
            <a:ext cx="68675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39025" y="2762250"/>
            <a:ext cx="1619250" cy="646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The Requirement, NC, and OE are clear and concise.</a:t>
            </a:r>
          </a:p>
        </p:txBody>
      </p:sp>
    </p:spTree>
    <p:extLst>
      <p:ext uri="{BB962C8B-B14F-4D97-AF65-F5344CB8AC3E}">
        <p14:creationId xmlns:p14="http://schemas.microsoft.com/office/powerpoint/2010/main" val="39481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E55DCCD-5286-4B55-8FA9-547ED3538FC3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09625"/>
            <a:ext cx="69437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39025" y="1304925"/>
            <a:ext cx="1619250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Stakeholders and History - Good.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9025" y="2447925"/>
            <a:ext cx="1619250" cy="13843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The equipment check is not attached to this CAR to support the suggestion that containment is not required.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3667125"/>
            <a:ext cx="5257800" cy="3810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1025" y="4713288"/>
            <a:ext cx="2300288" cy="27781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Evidence of these checks?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4886325" y="3248025"/>
            <a:ext cx="2552700" cy="695325"/>
          </a:xfrm>
          <a:prstGeom prst="bentConnector3">
            <a:avLst>
              <a:gd name="adj1" fmla="val 59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43075" y="3114675"/>
            <a:ext cx="381000" cy="31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2843213"/>
            <a:ext cx="1285875" cy="10160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Attach results as evidence that the system is checked and acceptable!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9025" y="4251325"/>
            <a:ext cx="1619250" cy="10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It’s probably true, but not the greatest RC statement in the history of Root Cause Analysis.</a:t>
            </a:r>
          </a:p>
        </p:txBody>
      </p:sp>
      <p:cxnSp>
        <p:nvCxnSpPr>
          <p:cNvPr id="23" name="Elbow Connector 22"/>
          <p:cNvCxnSpPr>
            <a:stCxn id="25" idx="1"/>
          </p:cNvCxnSpPr>
          <p:nvPr/>
        </p:nvCxnSpPr>
        <p:spPr>
          <a:xfrm rot="10800000">
            <a:off x="6467475" y="4152900"/>
            <a:ext cx="971550" cy="606425"/>
          </a:xfrm>
          <a:prstGeom prst="bentConnector3">
            <a:avLst>
              <a:gd name="adj1" fmla="val 3039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CFC1532-C8F6-4EAF-A7AF-E8514AC8268F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900113"/>
            <a:ext cx="67341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9775" y="1155700"/>
            <a:ext cx="1300163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Accurate Selections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9938" y="2430463"/>
            <a:ext cx="1604962" cy="460375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Evidence of this would be nice!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450" y="2936875"/>
            <a:ext cx="5429250" cy="273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1700" y="2936875"/>
            <a:ext cx="914400" cy="273050"/>
          </a:xfrm>
          <a:prstGeom prst="rect">
            <a:avLst/>
          </a:prstGeom>
          <a:solidFill>
            <a:schemeClr val="accent3">
              <a:lumMod val="75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4038" y="3209925"/>
            <a:ext cx="6475412" cy="257175"/>
          </a:xfrm>
          <a:prstGeom prst="rect">
            <a:avLst/>
          </a:prstGeom>
          <a:solidFill>
            <a:schemeClr val="accent3">
              <a:lumMod val="75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9938" y="3159125"/>
            <a:ext cx="1300162" cy="1200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Explanation of why there is no verification milestone – good, and logical.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038" y="4564063"/>
            <a:ext cx="4552950" cy="831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cs typeface="Arial" pitchFamily="34" charset="0"/>
              </a:rPr>
              <a:t>Corrective Action Plan</a:t>
            </a:r>
            <a:r>
              <a:rPr lang="en-US" sz="1200" dirty="0">
                <a:cs typeface="Arial" pitchFamily="34" charset="0"/>
              </a:rPr>
              <a:t/>
            </a:r>
            <a:br>
              <a:rPr lang="en-US" sz="1200" dirty="0">
                <a:cs typeface="Arial" pitchFamily="34" charset="0"/>
              </a:rPr>
            </a:br>
            <a:r>
              <a:rPr lang="en-US" sz="1200" dirty="0">
                <a:cs typeface="Arial" pitchFamily="34" charset="0"/>
              </a:rPr>
              <a:t>Containment  Identified  and explained – Good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Verification Identified - Good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How/When Verification will take place  – Good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4038" y="3543300"/>
            <a:ext cx="6475412" cy="333375"/>
          </a:xfrm>
          <a:prstGeom prst="rect">
            <a:avLst/>
          </a:prstGeom>
          <a:solidFill>
            <a:schemeClr val="accent3">
              <a:lumMod val="75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450" y="3946525"/>
            <a:ext cx="4552950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Since this spreadsheet is only used once a year this is a good explanation for how the CAR can be verified.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150" y="5554663"/>
            <a:ext cx="6980238" cy="460375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Although all of the individual elements of the CAP are explained well – the overall CAP is somewhat confusing, i.e., the explanation of the verification and containment.</a:t>
            </a:r>
          </a:p>
        </p:txBody>
      </p:sp>
    </p:spTree>
    <p:extLst>
      <p:ext uri="{BB962C8B-B14F-4D97-AF65-F5344CB8AC3E}">
        <p14:creationId xmlns:p14="http://schemas.microsoft.com/office/powerpoint/2010/main" val="17572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512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37CFFD3-734E-455A-BC11-407D973B9EF9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9150"/>
            <a:ext cx="669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738" y="1316038"/>
            <a:ext cx="4691062" cy="64611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u="sng" dirty="0">
                <a:cs typeface="Arial" pitchFamily="34" charset="0"/>
              </a:rPr>
              <a:t>Containment</a:t>
            </a:r>
            <a:r>
              <a:rPr lang="en-US" sz="1200" dirty="0">
                <a:cs typeface="Arial" pitchFamily="34" charset="0"/>
              </a:rPr>
              <a:t> should be part of the milestone name.</a:t>
            </a:r>
          </a:p>
          <a:p>
            <a:pPr>
              <a:defRPr/>
            </a:pPr>
            <a:endParaRPr lang="en-US" sz="1200" dirty="0">
              <a:cs typeface="Arial" pitchFamily="34" charset="0"/>
            </a:endParaRP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Example: Containment – Create New Spreadsheet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738" y="2178050"/>
            <a:ext cx="4691062" cy="27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Milestone closed two weeks ahead of its due date – good!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7638" y="2901950"/>
            <a:ext cx="1300162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Good explanation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8838" y="3902075"/>
            <a:ext cx="2957512" cy="646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Helpful, since the CAR Admin may not be the person who attempts to verify the CAR.</a:t>
            </a:r>
          </a:p>
        </p:txBody>
      </p:sp>
    </p:spTree>
    <p:extLst>
      <p:ext uri="{BB962C8B-B14F-4D97-AF65-F5344CB8AC3E}">
        <p14:creationId xmlns:p14="http://schemas.microsoft.com/office/powerpoint/2010/main" val="10707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512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B1DCCB4-70F3-44A8-BCEA-02AF39EE8082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9150"/>
            <a:ext cx="69532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8638" y="4330700"/>
            <a:ext cx="5100637" cy="27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Simple, but clear expectation and the objective evidence.</a:t>
            </a:r>
          </a:p>
        </p:txBody>
      </p:sp>
    </p:spTree>
    <p:extLst>
      <p:ext uri="{BB962C8B-B14F-4D97-AF65-F5344CB8AC3E}">
        <p14:creationId xmlns:p14="http://schemas.microsoft.com/office/powerpoint/2010/main" val="30058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98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</a:t>
            </a:r>
            <a:br>
              <a:rPr lang="en-US" smtClean="0">
                <a:latin typeface="Arial" pitchFamily="34" charset="0"/>
                <a:cs typeface="Geneva"/>
              </a:rPr>
            </a:br>
            <a:r>
              <a:rPr lang="en-US" smtClean="0">
                <a:latin typeface="Arial" pitchFamily="34" charset="0"/>
                <a:cs typeface="Geneva"/>
              </a:rPr>
              <a:t>Conclusion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D8BEEF7-56AC-4F3C-97B0-BF8D0749D83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538163" y="1473200"/>
            <a:ext cx="6567487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cs typeface="Arial" pitchFamily="34" charset="0"/>
              </a:rPr>
              <a:t>CAR History – Very Clear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dirty="0">
                <a:cs typeface="Arial" pitchFamily="34" charset="0"/>
              </a:rPr>
              <a:t>Comments by CAR Admin after Overdue notice and escalation notice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dirty="0">
                <a:cs typeface="Arial" pitchFamily="34" charset="0"/>
              </a:rPr>
              <a:t>Response Disapproved note is very clear, with a clear expectation and explanation of what is ‘missing’ in order to approve the response/CAP.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dirty="0">
                <a:cs typeface="Arial" pitchFamily="34" charset="0"/>
              </a:rPr>
              <a:t>Verification and Progress Check milestones shown as deleted in the CAR History just before the response was accepted. The updated CAP helps to explain this decision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163" y="3194050"/>
            <a:ext cx="6567487" cy="16002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cs typeface="Arial" pitchFamily="34" charset="0"/>
              </a:rPr>
              <a:t>Missing from Response/Analysis</a:t>
            </a:r>
          </a:p>
          <a:p>
            <a:pPr>
              <a:defRPr/>
            </a:pPr>
            <a:r>
              <a:rPr lang="en-US" sz="1400" b="1" dirty="0">
                <a:cs typeface="Arial" pitchFamily="34" charset="0"/>
              </a:rPr>
              <a:t>Evidence of the checks to the shielded chambers, grounds, and filters.</a:t>
            </a:r>
          </a:p>
          <a:p>
            <a:pPr>
              <a:defRPr/>
            </a:pPr>
            <a:endParaRPr lang="en-US" sz="1400" b="1" dirty="0">
              <a:cs typeface="Arial" pitchFamily="34" charset="0"/>
            </a:endParaRPr>
          </a:p>
          <a:p>
            <a:pPr>
              <a:defRPr/>
            </a:pPr>
            <a:r>
              <a:rPr lang="en-US" sz="1400" b="1" dirty="0">
                <a:cs typeface="Arial" pitchFamily="34" charset="0"/>
              </a:rPr>
              <a:t>(since I was the CAR Admin, I checked my email after reviewing the CAR, and found useful correspondence and a file attachment that would have been good evidence of the past checks which justify why there was no additional containment)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163" y="4905375"/>
            <a:ext cx="6567487" cy="954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cs typeface="Arial" pitchFamily="34" charset="0"/>
              </a:rPr>
              <a:t>Other Items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b="1" dirty="0">
                <a:cs typeface="Arial" pitchFamily="34" charset="0"/>
              </a:rPr>
              <a:t>Escalation path – good (No BU Presidents or names mentioned in FAQ #36)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b="1" dirty="0">
                <a:cs typeface="Arial" pitchFamily="34" charset="0"/>
              </a:rPr>
              <a:t>CAR Assigned on 4/3 and closed on 5/16. Good!</a:t>
            </a:r>
          </a:p>
        </p:txBody>
      </p:sp>
    </p:spTree>
    <p:extLst>
      <p:ext uri="{BB962C8B-B14F-4D97-AF65-F5344CB8AC3E}">
        <p14:creationId xmlns:p14="http://schemas.microsoft.com/office/powerpoint/2010/main" val="36607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1" y="802821"/>
            <a:ext cx="8182098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143913625 </a:t>
            </a:r>
            <a:r>
              <a:rPr lang="en-US" dirty="0" smtClean="0"/>
              <a:t>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3343614" y="1273762"/>
            <a:ext cx="5343186" cy="705165"/>
          </a:xfrm>
          <a:prstGeom prst="wedgeRoundRectCallout">
            <a:avLst>
              <a:gd name="adj1" fmla="val -55371"/>
              <a:gd name="adj2" fmla="val 192583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ISO/IEC 17025 should be identified here, the field means to enter the number of the contains the requirement, the  “Clause” and “Requirement” mean the standard number is ISO/IEC 17025</a:t>
            </a:r>
            <a:endParaRPr lang="en-US" sz="12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2093026" y="3040083"/>
            <a:ext cx="852055" cy="3496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7" name="圆角矩形标注 4"/>
          <p:cNvSpPr/>
          <p:nvPr/>
        </p:nvSpPr>
        <p:spPr>
          <a:xfrm>
            <a:off x="3518512" y="5936935"/>
            <a:ext cx="5343186" cy="499491"/>
          </a:xfrm>
          <a:prstGeom prst="wedgeRoundRectCallout">
            <a:avLst>
              <a:gd name="adj1" fmla="val -28256"/>
              <a:gd name="adj2" fmla="val -71814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Clearly identified the Requirement, non-conformance, Objective Evidence.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68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98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143913105 – Conclusion / CBS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8538C16-B363-407A-AADA-A325E4B544F9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914400"/>
            <a:ext cx="62388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86663" y="1273175"/>
            <a:ext cx="719137" cy="277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Yes</a:t>
            </a:r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6543675" y="1273175"/>
            <a:ext cx="1042988" cy="1381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6343650" y="1411288"/>
            <a:ext cx="124301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</p:cNvCxnSpPr>
          <p:nvPr/>
        </p:nvCxnSpPr>
        <p:spPr>
          <a:xfrm flipH="1">
            <a:off x="4295775" y="1411288"/>
            <a:ext cx="3290888" cy="3175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86663" y="1633538"/>
            <a:ext cx="719137" cy="276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N/A</a:t>
            </a: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flipH="1">
            <a:off x="4133850" y="1771650"/>
            <a:ext cx="3452813" cy="138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86663" y="2978150"/>
            <a:ext cx="719137" cy="277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Yes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343650" y="3116263"/>
            <a:ext cx="124301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86663" y="3290888"/>
            <a:ext cx="719137" cy="10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N/A – Not Yet Verified (Timely, so far!)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24225" y="3429000"/>
            <a:ext cx="4262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70750" y="4470400"/>
            <a:ext cx="1547813" cy="10160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cs typeface="Arial" pitchFamily="34" charset="0"/>
              </a:rPr>
              <a:t>Evidence of the checks that are indicated in the analysis are not attached to the CAR – this leaves a small gap in the overall CAP.</a:t>
            </a:r>
          </a:p>
        </p:txBody>
      </p:sp>
      <p:cxnSp>
        <p:nvCxnSpPr>
          <p:cNvPr id="23566" name="Elbow Connector 23565"/>
          <p:cNvCxnSpPr>
            <a:stCxn id="53" idx="1"/>
          </p:cNvCxnSpPr>
          <p:nvPr/>
        </p:nvCxnSpPr>
        <p:spPr>
          <a:xfrm rot="10800000">
            <a:off x="5743575" y="3676650"/>
            <a:ext cx="1527175" cy="1301750"/>
          </a:xfrm>
          <a:prstGeom prst="bentConnector3">
            <a:avLst>
              <a:gd name="adj1" fmla="val 200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86663" y="5632450"/>
            <a:ext cx="719137" cy="277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Yes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6343650" y="5662613"/>
            <a:ext cx="1219200" cy="1079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62850" y="6034088"/>
            <a:ext cx="720725" cy="276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N/A</a:t>
            </a:r>
          </a:p>
        </p:txBody>
      </p:sp>
      <p:cxnSp>
        <p:nvCxnSpPr>
          <p:cNvPr id="23575" name="Elbow Connector 23574"/>
          <p:cNvCxnSpPr>
            <a:stCxn id="62" idx="1"/>
          </p:cNvCxnSpPr>
          <p:nvPr/>
        </p:nvCxnSpPr>
        <p:spPr>
          <a:xfrm rot="10800000">
            <a:off x="4676775" y="5486400"/>
            <a:ext cx="2886075" cy="685800"/>
          </a:xfrm>
          <a:prstGeom prst="bentConnector3">
            <a:avLst>
              <a:gd name="adj1" fmla="val 1997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78" name="Straight Arrow Connector 23577"/>
          <p:cNvCxnSpPr>
            <a:stCxn id="62" idx="1"/>
          </p:cNvCxnSpPr>
          <p:nvPr/>
        </p:nvCxnSpPr>
        <p:spPr>
          <a:xfrm flipH="1" flipV="1">
            <a:off x="3648075" y="5770563"/>
            <a:ext cx="3914775" cy="40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US" dirty="0" smtClean="0"/>
              <a:t>143913105 </a:t>
            </a:r>
            <a:r>
              <a:rPr lang="en-GB" dirty="0" smtClean="0"/>
              <a:t>- Finding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59120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644008" y="620688"/>
            <a:ext cx="1512168" cy="352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88437" y="188640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No unique identifiers for equipment cited e.g. 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 Equipment Id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Asset number etc.</a:t>
            </a:r>
          </a:p>
          <a:p>
            <a:pPr marL="285750" indent="-285750">
              <a:buFontTx/>
              <a:buChar char="-"/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Site has multiples chambers and filters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27985" y="2708920"/>
            <a:ext cx="187220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49242" y="238488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Team recognised this as a repeat CAR but not registered as such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87624" y="4509120"/>
            <a:ext cx="5256585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48477" y="418595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Guidance not available</a:t>
            </a:r>
          </a:p>
        </p:txBody>
      </p:sp>
    </p:spTree>
    <p:extLst>
      <p:ext uri="{BB962C8B-B14F-4D97-AF65-F5344CB8AC3E}">
        <p14:creationId xmlns:p14="http://schemas.microsoft.com/office/powerpoint/2010/main" val="8597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US" dirty="0" smtClean="0"/>
              <a:t>143913105 </a:t>
            </a:r>
            <a:r>
              <a:rPr lang="en-GB" dirty="0" smtClean="0"/>
              <a:t>- Finding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5349313" cy="465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5004048" y="764704"/>
            <a:ext cx="122413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8184" y="580038"/>
            <a:ext cx="2611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Stakeholders identified but QM not involved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Limited evidence of structured analysis e.g. 5 Ys.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Scope – equipment and other offices impacted ?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Is trace back required 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60032" y="335699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7788" y="357301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Root cause not deep enough e.g. ‘Ground’ check not documented.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Are requirements and responsibilities understood ?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Process issue 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03849" y="4005064"/>
            <a:ext cx="2952327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US" dirty="0" smtClean="0"/>
              <a:t>143913105 </a:t>
            </a:r>
            <a:r>
              <a:rPr lang="en-GB" dirty="0" smtClean="0"/>
              <a:t>- Finding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5737084" cy="440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5736576" y="692696"/>
            <a:ext cx="1067672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4248" y="33265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Containment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Verification milestones 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36576" y="2060848"/>
            <a:ext cx="106767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48264" y="2060848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Requirements and responsibilities not addressed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56586" y="3098999"/>
            <a:ext cx="1296083" cy="742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272" y="3643080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Suggest this CAR is reviewed with the owner.</a:t>
            </a:r>
          </a:p>
        </p:txBody>
      </p:sp>
    </p:spTree>
    <p:extLst>
      <p:ext uri="{BB962C8B-B14F-4D97-AF65-F5344CB8AC3E}">
        <p14:creationId xmlns:p14="http://schemas.microsoft.com/office/powerpoint/2010/main" val="15414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143913625 - Finding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4" y="1674420"/>
            <a:ext cx="8168926" cy="346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4"/>
          <p:cNvSpPr/>
          <p:nvPr/>
        </p:nvSpPr>
        <p:spPr>
          <a:xfrm>
            <a:off x="3114751" y="3348114"/>
            <a:ext cx="5343186" cy="499491"/>
          </a:xfrm>
          <a:prstGeom prst="wedgeRoundRectCallout">
            <a:avLst>
              <a:gd name="adj1" fmla="val -28256"/>
              <a:gd name="adj2" fmla="val -71814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Objective Evidence shows very clear nonconformance information.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007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7" y="874776"/>
            <a:ext cx="7861464" cy="476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143913625 - Finding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876865"/>
            <a:ext cx="8508670" cy="80021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Most appropriate ‘category’, ‘type’, ‘geography’ are selected </a:t>
            </a:r>
            <a:r>
              <a:rPr lang="en-US" sz="1200" b="1" dirty="0" smtClean="0">
                <a:solidFill>
                  <a:srgbClr val="0000FF"/>
                </a:solidFill>
              </a:rPr>
              <a:t>– need improvement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Analysis shows clear path to root cause and scope; stakeholders identified – </a:t>
            </a:r>
            <a:r>
              <a:rPr lang="en-US" sz="1200" b="1" dirty="0" smtClean="0">
                <a:solidFill>
                  <a:srgbClr val="0000FF"/>
                </a:solidFill>
              </a:rPr>
              <a:t>need improvement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Root cause statement is succinct, reasonable, complete (Shows ‘N/A’ for observations</a:t>
            </a:r>
            <a:r>
              <a:rPr lang="en-US" sz="1200" b="1" dirty="0" smtClean="0">
                <a:solidFill>
                  <a:srgbClr val="0000FF"/>
                </a:solidFill>
              </a:rPr>
              <a:t>) – </a:t>
            </a:r>
            <a:r>
              <a:rPr lang="en-US" sz="1200" b="1" dirty="0">
                <a:solidFill>
                  <a:srgbClr val="0000FF"/>
                </a:solidFill>
              </a:rPr>
              <a:t>need </a:t>
            </a:r>
            <a:r>
              <a:rPr lang="en-US" sz="1200" b="1" dirty="0" smtClean="0">
                <a:solidFill>
                  <a:srgbClr val="0000FF"/>
                </a:solidFill>
              </a:rPr>
              <a:t>improvement</a:t>
            </a:r>
          </a:p>
        </p:txBody>
      </p:sp>
      <p:sp>
        <p:nvSpPr>
          <p:cNvPr id="11" name="圆角矩形 2"/>
          <p:cNvSpPr/>
          <p:nvPr/>
        </p:nvSpPr>
        <p:spPr>
          <a:xfrm>
            <a:off x="4120737" y="3158836"/>
            <a:ext cx="1353787" cy="2533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" name="圆角矩形标注 4"/>
          <p:cNvSpPr/>
          <p:nvPr/>
        </p:nvSpPr>
        <p:spPr>
          <a:xfrm>
            <a:off x="4390900" y="3877368"/>
            <a:ext cx="4453247" cy="564003"/>
          </a:xfrm>
          <a:prstGeom prst="wedgeRoundRectCallout">
            <a:avLst>
              <a:gd name="adj1" fmla="val -83429"/>
              <a:gd name="adj2" fmla="val -5150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" </a:t>
            </a:r>
            <a:r>
              <a:rPr lang="en-US" sz="1200" dirty="0">
                <a:solidFill>
                  <a:schemeClr val="tx1"/>
                </a:solidFill>
              </a:rPr>
              <a:t>human </a:t>
            </a:r>
            <a:r>
              <a:rPr lang="en-US" sz="1200" dirty="0" smtClean="0">
                <a:solidFill>
                  <a:schemeClr val="tx1"/>
                </a:solidFill>
              </a:rPr>
              <a:t>error" must </a:t>
            </a:r>
            <a:r>
              <a:rPr lang="en-US" sz="1200" dirty="0">
                <a:solidFill>
                  <a:schemeClr val="tx1"/>
                </a:solidFill>
              </a:rPr>
              <a:t>be supported by facts and data</a:t>
            </a:r>
            <a:r>
              <a:rPr lang="en-US" sz="1200" dirty="0" smtClean="0">
                <a:solidFill>
                  <a:schemeClr val="tx1"/>
                </a:solidFill>
              </a:rPr>
              <a:t>. It should be explored more and documented in Analysis field.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圆角矩形标注 4"/>
          <p:cNvSpPr/>
          <p:nvPr/>
        </p:nvSpPr>
        <p:spPr>
          <a:xfrm>
            <a:off x="6204857" y="894137"/>
            <a:ext cx="2639290" cy="1541837"/>
          </a:xfrm>
          <a:prstGeom prst="wedgeRoundRectCallout">
            <a:avLst>
              <a:gd name="adj1" fmla="val -81120"/>
              <a:gd name="adj2" fmla="val 81848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5 Why’s method was mentioned, I suggested to document it in this field, so that we can see the logical </a:t>
            </a:r>
            <a:r>
              <a:rPr lang="en-US" sz="1200" dirty="0">
                <a:solidFill>
                  <a:schemeClr val="tx1"/>
                </a:solidFill>
              </a:rPr>
              <a:t>connection from the requirement to the nonconformance to the root cause statement.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圆角矩形 2"/>
          <p:cNvSpPr/>
          <p:nvPr/>
        </p:nvSpPr>
        <p:spPr>
          <a:xfrm>
            <a:off x="2208810" y="3651736"/>
            <a:ext cx="1080655" cy="2533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9" name="圆角矩形 2"/>
          <p:cNvSpPr/>
          <p:nvPr/>
        </p:nvSpPr>
        <p:spPr>
          <a:xfrm>
            <a:off x="2325188" y="5264405"/>
            <a:ext cx="1080655" cy="2533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0" name="圆角矩形标注 4"/>
          <p:cNvSpPr/>
          <p:nvPr/>
        </p:nvSpPr>
        <p:spPr>
          <a:xfrm>
            <a:off x="4939539" y="5235712"/>
            <a:ext cx="4453247" cy="564003"/>
          </a:xfrm>
          <a:prstGeom prst="wedgeRoundRectCallout">
            <a:avLst>
              <a:gd name="adj1" fmla="val -83429"/>
              <a:gd name="adj2" fmla="val -19084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This should be data recording and reporting issue, not be Calibration issue.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6" y="1870363"/>
            <a:ext cx="7853071" cy="267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143913625 - Finding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8430" y="5946609"/>
            <a:ext cx="7783304" cy="46166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(C) Corrective actions fix the objective evidence and other problems found; address entire root cause and scope. </a:t>
            </a:r>
            <a:r>
              <a:rPr lang="en-US" sz="1200" b="1" dirty="0" smtClean="0">
                <a:solidFill>
                  <a:srgbClr val="0000FF"/>
                </a:solidFill>
              </a:rPr>
              <a:t>– need improvement</a:t>
            </a:r>
          </a:p>
        </p:txBody>
      </p:sp>
      <p:sp>
        <p:nvSpPr>
          <p:cNvPr id="14" name="圆角矩形 2"/>
          <p:cNvSpPr/>
          <p:nvPr/>
        </p:nvSpPr>
        <p:spPr>
          <a:xfrm>
            <a:off x="973777" y="2458191"/>
            <a:ext cx="6935190" cy="320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5" name="圆角矩形标注 4"/>
          <p:cNvSpPr/>
          <p:nvPr/>
        </p:nvSpPr>
        <p:spPr>
          <a:xfrm>
            <a:off x="4037610" y="736270"/>
            <a:ext cx="4917933" cy="954012"/>
          </a:xfrm>
          <a:prstGeom prst="wedgeRoundRectCallout">
            <a:avLst>
              <a:gd name="adj1" fmla="val -27430"/>
              <a:gd name="adj2" fmla="val 11596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Item 2&amp;3 corrective actions should have a linkage with “Root </a:t>
            </a:r>
            <a:r>
              <a:rPr lang="en-US" sz="1200" dirty="0">
                <a:solidFill>
                  <a:schemeClr val="tx1"/>
                </a:solidFill>
              </a:rPr>
              <a:t>Cause” </a:t>
            </a:r>
            <a:r>
              <a:rPr lang="en-US" sz="1200" dirty="0" smtClean="0">
                <a:solidFill>
                  <a:schemeClr val="tx1"/>
                </a:solidFill>
              </a:rPr>
              <a:t>*Linkage </a:t>
            </a:r>
            <a:r>
              <a:rPr lang="en-US" sz="1200" dirty="0">
                <a:solidFill>
                  <a:schemeClr val="tx1"/>
                </a:solidFill>
              </a:rPr>
              <a:t>- There must be a logical connection from the requirement to the nonconformance to the root cause statement to the corrective action plan. </a:t>
            </a:r>
          </a:p>
        </p:txBody>
      </p:sp>
      <p:sp>
        <p:nvSpPr>
          <p:cNvPr id="16" name="圆角矩形标注 4"/>
          <p:cNvSpPr/>
          <p:nvPr/>
        </p:nvSpPr>
        <p:spPr>
          <a:xfrm>
            <a:off x="2164867" y="4821986"/>
            <a:ext cx="5343186" cy="499491"/>
          </a:xfrm>
          <a:prstGeom prst="wedgeRoundRectCallout">
            <a:avLst>
              <a:gd name="adj1" fmla="val -28567"/>
              <a:gd name="adj2" fmla="val -151698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200" dirty="0" smtClean="0"/>
              <a:t>Containment and Verification actions are well identified.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Milestones were set up excellently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6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143913625 – Milestone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348" y="6138475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– excellent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928688"/>
            <a:ext cx="71532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4"/>
          <p:cNvSpPr/>
          <p:nvPr/>
        </p:nvSpPr>
        <p:spPr>
          <a:xfrm>
            <a:off x="3334089" y="4721858"/>
            <a:ext cx="5343186" cy="705165"/>
          </a:xfrm>
          <a:prstGeom prst="wedgeRoundRectCallout">
            <a:avLst>
              <a:gd name="adj1" fmla="val -29590"/>
              <a:gd name="adj2" fmla="val -142544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Containment action has been done with clear implementation objective evidences.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16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9" y="477240"/>
            <a:ext cx="709612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143913625 </a:t>
            </a:r>
            <a:r>
              <a:rPr lang="en-US" dirty="0" smtClean="0"/>
              <a:t>– </a:t>
            </a:r>
            <a:r>
              <a:rPr lang="en-US" dirty="0"/>
              <a:t>Milestone </a:t>
            </a:r>
            <a:r>
              <a:rPr lang="en-US" dirty="0" smtClean="0"/>
              <a:t>2&amp;3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02080"/>
            <a:ext cx="71437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3800814" y="5268157"/>
            <a:ext cx="5343186" cy="705165"/>
          </a:xfrm>
          <a:prstGeom prst="wedgeRoundRectCallout">
            <a:avLst>
              <a:gd name="adj1" fmla="val -29590"/>
              <a:gd name="adj2" fmla="val -142544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The 2 actions regarding to checklist revision have been done with clear evidences, however no clear linkage with the root cause.</a:t>
            </a:r>
            <a:endParaRPr lang="en-US" sz="12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169" y="6463649"/>
            <a:ext cx="8492947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– excellent</a:t>
            </a:r>
          </a:p>
        </p:txBody>
      </p:sp>
    </p:spTree>
    <p:extLst>
      <p:ext uri="{BB962C8B-B14F-4D97-AF65-F5344CB8AC3E}">
        <p14:creationId xmlns:p14="http://schemas.microsoft.com/office/powerpoint/2010/main" val="71941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928688"/>
            <a:ext cx="72675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143913625 </a:t>
            </a:r>
            <a:r>
              <a:rPr lang="en-US" dirty="0" smtClean="0"/>
              <a:t>– </a:t>
            </a:r>
            <a:r>
              <a:rPr lang="en-US" dirty="0"/>
              <a:t>Milestone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圆角矩形标注 4"/>
          <p:cNvSpPr/>
          <p:nvPr/>
        </p:nvSpPr>
        <p:spPr>
          <a:xfrm>
            <a:off x="6644154" y="3182586"/>
            <a:ext cx="2066335" cy="878775"/>
          </a:xfrm>
          <a:prstGeom prst="wedgeRoundRectCallout">
            <a:avLst>
              <a:gd name="adj1" fmla="val -116640"/>
              <a:gd name="adj2" fmla="val -23456"/>
              <a:gd name="adj3" fmla="val 16667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0000"/>
                </a:solidFill>
                <a:ea typeface="Times New Roman"/>
                <a:cs typeface="Times New Roman"/>
              </a:rPr>
              <a:t>Not completed, can’t comment any at this time.</a:t>
            </a:r>
            <a:endParaRPr lang="en-US" sz="1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48" y="6138475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>
                <a:solidFill>
                  <a:srgbClr val="0000FF"/>
                </a:solidFill>
              </a:rPr>
              <a:t>P) Verification per </a:t>
            </a:r>
            <a:r>
              <a:rPr lang="en-US" sz="1200" b="1" dirty="0" smtClean="0">
                <a:solidFill>
                  <a:srgbClr val="0000FF"/>
                </a:solidFill>
              </a:rPr>
              <a:t>requirements – not completed, due date is Dec 12.</a:t>
            </a:r>
          </a:p>
        </p:txBody>
      </p:sp>
    </p:spTree>
    <p:extLst>
      <p:ext uri="{BB962C8B-B14F-4D97-AF65-F5344CB8AC3E}">
        <p14:creationId xmlns:p14="http://schemas.microsoft.com/office/powerpoint/2010/main" val="10176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844"/>
            <a:ext cx="705802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143913625 </a:t>
            </a:r>
            <a:r>
              <a:rPr lang="en-US" dirty="0" smtClean="0"/>
              <a:t>– History Study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60" y="1649295"/>
            <a:ext cx="6924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477284"/>
            <a:ext cx="69437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145" y="5936378"/>
            <a:ext cx="8584971" cy="80021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>
                <a:solidFill>
                  <a:srgbClr val="0000FF"/>
                </a:solidFill>
              </a:rPr>
              <a:t>C) Extensions are within requirement (&lt;30 days, 3 or less)– </a:t>
            </a:r>
            <a:r>
              <a:rPr lang="en-US" sz="1200" b="1" dirty="0" smtClean="0">
                <a:solidFill>
                  <a:srgbClr val="0000FF"/>
                </a:solidFill>
              </a:rPr>
              <a:t>Excellent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Acts on CARs within required timeframe – Excellent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No Extensions, No overdue, No escalated, No disputed – </a:t>
            </a:r>
            <a:r>
              <a:rPr lang="en-US" sz="1200" b="1" dirty="0" smtClean="0">
                <a:solidFill>
                  <a:srgbClr val="0000FF"/>
                </a:solidFill>
              </a:rPr>
              <a:t>Excellent</a:t>
            </a:r>
          </a:p>
        </p:txBody>
      </p:sp>
      <p:sp>
        <p:nvSpPr>
          <p:cNvPr id="7" name="圆角矩形标注 4"/>
          <p:cNvSpPr/>
          <p:nvPr/>
        </p:nvSpPr>
        <p:spPr>
          <a:xfrm>
            <a:off x="5567176" y="712473"/>
            <a:ext cx="3179000" cy="705165"/>
          </a:xfrm>
          <a:prstGeom prst="wedgeRoundRectCallout">
            <a:avLst>
              <a:gd name="adj1" fmla="val -23240"/>
              <a:gd name="adj2" fmla="val 105012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The comment shows CAR administrator handled the CAR in time, and all actions meet the proposed dates, no overdue, no </a:t>
            </a:r>
            <a:r>
              <a:rPr lang="en-US" sz="1200" dirty="0"/>
              <a:t>escalated. 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26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1315</Words>
  <Application>Microsoft Office PowerPoint</Application>
  <PresentationFormat>On-screen Show (4:3)</PresentationFormat>
  <Paragraphs>207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CARs review 4th 2013</vt:lpstr>
      <vt:lpstr>CAR Calibration Meeting CAR Review</vt:lpstr>
      <vt:lpstr>CAR 143913625 - Finding</vt:lpstr>
      <vt:lpstr>CAR 143913625 - Finding</vt:lpstr>
      <vt:lpstr>CAR 143913625 - Finding</vt:lpstr>
      <vt:lpstr>CAR 143913625 - Finding</vt:lpstr>
      <vt:lpstr>CAR 143913625 – Milestone 1</vt:lpstr>
      <vt:lpstr>CAR 143913625 – Milestone 2&amp;3</vt:lpstr>
      <vt:lpstr>CAR 143913625 – Milestone 4</vt:lpstr>
      <vt:lpstr>CAR 143913625 – History Study</vt:lpstr>
      <vt:lpstr>CAR 143913625 – CBS Check</vt:lpstr>
      <vt:lpstr>CAR 143913625 - Finding</vt:lpstr>
      <vt:lpstr>CAR 143913625 - Finding</vt:lpstr>
      <vt:lpstr>CAR 143913625 - Finding</vt:lpstr>
      <vt:lpstr>CAR 143913105 - Origination</vt:lpstr>
      <vt:lpstr>CAR 143913105</vt:lpstr>
      <vt:lpstr>CAR 143913105</vt:lpstr>
      <vt:lpstr>CAR 143913105</vt:lpstr>
      <vt:lpstr>CAR 143913105</vt:lpstr>
      <vt:lpstr>CAR 143913105 Conclusion</vt:lpstr>
      <vt:lpstr>CAR 143913105 – Conclusion / CBS</vt:lpstr>
      <vt:lpstr>CAR 143913105 - Finding</vt:lpstr>
      <vt:lpstr>CAR 143913105 - Finding</vt:lpstr>
      <vt:lpstr>CAR 143913105 - Finding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286</cp:revision>
  <cp:lastPrinted>2014-08-25T07:44:12Z</cp:lastPrinted>
  <dcterms:created xsi:type="dcterms:W3CDTF">2013-11-14T03:16:18Z</dcterms:created>
  <dcterms:modified xsi:type="dcterms:W3CDTF">2014-12-12T16:39:05Z</dcterms:modified>
</cp:coreProperties>
</file>