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handoutMasterIdLst>
    <p:handoutMasterId r:id="rId38"/>
  </p:handoutMasterIdLst>
  <p:sldIdLst>
    <p:sldId id="276" r:id="rId2"/>
    <p:sldId id="303" r:id="rId3"/>
    <p:sldId id="320" r:id="rId4"/>
    <p:sldId id="321" r:id="rId5"/>
    <p:sldId id="322" r:id="rId6"/>
    <p:sldId id="323" r:id="rId7"/>
    <p:sldId id="324" r:id="rId8"/>
    <p:sldId id="308" r:id="rId9"/>
    <p:sldId id="370" r:id="rId10"/>
    <p:sldId id="344" r:id="rId11"/>
    <p:sldId id="345" r:id="rId12"/>
    <p:sldId id="346" r:id="rId13"/>
    <p:sldId id="347" r:id="rId14"/>
    <p:sldId id="348" r:id="rId15"/>
    <p:sldId id="349" r:id="rId16"/>
    <p:sldId id="350" r:id="rId17"/>
    <p:sldId id="351" r:id="rId18"/>
    <p:sldId id="352" r:id="rId19"/>
    <p:sldId id="353" r:id="rId20"/>
    <p:sldId id="354" r:id="rId21"/>
    <p:sldId id="355" r:id="rId22"/>
    <p:sldId id="356" r:id="rId23"/>
    <p:sldId id="357" r:id="rId24"/>
    <p:sldId id="358" r:id="rId25"/>
    <p:sldId id="359" r:id="rId26"/>
    <p:sldId id="360" r:id="rId27"/>
    <p:sldId id="361" r:id="rId28"/>
    <p:sldId id="362" r:id="rId29"/>
    <p:sldId id="363" r:id="rId30"/>
    <p:sldId id="364" r:id="rId31"/>
    <p:sldId id="365" r:id="rId32"/>
    <p:sldId id="366" r:id="rId33"/>
    <p:sldId id="367" r:id="rId34"/>
    <p:sldId id="368" r:id="rId35"/>
    <p:sldId id="369" r:id="rId36"/>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6C547"/>
    <a:srgbClr val="6EC1BC"/>
    <a:srgbClr val="F18307"/>
    <a:srgbClr val="459D2D"/>
    <a:srgbClr val="1B808E"/>
    <a:srgbClr val="C10036"/>
    <a:srgbClr val="FDC835"/>
    <a:srgbClr val="93C6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3640" autoAdjust="0"/>
  </p:normalViewPr>
  <p:slideViewPr>
    <p:cSldViewPr snapToGrid="0" snapToObjects="1">
      <p:cViewPr>
        <p:scale>
          <a:sx n="90" d="100"/>
          <a:sy n="90" d="100"/>
        </p:scale>
        <p:origin x="-600" y="197"/>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89" d="100"/>
          <a:sy n="89" d="100"/>
        </p:scale>
        <p:origin x="-3846"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7998204C-DC10-469C-90B5-24BA1DAC66AF}" type="datetime1">
              <a:rPr lang="en-US"/>
              <a:pPr/>
              <a:t>12/18/2015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DC413E66-7BE9-4404-A139-35BF420ED713}" type="slidenum">
              <a:rPr lang="en-US"/>
              <a:pPr/>
              <a:t>‹#›</a:t>
            </a:fld>
            <a:endParaRPr lang="en-US"/>
          </a:p>
        </p:txBody>
      </p:sp>
    </p:spTree>
    <p:extLst>
      <p:ext uri="{BB962C8B-B14F-4D97-AF65-F5344CB8AC3E}">
        <p14:creationId xmlns:p14="http://schemas.microsoft.com/office/powerpoint/2010/main" val="28171602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ea typeface="Geneva"/>
                <a:cs typeface="Geneva"/>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9F18E99D-085E-4DCE-BA06-56AF4767E7A8}" type="datetime1">
              <a:rPr lang="en-US"/>
              <a:pPr/>
              <a:t>12/18/2015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ea typeface="Geneva"/>
                <a:cs typeface="Geneva"/>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2F646442-F34E-4F0D-8C6E-ACD57DBBA2F7}" type="slidenum">
              <a:rPr lang="en-US"/>
              <a:pPr/>
              <a:t>‹#›</a:t>
            </a:fld>
            <a:endParaRPr lang="en-US"/>
          </a:p>
        </p:txBody>
      </p:sp>
    </p:spTree>
    <p:extLst>
      <p:ext uri="{BB962C8B-B14F-4D97-AF65-F5344CB8AC3E}">
        <p14:creationId xmlns:p14="http://schemas.microsoft.com/office/powerpoint/2010/main" val="12425042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a:ea typeface="ＭＳ Ｐゴシック" charset="0"/>
        <a:cs typeface="Geneva" charset="0"/>
      </a:defRPr>
    </a:lvl1pPr>
    <a:lvl2pPr marL="4572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2pPr>
    <a:lvl3pPr marL="9144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3pPr>
    <a:lvl4pPr marL="13716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4pPr>
    <a:lvl5pPr marL="18288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646442-F34E-4F0D-8C6E-ACD57DBBA2F7}" type="slidenum">
              <a:rPr lang="en-US" smtClean="0"/>
              <a:pPr/>
              <a:t>15</a:t>
            </a:fld>
            <a:endParaRPr lang="en-US"/>
          </a:p>
        </p:txBody>
      </p:sp>
    </p:spTree>
    <p:extLst>
      <p:ext uri="{BB962C8B-B14F-4D97-AF65-F5344CB8AC3E}">
        <p14:creationId xmlns:p14="http://schemas.microsoft.com/office/powerpoint/2010/main" val="41505169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Red">
    <p:bg>
      <p:bgPr>
        <a:solidFill>
          <a:schemeClr val="accent1"/>
        </a:solidFill>
        <a:effectLst/>
      </p:bgPr>
    </p:bg>
    <p:spTree>
      <p:nvGrpSpPr>
        <p:cNvPr id="1" name=""/>
        <p:cNvGrpSpPr/>
        <p:nvPr/>
      </p:nvGrpSpPr>
      <p:grpSpPr>
        <a:xfrm>
          <a:off x="0" y="0"/>
          <a:ext cx="0" cy="0"/>
          <a:chOff x="0" y="0"/>
          <a:chExt cx="0" cy="0"/>
        </a:xfrm>
      </p:grpSpPr>
      <p:pic>
        <p:nvPicPr>
          <p:cNvPr id="4" name="Picture 6" descr="UL_Enterprise_wht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invGray">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sz="1000" dirty="0" smtClean="0">
                <a:solidFill>
                  <a:schemeClr val="bg1"/>
                </a:solidFill>
              </a:rPr>
              <a:t>UL and the UL logo are trademarks of UL LLC © 2015</a:t>
            </a:r>
          </a:p>
        </p:txBody>
      </p:sp>
      <p:sp>
        <p:nvSpPr>
          <p:cNvPr id="2" name="Title 1"/>
          <p:cNvSpPr>
            <a:spLocks noGrp="1"/>
          </p:cNvSpPr>
          <p:nvPr>
            <p:ph type="ctrTitle"/>
          </p:nvPr>
        </p:nvSpPr>
        <p:spPr>
          <a:xfrm>
            <a:off x="457199" y="2534248"/>
            <a:ext cx="5548579" cy="1399032"/>
          </a:xfrm>
        </p:spPr>
        <p:txBody>
          <a:bodyPr/>
          <a:lstStyle>
            <a:lvl1pPr algn="l">
              <a:defRPr sz="3000" b="1">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199" y="3961120"/>
            <a:ext cx="5548579" cy="1773936"/>
          </a:xfrm>
        </p:spPr>
        <p:txBody>
          <a:bodyPr>
            <a:normAutofit/>
          </a:bodyPr>
          <a:lstStyle>
            <a:lvl1pPr marL="0" indent="0" algn="l">
              <a:buNone/>
              <a:defRPr sz="1600" b="1">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550937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pic>
        <p:nvPicPr>
          <p:cNvPr id="3" name="Picture 4" descr="ul_logo.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81938" y="482600"/>
            <a:ext cx="804862"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607136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White ">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auto">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sz="1000" dirty="0" smtClean="0"/>
              <a:t>UL and the UL logo are trademarks of UL LLC © 2015</a:t>
            </a:r>
          </a:p>
        </p:txBody>
      </p:sp>
      <p:sp>
        <p:nvSpPr>
          <p:cNvPr id="2" name="Title 1"/>
          <p:cNvSpPr>
            <a:spLocks noGrp="1"/>
          </p:cNvSpPr>
          <p:nvPr>
            <p:ph type="ctrTitle"/>
          </p:nvPr>
        </p:nvSpPr>
        <p:spPr>
          <a:xfrm>
            <a:off x="457199" y="2532888"/>
            <a:ext cx="5570525" cy="1399032"/>
          </a:xfrm>
        </p:spPr>
        <p:txBody>
          <a:bodyPr/>
          <a:lstStyle>
            <a:lvl1pPr algn="l">
              <a:defRPr sz="3000" b="1">
                <a:solidFill>
                  <a:schemeClr val="accent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199" y="3959352"/>
            <a:ext cx="5570525" cy="1773936"/>
          </a:xfrm>
        </p:spPr>
        <p:txBody>
          <a:bodyPr>
            <a:normAutofit/>
          </a:bodyPr>
          <a:lstStyle>
            <a:lvl1pPr marL="0" indent="0" algn="l">
              <a:buNone/>
              <a:defRPr sz="1600" b="1">
                <a:solidFill>
                  <a:schemeClr val="accent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4092508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8229600"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fld id="{5F9AC76E-91FB-4D41-AFB3-E324D415EA7A}" type="slidenum">
              <a:rPr lang="en-US"/>
              <a:pPr/>
              <a:t>‹#›</a:t>
            </a:fld>
            <a:endParaRPr lang="en-US"/>
          </a:p>
        </p:txBody>
      </p:sp>
    </p:spTree>
    <p:extLst>
      <p:ext uri="{BB962C8B-B14F-4D97-AF65-F5344CB8AC3E}">
        <p14:creationId xmlns:p14="http://schemas.microsoft.com/office/powerpoint/2010/main" val="914052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fld id="{C6BFD902-D974-45D7-8C59-08E2B1725726}" type="slidenum">
              <a:rPr lang="en-US"/>
              <a:pPr/>
              <a:t>‹#›</a:t>
            </a:fld>
            <a:endParaRPr lang="en-US"/>
          </a:p>
        </p:txBody>
      </p:sp>
    </p:spTree>
    <p:extLst>
      <p:ext uri="{BB962C8B-B14F-4D97-AF65-F5344CB8AC3E}">
        <p14:creationId xmlns:p14="http://schemas.microsoft.com/office/powerpoint/2010/main" val="3991040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79"/>
          <a:stretch>
            <a:fillRect/>
          </a:stretch>
        </p:blipFill>
        <p:spPr bwMode="auto">
          <a:xfrm>
            <a:off x="7132638" y="274638"/>
            <a:ext cx="1646237"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561246"/>
            <a:ext cx="5943600" cy="1143000"/>
          </a:xfrm>
        </p:spPr>
        <p:txBody>
          <a:bodyPr/>
          <a:lstStyle>
            <a:lvl1pPr>
              <a:defRPr sz="2800"/>
            </a:lvl1pPr>
          </a:lstStyle>
          <a:p>
            <a:r>
              <a:rPr lang="en-US" dirty="0" smtClean="0"/>
              <a:t>Click to edit Master title style</a:t>
            </a:r>
            <a:endParaRPr lang="en-US" dirty="0"/>
          </a:p>
        </p:txBody>
      </p:sp>
      <p:sp>
        <p:nvSpPr>
          <p:cNvPr id="3" name="Content Placeholder 2"/>
          <p:cNvSpPr>
            <a:spLocks noGrp="1"/>
          </p:cNvSpPr>
          <p:nvPr>
            <p:ph idx="1"/>
          </p:nvPr>
        </p:nvSpPr>
        <p:spPr>
          <a:xfrm>
            <a:off x="457200" y="2743200"/>
            <a:ext cx="8229600" cy="3416299"/>
          </a:xfrm>
        </p:spPr>
        <p:txBody>
          <a:bodyPr>
            <a:normAutofit/>
          </a:bodyPr>
          <a:lstStyle>
            <a:lvl1pPr>
              <a:defRPr sz="1600" b="1">
                <a:solidFill>
                  <a:schemeClr val="accent1"/>
                </a:solidFill>
                <a:latin typeface="Arial" pitchFamily="34" charset="0"/>
                <a:cs typeface="Arial" pitchFamily="34" charset="0"/>
              </a:defRPr>
            </a:lvl1pPr>
            <a:lvl2pPr marL="0" indent="0">
              <a:buFontTx/>
              <a:buNone/>
              <a:defRPr sz="1600" b="0">
                <a:solidFill>
                  <a:schemeClr val="accent1"/>
                </a:solidFill>
                <a:latin typeface="Arial" pitchFamily="34" charset="0"/>
                <a:cs typeface="Arial" pitchFamily="34" charset="0"/>
              </a:defRPr>
            </a:lvl2pPr>
            <a:lvl3pPr marL="0" indent="0">
              <a:buFontTx/>
              <a:buNone/>
              <a:defRPr sz="1600" b="0">
                <a:solidFill>
                  <a:schemeClr val="accent1"/>
                </a:solidFill>
                <a:latin typeface="Arial" pitchFamily="34" charset="0"/>
                <a:cs typeface="Arial" pitchFamily="34" charset="0"/>
              </a:defRPr>
            </a:lvl3pPr>
            <a:lvl4pPr marL="0" indent="0">
              <a:buFontTx/>
              <a:buNone/>
              <a:defRPr sz="1600" b="0">
                <a:solidFill>
                  <a:schemeClr val="accent1"/>
                </a:solidFill>
                <a:latin typeface="Arial" pitchFamily="34" charset="0"/>
                <a:cs typeface="Arial" pitchFamily="34" charset="0"/>
              </a:defRPr>
            </a:lvl4pPr>
            <a:lvl5pPr marL="0" indent="0">
              <a:buFontTx/>
              <a:buNone/>
              <a:defRPr sz="1600" b="0">
                <a:solidFill>
                  <a:schemeClr val="accent1"/>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0"/>
          </p:nvPr>
        </p:nvSpPr>
        <p:spPr/>
        <p:txBody>
          <a:bodyPr/>
          <a:lstStyle>
            <a:lvl1pPr>
              <a:defRPr/>
            </a:lvl1pPr>
          </a:lstStyle>
          <a:p>
            <a:fld id="{04239593-98D9-4B42-A389-9B2555A8E106}" type="slidenum">
              <a:rPr lang="en-US"/>
              <a:pPr/>
              <a:t>‹#›</a:t>
            </a:fld>
            <a:endParaRPr lang="en-US"/>
          </a:p>
        </p:txBody>
      </p:sp>
    </p:spTree>
    <p:extLst>
      <p:ext uri="{BB962C8B-B14F-4D97-AF65-F5344CB8AC3E}">
        <p14:creationId xmlns:p14="http://schemas.microsoft.com/office/powerpoint/2010/main" val="2119045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C3003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ea typeface="ＭＳ Ｐゴシック" pitchFamily="34" charset="-128"/>
              <a:cs typeface="Arial" pitchFamily="34" charset="0"/>
            </a:endParaRPr>
          </a:p>
        </p:txBody>
      </p:sp>
      <p:pic>
        <p:nvPicPr>
          <p:cNvPr id="4" name="Picture 6" descr="ul_pattern.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52941512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lvl1pPr>
              <a:lnSpc>
                <a:spcPct val="100000"/>
              </a:lnSpc>
              <a:spcBef>
                <a:spcPts val="1200"/>
              </a:spcBef>
              <a:defRPr sz="1800"/>
            </a:lvl1pPr>
            <a:lvl2pPr>
              <a:lnSpc>
                <a:spcPct val="100000"/>
              </a:lnSpc>
              <a:spcBef>
                <a:spcPts val="1200"/>
              </a:spcBef>
              <a:buFont typeface="Arial" pitchFamily="34" charset="0"/>
              <a:buChar char="•"/>
              <a:defRPr sz="1600"/>
            </a:lvl2pPr>
            <a:lvl3pPr>
              <a:lnSpc>
                <a:spcPct val="100000"/>
              </a:lnSpc>
              <a:spcBef>
                <a:spcPts val="1200"/>
              </a:spcBef>
              <a:buFont typeface="Arial" pitchFamily="34" charset="0"/>
              <a:buChar char="−"/>
              <a:defRPr sz="1400"/>
            </a:lvl3pPr>
            <a:lvl4pPr>
              <a:lnSpc>
                <a:spcPct val="100000"/>
              </a:lnSpc>
              <a:spcBef>
                <a:spcPts val="1200"/>
              </a:spcBef>
              <a:buFont typeface="Arial" pitchFamily="34" charset="0"/>
              <a:buChar char="−"/>
              <a:defRPr sz="1400"/>
            </a:lvl4pPr>
            <a:lvl5pPr>
              <a:lnSpc>
                <a:spcPct val="100000"/>
              </a:lnSpc>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spcBef>
                <a:spcPts val="1200"/>
              </a:spcBef>
              <a:defRPr sz="1800"/>
            </a:lvl1pPr>
            <a:lvl2pPr>
              <a:spcBef>
                <a:spcPts val="1200"/>
              </a:spcBef>
              <a:buFont typeface="Arial" pitchFamily="34" charset="0"/>
              <a:buChar char="•"/>
              <a:defRPr sz="1600"/>
            </a:lvl2pPr>
            <a:lvl3pPr>
              <a:spcBef>
                <a:spcPts val="1200"/>
              </a:spcBef>
              <a:buFont typeface="Arial" pitchFamily="34" charset="0"/>
              <a:buChar char="‒"/>
              <a:defRPr sz="1400"/>
            </a:lvl3pPr>
            <a:lvl4pPr>
              <a:spcBef>
                <a:spcPts val="1200"/>
              </a:spcBef>
              <a:buFont typeface="Arial" pitchFamily="34" charset="0"/>
              <a:buChar char="‒"/>
              <a:defRPr sz="1400"/>
            </a:lvl4pPr>
            <a:lvl5pPr>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fld id="{CA6236DA-4407-4241-8EEB-3AC780D86E7B}" type="slidenum">
              <a:rPr lang="en-US"/>
              <a:pPr/>
              <a:t>‹#›</a:t>
            </a:fld>
            <a:endParaRPr lang="en-US"/>
          </a:p>
        </p:txBody>
      </p:sp>
    </p:spTree>
    <p:extLst>
      <p:ext uri="{BB962C8B-B14F-4D97-AF65-F5344CB8AC3E}">
        <p14:creationId xmlns:p14="http://schemas.microsoft.com/office/powerpoint/2010/main" val="1058370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fld id="{60604E39-6C21-4988-A2DB-6DDB6120D6E4}" type="slidenum">
              <a:rPr lang="en-US"/>
              <a:pPr/>
              <a:t>‹#›</a:t>
            </a:fld>
            <a:endParaRPr lang="en-US"/>
          </a:p>
        </p:txBody>
      </p:sp>
    </p:spTree>
    <p:extLst>
      <p:ext uri="{BB962C8B-B14F-4D97-AF65-F5344CB8AC3E}">
        <p14:creationId xmlns:p14="http://schemas.microsoft.com/office/powerpoint/2010/main" val="1369187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3"/>
          <p:cNvSpPr>
            <a:spLocks noGrp="1"/>
          </p:cNvSpPr>
          <p:nvPr>
            <p:ph type="sldNum" sz="quarter" idx="10"/>
          </p:nvPr>
        </p:nvSpPr>
        <p:spPr/>
        <p:txBody>
          <a:bodyPr/>
          <a:lstStyle>
            <a:lvl1pPr>
              <a:defRPr/>
            </a:lvl1pPr>
          </a:lstStyle>
          <a:p>
            <a:fld id="{BC1DE29E-A10C-42B5-8FA9-016460F90601}" type="slidenum">
              <a:rPr lang="en-US"/>
              <a:pPr/>
              <a:t>‹#›</a:t>
            </a:fld>
            <a:endParaRPr lang="en-US"/>
          </a:p>
        </p:txBody>
      </p:sp>
    </p:spTree>
    <p:extLst>
      <p:ext uri="{BB962C8B-B14F-4D97-AF65-F5344CB8AC3E}">
        <p14:creationId xmlns:p14="http://schemas.microsoft.com/office/powerpoint/2010/main" val="4019000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8045450" y="6276975"/>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lvl1pPr>
          </a:lstStyle>
          <a:p>
            <a:fld id="{C51CBED7-9BE3-4A4E-A223-41EE8543C5F2}"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4094" r:id="rId1"/>
    <p:sldLayoutId id="2147484095" r:id="rId2"/>
    <p:sldLayoutId id="2147484096" r:id="rId3"/>
    <p:sldLayoutId id="2147484097" r:id="rId4"/>
    <p:sldLayoutId id="2147484098" r:id="rId5"/>
    <p:sldLayoutId id="2147484099" r:id="rId6"/>
    <p:sldLayoutId id="2147484100" r:id="rId7"/>
    <p:sldLayoutId id="2147484101" r:id="rId8"/>
    <p:sldLayoutId id="2147484102" r:id="rId9"/>
    <p:sldLayoutId id="2147484103" r:id="rId10"/>
  </p:sldLayoutIdLst>
  <p:hf hdr="0"/>
  <p:txStyles>
    <p:titleStyle>
      <a:lvl1pPr algn="l" defTabSz="457200" rtl="0" eaLnBrk="0" fontAlgn="base" hangingPunct="0">
        <a:spcBef>
          <a:spcPct val="0"/>
        </a:spcBef>
        <a:spcAft>
          <a:spcPct val="0"/>
        </a:spcAft>
        <a:defRPr sz="2800" b="1" kern="1200">
          <a:solidFill>
            <a:schemeClr val="accent1"/>
          </a:solidFill>
          <a:latin typeface="Arial"/>
          <a:ea typeface="ＭＳ Ｐゴシック" charset="0"/>
          <a:cs typeface="Geneva" charset="0"/>
        </a:defRPr>
      </a:lvl1pPr>
      <a:lvl2pPr algn="l" defTabSz="457200" rtl="0" eaLnBrk="0" fontAlgn="base" hangingPunct="0">
        <a:spcBef>
          <a:spcPct val="0"/>
        </a:spcBef>
        <a:spcAft>
          <a:spcPct val="0"/>
        </a:spcAft>
        <a:defRPr sz="2800" b="1">
          <a:solidFill>
            <a:schemeClr val="accent1"/>
          </a:solidFill>
          <a:latin typeface="Arial" charset="0"/>
          <a:ea typeface="ＭＳ Ｐゴシック" charset="0"/>
          <a:cs typeface="Geneva" charset="0"/>
        </a:defRPr>
      </a:lvl2pPr>
      <a:lvl3pPr algn="l" defTabSz="457200" rtl="0" eaLnBrk="0" fontAlgn="base" hangingPunct="0">
        <a:spcBef>
          <a:spcPct val="0"/>
        </a:spcBef>
        <a:spcAft>
          <a:spcPct val="0"/>
        </a:spcAft>
        <a:defRPr sz="2800" b="1">
          <a:solidFill>
            <a:schemeClr val="accent1"/>
          </a:solidFill>
          <a:latin typeface="Arial" charset="0"/>
          <a:ea typeface="ＭＳ Ｐゴシック" charset="0"/>
          <a:cs typeface="Geneva" charset="0"/>
        </a:defRPr>
      </a:lvl3pPr>
      <a:lvl4pPr algn="l" defTabSz="457200" rtl="0" eaLnBrk="0" fontAlgn="base" hangingPunct="0">
        <a:spcBef>
          <a:spcPct val="0"/>
        </a:spcBef>
        <a:spcAft>
          <a:spcPct val="0"/>
        </a:spcAft>
        <a:defRPr sz="2800" b="1">
          <a:solidFill>
            <a:schemeClr val="accent1"/>
          </a:solidFill>
          <a:latin typeface="Arial" charset="0"/>
          <a:ea typeface="ＭＳ Ｐゴシック" charset="0"/>
          <a:cs typeface="Geneva" charset="0"/>
        </a:defRPr>
      </a:lvl4pPr>
      <a:lvl5pPr algn="l" defTabSz="457200" rtl="0" eaLnBrk="0" fontAlgn="base" hangingPunct="0">
        <a:spcBef>
          <a:spcPct val="0"/>
        </a:spcBef>
        <a:spcAft>
          <a:spcPct val="0"/>
        </a:spcAft>
        <a:defRPr sz="2800" b="1">
          <a:solidFill>
            <a:schemeClr val="accent1"/>
          </a:solidFill>
          <a:latin typeface="Arial" charset="0"/>
          <a:ea typeface="ＭＳ Ｐゴシック" charset="0"/>
          <a:cs typeface="Geneva" charset="0"/>
        </a:defRPr>
      </a:lvl5pPr>
      <a:lvl6pPr marL="457200" algn="l" defTabSz="457200" rtl="0" fontAlgn="base">
        <a:spcBef>
          <a:spcPct val="0"/>
        </a:spcBef>
        <a:spcAft>
          <a:spcPct val="0"/>
        </a:spcAft>
        <a:defRPr sz="2800" b="1">
          <a:solidFill>
            <a:schemeClr val="accent1"/>
          </a:solidFill>
          <a:latin typeface="Helvetica" charset="0"/>
        </a:defRPr>
      </a:lvl6pPr>
      <a:lvl7pPr marL="914400" algn="l" defTabSz="457200" rtl="0" fontAlgn="base">
        <a:spcBef>
          <a:spcPct val="0"/>
        </a:spcBef>
        <a:spcAft>
          <a:spcPct val="0"/>
        </a:spcAft>
        <a:defRPr sz="2800" b="1">
          <a:solidFill>
            <a:schemeClr val="accent1"/>
          </a:solidFill>
          <a:latin typeface="Helvetica" charset="0"/>
        </a:defRPr>
      </a:lvl7pPr>
      <a:lvl8pPr marL="1371600" algn="l" defTabSz="457200" rtl="0" fontAlgn="base">
        <a:spcBef>
          <a:spcPct val="0"/>
        </a:spcBef>
        <a:spcAft>
          <a:spcPct val="0"/>
        </a:spcAft>
        <a:defRPr sz="2800" b="1">
          <a:solidFill>
            <a:schemeClr val="accent1"/>
          </a:solidFill>
          <a:latin typeface="Helvetica" charset="0"/>
        </a:defRPr>
      </a:lvl8pPr>
      <a:lvl9pPr marL="1828800" algn="l" defTabSz="457200" rtl="0" fontAlgn="base">
        <a:spcBef>
          <a:spcPct val="0"/>
        </a:spcBef>
        <a:spcAft>
          <a:spcPct val="0"/>
        </a:spcAft>
        <a:defRPr sz="2800" b="1">
          <a:solidFill>
            <a:schemeClr val="accent1"/>
          </a:solidFill>
          <a:latin typeface="Helvetica" charset="0"/>
        </a:defRPr>
      </a:lvl9pPr>
    </p:titleStyle>
    <p:bodyStyle>
      <a:lvl1pPr marL="342900" indent="-342900" algn="l" defTabSz="457200" rtl="0" eaLnBrk="0" fontAlgn="base" hangingPunct="0">
        <a:spcBef>
          <a:spcPct val="20000"/>
        </a:spcBef>
        <a:spcAft>
          <a:spcPct val="0"/>
        </a:spcAft>
        <a:defRPr sz="2000" kern="1200">
          <a:solidFill>
            <a:schemeClr val="tx1"/>
          </a:solidFill>
          <a:latin typeface="Arial"/>
          <a:ea typeface="ＭＳ Ｐゴシック" charset="0"/>
          <a:cs typeface="Geneva" charset="0"/>
        </a:defRPr>
      </a:lvl1pPr>
      <a:lvl2pPr marL="344488" indent="-171450" algn="l" defTabSz="457200" rtl="0" eaLnBrk="0" fontAlgn="base" hangingPunct="0">
        <a:spcBef>
          <a:spcPts val="1200"/>
        </a:spcBef>
        <a:spcAft>
          <a:spcPct val="0"/>
        </a:spcAft>
        <a:buFont typeface="Arial" pitchFamily="34" charset="0"/>
        <a:buChar char="•"/>
        <a:defRPr kern="1200">
          <a:solidFill>
            <a:schemeClr val="tx1"/>
          </a:solidFill>
          <a:latin typeface="Arial"/>
          <a:ea typeface="Arial Unicode MS" pitchFamily="34" charset="-128"/>
          <a:cs typeface="Arial Unicode MS" pitchFamily="34" charset="-128"/>
        </a:defRPr>
      </a:lvl2pPr>
      <a:lvl3pPr marL="569913" indent="-225425" algn="l" defTabSz="457200" rtl="0" eaLnBrk="0" fontAlgn="base" hangingPunct="0">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0" fontAlgn="base" hangingPunct="0">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0" fontAlgn="base" hangingPunct="0">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25.tmp"/><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25.tmp"/><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27.tmp"/><Relationship Id="rId2" Type="http://schemas.openxmlformats.org/officeDocument/2006/relationships/image" Target="../media/image26.tmp"/><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28.tmp"/><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ctrTitle"/>
          </p:nvPr>
        </p:nvSpPr>
        <p:spPr>
          <a:xfrm>
            <a:off x="457200" y="2533650"/>
            <a:ext cx="5843588" cy="1400175"/>
          </a:xfrm>
        </p:spPr>
        <p:txBody>
          <a:bodyPr/>
          <a:lstStyle/>
          <a:p>
            <a:pPr eaLnBrk="1" hangingPunct="1">
              <a:defRPr/>
            </a:pPr>
            <a:r>
              <a:rPr lang="en-US" dirty="0" smtClean="0">
                <a:effectLst>
                  <a:outerShdw blurRad="38100" dist="38100" dir="2700000" algn="tl">
                    <a:srgbClr val="000000">
                      <a:alpha val="43137"/>
                    </a:srgbClr>
                  </a:outerShdw>
                </a:effectLst>
                <a:latin typeface="Arial" charset="0"/>
                <a:ea typeface="Geneva" charset="0"/>
              </a:rPr>
              <a:t>CAR Calibration Meeting</a:t>
            </a:r>
            <a:br>
              <a:rPr lang="en-US" dirty="0" smtClean="0">
                <a:effectLst>
                  <a:outerShdw blurRad="38100" dist="38100" dir="2700000" algn="tl">
                    <a:srgbClr val="000000">
                      <a:alpha val="43137"/>
                    </a:srgbClr>
                  </a:outerShdw>
                </a:effectLst>
                <a:latin typeface="Arial" charset="0"/>
                <a:ea typeface="Geneva" charset="0"/>
              </a:rPr>
            </a:br>
            <a:r>
              <a:rPr lang="en-US" dirty="0" smtClean="0">
                <a:effectLst>
                  <a:outerShdw blurRad="38100" dist="38100" dir="2700000" algn="tl">
                    <a:srgbClr val="000000">
                      <a:alpha val="43137"/>
                    </a:srgbClr>
                  </a:outerShdw>
                </a:effectLst>
                <a:latin typeface="Arial" charset="0"/>
                <a:ea typeface="Geneva" charset="0"/>
              </a:rPr>
              <a:t>CAR Review</a:t>
            </a:r>
          </a:p>
        </p:txBody>
      </p:sp>
      <p:sp>
        <p:nvSpPr>
          <p:cNvPr id="12291" name="Subtitle 2"/>
          <p:cNvSpPr>
            <a:spLocks noGrp="1"/>
          </p:cNvSpPr>
          <p:nvPr>
            <p:ph type="subTitle" idx="1"/>
          </p:nvPr>
        </p:nvSpPr>
        <p:spPr>
          <a:xfrm>
            <a:off x="457200" y="3960813"/>
            <a:ext cx="6383338" cy="1774825"/>
          </a:xfrm>
        </p:spPr>
        <p:txBody>
          <a:bodyPr/>
          <a:lstStyle/>
          <a:p>
            <a:pPr eaLnBrk="1" hangingPunct="1"/>
            <a:r>
              <a:rPr lang="fi-FI" dirty="0" smtClean="0">
                <a:effectLst>
                  <a:outerShdw blurRad="38100" dist="38100" dir="2700000" algn="tl">
                    <a:srgbClr val="000000"/>
                  </a:outerShdw>
                </a:effectLst>
                <a:ea typeface="ＭＳ Ｐゴシック" pitchFamily="34" charset="-128"/>
              </a:rPr>
              <a:t>AP Team C</a:t>
            </a:r>
          </a:p>
          <a:p>
            <a:pPr eaLnBrk="1" hangingPunct="1"/>
            <a:endParaRPr lang="fi-FI" dirty="0" smtClean="0">
              <a:effectLst>
                <a:outerShdw blurRad="38100" dist="38100" dir="2700000" algn="tl">
                  <a:srgbClr val="000000"/>
                </a:outerShdw>
              </a:effectLst>
              <a:ea typeface="ＭＳ Ｐゴシック" pitchFamily="34" charset="-128"/>
            </a:endParaRPr>
          </a:p>
          <a:p>
            <a:r>
              <a:rPr lang="en-US" dirty="0" smtClean="0">
                <a:effectLst>
                  <a:outerShdw blurRad="38100" dist="38100" dir="2700000" algn="tl">
                    <a:srgbClr val="000000"/>
                  </a:outerShdw>
                </a:effectLst>
                <a:ea typeface="ＭＳ Ｐゴシック" pitchFamily="34" charset="-128"/>
              </a:rPr>
              <a:t>Ronald Tse, Samantha Bang, Joe Lee, Catherine Qiu</a:t>
            </a:r>
          </a:p>
          <a:p>
            <a:r>
              <a:rPr lang="en-US" dirty="0" smtClean="0">
                <a:effectLst>
                  <a:outerShdw blurRad="38100" dist="38100" dir="2700000" algn="tl">
                    <a:srgbClr val="000000"/>
                  </a:outerShdw>
                </a:effectLst>
                <a:ea typeface="ＭＳ Ｐゴシック" pitchFamily="34" charset="-128"/>
              </a:rPr>
              <a:t>December 03</a:t>
            </a:r>
            <a:r>
              <a:rPr lang="fi-FI" dirty="0" smtClean="0">
                <a:effectLst>
                  <a:outerShdw blurRad="38100" dist="38100" dir="2700000" algn="tl">
                    <a:srgbClr val="000000"/>
                  </a:outerShdw>
                </a:effectLst>
                <a:ea typeface="ＭＳ Ｐゴシック" pitchFamily="34" charset="-128"/>
              </a:rPr>
              <a:t>, 2015</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0116" y="188156"/>
            <a:ext cx="6135982" cy="36395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5349" y="3806729"/>
            <a:ext cx="5898707" cy="3051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5058" name="Title 1"/>
          <p:cNvSpPr>
            <a:spLocks noGrp="1"/>
          </p:cNvSpPr>
          <p:nvPr>
            <p:ph type="title"/>
          </p:nvPr>
        </p:nvSpPr>
        <p:spPr/>
        <p:txBody>
          <a:bodyPr/>
          <a:lstStyle/>
          <a:p>
            <a:r>
              <a:rPr lang="en-US" dirty="0" smtClean="0">
                <a:latin typeface="Arial" pitchFamily="34" charset="0"/>
                <a:ea typeface="ＭＳ Ｐゴシック" pitchFamily="34" charset="-128"/>
                <a:cs typeface="Geneva"/>
              </a:rPr>
              <a:t>CAR 153914334 </a:t>
            </a:r>
          </a:p>
        </p:txBody>
      </p:sp>
      <p:sp>
        <p:nvSpPr>
          <p:cNvPr id="4" name="Rectangular Callout 3"/>
          <p:cNvSpPr/>
          <p:nvPr/>
        </p:nvSpPr>
        <p:spPr>
          <a:xfrm>
            <a:off x="25179" y="1987476"/>
            <a:ext cx="1899314" cy="1840245"/>
          </a:xfrm>
          <a:prstGeom prst="wedgeRectCallout">
            <a:avLst>
              <a:gd name="adj1" fmla="val 88857"/>
              <a:gd name="adj2" fmla="val 49567"/>
            </a:avLst>
          </a:prstGeom>
          <a:ln/>
        </p:spPr>
        <p:style>
          <a:lnRef idx="3">
            <a:schemeClr val="lt1"/>
          </a:lnRef>
          <a:fillRef idx="1">
            <a:schemeClr val="accent3"/>
          </a:fillRef>
          <a:effectRef idx="1">
            <a:schemeClr val="accent3"/>
          </a:effectRef>
          <a:fontRef idx="minor">
            <a:schemeClr val="lt1"/>
          </a:fontRef>
        </p:style>
        <p:txBody>
          <a:bodyPr/>
          <a:lstStyle/>
          <a:p>
            <a:pPr marL="228600" indent="-228600">
              <a:buAutoNum type="arabicPeriod"/>
            </a:pPr>
            <a:r>
              <a:rPr lang="en-US" sz="1100" dirty="0" smtClean="0">
                <a:solidFill>
                  <a:srgbClr val="FFFFFF"/>
                </a:solidFill>
                <a:ea typeface="ＭＳ Ｐゴシック" pitchFamily="34" charset="-128"/>
                <a:cs typeface="Arial" pitchFamily="34" charset="0"/>
              </a:rPr>
              <a:t>The non-conformance and evidence was descripted clearly. </a:t>
            </a:r>
          </a:p>
          <a:p>
            <a:pPr marL="228600" indent="-228600">
              <a:buAutoNum type="arabicPeriod"/>
            </a:pPr>
            <a:r>
              <a:rPr lang="en-US" sz="1100" dirty="0" smtClean="0">
                <a:solidFill>
                  <a:srgbClr val="FFFFFF"/>
                </a:solidFill>
                <a:ea typeface="ＭＳ Ｐゴシック" pitchFamily="34" charset="-128"/>
                <a:cs typeface="Arial" pitchFamily="34" charset="0"/>
              </a:rPr>
              <a:t>“the important reminder to CAR owner” looks useful to guide CAR owner.</a:t>
            </a:r>
          </a:p>
          <a:p>
            <a:pPr marL="228600" indent="-228600">
              <a:buAutoNum type="arabicPeriod"/>
            </a:pPr>
            <a:r>
              <a:rPr lang="en-US" sz="1100" dirty="0" smtClean="0">
                <a:solidFill>
                  <a:srgbClr val="FFFFFF"/>
                </a:solidFill>
                <a:ea typeface="ＭＳ Ｐゴシック" pitchFamily="34" charset="-128"/>
                <a:cs typeface="Arial" pitchFamily="34" charset="0"/>
              </a:rPr>
              <a:t>The due date was provided to show the target timeline.</a:t>
            </a:r>
          </a:p>
          <a:p>
            <a:endParaRPr lang="en-US" sz="1100" dirty="0">
              <a:solidFill>
                <a:srgbClr val="FFFFFF"/>
              </a:solidFill>
              <a:ea typeface="ＭＳ Ｐゴシック" pitchFamily="34" charset="-128"/>
              <a:cs typeface="Arial" pitchFamily="34" charset="0"/>
            </a:endParaRPr>
          </a:p>
          <a:p>
            <a:endParaRPr lang="en-US" dirty="0">
              <a:solidFill>
                <a:srgbClr val="FFFFFF"/>
              </a:solidFill>
              <a:ea typeface="ＭＳ Ｐゴシック" pitchFamily="34" charset="-128"/>
              <a:cs typeface="Arial" pitchFamily="34" charset="0"/>
            </a:endParaRPr>
          </a:p>
        </p:txBody>
      </p:sp>
    </p:spTree>
    <p:extLst>
      <p:ext uri="{BB962C8B-B14F-4D97-AF65-F5344CB8AC3E}">
        <p14:creationId xmlns:p14="http://schemas.microsoft.com/office/powerpoint/2010/main" val="3958720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4491" y="1672431"/>
            <a:ext cx="5987034" cy="38332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082" name="Title 1"/>
          <p:cNvSpPr>
            <a:spLocks noGrp="1"/>
          </p:cNvSpPr>
          <p:nvPr>
            <p:ph type="title"/>
          </p:nvPr>
        </p:nvSpPr>
        <p:spPr>
          <a:xfrm>
            <a:off x="457200" y="182563"/>
            <a:ext cx="8229600" cy="1143000"/>
          </a:xfrm>
        </p:spPr>
        <p:txBody>
          <a:bodyPr/>
          <a:lstStyle/>
          <a:p>
            <a:r>
              <a:rPr lang="en-US" dirty="0" smtClean="0">
                <a:latin typeface="Arial" pitchFamily="34" charset="0"/>
                <a:ea typeface="ＭＳ Ｐゴシック" pitchFamily="34" charset="-128"/>
                <a:cs typeface="Geneva"/>
              </a:rPr>
              <a:t>CAR 153914334 </a:t>
            </a:r>
          </a:p>
        </p:txBody>
      </p:sp>
      <p:sp>
        <p:nvSpPr>
          <p:cNvPr id="4" name="Rectangular Callout 3"/>
          <p:cNvSpPr/>
          <p:nvPr/>
        </p:nvSpPr>
        <p:spPr>
          <a:xfrm>
            <a:off x="212651" y="2599533"/>
            <a:ext cx="1584251" cy="866682"/>
          </a:xfrm>
          <a:prstGeom prst="wedgeRectCallout">
            <a:avLst>
              <a:gd name="adj1" fmla="val 120105"/>
              <a:gd name="adj2" fmla="val 112085"/>
            </a:avLst>
          </a:prstGeom>
          <a:ln/>
        </p:spPr>
        <p:style>
          <a:lnRef idx="3">
            <a:schemeClr val="lt1"/>
          </a:lnRef>
          <a:fillRef idx="1">
            <a:schemeClr val="accent3"/>
          </a:fillRef>
          <a:effectRef idx="1">
            <a:schemeClr val="accent3"/>
          </a:effectRef>
          <a:fontRef idx="minor">
            <a:schemeClr val="lt1"/>
          </a:fontRef>
        </p:style>
        <p:txBody>
          <a:bodyPr/>
          <a:lstStyle/>
          <a:p>
            <a:pPr algn="ctr"/>
            <a:r>
              <a:rPr lang="en-US" sz="1100" dirty="0">
                <a:solidFill>
                  <a:srgbClr val="FFFFFF"/>
                </a:solidFill>
                <a:ea typeface="ＭＳ Ｐゴシック" pitchFamily="34" charset="-128"/>
                <a:cs typeface="Arial" pitchFamily="34" charset="0"/>
              </a:rPr>
              <a:t>Analysis </a:t>
            </a:r>
            <a:r>
              <a:rPr lang="en-US" sz="1100" dirty="0" smtClean="0">
                <a:solidFill>
                  <a:srgbClr val="FFFFFF"/>
                </a:solidFill>
                <a:ea typeface="ＭＳ Ｐゴシック" pitchFamily="34" charset="-128"/>
                <a:cs typeface="Arial" pitchFamily="34" charset="0"/>
              </a:rPr>
              <a:t>was done </a:t>
            </a:r>
            <a:r>
              <a:rPr lang="en-US" sz="1100" dirty="0">
                <a:solidFill>
                  <a:srgbClr val="FFFFFF"/>
                </a:solidFill>
                <a:ea typeface="ＭＳ Ｐゴシック" pitchFamily="34" charset="-128"/>
                <a:cs typeface="Arial" pitchFamily="34" charset="0"/>
              </a:rPr>
              <a:t>for each </a:t>
            </a:r>
            <a:r>
              <a:rPr lang="en-US" sz="1100" dirty="0" smtClean="0">
                <a:solidFill>
                  <a:srgbClr val="FFFFFF"/>
                </a:solidFill>
                <a:ea typeface="ＭＳ Ｐゴシック" pitchFamily="34" charset="-128"/>
                <a:cs typeface="Arial" pitchFamily="34" charset="0"/>
              </a:rPr>
              <a:t>part who involved in the  project handling process.</a:t>
            </a:r>
            <a:endParaRPr lang="en-US" sz="1100" dirty="0">
              <a:solidFill>
                <a:srgbClr val="FFFFFF"/>
              </a:solidFill>
              <a:ea typeface="ＭＳ Ｐゴシック" pitchFamily="34" charset="-128"/>
              <a:cs typeface="Arial" pitchFamily="34" charset="0"/>
            </a:endParaRPr>
          </a:p>
          <a:p>
            <a:pPr algn="ctr"/>
            <a:endParaRPr lang="en-US" sz="1100" dirty="0">
              <a:solidFill>
                <a:srgbClr val="FFFFFF"/>
              </a:solidFill>
              <a:ea typeface="ＭＳ Ｐゴシック" pitchFamily="34" charset="-128"/>
              <a:cs typeface="Arial" pitchFamily="34" charset="0"/>
            </a:endParaRPr>
          </a:p>
        </p:txBody>
      </p:sp>
      <p:sp>
        <p:nvSpPr>
          <p:cNvPr id="5" name="Rectangular Callout 4"/>
          <p:cNvSpPr/>
          <p:nvPr/>
        </p:nvSpPr>
        <p:spPr>
          <a:xfrm>
            <a:off x="5714999" y="1672431"/>
            <a:ext cx="2408275" cy="1060135"/>
          </a:xfrm>
          <a:prstGeom prst="wedgeRectCallout">
            <a:avLst>
              <a:gd name="adj1" fmla="val -108928"/>
              <a:gd name="adj2" fmla="val 114028"/>
            </a:avLst>
          </a:prstGeom>
          <a:ln/>
        </p:spPr>
        <p:style>
          <a:lnRef idx="3">
            <a:schemeClr val="lt1"/>
          </a:lnRef>
          <a:fillRef idx="1">
            <a:schemeClr val="accent3"/>
          </a:fillRef>
          <a:effectRef idx="1">
            <a:schemeClr val="accent3"/>
          </a:effectRef>
          <a:fontRef idx="minor">
            <a:schemeClr val="lt1"/>
          </a:fontRef>
        </p:style>
        <p:txBody>
          <a:bodyPr anchor="ctr"/>
          <a:lstStyle/>
          <a:p>
            <a:pPr>
              <a:defRPr/>
            </a:pPr>
            <a:r>
              <a:rPr lang="en-US" sz="1100" dirty="0">
                <a:cs typeface="Arial" pitchFamily="34" charset="0"/>
              </a:rPr>
              <a:t>Stakeholders were </a:t>
            </a:r>
            <a:r>
              <a:rPr lang="en-US" sz="1100" dirty="0" smtClean="0">
                <a:cs typeface="Arial" pitchFamily="34" charset="0"/>
              </a:rPr>
              <a:t>identified with department and position title. It’s easy to know who involved the CAR and if the CAR owner get </a:t>
            </a:r>
            <a:r>
              <a:rPr lang="en-US" sz="1100" dirty="0">
                <a:cs typeface="Arial" pitchFamily="34" charset="0"/>
              </a:rPr>
              <a:t>the right people </a:t>
            </a:r>
            <a:r>
              <a:rPr lang="en-US" sz="1100" dirty="0" smtClean="0">
                <a:cs typeface="Arial" pitchFamily="34" charset="0"/>
              </a:rPr>
              <a:t>involved.</a:t>
            </a:r>
            <a:endParaRPr lang="en-US" sz="1100" dirty="0">
              <a:cs typeface="Arial" pitchFamily="34" charset="0"/>
            </a:endParaRPr>
          </a:p>
        </p:txBody>
      </p:sp>
      <p:sp>
        <p:nvSpPr>
          <p:cNvPr id="12" name="Rectangular Callout 11"/>
          <p:cNvSpPr/>
          <p:nvPr/>
        </p:nvSpPr>
        <p:spPr>
          <a:xfrm>
            <a:off x="265813" y="4359682"/>
            <a:ext cx="1622425" cy="1146005"/>
          </a:xfrm>
          <a:prstGeom prst="wedgeRectCallout">
            <a:avLst>
              <a:gd name="adj1" fmla="val 110935"/>
              <a:gd name="adj2" fmla="val 35382"/>
            </a:avLst>
          </a:prstGeom>
          <a:ln/>
        </p:spPr>
        <p:style>
          <a:lnRef idx="3">
            <a:schemeClr val="lt1"/>
          </a:lnRef>
          <a:fillRef idx="1">
            <a:schemeClr val="accent3"/>
          </a:fillRef>
          <a:effectRef idx="1">
            <a:schemeClr val="accent3"/>
          </a:effectRef>
          <a:fontRef idx="minor">
            <a:schemeClr val="lt1"/>
          </a:fontRef>
        </p:style>
        <p:txBody>
          <a:bodyPr/>
          <a:lstStyle/>
          <a:p>
            <a:pPr algn="ctr"/>
            <a:r>
              <a:rPr lang="en-US" sz="1100" dirty="0">
                <a:solidFill>
                  <a:srgbClr val="FFFFFF"/>
                </a:solidFill>
                <a:ea typeface="ＭＳ Ｐゴシック" pitchFamily="34" charset="-128"/>
                <a:cs typeface="Arial" pitchFamily="34" charset="0"/>
              </a:rPr>
              <a:t>Analysis includes whether the items were isolated incidents and indicates </a:t>
            </a:r>
            <a:r>
              <a:rPr lang="en-US" sz="1100" dirty="0" smtClean="0">
                <a:solidFill>
                  <a:srgbClr val="FFFFFF"/>
                </a:solidFill>
                <a:ea typeface="ＭＳ Ｐゴシック" pitchFamily="34" charset="-128"/>
                <a:cs typeface="Arial" pitchFamily="34" charset="0"/>
              </a:rPr>
              <a:t>the project number which were </a:t>
            </a:r>
            <a:r>
              <a:rPr lang="en-US" sz="1100" dirty="0">
                <a:solidFill>
                  <a:srgbClr val="FFFFFF"/>
                </a:solidFill>
                <a:ea typeface="ＭＳ Ｐゴシック" pitchFamily="34" charset="-128"/>
                <a:cs typeface="Arial" pitchFamily="34" charset="0"/>
              </a:rPr>
              <a:t>checked</a:t>
            </a:r>
          </a:p>
          <a:p>
            <a:pPr algn="ctr"/>
            <a:endParaRPr lang="en-US" sz="1100" dirty="0">
              <a:solidFill>
                <a:srgbClr val="FFFFFF"/>
              </a:solidFill>
              <a:ea typeface="ＭＳ Ｐゴシック" pitchFamily="34" charset="-128"/>
              <a:cs typeface="Arial" pitchFamily="34" charset="0"/>
            </a:endParaRPr>
          </a:p>
          <a:p>
            <a:pPr algn="ctr"/>
            <a:endParaRPr lang="en-US" sz="1100" dirty="0">
              <a:solidFill>
                <a:srgbClr val="FFFFFF"/>
              </a:solidFill>
              <a:ea typeface="ＭＳ Ｐゴシック" pitchFamily="34" charset="-128"/>
              <a:cs typeface="Arial" pitchFamily="34" charset="0"/>
            </a:endParaRPr>
          </a:p>
        </p:txBody>
      </p:sp>
    </p:spTree>
    <p:extLst>
      <p:ext uri="{BB962C8B-B14F-4D97-AF65-F5344CB8AC3E}">
        <p14:creationId xmlns:p14="http://schemas.microsoft.com/office/powerpoint/2010/main" val="13992234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450" y="1809750"/>
            <a:ext cx="7277100" cy="3238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7106" name="Title 1"/>
          <p:cNvSpPr>
            <a:spLocks noGrp="1"/>
          </p:cNvSpPr>
          <p:nvPr>
            <p:ph type="title"/>
          </p:nvPr>
        </p:nvSpPr>
        <p:spPr>
          <a:xfrm>
            <a:off x="457200" y="182563"/>
            <a:ext cx="8229600" cy="1143000"/>
          </a:xfrm>
        </p:spPr>
        <p:txBody>
          <a:bodyPr/>
          <a:lstStyle/>
          <a:p>
            <a:r>
              <a:rPr lang="en-US" dirty="0" smtClean="0">
                <a:latin typeface="Arial" pitchFamily="34" charset="0"/>
                <a:ea typeface="ＭＳ Ｐゴシック" pitchFamily="34" charset="-128"/>
                <a:cs typeface="Geneva"/>
              </a:rPr>
              <a:t>CAR 153914334 </a:t>
            </a:r>
          </a:p>
        </p:txBody>
      </p:sp>
      <p:sp>
        <p:nvSpPr>
          <p:cNvPr id="8" name="Rectangular Callout 7"/>
          <p:cNvSpPr/>
          <p:nvPr/>
        </p:nvSpPr>
        <p:spPr>
          <a:xfrm>
            <a:off x="31897" y="859946"/>
            <a:ext cx="1622425" cy="1012825"/>
          </a:xfrm>
          <a:prstGeom prst="wedgeRectCallout">
            <a:avLst>
              <a:gd name="adj1" fmla="val 114867"/>
              <a:gd name="adj2" fmla="val 55989"/>
            </a:avLst>
          </a:prstGeom>
          <a:ln/>
        </p:spPr>
        <p:style>
          <a:lnRef idx="3">
            <a:schemeClr val="lt1"/>
          </a:lnRef>
          <a:fillRef idx="1">
            <a:schemeClr val="accent3"/>
          </a:fillRef>
          <a:effectRef idx="1">
            <a:schemeClr val="accent3"/>
          </a:effectRef>
          <a:fontRef idx="minor">
            <a:schemeClr val="lt1"/>
          </a:fontRef>
        </p:style>
        <p:txBody>
          <a:bodyPr/>
          <a:lstStyle/>
          <a:p>
            <a:pPr algn="ctr"/>
            <a:r>
              <a:rPr lang="en-US" sz="1100" dirty="0">
                <a:solidFill>
                  <a:srgbClr val="FFFFFF"/>
                </a:solidFill>
                <a:ea typeface="ＭＳ Ｐゴシック" pitchFamily="34" charset="-128"/>
                <a:cs typeface="Arial" pitchFamily="34" charset="0"/>
              </a:rPr>
              <a:t>Analysis includes whether the items were isolated incidents and indicates what was checked</a:t>
            </a:r>
          </a:p>
          <a:p>
            <a:pPr algn="ctr"/>
            <a:endParaRPr lang="en-US" sz="1100" dirty="0">
              <a:solidFill>
                <a:srgbClr val="FFFFFF"/>
              </a:solidFill>
              <a:ea typeface="ＭＳ Ｐゴシック" pitchFamily="34" charset="-128"/>
              <a:cs typeface="Arial" pitchFamily="34" charset="0"/>
            </a:endParaRPr>
          </a:p>
          <a:p>
            <a:pPr algn="ctr"/>
            <a:endParaRPr lang="en-US" sz="1100" dirty="0">
              <a:solidFill>
                <a:srgbClr val="FFFFFF"/>
              </a:solidFill>
              <a:ea typeface="ＭＳ Ｐゴシック" pitchFamily="34" charset="-128"/>
              <a:cs typeface="Arial" pitchFamily="34" charset="0"/>
            </a:endParaRPr>
          </a:p>
        </p:txBody>
      </p:sp>
      <p:sp>
        <p:nvSpPr>
          <p:cNvPr id="9" name="Rectangular Callout 8"/>
          <p:cNvSpPr/>
          <p:nvPr/>
        </p:nvSpPr>
        <p:spPr>
          <a:xfrm>
            <a:off x="31896" y="2490787"/>
            <a:ext cx="1622425" cy="506413"/>
          </a:xfrm>
          <a:prstGeom prst="wedgeRectCallout">
            <a:avLst>
              <a:gd name="adj1" fmla="val 116178"/>
              <a:gd name="adj2" fmla="val 72785"/>
            </a:avLst>
          </a:prstGeom>
          <a:ln/>
        </p:spPr>
        <p:style>
          <a:lnRef idx="3">
            <a:schemeClr val="lt1"/>
          </a:lnRef>
          <a:fillRef idx="1">
            <a:schemeClr val="accent3"/>
          </a:fillRef>
          <a:effectRef idx="1">
            <a:schemeClr val="accent3"/>
          </a:effectRef>
          <a:fontRef idx="minor">
            <a:schemeClr val="lt1"/>
          </a:fontRef>
        </p:style>
        <p:txBody>
          <a:bodyPr/>
          <a:lstStyle/>
          <a:p>
            <a:pPr algn="ctr"/>
            <a:r>
              <a:rPr lang="en-US" sz="1100" dirty="0" smtClean="0">
                <a:solidFill>
                  <a:srgbClr val="FFFFFF"/>
                </a:solidFill>
                <a:ea typeface="ＭＳ Ｐゴシック" pitchFamily="34" charset="-128"/>
                <a:cs typeface="Arial" pitchFamily="34" charset="0"/>
              </a:rPr>
              <a:t>Root cause is  based on the analysis.</a:t>
            </a:r>
            <a:endParaRPr lang="en-US" sz="1100" dirty="0">
              <a:solidFill>
                <a:srgbClr val="FFFFFF"/>
              </a:solidFill>
              <a:ea typeface="ＭＳ Ｐゴシック" pitchFamily="34" charset="-128"/>
              <a:cs typeface="Arial" pitchFamily="34" charset="0"/>
            </a:endParaRPr>
          </a:p>
          <a:p>
            <a:pPr algn="ctr"/>
            <a:endParaRPr lang="en-US" sz="1100" dirty="0">
              <a:solidFill>
                <a:srgbClr val="FFFFFF"/>
              </a:solidFill>
              <a:ea typeface="ＭＳ Ｐゴシック" pitchFamily="34" charset="-128"/>
              <a:cs typeface="Arial" pitchFamily="34" charset="0"/>
            </a:endParaRPr>
          </a:p>
          <a:p>
            <a:pPr algn="ctr"/>
            <a:endParaRPr lang="en-US" sz="1100" dirty="0">
              <a:solidFill>
                <a:srgbClr val="FFFFFF"/>
              </a:solidFill>
              <a:ea typeface="ＭＳ Ｐゴシック" pitchFamily="34" charset="-128"/>
              <a:cs typeface="Arial" pitchFamily="34" charset="0"/>
            </a:endParaRPr>
          </a:p>
        </p:txBody>
      </p:sp>
      <p:sp>
        <p:nvSpPr>
          <p:cNvPr id="10" name="Rounded Rectangular Callout 9"/>
          <p:cNvSpPr/>
          <p:nvPr/>
        </p:nvSpPr>
        <p:spPr>
          <a:xfrm>
            <a:off x="6879265" y="4111883"/>
            <a:ext cx="2264735" cy="1151233"/>
          </a:xfrm>
          <a:prstGeom prst="wedgeRoundRectCallout">
            <a:avLst>
              <a:gd name="adj1" fmla="val -140030"/>
              <a:gd name="adj2" fmla="val -67083"/>
              <a:gd name="adj3" fmla="val 16667"/>
            </a:avLst>
          </a:prstGeom>
          <a:ln/>
        </p:spPr>
        <p:style>
          <a:lnRef idx="3">
            <a:schemeClr val="lt1"/>
          </a:lnRef>
          <a:fillRef idx="1">
            <a:schemeClr val="accent3"/>
          </a:fillRef>
          <a:effectRef idx="1">
            <a:schemeClr val="accent3"/>
          </a:effectRef>
          <a:fontRef idx="minor">
            <a:schemeClr val="lt1"/>
          </a:fontRef>
        </p:style>
        <p:txBody>
          <a:bodyPr anchor="ctr"/>
          <a:lstStyle/>
          <a:p>
            <a:pPr algn="ctr">
              <a:defRPr/>
            </a:pPr>
            <a:r>
              <a:rPr lang="en-US" sz="1100" dirty="0">
                <a:cs typeface="Arial" pitchFamily="34" charset="0"/>
              </a:rPr>
              <a:t>Scope </a:t>
            </a:r>
            <a:r>
              <a:rPr lang="en-US" sz="1100" dirty="0" smtClean="0">
                <a:cs typeface="Arial" pitchFamily="34" charset="0"/>
              </a:rPr>
              <a:t>is identified </a:t>
            </a:r>
            <a:r>
              <a:rPr lang="en-US" sz="1100" dirty="0">
                <a:cs typeface="Arial" pitchFamily="34" charset="0"/>
              </a:rPr>
              <a:t>based on the </a:t>
            </a:r>
            <a:r>
              <a:rPr lang="en-US" sz="1100" dirty="0" smtClean="0">
                <a:cs typeface="Arial" pitchFamily="34" charset="0"/>
              </a:rPr>
              <a:t>analysis. And most </a:t>
            </a:r>
            <a:r>
              <a:rPr lang="en-US" sz="1100" dirty="0">
                <a:cs typeface="Arial" pitchFamily="34" charset="0"/>
              </a:rPr>
              <a:t>appropriate ‘category’, ‘type’, ‘geography’ are selected</a:t>
            </a:r>
          </a:p>
        </p:txBody>
      </p:sp>
    </p:spTree>
    <p:extLst>
      <p:ext uri="{BB962C8B-B14F-4D97-AF65-F5344CB8AC3E}">
        <p14:creationId xmlns:p14="http://schemas.microsoft.com/office/powerpoint/2010/main" val="40711831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294886"/>
            <a:ext cx="7162800" cy="426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8130" name="Title 1"/>
          <p:cNvSpPr>
            <a:spLocks noGrp="1"/>
          </p:cNvSpPr>
          <p:nvPr>
            <p:ph type="title"/>
          </p:nvPr>
        </p:nvSpPr>
        <p:spPr>
          <a:xfrm>
            <a:off x="457200" y="182563"/>
            <a:ext cx="8229600" cy="1143000"/>
          </a:xfrm>
        </p:spPr>
        <p:txBody>
          <a:bodyPr/>
          <a:lstStyle/>
          <a:p>
            <a:r>
              <a:rPr lang="en-US" dirty="0" smtClean="0">
                <a:latin typeface="Arial" pitchFamily="34" charset="0"/>
                <a:ea typeface="ＭＳ Ｐゴシック" pitchFamily="34" charset="-128"/>
                <a:cs typeface="Geneva"/>
              </a:rPr>
              <a:t>CAR 153914334 </a:t>
            </a:r>
          </a:p>
        </p:txBody>
      </p:sp>
      <p:sp>
        <p:nvSpPr>
          <p:cNvPr id="5" name="Rounded Rectangular Callout 4"/>
          <p:cNvSpPr/>
          <p:nvPr/>
        </p:nvSpPr>
        <p:spPr>
          <a:xfrm>
            <a:off x="5833896" y="195263"/>
            <a:ext cx="2941509" cy="1130300"/>
          </a:xfrm>
          <a:prstGeom prst="wedgeRoundRectCallout">
            <a:avLst>
              <a:gd name="adj1" fmla="val -44563"/>
              <a:gd name="adj2" fmla="val 86510"/>
              <a:gd name="adj3" fmla="val 16667"/>
            </a:avLst>
          </a:prstGeom>
          <a:ln/>
        </p:spPr>
        <p:style>
          <a:lnRef idx="3">
            <a:schemeClr val="lt1"/>
          </a:lnRef>
          <a:fillRef idx="1">
            <a:schemeClr val="accent3"/>
          </a:fillRef>
          <a:effectRef idx="1">
            <a:schemeClr val="accent3"/>
          </a:effectRef>
          <a:fontRef idx="minor">
            <a:schemeClr val="lt1"/>
          </a:fontRef>
        </p:style>
        <p:txBody>
          <a:bodyPr anchor="ctr"/>
          <a:lstStyle/>
          <a:p>
            <a:pPr marL="228600" indent="-228600">
              <a:buAutoNum type="arabicPeriod"/>
              <a:defRPr/>
            </a:pPr>
            <a:r>
              <a:rPr lang="en-US" sz="1100" dirty="0" smtClean="0">
                <a:cs typeface="Arial" pitchFamily="34" charset="0"/>
              </a:rPr>
              <a:t>Containment</a:t>
            </a:r>
            <a:r>
              <a:rPr lang="en-US" sz="1100" dirty="0">
                <a:cs typeface="Arial" pitchFamily="34" charset="0"/>
              </a:rPr>
              <a:t>, short term corrective action and verification </a:t>
            </a:r>
            <a:r>
              <a:rPr lang="en-US" sz="1100" dirty="0" smtClean="0">
                <a:cs typeface="Arial" pitchFamily="34" charset="0"/>
              </a:rPr>
              <a:t>were developed </a:t>
            </a:r>
            <a:r>
              <a:rPr lang="en-US" sz="1100" dirty="0">
                <a:cs typeface="Arial" pitchFamily="34" charset="0"/>
              </a:rPr>
              <a:t>for each </a:t>
            </a:r>
            <a:r>
              <a:rPr lang="en-US" sz="1100" dirty="0" smtClean="0">
                <a:cs typeface="Arial" pitchFamily="34" charset="0"/>
              </a:rPr>
              <a:t>item.</a:t>
            </a:r>
          </a:p>
          <a:p>
            <a:pPr marL="228600" indent="-228600">
              <a:buAutoNum type="arabicPeriod"/>
              <a:defRPr/>
            </a:pPr>
            <a:r>
              <a:rPr lang="en-US" sz="1100" dirty="0">
                <a:cs typeface="Arial" pitchFamily="34" charset="0"/>
              </a:rPr>
              <a:t>Corrective actions fix the objective evidence and other problems found; address entire root cause and scope. </a:t>
            </a:r>
          </a:p>
        </p:txBody>
      </p:sp>
      <p:sp>
        <p:nvSpPr>
          <p:cNvPr id="10" name="Rounded Rectangular Callout 9"/>
          <p:cNvSpPr/>
          <p:nvPr/>
        </p:nvSpPr>
        <p:spPr>
          <a:xfrm>
            <a:off x="7304650" y="2019454"/>
            <a:ext cx="1658431" cy="1130300"/>
          </a:xfrm>
          <a:prstGeom prst="wedgeRoundRectCallout">
            <a:avLst>
              <a:gd name="adj1" fmla="val -78902"/>
              <a:gd name="adj2" fmla="val 97798"/>
              <a:gd name="adj3" fmla="val 16667"/>
            </a:avLst>
          </a:prstGeom>
          <a:ln/>
        </p:spPr>
        <p:style>
          <a:lnRef idx="3">
            <a:schemeClr val="lt1"/>
          </a:lnRef>
          <a:fillRef idx="1">
            <a:schemeClr val="accent3"/>
          </a:fillRef>
          <a:effectRef idx="1">
            <a:schemeClr val="accent3"/>
          </a:effectRef>
          <a:fontRef idx="minor">
            <a:schemeClr val="lt1"/>
          </a:fontRef>
        </p:style>
        <p:txBody>
          <a:bodyPr anchor="ctr"/>
          <a:lstStyle/>
          <a:p>
            <a:pPr>
              <a:defRPr/>
            </a:pPr>
            <a:r>
              <a:rPr lang="en-US" sz="1100" dirty="0" smtClean="0">
                <a:cs typeface="Arial" pitchFamily="34" charset="0"/>
              </a:rPr>
              <a:t>No more than 2 months </a:t>
            </a:r>
            <a:r>
              <a:rPr lang="en-US" sz="1100" dirty="0">
                <a:cs typeface="Arial" pitchFamily="34" charset="0"/>
              </a:rPr>
              <a:t>for each </a:t>
            </a:r>
            <a:r>
              <a:rPr lang="en-US" sz="1100" dirty="0" smtClean="0">
                <a:cs typeface="Arial" pitchFamily="34" charset="0"/>
              </a:rPr>
              <a:t>milestone, and each milestone was completed before proposed date.</a:t>
            </a:r>
            <a:endParaRPr lang="en-US" sz="1100" dirty="0">
              <a:cs typeface="Arial" pitchFamily="34" charset="0"/>
            </a:endParaRPr>
          </a:p>
        </p:txBody>
      </p:sp>
    </p:spTree>
    <p:extLst>
      <p:ext uri="{BB962C8B-B14F-4D97-AF65-F5344CB8AC3E}">
        <p14:creationId xmlns:p14="http://schemas.microsoft.com/office/powerpoint/2010/main" val="21875766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6775" y="195587"/>
            <a:ext cx="7334250" cy="40467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48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7151" y="4242383"/>
            <a:ext cx="7153497" cy="26156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9154" name="Title 1"/>
          <p:cNvSpPr>
            <a:spLocks noGrp="1"/>
          </p:cNvSpPr>
          <p:nvPr>
            <p:ph type="title"/>
          </p:nvPr>
        </p:nvSpPr>
        <p:spPr>
          <a:xfrm>
            <a:off x="457200" y="182563"/>
            <a:ext cx="8229600" cy="1143000"/>
          </a:xfrm>
        </p:spPr>
        <p:txBody>
          <a:bodyPr/>
          <a:lstStyle/>
          <a:p>
            <a:r>
              <a:rPr lang="en-US" dirty="0" smtClean="0">
                <a:latin typeface="Arial" pitchFamily="34" charset="0"/>
                <a:ea typeface="ＭＳ Ｐゴシック" pitchFamily="34" charset="-128"/>
                <a:cs typeface="Geneva"/>
              </a:rPr>
              <a:t>CAR 153914334 </a:t>
            </a:r>
          </a:p>
        </p:txBody>
      </p:sp>
      <p:sp>
        <p:nvSpPr>
          <p:cNvPr id="3" name="Rounded Rectangular Callout 2"/>
          <p:cNvSpPr/>
          <p:nvPr/>
        </p:nvSpPr>
        <p:spPr>
          <a:xfrm>
            <a:off x="3756025" y="3048000"/>
            <a:ext cx="4027008" cy="947738"/>
          </a:xfrm>
          <a:prstGeom prst="wedgeRoundRectCallout">
            <a:avLst>
              <a:gd name="adj1" fmla="val -47406"/>
              <a:gd name="adj2" fmla="val -100167"/>
              <a:gd name="adj3" fmla="val 16667"/>
            </a:avLst>
          </a:prstGeom>
          <a:ln/>
        </p:spPr>
        <p:style>
          <a:lnRef idx="3">
            <a:schemeClr val="lt1"/>
          </a:lnRef>
          <a:fillRef idx="1">
            <a:schemeClr val="accent3"/>
          </a:fillRef>
          <a:effectRef idx="1">
            <a:schemeClr val="accent3"/>
          </a:effectRef>
          <a:fontRef idx="minor">
            <a:schemeClr val="lt1"/>
          </a:fontRef>
        </p:style>
        <p:txBody>
          <a:bodyPr anchor="ctr"/>
          <a:lstStyle/>
          <a:p>
            <a:pPr marL="228600" indent="-228600">
              <a:buAutoNum type="arabicPeriod"/>
              <a:defRPr/>
            </a:pPr>
            <a:r>
              <a:rPr lang="en-US" sz="1100" dirty="0" smtClean="0">
                <a:cs typeface="Arial" pitchFamily="34" charset="0"/>
              </a:rPr>
              <a:t>Milestones </a:t>
            </a:r>
            <a:r>
              <a:rPr lang="en-US" sz="1100" dirty="0">
                <a:cs typeface="Arial" pitchFamily="34" charset="0"/>
              </a:rPr>
              <a:t>were established for each item.  They all met the proposed due date</a:t>
            </a:r>
            <a:r>
              <a:rPr lang="en-US" sz="1100" dirty="0" smtClean="0">
                <a:cs typeface="Arial" pitchFamily="34" charset="0"/>
              </a:rPr>
              <a:t>.</a:t>
            </a:r>
          </a:p>
          <a:p>
            <a:pPr marL="228600" indent="-228600">
              <a:buAutoNum type="arabicPeriod"/>
              <a:defRPr/>
            </a:pPr>
            <a:r>
              <a:rPr lang="en-US" sz="1100" dirty="0" smtClean="0">
                <a:cs typeface="Arial" pitchFamily="34" charset="0"/>
              </a:rPr>
              <a:t>Provided evidences as attachment for each action.</a:t>
            </a:r>
            <a:endParaRPr lang="en-US" sz="1100" dirty="0">
              <a:cs typeface="Arial" pitchFamily="34" charset="0"/>
            </a:endParaRPr>
          </a:p>
        </p:txBody>
      </p:sp>
    </p:spTree>
    <p:extLst>
      <p:ext uri="{BB962C8B-B14F-4D97-AF65-F5344CB8AC3E}">
        <p14:creationId xmlns:p14="http://schemas.microsoft.com/office/powerpoint/2010/main" val="39926078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5725" y="616873"/>
            <a:ext cx="6291152" cy="35926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58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8519" y="4416883"/>
            <a:ext cx="6405563" cy="13160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0178" name="Title 1"/>
          <p:cNvSpPr>
            <a:spLocks noGrp="1"/>
          </p:cNvSpPr>
          <p:nvPr>
            <p:ph type="title"/>
          </p:nvPr>
        </p:nvSpPr>
        <p:spPr>
          <a:xfrm>
            <a:off x="457200" y="182563"/>
            <a:ext cx="8229600" cy="1143000"/>
          </a:xfrm>
        </p:spPr>
        <p:txBody>
          <a:bodyPr/>
          <a:lstStyle/>
          <a:p>
            <a:r>
              <a:rPr lang="en-US" dirty="0" smtClean="0">
                <a:latin typeface="Arial" pitchFamily="34" charset="0"/>
                <a:ea typeface="ＭＳ Ｐゴシック" pitchFamily="34" charset="-128"/>
                <a:cs typeface="Geneva"/>
              </a:rPr>
              <a:t>CAR 153914334 </a:t>
            </a:r>
          </a:p>
        </p:txBody>
      </p:sp>
      <p:sp>
        <p:nvSpPr>
          <p:cNvPr id="4" name="Rounded Rectangular Callout 3"/>
          <p:cNvSpPr/>
          <p:nvPr/>
        </p:nvSpPr>
        <p:spPr>
          <a:xfrm>
            <a:off x="7021513" y="2000105"/>
            <a:ext cx="1795462" cy="966380"/>
          </a:xfrm>
          <a:prstGeom prst="wedgeRoundRectCallout">
            <a:avLst>
              <a:gd name="adj1" fmla="val -63174"/>
              <a:gd name="adj2" fmla="val -48874"/>
              <a:gd name="adj3" fmla="val 16667"/>
            </a:avLst>
          </a:prstGeom>
          <a:ln/>
        </p:spPr>
        <p:style>
          <a:lnRef idx="3">
            <a:schemeClr val="lt1"/>
          </a:lnRef>
          <a:fillRef idx="1">
            <a:schemeClr val="accent3"/>
          </a:fillRef>
          <a:effectRef idx="1">
            <a:schemeClr val="accent3"/>
          </a:effectRef>
          <a:fontRef idx="minor">
            <a:schemeClr val="lt1"/>
          </a:fontRef>
        </p:style>
        <p:txBody>
          <a:bodyPr anchor="ctr"/>
          <a:lstStyle/>
          <a:p>
            <a:pPr>
              <a:defRPr/>
            </a:pPr>
            <a:r>
              <a:rPr lang="en-US" sz="1100" dirty="0">
                <a:cs typeface="Arial" pitchFamily="34" charset="0"/>
              </a:rPr>
              <a:t>Implementation evidence </a:t>
            </a:r>
            <a:r>
              <a:rPr lang="en-US" sz="1100" dirty="0" smtClean="0">
                <a:cs typeface="Arial" pitchFamily="34" charset="0"/>
              </a:rPr>
              <a:t>were attached </a:t>
            </a:r>
            <a:r>
              <a:rPr lang="en-US" sz="1100" dirty="0">
                <a:cs typeface="Arial" pitchFamily="34" charset="0"/>
              </a:rPr>
              <a:t>to </a:t>
            </a:r>
            <a:r>
              <a:rPr lang="en-US" sz="1100" dirty="0" smtClean="0">
                <a:cs typeface="Arial" pitchFamily="34" charset="0"/>
              </a:rPr>
              <a:t>prove the milestones one by one.</a:t>
            </a:r>
            <a:endParaRPr lang="en-US" sz="1100" dirty="0">
              <a:cs typeface="Arial" pitchFamily="34" charset="0"/>
            </a:endParaRPr>
          </a:p>
        </p:txBody>
      </p:sp>
    </p:spTree>
    <p:extLst>
      <p:ext uri="{BB962C8B-B14F-4D97-AF65-F5344CB8AC3E}">
        <p14:creationId xmlns:p14="http://schemas.microsoft.com/office/powerpoint/2010/main" val="24433595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5350" y="1062038"/>
            <a:ext cx="7353300" cy="473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1202" name="Title 1"/>
          <p:cNvSpPr>
            <a:spLocks noGrp="1"/>
          </p:cNvSpPr>
          <p:nvPr>
            <p:ph type="title"/>
          </p:nvPr>
        </p:nvSpPr>
        <p:spPr>
          <a:xfrm>
            <a:off x="457200" y="182563"/>
            <a:ext cx="8229600" cy="1143000"/>
          </a:xfrm>
        </p:spPr>
        <p:txBody>
          <a:bodyPr/>
          <a:lstStyle/>
          <a:p>
            <a:r>
              <a:rPr lang="en-US" dirty="0" smtClean="0">
                <a:latin typeface="Arial" pitchFamily="34" charset="0"/>
                <a:ea typeface="ＭＳ Ｐゴシック" pitchFamily="34" charset="-128"/>
                <a:cs typeface="Geneva"/>
              </a:rPr>
              <a:t>CAR 153914334 </a:t>
            </a:r>
          </a:p>
        </p:txBody>
      </p:sp>
      <p:sp>
        <p:nvSpPr>
          <p:cNvPr id="4" name="Rounded Rectangular Callout 3"/>
          <p:cNvSpPr/>
          <p:nvPr/>
        </p:nvSpPr>
        <p:spPr>
          <a:xfrm>
            <a:off x="6443810" y="3429000"/>
            <a:ext cx="2003425" cy="530225"/>
          </a:xfrm>
          <a:prstGeom prst="wedgeRoundRectCallout">
            <a:avLst>
              <a:gd name="adj1" fmla="val -125442"/>
              <a:gd name="adj2" fmla="val -62311"/>
              <a:gd name="adj3" fmla="val 16667"/>
            </a:avLst>
          </a:prstGeom>
          <a:ln/>
        </p:spPr>
        <p:style>
          <a:lnRef idx="3">
            <a:schemeClr val="lt1"/>
          </a:lnRef>
          <a:fillRef idx="1">
            <a:schemeClr val="accent3"/>
          </a:fillRef>
          <a:effectRef idx="1">
            <a:schemeClr val="accent3"/>
          </a:effectRef>
          <a:fontRef idx="minor">
            <a:schemeClr val="lt1"/>
          </a:fontRef>
        </p:style>
        <p:txBody>
          <a:bodyPr anchor="ctr"/>
          <a:lstStyle/>
          <a:p>
            <a:pPr algn="ctr">
              <a:defRPr/>
            </a:pPr>
            <a:r>
              <a:rPr lang="en-US" sz="1100" dirty="0" smtClean="0">
                <a:cs typeface="Arial" pitchFamily="34" charset="0"/>
              </a:rPr>
              <a:t>Owner’s verification </a:t>
            </a:r>
            <a:r>
              <a:rPr lang="en-US" sz="1100" dirty="0">
                <a:cs typeface="Arial" pitchFamily="34" charset="0"/>
              </a:rPr>
              <a:t>per requirements </a:t>
            </a:r>
          </a:p>
        </p:txBody>
      </p:sp>
    </p:spTree>
    <p:extLst>
      <p:ext uri="{BB962C8B-B14F-4D97-AF65-F5344CB8AC3E}">
        <p14:creationId xmlns:p14="http://schemas.microsoft.com/office/powerpoint/2010/main" val="27225014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7263" y="1214438"/>
            <a:ext cx="7229475" cy="4429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2226" name="Title 1"/>
          <p:cNvSpPr>
            <a:spLocks noGrp="1"/>
          </p:cNvSpPr>
          <p:nvPr>
            <p:ph type="title"/>
          </p:nvPr>
        </p:nvSpPr>
        <p:spPr>
          <a:xfrm>
            <a:off x="457200" y="182563"/>
            <a:ext cx="8229600" cy="1143000"/>
          </a:xfrm>
        </p:spPr>
        <p:txBody>
          <a:bodyPr/>
          <a:lstStyle/>
          <a:p>
            <a:r>
              <a:rPr lang="en-US" dirty="0" smtClean="0">
                <a:latin typeface="Arial" pitchFamily="34" charset="0"/>
                <a:ea typeface="ＭＳ Ｐゴシック" pitchFamily="34" charset="-128"/>
                <a:cs typeface="Geneva"/>
              </a:rPr>
              <a:t>CAR 153914334 </a:t>
            </a:r>
          </a:p>
        </p:txBody>
      </p:sp>
      <p:sp>
        <p:nvSpPr>
          <p:cNvPr id="3" name="Rounded Rectangular Callout 2"/>
          <p:cNvSpPr/>
          <p:nvPr/>
        </p:nvSpPr>
        <p:spPr>
          <a:xfrm>
            <a:off x="5785883" y="2072536"/>
            <a:ext cx="1676400" cy="893948"/>
          </a:xfrm>
          <a:prstGeom prst="wedgeRoundRectCallout">
            <a:avLst>
              <a:gd name="adj1" fmla="val -172116"/>
              <a:gd name="adj2" fmla="val 16977"/>
              <a:gd name="adj3" fmla="val 16667"/>
            </a:avLst>
          </a:prstGeom>
          <a:ln/>
        </p:spPr>
        <p:style>
          <a:lnRef idx="3">
            <a:schemeClr val="lt1"/>
          </a:lnRef>
          <a:fillRef idx="1">
            <a:schemeClr val="accent3"/>
          </a:fillRef>
          <a:effectRef idx="1">
            <a:schemeClr val="accent3"/>
          </a:effectRef>
          <a:fontRef idx="minor">
            <a:schemeClr val="lt1"/>
          </a:fontRef>
        </p:style>
        <p:txBody>
          <a:bodyPr anchor="ctr"/>
          <a:lstStyle/>
          <a:p>
            <a:r>
              <a:rPr lang="en-US" sz="1100" dirty="0" smtClean="0">
                <a:solidFill>
                  <a:srgbClr val="FFFFFF"/>
                </a:solidFill>
                <a:ea typeface="ＭＳ Ｐゴシック" pitchFamily="34" charset="-128"/>
                <a:cs typeface="Arial" pitchFamily="34" charset="0"/>
              </a:rPr>
              <a:t>CAR Champion remembered changing president's name to Joe. </a:t>
            </a:r>
            <a:endParaRPr lang="en-US" sz="1100" dirty="0">
              <a:solidFill>
                <a:srgbClr val="FFFFFF"/>
              </a:solidFill>
              <a:ea typeface="ＭＳ Ｐゴシック" pitchFamily="34" charset="-128"/>
              <a:cs typeface="Arial" pitchFamily="34" charset="0"/>
            </a:endParaRPr>
          </a:p>
        </p:txBody>
      </p:sp>
    </p:spTree>
    <p:extLst>
      <p:ext uri="{BB962C8B-B14F-4D97-AF65-F5344CB8AC3E}">
        <p14:creationId xmlns:p14="http://schemas.microsoft.com/office/powerpoint/2010/main" val="7590053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7263" y="1047750"/>
            <a:ext cx="7229475" cy="476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3250" name="Title 1"/>
          <p:cNvSpPr>
            <a:spLocks noGrp="1"/>
          </p:cNvSpPr>
          <p:nvPr>
            <p:ph type="title"/>
          </p:nvPr>
        </p:nvSpPr>
        <p:spPr>
          <a:xfrm>
            <a:off x="457200" y="182563"/>
            <a:ext cx="8229600" cy="1143000"/>
          </a:xfrm>
        </p:spPr>
        <p:txBody>
          <a:bodyPr/>
          <a:lstStyle/>
          <a:p>
            <a:r>
              <a:rPr lang="en-US" dirty="0" smtClean="0">
                <a:latin typeface="Arial" pitchFamily="34" charset="0"/>
                <a:ea typeface="ＭＳ Ｐゴシック" pitchFamily="34" charset="-128"/>
                <a:cs typeface="Geneva"/>
              </a:rPr>
              <a:t>CAR 153914334 </a:t>
            </a:r>
          </a:p>
        </p:txBody>
      </p:sp>
      <p:sp>
        <p:nvSpPr>
          <p:cNvPr id="5" name="Rounded Rectangular Callout 4"/>
          <p:cNvSpPr/>
          <p:nvPr/>
        </p:nvSpPr>
        <p:spPr>
          <a:xfrm>
            <a:off x="6974959" y="3915496"/>
            <a:ext cx="2210354" cy="1894754"/>
          </a:xfrm>
          <a:prstGeom prst="wedgeRoundRectCallout">
            <a:avLst>
              <a:gd name="adj1" fmla="val -23798"/>
              <a:gd name="adj2" fmla="val -73147"/>
              <a:gd name="adj3" fmla="val 16667"/>
            </a:avLst>
          </a:prstGeom>
          <a:ln/>
        </p:spPr>
        <p:style>
          <a:lnRef idx="3">
            <a:schemeClr val="lt1"/>
          </a:lnRef>
          <a:fillRef idx="1">
            <a:schemeClr val="accent3"/>
          </a:fillRef>
          <a:effectRef idx="1">
            <a:schemeClr val="accent3"/>
          </a:effectRef>
          <a:fontRef idx="minor">
            <a:schemeClr val="lt1"/>
          </a:fontRef>
        </p:style>
        <p:txBody>
          <a:bodyPr anchor="ctr"/>
          <a:lstStyle/>
          <a:p>
            <a:pPr>
              <a:defRPr/>
            </a:pPr>
            <a:r>
              <a:rPr lang="en-US" sz="1100" dirty="0" smtClean="0">
                <a:cs typeface="Arial" pitchFamily="34" charset="0"/>
              </a:rPr>
              <a:t>Very clear and detailed    guidance to the owner, e.g. who he can get help, what the requirement of Analysis, Root cause, and scope, and containment correction, and reminder to avoid possible rejections, a pre-check is advised etc.  </a:t>
            </a:r>
            <a:endParaRPr lang="en-US" sz="1100" dirty="0">
              <a:cs typeface="Arial" pitchFamily="34" charset="0"/>
            </a:endParaRPr>
          </a:p>
        </p:txBody>
      </p:sp>
    </p:spTree>
    <p:extLst>
      <p:ext uri="{BB962C8B-B14F-4D97-AF65-F5344CB8AC3E}">
        <p14:creationId xmlns:p14="http://schemas.microsoft.com/office/powerpoint/2010/main" val="22650710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a:xfrm>
            <a:off x="457200" y="182563"/>
            <a:ext cx="8229600" cy="1143000"/>
          </a:xfrm>
        </p:spPr>
        <p:txBody>
          <a:bodyPr/>
          <a:lstStyle/>
          <a:p>
            <a:r>
              <a:rPr lang="en-US" dirty="0" smtClean="0">
                <a:latin typeface="Arial" pitchFamily="34" charset="0"/>
                <a:ea typeface="ＭＳ Ｐゴシック" pitchFamily="34" charset="-128"/>
                <a:cs typeface="Geneva"/>
              </a:rPr>
              <a:t>CAR 153914334 </a:t>
            </a:r>
          </a:p>
        </p:txBody>
      </p:sp>
      <p:pic>
        <p:nvPicPr>
          <p:cNvPr id="399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6313" y="1524000"/>
            <a:ext cx="7191375" cy="381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ounded Rectangular Callout 4"/>
          <p:cNvSpPr/>
          <p:nvPr/>
        </p:nvSpPr>
        <p:spPr>
          <a:xfrm>
            <a:off x="5996763" y="4651782"/>
            <a:ext cx="3019646" cy="1770283"/>
          </a:xfrm>
          <a:prstGeom prst="wedgeRoundRectCallout">
            <a:avLst>
              <a:gd name="adj1" fmla="val -48204"/>
              <a:gd name="adj2" fmla="val -66389"/>
              <a:gd name="adj3" fmla="val 16667"/>
            </a:avLst>
          </a:prstGeom>
          <a:ln/>
        </p:spPr>
        <p:style>
          <a:lnRef idx="3">
            <a:schemeClr val="lt1"/>
          </a:lnRef>
          <a:fillRef idx="1">
            <a:schemeClr val="accent3"/>
          </a:fillRef>
          <a:effectRef idx="1">
            <a:schemeClr val="accent3"/>
          </a:effectRef>
          <a:fontRef idx="minor">
            <a:schemeClr val="lt1"/>
          </a:fontRef>
        </p:style>
        <p:txBody>
          <a:bodyPr anchor="ctr"/>
          <a:lstStyle/>
          <a:p>
            <a:pPr>
              <a:defRPr/>
            </a:pPr>
            <a:r>
              <a:rPr lang="en-US" sz="1100" dirty="0" smtClean="0">
                <a:cs typeface="Arial" pitchFamily="34" charset="0"/>
              </a:rPr>
              <a:t>1. Acts </a:t>
            </a:r>
            <a:r>
              <a:rPr lang="en-US" sz="1100" dirty="0">
                <a:cs typeface="Arial" pitchFamily="34" charset="0"/>
              </a:rPr>
              <a:t>on CARs within required </a:t>
            </a:r>
            <a:r>
              <a:rPr lang="en-US" sz="1100" dirty="0" smtClean="0">
                <a:cs typeface="Arial" pitchFamily="34" charset="0"/>
              </a:rPr>
              <a:t>timeframe, no overdue </a:t>
            </a:r>
            <a:r>
              <a:rPr lang="en-US" sz="1100" dirty="0">
                <a:cs typeface="Arial" pitchFamily="34" charset="0"/>
              </a:rPr>
              <a:t>and escalation.</a:t>
            </a:r>
            <a:endParaRPr lang="en-US" sz="1100" dirty="0" smtClean="0">
              <a:cs typeface="Arial" pitchFamily="34" charset="0"/>
            </a:endParaRPr>
          </a:p>
          <a:p>
            <a:pPr>
              <a:defRPr/>
            </a:pPr>
            <a:r>
              <a:rPr lang="en-US" sz="1100" dirty="0" smtClean="0">
                <a:cs typeface="Arial" pitchFamily="34" charset="0"/>
              </a:rPr>
              <a:t>2. CAR champion approved CAR timely.</a:t>
            </a:r>
          </a:p>
          <a:p>
            <a:pPr>
              <a:defRPr/>
            </a:pPr>
            <a:r>
              <a:rPr lang="en-US" sz="1100" dirty="0" smtClean="0">
                <a:cs typeface="Arial" pitchFamily="34" charset="0"/>
              </a:rPr>
              <a:t>3. Express </a:t>
            </a:r>
            <a:r>
              <a:rPr lang="en-US" sz="1100" dirty="0">
                <a:cs typeface="Arial" pitchFamily="34" charset="0"/>
              </a:rPr>
              <a:t>the </a:t>
            </a:r>
            <a:r>
              <a:rPr lang="en-US" sz="1100" dirty="0" smtClean="0">
                <a:cs typeface="Arial" pitchFamily="34" charset="0"/>
              </a:rPr>
              <a:t>recognition.</a:t>
            </a:r>
          </a:p>
          <a:p>
            <a:pPr>
              <a:defRPr/>
            </a:pPr>
            <a:r>
              <a:rPr lang="en-US" sz="1100" dirty="0">
                <a:cs typeface="Arial" pitchFamily="34" charset="0"/>
              </a:rPr>
              <a:t>4. Supports other CAR Champions by serving as their backup when they are </a:t>
            </a:r>
            <a:r>
              <a:rPr lang="en-US" sz="1100" dirty="0" smtClean="0">
                <a:cs typeface="Arial" pitchFamily="34" charset="0"/>
              </a:rPr>
              <a:t>absent. Works </a:t>
            </a:r>
            <a:r>
              <a:rPr lang="en-US" sz="1100" dirty="0">
                <a:cs typeface="Arial" pitchFamily="34" charset="0"/>
              </a:rPr>
              <a:t>as a team player with other CAR </a:t>
            </a:r>
            <a:r>
              <a:rPr lang="en-US" sz="1100" dirty="0" smtClean="0">
                <a:cs typeface="Arial" pitchFamily="34" charset="0"/>
              </a:rPr>
              <a:t>Champions. CAR champion changed from Jim to Jennifer.</a:t>
            </a:r>
            <a:endParaRPr lang="en-US" sz="1100" dirty="0">
              <a:cs typeface="Arial" pitchFamily="34" charset="0"/>
            </a:endParaRPr>
          </a:p>
        </p:txBody>
      </p:sp>
      <p:cxnSp>
        <p:nvCxnSpPr>
          <p:cNvPr id="4" name="Straight Connector 3"/>
          <p:cNvCxnSpPr/>
          <p:nvPr/>
        </p:nvCxnSpPr>
        <p:spPr>
          <a:xfrm>
            <a:off x="1424763" y="3934047"/>
            <a:ext cx="595423" cy="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1424763" y="4231758"/>
            <a:ext cx="595423" cy="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392864" y="4720853"/>
            <a:ext cx="595423"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1392864" y="4997302"/>
            <a:ext cx="595423"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1424762" y="3439633"/>
            <a:ext cx="595423" cy="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3976577" y="3115340"/>
            <a:ext cx="595423"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1424761" y="3115340"/>
            <a:ext cx="595423" cy="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3678865" y="3429000"/>
            <a:ext cx="595423"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3487479" y="5149702"/>
            <a:ext cx="694660"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Left Brace 1"/>
          <p:cNvSpPr/>
          <p:nvPr/>
        </p:nvSpPr>
        <p:spPr>
          <a:xfrm>
            <a:off x="1265274" y="3115340"/>
            <a:ext cx="159487" cy="313660"/>
          </a:xfrm>
          <a:prstGeom prst="leftBrace">
            <a:avLst/>
          </a:prstGeom>
          <a:noFill/>
          <a:ln>
            <a:solidFill>
              <a:srgbClr val="00B05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 name="Left Brace 16"/>
          <p:cNvSpPr/>
          <p:nvPr/>
        </p:nvSpPr>
        <p:spPr>
          <a:xfrm>
            <a:off x="1268812" y="3926986"/>
            <a:ext cx="159487" cy="313660"/>
          </a:xfrm>
          <a:prstGeom prst="leftBrace">
            <a:avLst/>
          </a:prstGeom>
          <a:ln>
            <a:solidFill>
              <a:srgbClr val="00B05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n>
                <a:solidFill>
                  <a:srgbClr val="00B050"/>
                </a:solidFill>
              </a:ln>
            </a:endParaRPr>
          </a:p>
        </p:txBody>
      </p:sp>
      <p:sp>
        <p:nvSpPr>
          <p:cNvPr id="18" name="Left Brace 17"/>
          <p:cNvSpPr/>
          <p:nvPr/>
        </p:nvSpPr>
        <p:spPr>
          <a:xfrm>
            <a:off x="1219185" y="4706733"/>
            <a:ext cx="159487" cy="313660"/>
          </a:xfrm>
          <a:prstGeom prst="leftBrace">
            <a:avLst/>
          </a:prstGeom>
          <a:ln>
            <a:solidFill>
              <a:schemeClr val="accent4"/>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 name="Oval 2"/>
          <p:cNvSpPr/>
          <p:nvPr/>
        </p:nvSpPr>
        <p:spPr>
          <a:xfrm>
            <a:off x="839972" y="3115340"/>
            <a:ext cx="379213" cy="324293"/>
          </a:xfrm>
          <a:prstGeom prst="ellipse">
            <a:avLst/>
          </a:prstGeom>
          <a:solidFill>
            <a:srgbClr val="00B050"/>
          </a:solidFill>
          <a:ln>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Arial" pitchFamily="34" charset="0"/>
                <a:cs typeface="Arial" pitchFamily="34" charset="0"/>
              </a:rPr>
              <a:t>2</a:t>
            </a:r>
          </a:p>
        </p:txBody>
      </p:sp>
      <p:sp>
        <p:nvSpPr>
          <p:cNvPr id="19" name="Oval 18"/>
          <p:cNvSpPr/>
          <p:nvPr/>
        </p:nvSpPr>
        <p:spPr>
          <a:xfrm>
            <a:off x="779712" y="3916353"/>
            <a:ext cx="379213" cy="324293"/>
          </a:xfrm>
          <a:prstGeom prst="ellipse">
            <a:avLst/>
          </a:prstGeom>
          <a:solidFill>
            <a:srgbClr val="00B050"/>
          </a:solidFill>
          <a:ln>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Arial" pitchFamily="34" charset="0"/>
                <a:cs typeface="Arial" pitchFamily="34" charset="0"/>
              </a:rPr>
              <a:t>2</a:t>
            </a:r>
          </a:p>
        </p:txBody>
      </p:sp>
      <p:sp>
        <p:nvSpPr>
          <p:cNvPr id="20" name="Oval 19"/>
          <p:cNvSpPr/>
          <p:nvPr/>
        </p:nvSpPr>
        <p:spPr>
          <a:xfrm>
            <a:off x="3678865" y="5212630"/>
            <a:ext cx="379213" cy="324293"/>
          </a:xfrm>
          <a:prstGeom prst="ellipse">
            <a:avLst/>
          </a:prstGeom>
          <a:solidFill>
            <a:srgbClr val="00B050"/>
          </a:solidFill>
          <a:ln>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Arial" pitchFamily="34" charset="0"/>
                <a:cs typeface="Arial" pitchFamily="34" charset="0"/>
              </a:rPr>
              <a:t>3</a:t>
            </a:r>
          </a:p>
        </p:txBody>
      </p:sp>
      <p:sp>
        <p:nvSpPr>
          <p:cNvPr id="21" name="Oval 20"/>
          <p:cNvSpPr/>
          <p:nvPr/>
        </p:nvSpPr>
        <p:spPr>
          <a:xfrm>
            <a:off x="779712" y="4720853"/>
            <a:ext cx="379213" cy="324293"/>
          </a:xfrm>
          <a:prstGeom prst="ellipse">
            <a:avLst/>
          </a:prstGeom>
          <a:solidFill>
            <a:srgbClr val="00B050"/>
          </a:solidFill>
          <a:ln>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Arial" pitchFamily="34" charset="0"/>
                <a:cs typeface="Arial" pitchFamily="34" charset="0"/>
              </a:rPr>
              <a:t>2</a:t>
            </a:r>
          </a:p>
        </p:txBody>
      </p:sp>
      <p:sp>
        <p:nvSpPr>
          <p:cNvPr id="22" name="Oval 21"/>
          <p:cNvSpPr/>
          <p:nvPr/>
        </p:nvSpPr>
        <p:spPr>
          <a:xfrm>
            <a:off x="5266660" y="4240646"/>
            <a:ext cx="379213" cy="324293"/>
          </a:xfrm>
          <a:prstGeom prst="ellipse">
            <a:avLst/>
          </a:prstGeom>
          <a:solidFill>
            <a:srgbClr val="00B050"/>
          </a:solidFill>
          <a:ln>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Arial" pitchFamily="34" charset="0"/>
                <a:cs typeface="Arial" pitchFamily="34" charset="0"/>
              </a:rPr>
              <a:t>4</a:t>
            </a:r>
          </a:p>
        </p:txBody>
      </p:sp>
      <p:cxnSp>
        <p:nvCxnSpPr>
          <p:cNvPr id="7" name="Straight Connector 6"/>
          <p:cNvCxnSpPr/>
          <p:nvPr/>
        </p:nvCxnSpPr>
        <p:spPr>
          <a:xfrm>
            <a:off x="5039834" y="4199859"/>
            <a:ext cx="648571"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3703675" y="4990212"/>
            <a:ext cx="648571"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81106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smtClean="0">
                <a:latin typeface="Arial" pitchFamily="34" charset="0"/>
                <a:ea typeface="ＭＳ Ｐゴシック" pitchFamily="34" charset="-128"/>
                <a:cs typeface="Geneva"/>
              </a:rPr>
              <a:t>CAR 153914963</a:t>
            </a:r>
          </a:p>
        </p:txBody>
      </p:sp>
      <p:sp>
        <p:nvSpPr>
          <p:cNvPr id="16387" name="Slide Number Placeholder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6E9272D4-E334-46B1-96BA-45E732EFF0E4}" type="slidenum">
              <a:rPr lang="en-US"/>
              <a:pPr eaLnBrk="1" hangingPunct="1"/>
              <a:t>2</a:t>
            </a:fld>
            <a:endParaRPr lang="en-US"/>
          </a:p>
        </p:txBody>
      </p:sp>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508" y="804140"/>
            <a:ext cx="6854825" cy="47161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855133" y="5762997"/>
            <a:ext cx="6874933" cy="578882"/>
          </a:xfrm>
          <a:prstGeom prst="roundRect">
            <a:avLst/>
          </a:prstGeom>
        </p:spPr>
        <p:style>
          <a:lnRef idx="3">
            <a:schemeClr val="lt1"/>
          </a:lnRef>
          <a:fillRef idx="1">
            <a:schemeClr val="accent3"/>
          </a:fillRef>
          <a:effectRef idx="1">
            <a:schemeClr val="accent3"/>
          </a:effectRef>
          <a:fontRef idx="minor">
            <a:schemeClr val="lt1"/>
          </a:fontRef>
        </p:style>
        <p:txBody>
          <a:bodyPr wrap="square">
            <a:spAutoFit/>
          </a:bodyPr>
          <a:lstStyle/>
          <a:p>
            <a:r>
              <a:rPr lang="en-US" sz="1400" dirty="0" smtClean="0">
                <a:solidFill>
                  <a:srgbClr val="002060"/>
                </a:solidFill>
                <a:ea typeface="ＭＳ Ｐゴシック" pitchFamily="34" charset="-128"/>
                <a:cs typeface="Arial" pitchFamily="34" charset="0"/>
              </a:rPr>
              <a:t>The question is due to the conflict between the current operation and what  specified in Quality document</a:t>
            </a:r>
            <a:endParaRPr lang="en-US" sz="1400" dirty="0">
              <a:solidFill>
                <a:srgbClr val="002060"/>
              </a:solidFill>
              <a:ea typeface="ＭＳ Ｐゴシック" pitchFamily="34" charset="-128"/>
              <a:cs typeface="Arial" pitchFamily="34" charset="0"/>
            </a:endParaRPr>
          </a:p>
        </p:txBody>
      </p:sp>
      <p:sp>
        <p:nvSpPr>
          <p:cNvPr id="6" name="Rectangular Callout 5"/>
          <p:cNvSpPr/>
          <p:nvPr/>
        </p:nvSpPr>
        <p:spPr>
          <a:xfrm>
            <a:off x="7213599" y="2944210"/>
            <a:ext cx="1781507" cy="1840245"/>
          </a:xfrm>
          <a:prstGeom prst="wedgeRectCallout">
            <a:avLst>
              <a:gd name="adj1" fmla="val -98328"/>
              <a:gd name="adj2" fmla="val 42206"/>
            </a:avLst>
          </a:prstGeom>
          <a:ln/>
        </p:spPr>
        <p:style>
          <a:lnRef idx="3">
            <a:schemeClr val="lt1"/>
          </a:lnRef>
          <a:fillRef idx="1">
            <a:schemeClr val="accent3"/>
          </a:fillRef>
          <a:effectRef idx="1">
            <a:schemeClr val="accent3"/>
          </a:effectRef>
          <a:fontRef idx="minor">
            <a:schemeClr val="lt1"/>
          </a:fontRef>
        </p:style>
        <p:txBody>
          <a:bodyPr/>
          <a:lstStyle/>
          <a:p>
            <a:r>
              <a:rPr lang="en-US" sz="1400" dirty="0">
                <a:solidFill>
                  <a:srgbClr val="002060"/>
                </a:solidFill>
                <a:ea typeface="ＭＳ Ｐゴシック" pitchFamily="34" charset="-128"/>
                <a:cs typeface="Arial" pitchFamily="34" charset="0"/>
              </a:rPr>
              <a:t>The due date was provided to show the target timeline.</a:t>
            </a:r>
          </a:p>
          <a:p>
            <a:endParaRPr lang="en-US" sz="1400" dirty="0">
              <a:solidFill>
                <a:srgbClr val="002060"/>
              </a:solidFill>
              <a:ea typeface="ＭＳ Ｐゴシック" pitchFamily="34" charset="-128"/>
              <a:cs typeface="Arial" pitchFamily="34" charset="0"/>
            </a:endParaRPr>
          </a:p>
          <a:p>
            <a:endParaRPr lang="en-US" sz="1400" dirty="0">
              <a:solidFill>
                <a:srgbClr val="002060"/>
              </a:solidFill>
              <a:ea typeface="ＭＳ Ｐゴシック" pitchFamily="34" charset="-128"/>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US" dirty="0" smtClean="0">
                <a:latin typeface="Arial" pitchFamily="34" charset="0"/>
                <a:ea typeface="ＭＳ Ｐゴシック" pitchFamily="34" charset="-128"/>
                <a:cs typeface="Geneva"/>
              </a:rPr>
              <a:t>CAR 153914334 – CBS Check</a:t>
            </a:r>
          </a:p>
        </p:txBody>
      </p:sp>
      <p:sp>
        <p:nvSpPr>
          <p:cNvPr id="55299" name="Slide Number Placeholder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9CCBD910-BEB4-4C88-8180-7BD7A3335E37}" type="slidenum">
              <a:rPr lang="en-US"/>
              <a:pPr eaLnBrk="1" hangingPunct="1"/>
              <a:t>20</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002658836"/>
              </p:ext>
            </p:extLst>
          </p:nvPr>
        </p:nvGraphicFramePr>
        <p:xfrm>
          <a:off x="692150" y="1149350"/>
          <a:ext cx="7759700" cy="4559944"/>
        </p:xfrm>
        <a:graphic>
          <a:graphicData uri="http://schemas.openxmlformats.org/drawingml/2006/table">
            <a:tbl>
              <a:tblPr/>
              <a:tblGrid>
                <a:gridCol w="3238500"/>
                <a:gridCol w="1130300"/>
                <a:gridCol w="1130300"/>
                <a:gridCol w="1130300"/>
                <a:gridCol w="1130300"/>
              </a:tblGrid>
              <a:tr h="222250">
                <a:tc>
                  <a:txBody>
                    <a:body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alibri" pitchFamily="34" charset="0"/>
                          <a:ea typeface="ＭＳ Ｐゴシック" pitchFamily="34" charset="-128"/>
                        </a:rPr>
                        <a:t>CBS Requirements</a:t>
                      </a:r>
                    </a:p>
                  </a:txBody>
                  <a:tcPr marL="9525" marR="9525" marT="9528" marB="0" anchor="b"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alibri" pitchFamily="34" charset="0"/>
                          <a:ea typeface="ＭＳ Ｐゴシック" pitchFamily="34" charset="-128"/>
                        </a:rPr>
                        <a:t>Excellent</a:t>
                      </a:r>
                    </a:p>
                  </a:txBody>
                  <a:tcPr marL="9525" marR="9525" marT="9528"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alibri" pitchFamily="34" charset="0"/>
                          <a:ea typeface="ＭＳ Ｐゴシック" pitchFamily="34" charset="-128"/>
                        </a:rPr>
                        <a:t>Moderate</a:t>
                      </a:r>
                    </a:p>
                  </a:txBody>
                  <a:tcPr marL="9525" marR="9525" marT="9528"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alibri" pitchFamily="34" charset="0"/>
                          <a:ea typeface="ＭＳ Ｐゴシック" pitchFamily="34" charset="-128"/>
                        </a:rPr>
                        <a:t>Need Improve</a:t>
                      </a:r>
                    </a:p>
                  </a:txBody>
                  <a:tcPr marL="9525" marR="9525" marT="9528"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alibri" pitchFamily="34" charset="0"/>
                          <a:ea typeface="ＭＳ Ｐゴシック" pitchFamily="34" charset="-128"/>
                        </a:rPr>
                        <a:t>N/A</a:t>
                      </a:r>
                    </a:p>
                  </a:txBody>
                  <a:tcPr marL="9525" marR="9525" marT="9528" marB="0" anchor="b"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320675">
                <a:tc>
                  <a:txBody>
                    <a:bodyPr/>
                    <a:lstStyle/>
                    <a:p>
                      <a:pPr marL="0" marR="0" lvl="0" indent="0" algn="l" defTabSz="457200" rtl="0" eaLnBrk="1" fontAlgn="ctr" latinLnBrk="0" hangingPunct="1">
                        <a:lnSpc>
                          <a:spcPct val="100000"/>
                        </a:lnSpc>
                        <a:spcBef>
                          <a:spcPct val="0"/>
                        </a:spcBef>
                        <a:spcAft>
                          <a:spcPct val="0"/>
                        </a:spcAft>
                        <a:buClrTx/>
                        <a:buSzTx/>
                        <a:buFontTx/>
                        <a:buNone/>
                        <a:tabLst/>
                      </a:pPr>
                      <a:r>
                        <a:rPr kumimoji="0" lang="en-US" sz="1000" b="0" i="1" u="none" strike="noStrike" cap="none" normalizeH="0" baseline="0" smtClean="0">
                          <a:ln>
                            <a:noFill/>
                          </a:ln>
                          <a:solidFill>
                            <a:srgbClr val="000000"/>
                          </a:solidFill>
                          <a:effectLst/>
                          <a:latin typeface="Times New Roman" pitchFamily="18" charset="0"/>
                          <a:ea typeface="ＭＳ Ｐゴシック" pitchFamily="34" charset="-128"/>
                        </a:rPr>
                        <a:t>(C) Extensions are within requirement (&lt;30 days, 3 or less)</a:t>
                      </a:r>
                    </a:p>
                  </a:txBody>
                  <a:tcPr marL="9525" marR="9525" marT="9528" marB="0" anchor="ctr"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defRPr/>
                      </a:pPr>
                      <a:r>
                        <a:rPr kumimoji="0" lang="en-US" sz="1400" b="0" i="0" u="none" strike="noStrike" cap="none" normalizeH="0" baseline="0" smtClean="0">
                          <a:ln>
                            <a:noFill/>
                          </a:ln>
                          <a:solidFill>
                            <a:srgbClr val="000000"/>
                          </a:solidFill>
                          <a:effectLst/>
                          <a:latin typeface="Calibri" pitchFamily="34" charset="0"/>
                          <a:ea typeface="ＭＳ Ｐゴシック" pitchFamily="34" charset="-128"/>
                        </a:rPr>
                        <a:t>√</a:t>
                      </a:r>
                    </a:p>
                  </a:txBody>
                  <a:tcPr marL="9525" marR="9525" marT="9528" marB="0" anchor="ctr"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C000"/>
                    </a:solidFill>
                  </a:tcPr>
                </a:tc>
              </a:tr>
              <a:tr h="320675">
                <a:tc>
                  <a:txBody>
                    <a:bodyPr/>
                    <a:lstStyle/>
                    <a:p>
                      <a:pPr marL="0" marR="0" lvl="0" indent="0" algn="l" defTabSz="457200" rtl="0" eaLnBrk="1" fontAlgn="ctr" latinLnBrk="0" hangingPunct="1">
                        <a:lnSpc>
                          <a:spcPct val="100000"/>
                        </a:lnSpc>
                        <a:spcBef>
                          <a:spcPct val="0"/>
                        </a:spcBef>
                        <a:spcAft>
                          <a:spcPct val="0"/>
                        </a:spcAft>
                        <a:buClrTx/>
                        <a:buSzTx/>
                        <a:buFontTx/>
                        <a:buNone/>
                        <a:tabLst/>
                      </a:pPr>
                      <a:r>
                        <a:rPr kumimoji="0" lang="en-US" sz="1000" b="0" i="1" u="none" strike="noStrike" cap="none" normalizeH="0" baseline="0" dirty="0" smtClean="0">
                          <a:ln>
                            <a:noFill/>
                          </a:ln>
                          <a:solidFill>
                            <a:srgbClr val="000000"/>
                          </a:solidFill>
                          <a:effectLst/>
                          <a:latin typeface="Times New Roman" pitchFamily="18" charset="0"/>
                          <a:ea typeface="ＭＳ Ｐゴシック" pitchFamily="34" charset="-128"/>
                        </a:rPr>
                        <a:t>(T) Most appropriate ‘category’, ‘type’, ‘geography’ are selected</a:t>
                      </a:r>
                    </a:p>
                  </a:txBody>
                  <a:tcPr marL="9525" marR="9525" marT="9528" marB="0" anchor="ctr"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alibri" pitchFamily="34" charset="0"/>
                          <a:ea typeface="ＭＳ Ｐゴシック" pitchFamily="34" charset="-128"/>
                        </a:rPr>
                        <a:t>√</a:t>
                      </a: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C000"/>
                    </a:solidFill>
                  </a:tcPr>
                </a:tc>
              </a:tr>
              <a:tr h="320675">
                <a:tc>
                  <a:txBody>
                    <a:bodyPr/>
                    <a:lstStyle/>
                    <a:p>
                      <a:pPr marL="0" marR="0" lvl="0" indent="0" algn="l" defTabSz="457200" rtl="0" eaLnBrk="1" fontAlgn="ctr" latinLnBrk="0" hangingPunct="1">
                        <a:lnSpc>
                          <a:spcPct val="100000"/>
                        </a:lnSpc>
                        <a:spcBef>
                          <a:spcPct val="0"/>
                        </a:spcBef>
                        <a:spcAft>
                          <a:spcPct val="0"/>
                        </a:spcAft>
                        <a:buClrTx/>
                        <a:buSzTx/>
                        <a:buFontTx/>
                        <a:buNone/>
                        <a:tabLst/>
                      </a:pPr>
                      <a:r>
                        <a:rPr kumimoji="0" lang="en-US" sz="1000" b="0" i="1" u="none" strike="noStrike" cap="none" normalizeH="0" baseline="0" smtClean="0">
                          <a:ln>
                            <a:noFill/>
                          </a:ln>
                          <a:solidFill>
                            <a:srgbClr val="000000"/>
                          </a:solidFill>
                          <a:effectLst/>
                          <a:latin typeface="Times New Roman" pitchFamily="18" charset="0"/>
                          <a:ea typeface="ＭＳ Ｐゴシック" pitchFamily="34" charset="-128"/>
                        </a:rPr>
                        <a:t>(P) Facilitates the handling of disputed CARs</a:t>
                      </a:r>
                    </a:p>
                  </a:txBody>
                  <a:tcPr marL="9525" marR="9525" marT="9528" marB="0" anchor="ctr"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alibri" pitchFamily="34" charset="0"/>
                          <a:ea typeface="ＭＳ Ｐゴシック" pitchFamily="34" charset="-128"/>
                        </a:rPr>
                        <a:t>√</a:t>
                      </a:r>
                    </a:p>
                  </a:txBody>
                  <a:tcPr marL="9525" marR="9525" marT="9528" marB="0" anchor="ctr"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C000"/>
                    </a:solidFill>
                  </a:tcPr>
                </a:tc>
              </a:tr>
              <a:tr h="320675">
                <a:tc>
                  <a:txBody>
                    <a:bodyPr/>
                    <a:lstStyle/>
                    <a:p>
                      <a:pPr marL="0" marR="0" lvl="0" indent="0" algn="l" defTabSz="457200" rtl="0" eaLnBrk="1" fontAlgn="ctr" latinLnBrk="0" hangingPunct="1">
                        <a:lnSpc>
                          <a:spcPct val="100000"/>
                        </a:lnSpc>
                        <a:spcBef>
                          <a:spcPct val="0"/>
                        </a:spcBef>
                        <a:spcAft>
                          <a:spcPct val="0"/>
                        </a:spcAft>
                        <a:buClrTx/>
                        <a:buSzTx/>
                        <a:buFontTx/>
                        <a:buNone/>
                        <a:tabLst/>
                      </a:pPr>
                      <a:r>
                        <a:rPr kumimoji="0" lang="en-US" sz="1000" b="0" i="1" u="none" strike="noStrike" cap="none" normalizeH="0" baseline="0" smtClean="0">
                          <a:ln>
                            <a:noFill/>
                          </a:ln>
                          <a:solidFill>
                            <a:srgbClr val="000000"/>
                          </a:solidFill>
                          <a:effectLst/>
                          <a:latin typeface="Times New Roman" pitchFamily="18" charset="0"/>
                          <a:ea typeface="ＭＳ Ｐゴシック" pitchFamily="34" charset="-128"/>
                        </a:rPr>
                        <a:t>(T) Acts on CARs within required timeframe</a:t>
                      </a:r>
                    </a:p>
                  </a:txBody>
                  <a:tcPr marL="9525" marR="9525" marT="9528" marB="0" anchor="ctr"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alibri" pitchFamily="34" charset="0"/>
                          <a:ea typeface="ＭＳ Ｐゴシック" pitchFamily="34" charset="-128"/>
                        </a:rPr>
                        <a:t>√</a:t>
                      </a: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C000"/>
                    </a:solidFill>
                  </a:tcPr>
                </a:tc>
              </a:tr>
              <a:tr h="314325">
                <a:tc>
                  <a:txBody>
                    <a:bodyPr/>
                    <a:lstStyle/>
                    <a:p>
                      <a:pPr marL="0" marR="0" lvl="0" indent="0" algn="l" defTabSz="457200" rtl="0" eaLnBrk="1" fontAlgn="ctr" latinLnBrk="0" hangingPunct="1">
                        <a:lnSpc>
                          <a:spcPct val="100000"/>
                        </a:lnSpc>
                        <a:spcBef>
                          <a:spcPct val="0"/>
                        </a:spcBef>
                        <a:spcAft>
                          <a:spcPct val="0"/>
                        </a:spcAft>
                        <a:buClrTx/>
                        <a:buSzTx/>
                        <a:buFontTx/>
                        <a:buNone/>
                        <a:tabLst/>
                      </a:pPr>
                      <a:r>
                        <a:rPr kumimoji="0" lang="en-US" sz="1000" b="0" i="1" u="none" strike="noStrike" cap="none" normalizeH="0" baseline="0" smtClean="0">
                          <a:ln>
                            <a:noFill/>
                          </a:ln>
                          <a:solidFill>
                            <a:srgbClr val="000000"/>
                          </a:solidFill>
                          <a:effectLst/>
                          <a:latin typeface="Times New Roman" pitchFamily="18" charset="0"/>
                          <a:ea typeface="ＭＳ Ｐゴシック" pitchFamily="34" charset="-128"/>
                        </a:rPr>
                        <a:t>(C) Analysis shows clear path to root cause and scope; stakeholders identified</a:t>
                      </a:r>
                    </a:p>
                  </a:txBody>
                  <a:tcPr marL="9525" marR="9525" marT="9528" marB="0" anchor="ctr"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alibri" pitchFamily="34" charset="0"/>
                          <a:ea typeface="ＭＳ Ｐゴシック" pitchFamily="34" charset="-128"/>
                        </a:rPr>
                        <a:t>√</a:t>
                      </a: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2D050"/>
                    </a:solidFill>
                  </a:tcPr>
                </a:tc>
              </a:tr>
              <a:tr h="422275">
                <a:tc>
                  <a:txBody>
                    <a:bodyPr/>
                    <a:lstStyle/>
                    <a:p>
                      <a:pPr marL="0" marR="0" lvl="0" indent="0" algn="l" defTabSz="457200" rtl="0" eaLnBrk="1" fontAlgn="ctr" latinLnBrk="0" hangingPunct="1">
                        <a:lnSpc>
                          <a:spcPct val="100000"/>
                        </a:lnSpc>
                        <a:spcBef>
                          <a:spcPct val="0"/>
                        </a:spcBef>
                        <a:spcAft>
                          <a:spcPct val="0"/>
                        </a:spcAft>
                        <a:buClrTx/>
                        <a:buSzTx/>
                        <a:buFontTx/>
                        <a:buNone/>
                        <a:tabLst/>
                      </a:pPr>
                      <a:r>
                        <a:rPr kumimoji="0" lang="en-US" sz="1000" b="0" i="1" u="none" strike="noStrike" cap="none" normalizeH="0" baseline="0" smtClean="0">
                          <a:ln>
                            <a:noFill/>
                          </a:ln>
                          <a:solidFill>
                            <a:srgbClr val="000000"/>
                          </a:solidFill>
                          <a:effectLst/>
                          <a:latin typeface="Times New Roman" pitchFamily="18" charset="0"/>
                          <a:ea typeface="ＭＳ Ｐゴシック" pitchFamily="34" charset="-128"/>
                        </a:rPr>
                        <a:t>(C) Root cause statement is succinct, reasonable, complete (Shows ‘N/A’ for observations) </a:t>
                      </a:r>
                    </a:p>
                  </a:txBody>
                  <a:tcPr marL="9525" marR="9525" marT="9528" marB="0" anchor="ctr"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alibri" pitchFamily="34" charset="0"/>
                          <a:ea typeface="ＭＳ Ｐゴシック" pitchFamily="34" charset="-128"/>
                        </a:rPr>
                        <a:t>√</a:t>
                      </a: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2D050"/>
                    </a:solidFill>
                  </a:tcPr>
                </a:tc>
              </a:tr>
              <a:tr h="619125">
                <a:tc>
                  <a:txBody>
                    <a:bodyPr/>
                    <a:lstStyle/>
                    <a:p>
                      <a:pPr marL="0" marR="0" lvl="0" indent="0" algn="l" defTabSz="457200" rtl="0" eaLnBrk="1" fontAlgn="ctr" latinLnBrk="0" hangingPunct="1">
                        <a:lnSpc>
                          <a:spcPct val="100000"/>
                        </a:lnSpc>
                        <a:spcBef>
                          <a:spcPct val="0"/>
                        </a:spcBef>
                        <a:spcAft>
                          <a:spcPct val="0"/>
                        </a:spcAft>
                        <a:buClrTx/>
                        <a:buSzTx/>
                        <a:buFontTx/>
                        <a:buNone/>
                        <a:tabLst/>
                      </a:pPr>
                      <a:r>
                        <a:rPr kumimoji="0" lang="en-US" sz="1000" b="0" i="1" u="none" strike="noStrike" cap="none" normalizeH="0" baseline="0" smtClean="0">
                          <a:ln>
                            <a:noFill/>
                          </a:ln>
                          <a:solidFill>
                            <a:srgbClr val="000000"/>
                          </a:solidFill>
                          <a:effectLst/>
                          <a:latin typeface="Times New Roman" pitchFamily="18" charset="0"/>
                          <a:ea typeface="ＭＳ Ｐゴシック" pitchFamily="34" charset="-128"/>
                        </a:rPr>
                        <a:t>(C) Corrective actions fix the objective evidence and other problems found; address entire root cause and scope.  For observations, they do not go beyond fixing the objective evidence</a:t>
                      </a:r>
                    </a:p>
                  </a:txBody>
                  <a:tcPr marL="9525" marR="9525" marT="9528" marB="0" anchor="ctr"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alibri" pitchFamily="34" charset="0"/>
                          <a:ea typeface="ＭＳ Ｐゴシック" pitchFamily="34" charset="-128"/>
                        </a:rPr>
                        <a:t>√</a:t>
                      </a: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2D050"/>
                    </a:solidFill>
                  </a:tcPr>
                </a:tc>
              </a:tr>
              <a:tr h="339725">
                <a:tc>
                  <a:txBody>
                    <a:bodyPr/>
                    <a:lstStyle/>
                    <a:p>
                      <a:pPr marL="0" marR="0" lvl="0" indent="0" algn="l" defTabSz="457200" rtl="0" eaLnBrk="1" fontAlgn="ctr" latinLnBrk="0" hangingPunct="1">
                        <a:lnSpc>
                          <a:spcPct val="100000"/>
                        </a:lnSpc>
                        <a:spcBef>
                          <a:spcPct val="0"/>
                        </a:spcBef>
                        <a:spcAft>
                          <a:spcPct val="0"/>
                        </a:spcAft>
                        <a:buClrTx/>
                        <a:buSzTx/>
                        <a:buFontTx/>
                        <a:buNone/>
                        <a:tabLst/>
                      </a:pPr>
                      <a:r>
                        <a:rPr kumimoji="0" lang="en-US" sz="1000" b="0" i="1" u="none" strike="noStrike" cap="none" normalizeH="0" baseline="0" smtClean="0">
                          <a:ln>
                            <a:noFill/>
                          </a:ln>
                          <a:solidFill>
                            <a:srgbClr val="000000"/>
                          </a:solidFill>
                          <a:effectLst/>
                          <a:latin typeface="Times New Roman" pitchFamily="18" charset="0"/>
                          <a:ea typeface="ＭＳ Ｐゴシック" pitchFamily="34" charset="-128"/>
                        </a:rPr>
                        <a:t>(C) Milestones address containment &amp; owner’s verification; completed per milestone expectations</a:t>
                      </a:r>
                    </a:p>
                  </a:txBody>
                  <a:tcPr marL="9525" marR="9525" marT="9528" marB="0" anchor="ctr"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alibri" pitchFamily="34" charset="0"/>
                          <a:ea typeface="ＭＳ Ｐゴシック" pitchFamily="34" charset="-128"/>
                        </a:rPr>
                        <a:t>√</a:t>
                      </a: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2D050"/>
                    </a:solidFill>
                  </a:tcPr>
                </a:tc>
              </a:tr>
              <a:tr h="339725">
                <a:tc>
                  <a:txBody>
                    <a:bodyPr/>
                    <a:lstStyle/>
                    <a:p>
                      <a:pPr marL="0" marR="0" lvl="0" indent="0" algn="l" defTabSz="457200" rtl="0" eaLnBrk="1" fontAlgn="ctr" latinLnBrk="0" hangingPunct="1">
                        <a:lnSpc>
                          <a:spcPct val="100000"/>
                        </a:lnSpc>
                        <a:spcBef>
                          <a:spcPct val="0"/>
                        </a:spcBef>
                        <a:spcAft>
                          <a:spcPct val="0"/>
                        </a:spcAft>
                        <a:buClrTx/>
                        <a:buSzTx/>
                        <a:buFontTx/>
                        <a:buNone/>
                        <a:tabLst/>
                      </a:pPr>
                      <a:r>
                        <a:rPr kumimoji="0" lang="en-US" sz="1000" b="0" i="1" u="none" strike="noStrike" cap="none" normalizeH="0" baseline="0" smtClean="0">
                          <a:ln>
                            <a:noFill/>
                          </a:ln>
                          <a:solidFill>
                            <a:srgbClr val="000000"/>
                          </a:solidFill>
                          <a:effectLst/>
                          <a:latin typeface="Times New Roman" pitchFamily="18" charset="0"/>
                          <a:ea typeface="ＭＳ Ｐゴシック" pitchFamily="34" charset="-128"/>
                        </a:rPr>
                        <a:t>(P) Verification per requirements </a:t>
                      </a:r>
                    </a:p>
                  </a:txBody>
                  <a:tcPr marL="9525" marR="9525" marT="9528" marB="0" anchor="ctr"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alibri" pitchFamily="34" charset="0"/>
                          <a:ea typeface="ＭＳ Ｐゴシック" pitchFamily="34" charset="-128"/>
                        </a:rPr>
                        <a:t>√</a:t>
                      </a: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2D050"/>
                    </a:solidFill>
                  </a:tcPr>
                </a:tc>
              </a:tr>
              <a:tr h="339725">
                <a:tc>
                  <a:txBody>
                    <a:bodyPr/>
                    <a:lstStyle/>
                    <a:p>
                      <a:pPr marL="0" marR="0" lvl="0" indent="0" algn="l" defTabSz="457200" rtl="0" eaLnBrk="1" fontAlgn="ctr" latinLnBrk="0" hangingPunct="1">
                        <a:lnSpc>
                          <a:spcPct val="100000"/>
                        </a:lnSpc>
                        <a:spcBef>
                          <a:spcPct val="0"/>
                        </a:spcBef>
                        <a:spcAft>
                          <a:spcPct val="0"/>
                        </a:spcAft>
                        <a:buClrTx/>
                        <a:buSzTx/>
                        <a:buFontTx/>
                        <a:buNone/>
                        <a:tabLst/>
                      </a:pPr>
                      <a:r>
                        <a:rPr kumimoji="0" lang="en-US" sz="1000" b="0" i="1" u="none" strike="noStrike" cap="none" normalizeH="0" baseline="0" smtClean="0">
                          <a:ln>
                            <a:noFill/>
                          </a:ln>
                          <a:solidFill>
                            <a:srgbClr val="000000"/>
                          </a:solidFill>
                          <a:effectLst/>
                          <a:latin typeface="Times New Roman" pitchFamily="18" charset="0"/>
                          <a:ea typeface="ＭＳ Ｐゴシック" pitchFamily="34" charset="-128"/>
                        </a:rPr>
                        <a:t>(L) Referenced communications are attached as needed</a:t>
                      </a:r>
                    </a:p>
                  </a:txBody>
                  <a:tcPr marL="85725" marR="9525" marT="9528" marB="0" anchor="ctr"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alibri" pitchFamily="34" charset="0"/>
                          <a:ea typeface="ＭＳ Ｐゴシック" pitchFamily="34" charset="-128"/>
                        </a:rPr>
                        <a:t>√</a:t>
                      </a: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70C0"/>
                    </a:solidFill>
                  </a:tcPr>
                </a:tc>
              </a:tr>
              <a:tr h="339725">
                <a:tc>
                  <a:txBody>
                    <a:bodyPr/>
                    <a:lstStyle/>
                    <a:p>
                      <a:pPr marL="0" marR="0" lvl="0" indent="0" algn="l" defTabSz="457200" rtl="0" eaLnBrk="1" fontAlgn="ctr" latinLnBrk="0" hangingPunct="1">
                        <a:lnSpc>
                          <a:spcPct val="100000"/>
                        </a:lnSpc>
                        <a:spcBef>
                          <a:spcPct val="0"/>
                        </a:spcBef>
                        <a:spcAft>
                          <a:spcPct val="0"/>
                        </a:spcAft>
                        <a:buClrTx/>
                        <a:buSzTx/>
                        <a:buFontTx/>
                        <a:buNone/>
                        <a:tabLst/>
                      </a:pPr>
                      <a:r>
                        <a:rPr kumimoji="0" lang="en-US" sz="1000" b="0" i="1" u="none" strike="noStrike" cap="none" normalizeH="0" baseline="0" smtClean="0">
                          <a:ln>
                            <a:noFill/>
                          </a:ln>
                          <a:solidFill>
                            <a:srgbClr val="000000"/>
                          </a:solidFill>
                          <a:effectLst/>
                          <a:latin typeface="Times New Roman" pitchFamily="18" charset="0"/>
                          <a:ea typeface="ＭＳ Ｐゴシック" pitchFamily="34" charset="-128"/>
                        </a:rPr>
                        <a:t>(C L)  Evidence of communication for overdue/escalated CARs and other pertinent concerns</a:t>
                      </a:r>
                    </a:p>
                  </a:txBody>
                  <a:tcPr marL="9525" marR="9525" marT="9528" marB="0" anchor="ctr"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alibri" pitchFamily="34" charset="0"/>
                          <a:ea typeface="ＭＳ Ｐゴシック" pitchFamily="34" charset="-128"/>
                        </a:rPr>
                        <a:t>√</a:t>
                      </a:r>
                    </a:p>
                  </a:txBody>
                  <a:tcPr marL="9525" marR="9525" marT="9528" marB="0" anchor="ctr"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70C0"/>
                    </a:solidFill>
                  </a:tcPr>
                </a:tc>
              </a:tr>
              <a:tr h="339725">
                <a:tc>
                  <a:txBody>
                    <a:bodyPr/>
                    <a:lstStyle/>
                    <a:p>
                      <a:pPr marL="0" marR="0" lvl="0" indent="0" algn="l" defTabSz="457200" rtl="0" eaLnBrk="1" fontAlgn="ctr" latinLnBrk="0" hangingPunct="1">
                        <a:lnSpc>
                          <a:spcPct val="100000"/>
                        </a:lnSpc>
                        <a:spcBef>
                          <a:spcPct val="0"/>
                        </a:spcBef>
                        <a:spcAft>
                          <a:spcPct val="0"/>
                        </a:spcAft>
                        <a:buClrTx/>
                        <a:buSzTx/>
                        <a:buFontTx/>
                        <a:buNone/>
                        <a:tabLst/>
                      </a:pPr>
                      <a:r>
                        <a:rPr kumimoji="0" lang="en-US" sz="1000" b="0" i="1" u="none" strike="noStrike" cap="none" normalizeH="0" baseline="0" smtClean="0">
                          <a:ln>
                            <a:noFill/>
                          </a:ln>
                          <a:solidFill>
                            <a:srgbClr val="000000"/>
                          </a:solidFill>
                          <a:effectLst/>
                          <a:latin typeface="Times New Roman" pitchFamily="18" charset="0"/>
                          <a:ea typeface="ＭＳ Ｐゴシック" pitchFamily="34" charset="-128"/>
                        </a:rPr>
                        <a:t>(P) Trains other CAR Champions</a:t>
                      </a:r>
                    </a:p>
                  </a:txBody>
                  <a:tcPr marL="9525" marR="9525" marT="9528" marB="0" anchor="ctr"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alibri" pitchFamily="34" charset="0"/>
                          <a:ea typeface="ＭＳ Ｐゴシック" pitchFamily="34" charset="-128"/>
                        </a:rPr>
                        <a:t>√</a:t>
                      </a:r>
                    </a:p>
                  </a:txBody>
                  <a:tcPr marL="9525" marR="9525" marT="9528" marB="0" anchor="ctr"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70C0"/>
                    </a:solidFill>
                  </a:tcPr>
                </a:tc>
              </a:tr>
            </a:tbl>
          </a:graphicData>
        </a:graphic>
      </p:graphicFrame>
    </p:spTree>
    <p:extLst>
      <p:ext uri="{BB962C8B-B14F-4D97-AF65-F5344CB8AC3E}">
        <p14:creationId xmlns:p14="http://schemas.microsoft.com/office/powerpoint/2010/main" val="29519787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A</a:t>
            </a:r>
            <a:r>
              <a:rPr lang="en-US" smtClean="0"/>
              <a:t/>
            </a:r>
            <a:br>
              <a:rPr lang="en-US" smtClean="0"/>
            </a:br>
            <a:r>
              <a:rPr lang="en-US" smtClean="0"/>
              <a:t>Ken </a:t>
            </a:r>
            <a:r>
              <a:rPr lang="en-US" dirty="0"/>
              <a:t>Berger, Jim Kurtz, Mark Lavine</a:t>
            </a:r>
            <a:r>
              <a:rPr lang="en-US"/>
              <a:t>, Michael Schneider</a:t>
            </a:r>
            <a:endParaRPr lang="en-US" dirty="0"/>
          </a:p>
        </p:txBody>
      </p:sp>
      <p:sp>
        <p:nvSpPr>
          <p:cNvPr id="3" name="TextBox 2"/>
          <p:cNvSpPr txBox="1"/>
          <p:nvPr/>
        </p:nvSpPr>
        <p:spPr>
          <a:xfrm>
            <a:off x="1304925" y="781050"/>
            <a:ext cx="6438900" cy="615553"/>
          </a:xfrm>
          <a:prstGeom prst="rect">
            <a:avLst/>
          </a:prstGeom>
          <a:noFill/>
        </p:spPr>
        <p:txBody>
          <a:bodyPr wrap="square" rtlCol="0">
            <a:spAutoFit/>
          </a:bodyPr>
          <a:lstStyle/>
          <a:p>
            <a:r>
              <a:rPr lang="en-US" sz="3400" b="1" dirty="0" smtClean="0">
                <a:solidFill>
                  <a:schemeClr val="bg1"/>
                </a:solidFill>
                <a:latin typeface="Arial" pitchFamily="34" charset="0"/>
                <a:cs typeface="Arial" pitchFamily="34" charset="0"/>
              </a:rPr>
              <a:t>Q4 CAR Champion Calibration</a:t>
            </a:r>
          </a:p>
        </p:txBody>
      </p:sp>
      <p:sp>
        <p:nvSpPr>
          <p:cNvPr id="4" name="TextBox 3"/>
          <p:cNvSpPr txBox="1"/>
          <p:nvPr/>
        </p:nvSpPr>
        <p:spPr>
          <a:xfrm>
            <a:off x="3948112" y="1485900"/>
            <a:ext cx="1152525" cy="584775"/>
          </a:xfrm>
          <a:prstGeom prst="rect">
            <a:avLst/>
          </a:prstGeom>
          <a:noFill/>
        </p:spPr>
        <p:txBody>
          <a:bodyPr wrap="square" rtlCol="0">
            <a:spAutoFit/>
          </a:bodyPr>
          <a:lstStyle/>
          <a:p>
            <a:r>
              <a:rPr lang="en-US" sz="3200" b="1" dirty="0" smtClean="0">
                <a:solidFill>
                  <a:schemeClr val="bg1"/>
                </a:solidFill>
                <a:latin typeface="Arial" pitchFamily="34" charset="0"/>
                <a:cs typeface="Arial" pitchFamily="34" charset="0"/>
              </a:rPr>
              <a:t>2015</a:t>
            </a:r>
          </a:p>
        </p:txBody>
      </p:sp>
    </p:spTree>
    <p:extLst>
      <p:ext uri="{BB962C8B-B14F-4D97-AF65-F5344CB8AC3E}">
        <p14:creationId xmlns:p14="http://schemas.microsoft.com/office/powerpoint/2010/main" val="30051728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AR 153914963 - IBM Lotus Notes"/>
          <p:cNvPicPr>
            <a:picLocks noChangeAspect="1"/>
          </p:cNvPicPr>
          <p:nvPr/>
        </p:nvPicPr>
        <p:blipFill rotWithShape="1">
          <a:blip r:embed="rId2">
            <a:extLst>
              <a:ext uri="{28A0092B-C50C-407E-A947-70E740481C1C}">
                <a14:useLocalDpi xmlns:a14="http://schemas.microsoft.com/office/drawing/2010/main" val="0"/>
              </a:ext>
            </a:extLst>
          </a:blip>
          <a:srcRect t="19444" r="11141" b="9444"/>
          <a:stretch/>
        </p:blipFill>
        <p:spPr>
          <a:xfrm>
            <a:off x="1381126" y="838200"/>
            <a:ext cx="7649020" cy="5845222"/>
          </a:xfrm>
          <a:prstGeom prst="rect">
            <a:avLst/>
          </a:prstGeom>
        </p:spPr>
      </p:pic>
      <p:sp>
        <p:nvSpPr>
          <p:cNvPr id="2" name="Title 1"/>
          <p:cNvSpPr>
            <a:spLocks noGrp="1"/>
          </p:cNvSpPr>
          <p:nvPr>
            <p:ph type="title"/>
          </p:nvPr>
        </p:nvSpPr>
        <p:spPr/>
        <p:txBody>
          <a:bodyPr/>
          <a:lstStyle/>
          <a:p>
            <a:pPr marL="5486400" indent="-5486400"/>
            <a:r>
              <a:rPr lang="en-US" dirty="0"/>
              <a:t>CAR# 153914963– </a:t>
            </a:r>
            <a:r>
              <a:rPr lang="en-US" dirty="0" smtClean="0"/>
              <a:t>Finding, Origination</a:t>
            </a:r>
            <a:endParaRPr lang="en-US" dirty="0"/>
          </a:p>
        </p:txBody>
      </p:sp>
      <p:sp>
        <p:nvSpPr>
          <p:cNvPr id="3" name="Slide Number Placeholder 2"/>
          <p:cNvSpPr>
            <a:spLocks noGrp="1"/>
          </p:cNvSpPr>
          <p:nvPr>
            <p:ph type="sldNum" sz="quarter" idx="10"/>
          </p:nvPr>
        </p:nvSpPr>
        <p:spPr/>
        <p:txBody>
          <a:bodyPr/>
          <a:lstStyle/>
          <a:p>
            <a:pPr>
              <a:defRPr/>
            </a:pPr>
            <a:fld id="{DEF2EA39-9159-434A-ACB4-B5AFF46E5A08}" type="slidenum">
              <a:rPr lang="en-US" smtClean="0"/>
              <a:pPr>
                <a:defRPr/>
              </a:pPr>
              <a:t>22</a:t>
            </a:fld>
            <a:endParaRPr lang="en-US" dirty="0"/>
          </a:p>
        </p:txBody>
      </p:sp>
      <p:sp>
        <p:nvSpPr>
          <p:cNvPr id="6" name="Oval Callout 5"/>
          <p:cNvSpPr/>
          <p:nvPr/>
        </p:nvSpPr>
        <p:spPr>
          <a:xfrm>
            <a:off x="53228" y="1078510"/>
            <a:ext cx="1528434" cy="1687890"/>
          </a:xfrm>
          <a:prstGeom prst="wedgeEllipseCallout">
            <a:avLst>
              <a:gd name="adj1" fmla="val 81146"/>
              <a:gd name="adj2" fmla="val 28992"/>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spAutoFit/>
          </a:bodyPr>
          <a:lstStyle/>
          <a:p>
            <a:pPr algn="ctr"/>
            <a:r>
              <a:rPr lang="en-US" sz="1200" dirty="0" smtClean="0">
                <a:latin typeface="Arial" pitchFamily="34" charset="0"/>
                <a:cs typeface="Arial" pitchFamily="34" charset="0"/>
              </a:rPr>
              <a:t>Audit and Finding #s correlate with audit calendar &amp; report</a:t>
            </a:r>
          </a:p>
        </p:txBody>
      </p:sp>
      <p:sp>
        <p:nvSpPr>
          <p:cNvPr id="9" name="Oval Callout 8"/>
          <p:cNvSpPr/>
          <p:nvPr/>
        </p:nvSpPr>
        <p:spPr>
          <a:xfrm>
            <a:off x="7363994" y="3165438"/>
            <a:ext cx="1528434" cy="908864"/>
          </a:xfrm>
          <a:prstGeom prst="wedgeEllipseCallout">
            <a:avLst>
              <a:gd name="adj1" fmla="val -98332"/>
              <a:gd name="adj2" fmla="val 35764"/>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spAutoFit/>
          </a:bodyPr>
          <a:lstStyle/>
          <a:p>
            <a:pPr algn="ctr"/>
            <a:r>
              <a:rPr lang="en-US" sz="1200" dirty="0" smtClean="0">
                <a:latin typeface="Arial" pitchFamily="34" charset="0"/>
                <a:cs typeface="Arial" pitchFamily="34" charset="0"/>
              </a:rPr>
              <a:t>Clear Due date &amp; reminder</a:t>
            </a:r>
          </a:p>
        </p:txBody>
      </p:sp>
      <p:sp>
        <p:nvSpPr>
          <p:cNvPr id="10" name="Oval Callout 9"/>
          <p:cNvSpPr/>
          <p:nvPr/>
        </p:nvSpPr>
        <p:spPr>
          <a:xfrm>
            <a:off x="7367916" y="3172565"/>
            <a:ext cx="1528434" cy="908864"/>
          </a:xfrm>
          <a:prstGeom prst="wedgeEllipseCallout">
            <a:avLst>
              <a:gd name="adj1" fmla="val -150403"/>
              <a:gd name="adj2" fmla="val 134510"/>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spAutoFit/>
          </a:bodyPr>
          <a:lstStyle/>
          <a:p>
            <a:pPr algn="ctr"/>
            <a:r>
              <a:rPr lang="en-US" sz="1200" dirty="0" smtClean="0">
                <a:latin typeface="Arial" pitchFamily="34" charset="0"/>
                <a:cs typeface="Arial" pitchFamily="34" charset="0"/>
              </a:rPr>
              <a:t>Clear Due date &amp; reminder</a:t>
            </a:r>
          </a:p>
        </p:txBody>
      </p:sp>
    </p:spTree>
    <p:extLst>
      <p:ext uri="{BB962C8B-B14F-4D97-AF65-F5344CB8AC3E}">
        <p14:creationId xmlns:p14="http://schemas.microsoft.com/office/powerpoint/2010/main" val="2618008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AR 153914963 - IBM Lotus Notes"/>
          <p:cNvPicPr>
            <a:picLocks noChangeAspect="1"/>
          </p:cNvPicPr>
          <p:nvPr/>
        </p:nvPicPr>
        <p:blipFill rotWithShape="1">
          <a:blip r:embed="rId2">
            <a:extLst>
              <a:ext uri="{28A0092B-C50C-407E-A947-70E740481C1C}">
                <a14:useLocalDpi xmlns:a14="http://schemas.microsoft.com/office/drawing/2010/main" val="0"/>
              </a:ext>
            </a:extLst>
          </a:blip>
          <a:srcRect t="15417" r="12467" b="12639"/>
          <a:stretch/>
        </p:blipFill>
        <p:spPr>
          <a:xfrm>
            <a:off x="1427539" y="809626"/>
            <a:ext cx="7431336" cy="5832474"/>
          </a:xfrm>
          <a:prstGeom prst="rect">
            <a:avLst/>
          </a:prstGeom>
        </p:spPr>
      </p:pic>
      <p:sp>
        <p:nvSpPr>
          <p:cNvPr id="2" name="Title 1"/>
          <p:cNvSpPr>
            <a:spLocks noGrp="1"/>
          </p:cNvSpPr>
          <p:nvPr>
            <p:ph type="title"/>
          </p:nvPr>
        </p:nvSpPr>
        <p:spPr>
          <a:xfrm>
            <a:off x="123825" y="274638"/>
            <a:ext cx="9020175" cy="1143000"/>
          </a:xfrm>
        </p:spPr>
        <p:txBody>
          <a:bodyPr/>
          <a:lstStyle/>
          <a:p>
            <a:pPr marL="3657600" indent="-3657600"/>
            <a:r>
              <a:rPr lang="en-US" dirty="0"/>
              <a:t>CAR# 153914963– </a:t>
            </a:r>
            <a:r>
              <a:rPr lang="en-US" dirty="0" smtClean="0"/>
              <a:t>Finding, Cause &amp; Categories</a:t>
            </a:r>
            <a:endParaRPr lang="en-US" dirty="0"/>
          </a:p>
        </p:txBody>
      </p:sp>
      <p:sp>
        <p:nvSpPr>
          <p:cNvPr id="3" name="Slide Number Placeholder 2"/>
          <p:cNvSpPr>
            <a:spLocks noGrp="1"/>
          </p:cNvSpPr>
          <p:nvPr>
            <p:ph type="sldNum" sz="quarter" idx="10"/>
          </p:nvPr>
        </p:nvSpPr>
        <p:spPr/>
        <p:txBody>
          <a:bodyPr/>
          <a:lstStyle/>
          <a:p>
            <a:pPr>
              <a:defRPr/>
            </a:pPr>
            <a:fld id="{DEF2EA39-9159-434A-ACB4-B5AFF46E5A08}" type="slidenum">
              <a:rPr lang="en-US" smtClean="0"/>
              <a:pPr>
                <a:defRPr/>
              </a:pPr>
              <a:t>23</a:t>
            </a:fld>
            <a:endParaRPr lang="en-US" dirty="0"/>
          </a:p>
        </p:txBody>
      </p:sp>
      <p:sp>
        <p:nvSpPr>
          <p:cNvPr id="6" name="Oval Callout 5"/>
          <p:cNvSpPr/>
          <p:nvPr/>
        </p:nvSpPr>
        <p:spPr>
          <a:xfrm>
            <a:off x="63373" y="1547475"/>
            <a:ext cx="1862917" cy="1947565"/>
          </a:xfrm>
          <a:prstGeom prst="wedgeEllipseCallout">
            <a:avLst>
              <a:gd name="adj1" fmla="val 134211"/>
              <a:gd name="adj2" fmla="val 27762"/>
            </a:avLst>
          </a:prstGeom>
          <a:solidFill>
            <a:schemeClr val="accent1"/>
          </a:solidFill>
          <a:ln>
            <a:bevel/>
          </a:ln>
        </p:spPr>
        <p:style>
          <a:lnRef idx="1">
            <a:schemeClr val="accent3"/>
          </a:lnRef>
          <a:fillRef idx="2">
            <a:schemeClr val="accent3"/>
          </a:fillRef>
          <a:effectRef idx="1">
            <a:schemeClr val="accent3"/>
          </a:effectRef>
          <a:fontRef idx="minor">
            <a:schemeClr val="dk1"/>
          </a:fontRef>
        </p:style>
        <p:txBody>
          <a:bodyPr wrap="square" rtlCol="0" anchor="ctr">
            <a:spAutoFit/>
          </a:bodyPr>
          <a:lstStyle/>
          <a:p>
            <a:pPr algn="ctr"/>
            <a:r>
              <a:rPr lang="en-US" sz="1200" dirty="0" smtClean="0">
                <a:solidFill>
                  <a:schemeClr val="bg1"/>
                </a:solidFill>
                <a:latin typeface="Arial" pitchFamily="34" charset="0"/>
                <a:cs typeface="Arial" pitchFamily="34" charset="0"/>
              </a:rPr>
              <a:t>Not really the root (e.g.,  why the incorrect assumption, how many other assumptions are we making).</a:t>
            </a:r>
          </a:p>
        </p:txBody>
      </p:sp>
      <p:sp>
        <p:nvSpPr>
          <p:cNvPr id="8" name="Oval Callout 7"/>
          <p:cNvSpPr/>
          <p:nvPr/>
        </p:nvSpPr>
        <p:spPr>
          <a:xfrm>
            <a:off x="63373" y="4645824"/>
            <a:ext cx="2114550" cy="389513"/>
          </a:xfrm>
          <a:prstGeom prst="wedgeEllipseCallout">
            <a:avLst>
              <a:gd name="adj1" fmla="val 114341"/>
              <a:gd name="adj2" fmla="val -80279"/>
            </a:avLst>
          </a:prstGeom>
          <a:ln/>
        </p:spPr>
        <p:style>
          <a:lnRef idx="2">
            <a:schemeClr val="accent3">
              <a:shade val="50000"/>
            </a:schemeClr>
          </a:lnRef>
          <a:fillRef idx="1">
            <a:schemeClr val="accent3"/>
          </a:fillRef>
          <a:effectRef idx="0">
            <a:schemeClr val="accent3"/>
          </a:effectRef>
          <a:fontRef idx="minor">
            <a:schemeClr val="lt1"/>
          </a:fontRef>
        </p:style>
        <p:txBody>
          <a:bodyPr wrap="square" rtlCol="0" anchor="ctr">
            <a:spAutoFit/>
          </a:bodyPr>
          <a:lstStyle/>
          <a:p>
            <a:pPr algn="ctr"/>
            <a:r>
              <a:rPr lang="en-US" sz="1200" dirty="0" smtClean="0">
                <a:latin typeface="Arial" pitchFamily="34" charset="0"/>
                <a:cs typeface="Arial" pitchFamily="34" charset="0"/>
              </a:rPr>
              <a:t>Good ‘ </a:t>
            </a:r>
            <a:r>
              <a:rPr lang="en-US" sz="1200" dirty="0">
                <a:latin typeface="Arial" pitchFamily="34" charset="0"/>
                <a:cs typeface="Arial" pitchFamily="34" charset="0"/>
              </a:rPr>
              <a:t>type</a:t>
            </a:r>
            <a:r>
              <a:rPr lang="en-US" sz="1200" dirty="0" smtClean="0">
                <a:latin typeface="Arial" pitchFamily="34" charset="0"/>
                <a:cs typeface="Arial" pitchFamily="34" charset="0"/>
              </a:rPr>
              <a:t>’.   </a:t>
            </a:r>
          </a:p>
        </p:txBody>
      </p:sp>
      <p:sp>
        <p:nvSpPr>
          <p:cNvPr id="9" name="Oval Callout 8"/>
          <p:cNvSpPr/>
          <p:nvPr/>
        </p:nvSpPr>
        <p:spPr>
          <a:xfrm>
            <a:off x="7073091" y="4645824"/>
            <a:ext cx="2114550" cy="1428214"/>
          </a:xfrm>
          <a:prstGeom prst="wedgeEllipseCallout">
            <a:avLst>
              <a:gd name="adj1" fmla="val -50824"/>
              <a:gd name="adj2" fmla="val -66649"/>
            </a:avLst>
          </a:prstGeom>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algn="ctr"/>
            <a:r>
              <a:rPr lang="en-US" sz="1200" dirty="0" smtClean="0">
                <a:latin typeface="Arial" pitchFamily="34" charset="0"/>
                <a:cs typeface="Arial" pitchFamily="34" charset="0"/>
              </a:rPr>
              <a:t>Should geography be “Local” since this was considered ‘isolated’?   </a:t>
            </a:r>
          </a:p>
        </p:txBody>
      </p:sp>
      <p:sp>
        <p:nvSpPr>
          <p:cNvPr id="10" name="Oval Callout 9"/>
          <p:cNvSpPr/>
          <p:nvPr/>
        </p:nvSpPr>
        <p:spPr>
          <a:xfrm>
            <a:off x="5930900" y="827160"/>
            <a:ext cx="2114550" cy="649188"/>
          </a:xfrm>
          <a:prstGeom prst="wedgeEllipseCallout">
            <a:avLst>
              <a:gd name="adj1" fmla="val -132004"/>
              <a:gd name="adj2" fmla="val 57825"/>
            </a:avLst>
          </a:prstGeom>
          <a:ln/>
        </p:spPr>
        <p:style>
          <a:lnRef idx="2">
            <a:schemeClr val="accent3">
              <a:shade val="50000"/>
            </a:schemeClr>
          </a:lnRef>
          <a:fillRef idx="1">
            <a:schemeClr val="accent3"/>
          </a:fillRef>
          <a:effectRef idx="0">
            <a:schemeClr val="accent3"/>
          </a:effectRef>
          <a:fontRef idx="minor">
            <a:schemeClr val="lt1"/>
          </a:fontRef>
        </p:style>
        <p:txBody>
          <a:bodyPr wrap="square" rtlCol="0" anchor="ctr">
            <a:spAutoFit/>
          </a:bodyPr>
          <a:lstStyle/>
          <a:p>
            <a:pPr algn="ctr"/>
            <a:r>
              <a:rPr lang="en-US" sz="1200" dirty="0" smtClean="0">
                <a:latin typeface="Arial" pitchFamily="34" charset="0"/>
                <a:cs typeface="Arial" pitchFamily="34" charset="0"/>
              </a:rPr>
              <a:t>Response well ahead of due date.</a:t>
            </a:r>
          </a:p>
        </p:txBody>
      </p:sp>
      <p:sp>
        <p:nvSpPr>
          <p:cNvPr id="11" name="Oval Callout 10"/>
          <p:cNvSpPr/>
          <p:nvPr/>
        </p:nvSpPr>
        <p:spPr>
          <a:xfrm>
            <a:off x="855940" y="809626"/>
            <a:ext cx="1862917" cy="389513"/>
          </a:xfrm>
          <a:prstGeom prst="wedgeEllipseCallout">
            <a:avLst>
              <a:gd name="adj1" fmla="val 95011"/>
              <a:gd name="adj2" fmla="val 203719"/>
            </a:avLst>
          </a:prstGeom>
          <a:solidFill>
            <a:schemeClr val="accent1"/>
          </a:solidFill>
          <a:ln>
            <a:bevel/>
          </a:ln>
        </p:spPr>
        <p:style>
          <a:lnRef idx="1">
            <a:schemeClr val="accent3"/>
          </a:lnRef>
          <a:fillRef idx="2">
            <a:schemeClr val="accent3"/>
          </a:fillRef>
          <a:effectRef idx="1">
            <a:schemeClr val="accent3"/>
          </a:effectRef>
          <a:fontRef idx="minor">
            <a:schemeClr val="dk1"/>
          </a:fontRef>
        </p:style>
        <p:txBody>
          <a:bodyPr wrap="square" rtlCol="0" anchor="ctr">
            <a:spAutoFit/>
          </a:bodyPr>
          <a:lstStyle/>
          <a:p>
            <a:pPr algn="ctr"/>
            <a:r>
              <a:rPr lang="en-US" sz="1200" dirty="0" smtClean="0">
                <a:solidFill>
                  <a:schemeClr val="bg1"/>
                </a:solidFill>
                <a:latin typeface="Arial" pitchFamily="34" charset="0"/>
                <a:cs typeface="Arial" pitchFamily="34" charset="0"/>
              </a:rPr>
              <a:t>No stakeholders</a:t>
            </a:r>
          </a:p>
        </p:txBody>
      </p:sp>
    </p:spTree>
    <p:extLst>
      <p:ext uri="{BB962C8B-B14F-4D97-AF65-F5344CB8AC3E}">
        <p14:creationId xmlns:p14="http://schemas.microsoft.com/office/powerpoint/2010/main" val="27993337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AR 153914963 - IBM Lotus Notes"/>
          <p:cNvPicPr>
            <a:picLocks noChangeAspect="1"/>
          </p:cNvPicPr>
          <p:nvPr/>
        </p:nvPicPr>
        <p:blipFill rotWithShape="1">
          <a:blip r:embed="rId2">
            <a:extLst>
              <a:ext uri="{28A0092B-C50C-407E-A947-70E740481C1C}">
                <a14:useLocalDpi xmlns:a14="http://schemas.microsoft.com/office/drawing/2010/main" val="0"/>
              </a:ext>
            </a:extLst>
          </a:blip>
          <a:srcRect t="15417" r="12467" b="12639"/>
          <a:stretch/>
        </p:blipFill>
        <p:spPr>
          <a:xfrm>
            <a:off x="665539" y="809626"/>
            <a:ext cx="7431336" cy="5832474"/>
          </a:xfrm>
          <a:prstGeom prst="rect">
            <a:avLst/>
          </a:prstGeom>
        </p:spPr>
      </p:pic>
      <p:sp>
        <p:nvSpPr>
          <p:cNvPr id="2" name="Title 1"/>
          <p:cNvSpPr>
            <a:spLocks noGrp="1"/>
          </p:cNvSpPr>
          <p:nvPr>
            <p:ph type="title"/>
          </p:nvPr>
        </p:nvSpPr>
        <p:spPr>
          <a:xfrm>
            <a:off x="123825" y="274638"/>
            <a:ext cx="9020175" cy="1143000"/>
          </a:xfrm>
        </p:spPr>
        <p:txBody>
          <a:bodyPr/>
          <a:lstStyle/>
          <a:p>
            <a:pPr marL="3657600" indent="-3657600"/>
            <a:r>
              <a:rPr lang="en-US" dirty="0"/>
              <a:t>CAR# 153914963– </a:t>
            </a:r>
            <a:r>
              <a:rPr lang="en-US" dirty="0" smtClean="0"/>
              <a:t>Finding, Action Plan</a:t>
            </a:r>
            <a:endParaRPr lang="en-US" dirty="0"/>
          </a:p>
        </p:txBody>
      </p:sp>
      <p:sp>
        <p:nvSpPr>
          <p:cNvPr id="3" name="Slide Number Placeholder 2"/>
          <p:cNvSpPr>
            <a:spLocks noGrp="1"/>
          </p:cNvSpPr>
          <p:nvPr>
            <p:ph type="sldNum" sz="quarter" idx="10"/>
          </p:nvPr>
        </p:nvSpPr>
        <p:spPr/>
        <p:txBody>
          <a:bodyPr/>
          <a:lstStyle/>
          <a:p>
            <a:pPr>
              <a:defRPr/>
            </a:pPr>
            <a:fld id="{DEF2EA39-9159-434A-ACB4-B5AFF46E5A08}" type="slidenum">
              <a:rPr lang="en-US" smtClean="0"/>
              <a:pPr>
                <a:defRPr/>
              </a:pPr>
              <a:t>24</a:t>
            </a:fld>
            <a:endParaRPr lang="en-US" dirty="0"/>
          </a:p>
        </p:txBody>
      </p:sp>
      <p:sp>
        <p:nvSpPr>
          <p:cNvPr id="8" name="Oval Callout 7"/>
          <p:cNvSpPr/>
          <p:nvPr/>
        </p:nvSpPr>
        <p:spPr>
          <a:xfrm>
            <a:off x="6988175" y="3930547"/>
            <a:ext cx="2114550" cy="1168539"/>
          </a:xfrm>
          <a:prstGeom prst="wedgeEllipseCallout">
            <a:avLst>
              <a:gd name="adj1" fmla="val -110984"/>
              <a:gd name="adj2" fmla="val 73854"/>
            </a:avLst>
          </a:prstGeom>
          <a:ln/>
        </p:spPr>
        <p:style>
          <a:lnRef idx="2">
            <a:schemeClr val="accent3">
              <a:shade val="50000"/>
            </a:schemeClr>
          </a:lnRef>
          <a:fillRef idx="1">
            <a:schemeClr val="accent3"/>
          </a:fillRef>
          <a:effectRef idx="0">
            <a:schemeClr val="accent3"/>
          </a:effectRef>
          <a:fontRef idx="minor">
            <a:schemeClr val="lt1"/>
          </a:fontRef>
        </p:style>
        <p:txBody>
          <a:bodyPr wrap="square" rtlCol="0" anchor="ctr">
            <a:spAutoFit/>
          </a:bodyPr>
          <a:lstStyle/>
          <a:p>
            <a:pPr algn="ctr"/>
            <a:r>
              <a:rPr lang="en-US" sz="1200" dirty="0" smtClean="0">
                <a:latin typeface="Arial" pitchFamily="34" charset="0"/>
                <a:cs typeface="Arial" pitchFamily="34" charset="0"/>
              </a:rPr>
              <a:t>Although owner said “no verification” there was a milestone.</a:t>
            </a:r>
          </a:p>
        </p:txBody>
      </p:sp>
    </p:spTree>
    <p:extLst>
      <p:ext uri="{BB962C8B-B14F-4D97-AF65-F5344CB8AC3E}">
        <p14:creationId xmlns:p14="http://schemas.microsoft.com/office/powerpoint/2010/main" val="23262196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ilestone for CAR-153914963 - IBM Lotus Notes"/>
          <p:cNvPicPr>
            <a:picLocks noChangeAspect="1"/>
          </p:cNvPicPr>
          <p:nvPr/>
        </p:nvPicPr>
        <p:blipFill rotWithShape="1">
          <a:blip r:embed="rId2">
            <a:extLst>
              <a:ext uri="{28A0092B-C50C-407E-A947-70E740481C1C}">
                <a14:useLocalDpi xmlns:a14="http://schemas.microsoft.com/office/drawing/2010/main" val="0"/>
              </a:ext>
            </a:extLst>
          </a:blip>
          <a:srcRect l="10036" t="16543" r="8149" b="34618"/>
          <a:stretch/>
        </p:blipFill>
        <p:spPr>
          <a:xfrm>
            <a:off x="0" y="772710"/>
            <a:ext cx="5596467" cy="3349363"/>
          </a:xfrm>
          <a:prstGeom prst="rect">
            <a:avLst/>
          </a:prstGeom>
        </p:spPr>
      </p:pic>
      <p:sp>
        <p:nvSpPr>
          <p:cNvPr id="2" name="Title 1"/>
          <p:cNvSpPr>
            <a:spLocks noGrp="1"/>
          </p:cNvSpPr>
          <p:nvPr>
            <p:ph type="title"/>
          </p:nvPr>
        </p:nvSpPr>
        <p:spPr>
          <a:xfrm>
            <a:off x="457200" y="274638"/>
            <a:ext cx="8229600" cy="622829"/>
          </a:xfrm>
        </p:spPr>
        <p:txBody>
          <a:bodyPr/>
          <a:lstStyle/>
          <a:p>
            <a:r>
              <a:rPr lang="en-US" dirty="0"/>
              <a:t>CAR# 153914963– </a:t>
            </a:r>
            <a:r>
              <a:rPr lang="en-US" dirty="0" smtClean="0"/>
              <a:t>Finding, Milestones … </a:t>
            </a:r>
            <a:endParaRPr lang="en-US" dirty="0"/>
          </a:p>
        </p:txBody>
      </p:sp>
      <p:sp>
        <p:nvSpPr>
          <p:cNvPr id="3" name="Slide Number Placeholder 2"/>
          <p:cNvSpPr>
            <a:spLocks noGrp="1"/>
          </p:cNvSpPr>
          <p:nvPr>
            <p:ph type="sldNum" sz="quarter" idx="10"/>
          </p:nvPr>
        </p:nvSpPr>
        <p:spPr/>
        <p:txBody>
          <a:bodyPr/>
          <a:lstStyle/>
          <a:p>
            <a:pPr>
              <a:defRPr/>
            </a:pPr>
            <a:fld id="{DEF2EA39-9159-434A-ACB4-B5AFF46E5A08}" type="slidenum">
              <a:rPr lang="en-US" smtClean="0"/>
              <a:pPr>
                <a:defRPr/>
              </a:pPr>
              <a:t>25</a:t>
            </a:fld>
            <a:endParaRPr lang="en-US" dirty="0"/>
          </a:p>
        </p:txBody>
      </p:sp>
      <p:sp>
        <p:nvSpPr>
          <p:cNvPr id="7" name="Oval Callout 6"/>
          <p:cNvSpPr/>
          <p:nvPr/>
        </p:nvSpPr>
        <p:spPr>
          <a:xfrm>
            <a:off x="6201882" y="1084096"/>
            <a:ext cx="2478717" cy="908864"/>
          </a:xfrm>
          <a:prstGeom prst="wedgeEllipseCallout">
            <a:avLst>
              <a:gd name="adj1" fmla="val -83631"/>
              <a:gd name="adj2" fmla="val 80421"/>
            </a:avLst>
          </a:prstGeom>
          <a:ln/>
        </p:spPr>
        <p:style>
          <a:lnRef idx="2">
            <a:schemeClr val="accent3">
              <a:shade val="50000"/>
            </a:schemeClr>
          </a:lnRef>
          <a:fillRef idx="1">
            <a:schemeClr val="accent3"/>
          </a:fillRef>
          <a:effectRef idx="0">
            <a:schemeClr val="accent3"/>
          </a:effectRef>
          <a:fontRef idx="minor">
            <a:schemeClr val="lt1"/>
          </a:fontRef>
        </p:style>
        <p:txBody>
          <a:bodyPr wrap="square" rtlCol="0" anchor="ctr">
            <a:spAutoFit/>
          </a:bodyPr>
          <a:lstStyle/>
          <a:p>
            <a:pPr algn="ctr"/>
            <a:r>
              <a:rPr lang="en-US" sz="1200" dirty="0" smtClean="0">
                <a:latin typeface="Arial" pitchFamily="34" charset="0"/>
                <a:cs typeface="Arial" pitchFamily="34" charset="0"/>
              </a:rPr>
              <a:t>Clear expectation &amp; attachments meet the expectation.</a:t>
            </a:r>
          </a:p>
        </p:txBody>
      </p:sp>
      <p:pic>
        <p:nvPicPr>
          <p:cNvPr id="5" name="Picture 4" descr="Milestone for CAR-153914963 - IBM Lotus Notes"/>
          <p:cNvPicPr>
            <a:picLocks noChangeAspect="1"/>
          </p:cNvPicPr>
          <p:nvPr/>
        </p:nvPicPr>
        <p:blipFill rotWithShape="1">
          <a:blip r:embed="rId3">
            <a:extLst>
              <a:ext uri="{28A0092B-C50C-407E-A947-70E740481C1C}">
                <a14:useLocalDpi xmlns:a14="http://schemas.microsoft.com/office/drawing/2010/main" val="0"/>
              </a:ext>
            </a:extLst>
          </a:blip>
          <a:srcRect l="10978" t="27408" r="10049" b="19273"/>
          <a:stretch/>
        </p:blipFill>
        <p:spPr>
          <a:xfrm>
            <a:off x="3366028" y="3081866"/>
            <a:ext cx="5671709" cy="3656662"/>
          </a:xfrm>
          <a:prstGeom prst="rect">
            <a:avLst/>
          </a:prstGeom>
        </p:spPr>
      </p:pic>
      <p:sp>
        <p:nvSpPr>
          <p:cNvPr id="10" name="Oval Callout 9"/>
          <p:cNvSpPr/>
          <p:nvPr/>
        </p:nvSpPr>
        <p:spPr>
          <a:xfrm>
            <a:off x="6208083" y="1084096"/>
            <a:ext cx="2478717" cy="908864"/>
          </a:xfrm>
          <a:prstGeom prst="wedgeEllipseCallout">
            <a:avLst>
              <a:gd name="adj1" fmla="val -32395"/>
              <a:gd name="adj2" fmla="val 197798"/>
            </a:avLst>
          </a:prstGeom>
          <a:ln/>
        </p:spPr>
        <p:style>
          <a:lnRef idx="2">
            <a:schemeClr val="accent3">
              <a:shade val="50000"/>
            </a:schemeClr>
          </a:lnRef>
          <a:fillRef idx="1">
            <a:schemeClr val="accent3"/>
          </a:fillRef>
          <a:effectRef idx="0">
            <a:schemeClr val="accent3"/>
          </a:effectRef>
          <a:fontRef idx="minor">
            <a:schemeClr val="lt1"/>
          </a:fontRef>
        </p:style>
        <p:txBody>
          <a:bodyPr wrap="square" rtlCol="0" anchor="ctr">
            <a:spAutoFit/>
          </a:bodyPr>
          <a:lstStyle/>
          <a:p>
            <a:pPr algn="ctr"/>
            <a:r>
              <a:rPr lang="en-US" sz="1200" dirty="0" smtClean="0">
                <a:latin typeface="Arial" pitchFamily="34" charset="0"/>
                <a:cs typeface="Arial" pitchFamily="34" charset="0"/>
              </a:rPr>
              <a:t>Clear expectation &amp; attachments meet the expectation.</a:t>
            </a:r>
          </a:p>
        </p:txBody>
      </p:sp>
      <p:sp>
        <p:nvSpPr>
          <p:cNvPr id="8" name="Oval Callout 7"/>
          <p:cNvSpPr/>
          <p:nvPr/>
        </p:nvSpPr>
        <p:spPr>
          <a:xfrm>
            <a:off x="177673" y="4511587"/>
            <a:ext cx="1862917" cy="1168539"/>
          </a:xfrm>
          <a:prstGeom prst="wedgeEllipseCallout">
            <a:avLst>
              <a:gd name="adj1" fmla="val 134211"/>
              <a:gd name="adj2" fmla="val 27762"/>
            </a:avLst>
          </a:prstGeom>
          <a:solidFill>
            <a:schemeClr val="accent1"/>
          </a:solidFill>
          <a:ln>
            <a:bevel/>
          </a:ln>
        </p:spPr>
        <p:style>
          <a:lnRef idx="1">
            <a:schemeClr val="accent3"/>
          </a:lnRef>
          <a:fillRef idx="2">
            <a:schemeClr val="accent3"/>
          </a:fillRef>
          <a:effectRef idx="1">
            <a:schemeClr val="accent3"/>
          </a:effectRef>
          <a:fontRef idx="minor">
            <a:schemeClr val="dk1"/>
          </a:fontRef>
        </p:style>
        <p:txBody>
          <a:bodyPr wrap="square" rtlCol="0" anchor="ctr">
            <a:spAutoFit/>
          </a:bodyPr>
          <a:lstStyle/>
          <a:p>
            <a:pPr algn="ctr"/>
            <a:r>
              <a:rPr lang="en-US" sz="1200" dirty="0" smtClean="0">
                <a:solidFill>
                  <a:schemeClr val="bg1"/>
                </a:solidFill>
                <a:latin typeface="Arial" pitchFamily="34" charset="0"/>
                <a:cs typeface="Arial" pitchFamily="34" charset="0"/>
              </a:rPr>
              <a:t>Should address distribution of new revision also.</a:t>
            </a:r>
          </a:p>
        </p:txBody>
      </p:sp>
    </p:spTree>
    <p:extLst>
      <p:ext uri="{BB962C8B-B14F-4D97-AF65-F5344CB8AC3E}">
        <p14:creationId xmlns:p14="http://schemas.microsoft.com/office/powerpoint/2010/main" val="15598854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AR 153914963 - IBM Lotus Notes"/>
          <p:cNvPicPr>
            <a:picLocks noChangeAspect="1"/>
          </p:cNvPicPr>
          <p:nvPr/>
        </p:nvPicPr>
        <p:blipFill rotWithShape="1">
          <a:blip r:embed="rId2">
            <a:extLst>
              <a:ext uri="{28A0092B-C50C-407E-A947-70E740481C1C}">
                <a14:useLocalDpi xmlns:a14="http://schemas.microsoft.com/office/drawing/2010/main" val="0"/>
              </a:ext>
            </a:extLst>
          </a:blip>
          <a:srcRect t="68025"/>
          <a:stretch/>
        </p:blipFill>
        <p:spPr>
          <a:xfrm>
            <a:off x="457200" y="2650065"/>
            <a:ext cx="8054340" cy="2192867"/>
          </a:xfrm>
          <a:prstGeom prst="rect">
            <a:avLst/>
          </a:prstGeom>
        </p:spPr>
      </p:pic>
      <p:sp>
        <p:nvSpPr>
          <p:cNvPr id="2" name="Title 1"/>
          <p:cNvSpPr>
            <a:spLocks noGrp="1"/>
          </p:cNvSpPr>
          <p:nvPr>
            <p:ph type="title"/>
          </p:nvPr>
        </p:nvSpPr>
        <p:spPr>
          <a:xfrm>
            <a:off x="457200" y="274638"/>
            <a:ext cx="8229600" cy="622829"/>
          </a:xfrm>
        </p:spPr>
        <p:txBody>
          <a:bodyPr/>
          <a:lstStyle/>
          <a:p>
            <a:r>
              <a:rPr lang="en-US" dirty="0"/>
              <a:t>CAR# 153914963– </a:t>
            </a:r>
            <a:r>
              <a:rPr lang="en-US" dirty="0" smtClean="0"/>
              <a:t>Finding, Effectiveness… </a:t>
            </a:r>
            <a:endParaRPr lang="en-US" dirty="0"/>
          </a:p>
        </p:txBody>
      </p:sp>
      <p:sp>
        <p:nvSpPr>
          <p:cNvPr id="3" name="Slide Number Placeholder 2"/>
          <p:cNvSpPr>
            <a:spLocks noGrp="1"/>
          </p:cNvSpPr>
          <p:nvPr>
            <p:ph type="sldNum" sz="quarter" idx="10"/>
          </p:nvPr>
        </p:nvSpPr>
        <p:spPr/>
        <p:txBody>
          <a:bodyPr/>
          <a:lstStyle/>
          <a:p>
            <a:pPr>
              <a:defRPr/>
            </a:pPr>
            <a:fld id="{DEF2EA39-9159-434A-ACB4-B5AFF46E5A08}" type="slidenum">
              <a:rPr lang="en-US" smtClean="0"/>
              <a:pPr>
                <a:defRPr/>
              </a:pPr>
              <a:t>26</a:t>
            </a:fld>
            <a:endParaRPr lang="en-US" dirty="0"/>
          </a:p>
        </p:txBody>
      </p:sp>
      <p:sp>
        <p:nvSpPr>
          <p:cNvPr id="7" name="Oval Callout 6"/>
          <p:cNvSpPr/>
          <p:nvPr/>
        </p:nvSpPr>
        <p:spPr>
          <a:xfrm>
            <a:off x="6201882" y="1084096"/>
            <a:ext cx="2478717" cy="908864"/>
          </a:xfrm>
          <a:prstGeom prst="wedgeEllipseCallout">
            <a:avLst>
              <a:gd name="adj1" fmla="val -95074"/>
              <a:gd name="adj2" fmla="val 169308"/>
            </a:avLst>
          </a:prstGeom>
          <a:ln/>
        </p:spPr>
        <p:style>
          <a:lnRef idx="2">
            <a:schemeClr val="accent3">
              <a:shade val="50000"/>
            </a:schemeClr>
          </a:lnRef>
          <a:fillRef idx="1">
            <a:schemeClr val="accent3"/>
          </a:fillRef>
          <a:effectRef idx="0">
            <a:schemeClr val="accent3"/>
          </a:effectRef>
          <a:fontRef idx="minor">
            <a:schemeClr val="lt1"/>
          </a:fontRef>
        </p:style>
        <p:txBody>
          <a:bodyPr wrap="square" rtlCol="0" anchor="ctr">
            <a:spAutoFit/>
          </a:bodyPr>
          <a:lstStyle/>
          <a:p>
            <a:pPr algn="ctr"/>
            <a:r>
              <a:rPr lang="en-US" sz="1200" dirty="0" smtClean="0">
                <a:latin typeface="Arial" pitchFamily="34" charset="0"/>
                <a:cs typeface="Arial" pitchFamily="34" charset="0"/>
              </a:rPr>
              <a:t>Effectiveness addressed – SOP issue only.</a:t>
            </a:r>
          </a:p>
        </p:txBody>
      </p:sp>
    </p:spTree>
    <p:extLst>
      <p:ext uri="{BB962C8B-B14F-4D97-AF65-F5344CB8AC3E}">
        <p14:creationId xmlns:p14="http://schemas.microsoft.com/office/powerpoint/2010/main" val="37213165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 </a:t>
            </a:r>
            <a:r>
              <a:rPr lang="en-US" dirty="0" smtClean="0"/>
              <a:t>153914559 – CBS Check</a:t>
            </a:r>
            <a:endParaRPr lang="en-US" dirty="0"/>
          </a:p>
        </p:txBody>
      </p:sp>
      <p:sp>
        <p:nvSpPr>
          <p:cNvPr id="3" name="Slide Number Placeholder 2"/>
          <p:cNvSpPr>
            <a:spLocks noGrp="1"/>
          </p:cNvSpPr>
          <p:nvPr>
            <p:ph type="sldNum" sz="quarter" idx="10"/>
          </p:nvPr>
        </p:nvSpPr>
        <p:spPr/>
        <p:txBody>
          <a:bodyPr/>
          <a:lstStyle/>
          <a:p>
            <a:pPr>
              <a:defRPr/>
            </a:pPr>
            <a:fld id="{DEF2EA39-9159-434A-ACB4-B5AFF46E5A08}" type="slidenum">
              <a:rPr lang="en-US" smtClean="0"/>
              <a:pPr>
                <a:defRPr/>
              </a:pPr>
              <a:t>27</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107733333"/>
              </p:ext>
            </p:extLst>
          </p:nvPr>
        </p:nvGraphicFramePr>
        <p:xfrm>
          <a:off x="338445" y="785049"/>
          <a:ext cx="8473045" cy="5043060"/>
        </p:xfrm>
        <a:graphic>
          <a:graphicData uri="http://schemas.openxmlformats.org/drawingml/2006/table">
            <a:tbl>
              <a:tblPr/>
              <a:tblGrid>
                <a:gridCol w="4627774"/>
                <a:gridCol w="935817"/>
                <a:gridCol w="950026"/>
                <a:gridCol w="1085225"/>
                <a:gridCol w="874203"/>
              </a:tblGrid>
              <a:tr h="273131">
                <a:tc>
                  <a:txBody>
                    <a:bodyPr/>
                    <a:lstStyle/>
                    <a:p>
                      <a:pPr algn="ctr" fontAlgn="b"/>
                      <a:r>
                        <a:rPr lang="en-US" sz="1200" b="0" i="0" u="none" strike="noStrike" dirty="0">
                          <a:solidFill>
                            <a:srgbClr val="000000"/>
                          </a:solidFill>
                          <a:effectLst/>
                          <a:latin typeface="+mj-lt"/>
                          <a:cs typeface="Times New Roman" panose="02020603050405020304" pitchFamily="18" charset="0"/>
                        </a:rPr>
                        <a:t>CBS Requirements</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mj-lt"/>
                          <a:cs typeface="Times New Roman" panose="02020603050405020304" pitchFamily="18" charset="0"/>
                        </a:rPr>
                        <a:t>Excellent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mj-lt"/>
                          <a:cs typeface="Times New Roman" panose="02020603050405020304" pitchFamily="18" charset="0"/>
                        </a:rPr>
                        <a:t>Moderate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mj-lt"/>
                          <a:cs typeface="Times New Roman" panose="02020603050405020304" pitchFamily="18" charset="0"/>
                        </a:rPr>
                        <a:t>Need Improve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mj-lt"/>
                          <a:cs typeface="Times New Roman" panose="02020603050405020304" pitchFamily="18" charset="0"/>
                        </a:rPr>
                        <a:t>N/A</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7759">
                <a:tc gridSpan="5">
                  <a:txBody>
                    <a:bodyPr/>
                    <a:lstStyle/>
                    <a:p>
                      <a:pPr marL="91440" lvl="1" algn="ctr" fontAlgn="ctr"/>
                      <a:r>
                        <a:rPr lang="en-US" sz="1200" b="1" i="0" u="none" strike="noStrike" dirty="0" smtClean="0">
                          <a:solidFill>
                            <a:srgbClr val="000000"/>
                          </a:solidFill>
                          <a:effectLst/>
                          <a:latin typeface="+mj-lt"/>
                        </a:rPr>
                        <a:t>INTEGRITY</a:t>
                      </a:r>
                      <a:endParaRPr lang="en-US" sz="1200" b="1" i="0" u="none" strike="noStrike" dirty="0">
                        <a:solidFill>
                          <a:srgbClr val="000000"/>
                        </a:solidFill>
                        <a:effectLst/>
                        <a:latin typeface="+mj-lt"/>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hMerge="1">
                  <a:txBody>
                    <a:bodyPr/>
                    <a:lstStyle/>
                    <a:p>
                      <a:pPr algn="ctr" fontAlgn="b"/>
                      <a:endParaRPr lang="en-US" sz="1400" b="0" i="0" u="none" strike="noStrike" dirty="0">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hMerge="1">
                  <a:txBody>
                    <a:bodyPr/>
                    <a:lstStyle/>
                    <a:p>
                      <a:endParaRPr lang="en-US"/>
                    </a:p>
                  </a:txBody>
                  <a:tcPr/>
                </a:tc>
                <a:tc hMerge="1">
                  <a:txBody>
                    <a:bodyPr/>
                    <a:lstStyle/>
                    <a:p>
                      <a:endParaRPr lang="en-US"/>
                    </a:p>
                  </a:txBody>
                  <a:tcPr/>
                </a:tc>
                <a:tc hMerge="1">
                  <a:txBody>
                    <a:bodyPr/>
                    <a:lstStyle/>
                    <a:p>
                      <a:pPr algn="ctr" fontAlgn="b"/>
                      <a:endParaRPr lang="en-US" sz="1400" b="0" i="0" u="none" strike="noStrike" dirty="0">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166002">
                <a:tc>
                  <a:txBody>
                    <a:bodyPr/>
                    <a:lstStyle/>
                    <a:p>
                      <a:pPr marL="91440" lvl="1" algn="l" fontAlgn="ctr"/>
                      <a:r>
                        <a:rPr lang="en-US" sz="1200" b="0" i="0" u="none" strike="noStrike" dirty="0">
                          <a:solidFill>
                            <a:srgbClr val="000000"/>
                          </a:solidFill>
                          <a:effectLst/>
                          <a:latin typeface="+mj-lt"/>
                        </a:rPr>
                        <a:t>(C) Extensions are within requirement (&lt;30 days, 3 or less)</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endParaRPr lang="en-US" sz="1400" b="0" i="0" u="none" strike="noStrike" dirty="0">
                        <a:solidFill>
                          <a:srgbClr val="000000"/>
                        </a:solidFill>
                        <a:effectLst/>
                        <a:latin typeface="+mj-lt"/>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a:endParaRPr lang="en-US" sz="1400" dirty="0">
                        <a:latin typeface="+mj-lt"/>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a:endParaRPr lang="en-US" sz="1400" dirty="0">
                        <a:latin typeface="+mj-lt"/>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400" b="0" i="0" u="none" strike="noStrike" dirty="0" smtClean="0">
                          <a:solidFill>
                            <a:srgbClr val="000000"/>
                          </a:solidFill>
                          <a:effectLst/>
                          <a:latin typeface="+mj-lt"/>
                        </a:rPr>
                        <a:t>X</a:t>
                      </a:r>
                      <a:endParaRPr lang="en-US" sz="1400" b="0" i="0" u="none" strike="noStrike" dirty="0">
                        <a:solidFill>
                          <a:srgbClr val="000000"/>
                        </a:solidFill>
                        <a:effectLst/>
                        <a:latin typeface="+mj-lt"/>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155290">
                <a:tc>
                  <a:txBody>
                    <a:bodyPr/>
                    <a:lstStyle/>
                    <a:p>
                      <a:pPr marL="91440" lvl="1" algn="l" fontAlgn="ctr"/>
                      <a:r>
                        <a:rPr lang="en-US" sz="1200" b="0" i="0" u="none" strike="noStrike" dirty="0">
                          <a:solidFill>
                            <a:srgbClr val="000000"/>
                          </a:solidFill>
                          <a:effectLst/>
                          <a:latin typeface="+mj-lt"/>
                        </a:rPr>
                        <a:t>(T) Most appropriate ‘category’, ‘type’, ‘geography’ are selected</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400" b="0" i="0" u="none" strike="noStrike" dirty="0" smtClean="0">
                          <a:solidFill>
                            <a:srgbClr val="000000"/>
                          </a:solidFill>
                          <a:effectLst/>
                          <a:latin typeface="+mj-lt"/>
                        </a:rPr>
                        <a:t>X</a:t>
                      </a:r>
                      <a:endParaRPr lang="en-US" sz="1400" b="0" i="0" u="none" strike="noStrike" dirty="0">
                        <a:solidFill>
                          <a:srgbClr val="000000"/>
                        </a:solidFill>
                        <a:effectLst/>
                        <a:latin typeface="+mj-lt"/>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a:endParaRPr lang="en-US" sz="1400" dirty="0">
                        <a:latin typeface="+mj-lt"/>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a:endParaRPr lang="en-US" sz="1400" dirty="0">
                        <a:latin typeface="+mj-lt"/>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endParaRPr lang="en-US" sz="1400" b="0" i="0" u="none" strike="noStrike" dirty="0">
                        <a:solidFill>
                          <a:srgbClr val="000000"/>
                        </a:solidFill>
                        <a:effectLst/>
                        <a:latin typeface="+mj-lt"/>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203954">
                <a:tc>
                  <a:txBody>
                    <a:bodyPr/>
                    <a:lstStyle/>
                    <a:p>
                      <a:pPr marL="91440" lvl="1" algn="l" defTabSz="457200" rtl="0" eaLnBrk="1" fontAlgn="ctr" latinLnBrk="0" hangingPunct="1"/>
                      <a:r>
                        <a:rPr lang="en-US" sz="1200" b="0" i="0" u="none" strike="noStrike" kern="1200" dirty="0">
                          <a:solidFill>
                            <a:srgbClr val="000000"/>
                          </a:solidFill>
                          <a:effectLst/>
                          <a:latin typeface="+mj-lt"/>
                          <a:ea typeface="+mn-ea"/>
                          <a:cs typeface="+mn-cs"/>
                        </a:rPr>
                        <a:t>(P) Facilitates the handling of disputed CARs</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400" b="0" i="0" u="none" strike="noStrike" dirty="0" smtClean="0">
                          <a:solidFill>
                            <a:srgbClr val="000000"/>
                          </a:solidFill>
                          <a:effectLst/>
                          <a:latin typeface="+mj-lt"/>
                        </a:rPr>
                        <a:t>X</a:t>
                      </a:r>
                      <a:endParaRPr lang="en-US" sz="1400" b="0" i="0" u="none" strike="noStrike" dirty="0">
                        <a:solidFill>
                          <a:srgbClr val="000000"/>
                        </a:solidFill>
                        <a:effectLst/>
                        <a:latin typeface="+mj-lt"/>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a:endParaRPr lang="en-US" sz="1400" dirty="0">
                        <a:latin typeface="+mj-lt"/>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a:endParaRPr lang="en-US" sz="1400" dirty="0">
                        <a:latin typeface="+mj-lt"/>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X</a:t>
                      </a:r>
                      <a:endParaRPr lang="en-US" sz="1400" b="0" i="0" u="none" strike="noStrike" dirty="0">
                        <a:solidFill>
                          <a:srgbClr val="000000"/>
                        </a:solidFill>
                        <a:effectLst/>
                        <a:latin typeface="+mj-lt"/>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252618">
                <a:tc>
                  <a:txBody>
                    <a:bodyPr/>
                    <a:lstStyle/>
                    <a:p>
                      <a:pPr marL="91440" lvl="1" algn="l" defTabSz="457200" rtl="0" eaLnBrk="1" fontAlgn="ctr" latinLnBrk="0" hangingPunct="1"/>
                      <a:r>
                        <a:rPr lang="en-US" sz="1200" b="0" i="0" u="none" strike="noStrike" kern="1200" dirty="0">
                          <a:solidFill>
                            <a:srgbClr val="000000"/>
                          </a:solidFill>
                          <a:effectLst/>
                          <a:latin typeface="+mj-lt"/>
                          <a:ea typeface="+mn-ea"/>
                          <a:cs typeface="+mn-cs"/>
                        </a:rPr>
                        <a:t>(T) Acts on CARs within required timeframe</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400" b="0" i="0" u="none" strike="noStrike" dirty="0" smtClean="0">
                          <a:solidFill>
                            <a:srgbClr val="000000"/>
                          </a:solidFill>
                          <a:effectLst/>
                          <a:latin typeface="+mj-lt"/>
                        </a:rPr>
                        <a:t>X</a:t>
                      </a:r>
                      <a:endParaRPr lang="en-US" sz="1400" b="0" i="0" u="none" strike="noStrike" dirty="0">
                        <a:solidFill>
                          <a:srgbClr val="000000"/>
                        </a:solidFill>
                        <a:effectLst/>
                        <a:latin typeface="+mj-lt"/>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a:endParaRPr lang="en-US" sz="1400" dirty="0">
                        <a:latin typeface="+mj-lt"/>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a:endParaRPr lang="en-US" sz="1400" dirty="0">
                        <a:latin typeface="+mj-lt"/>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endParaRPr lang="en-US" sz="1400" b="0" i="0" u="none" strike="noStrike" dirty="0">
                        <a:solidFill>
                          <a:srgbClr val="000000"/>
                        </a:solidFill>
                        <a:effectLst/>
                        <a:latin typeface="+mj-lt"/>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281714">
                <a:tc gridSpan="5">
                  <a:txBody>
                    <a:bodyPr/>
                    <a:lstStyle/>
                    <a:p>
                      <a:pPr marL="91440" lvl="1" algn="ctr" defTabSz="457200" rtl="0" eaLnBrk="1" fontAlgn="ctr" latinLnBrk="0" hangingPunct="1"/>
                      <a:r>
                        <a:rPr lang="en-US" sz="1200" b="1" i="0" u="none" strike="noStrike" kern="1200" dirty="0" smtClean="0">
                          <a:solidFill>
                            <a:srgbClr val="000000"/>
                          </a:solidFill>
                          <a:effectLst/>
                          <a:latin typeface="+mj-lt"/>
                          <a:ea typeface="+mn-ea"/>
                          <a:cs typeface="+mn-cs"/>
                        </a:rPr>
                        <a:t>COMPETITIVENESS</a:t>
                      </a:r>
                      <a:endParaRPr lang="en-US" sz="1200" b="1" i="0" u="none" strike="noStrike" kern="1200" dirty="0">
                        <a:solidFill>
                          <a:srgbClr val="000000"/>
                        </a:solidFill>
                        <a:effectLst/>
                        <a:latin typeface="+mj-lt"/>
                        <a:ea typeface="+mn-ea"/>
                        <a:cs typeface="+mn-cs"/>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pPr algn="ctr" fontAlgn="b"/>
                      <a:endParaRPr lang="en-US" sz="1400" b="0" i="0" u="none" strike="noStrike" dirty="0">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endParaRPr lang="en-US"/>
                    </a:p>
                  </a:txBody>
                  <a:tcPr/>
                </a:tc>
                <a:tc hMerge="1">
                  <a:txBody>
                    <a:bodyPr/>
                    <a:lstStyle/>
                    <a:p>
                      <a:endParaRPr lang="en-US"/>
                    </a:p>
                  </a:txBody>
                  <a:tcPr/>
                </a:tc>
                <a:tc hMerge="1">
                  <a:txBody>
                    <a:bodyPr/>
                    <a:lstStyle/>
                    <a:p>
                      <a:pPr algn="ctr" fontAlgn="b"/>
                      <a:endParaRPr lang="en-US" sz="1400" b="0" i="0" u="none" strike="noStrike" dirty="0">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395556">
                <a:tc>
                  <a:txBody>
                    <a:bodyPr/>
                    <a:lstStyle/>
                    <a:p>
                      <a:pPr marL="91440" lvl="1" algn="l" defTabSz="457200" rtl="0" eaLnBrk="1" fontAlgn="ctr" latinLnBrk="0" hangingPunct="1"/>
                      <a:r>
                        <a:rPr lang="en-US" sz="1200" b="0" i="0" u="none" strike="noStrike" kern="1200" dirty="0">
                          <a:solidFill>
                            <a:srgbClr val="000000"/>
                          </a:solidFill>
                          <a:effectLst/>
                          <a:latin typeface="+mj-lt"/>
                          <a:ea typeface="+mn-ea"/>
                          <a:cs typeface="+mn-cs"/>
                        </a:rPr>
                        <a:t>(C) Analysis shows clear path to root cause and scope; </a:t>
                      </a:r>
                      <a:endParaRPr lang="en-US" sz="1200" b="0" i="0" u="none" strike="noStrike" kern="1200" dirty="0" smtClean="0">
                        <a:solidFill>
                          <a:srgbClr val="000000"/>
                        </a:solidFill>
                        <a:effectLst/>
                        <a:latin typeface="+mj-lt"/>
                        <a:ea typeface="+mn-ea"/>
                        <a:cs typeface="+mn-cs"/>
                      </a:endParaRPr>
                    </a:p>
                    <a:p>
                      <a:pPr marL="91440" lvl="1" algn="l" defTabSz="457200" rtl="0" eaLnBrk="1" fontAlgn="ctr" latinLnBrk="0" hangingPunct="1"/>
                      <a:r>
                        <a:rPr lang="en-US" sz="1200" b="0" i="0" u="none" strike="noStrike" kern="1200" dirty="0" smtClean="0">
                          <a:solidFill>
                            <a:srgbClr val="000000"/>
                          </a:solidFill>
                          <a:effectLst/>
                          <a:latin typeface="+mj-lt"/>
                          <a:ea typeface="+mn-ea"/>
                          <a:cs typeface="+mn-cs"/>
                        </a:rPr>
                        <a:t>stakeholders </a:t>
                      </a:r>
                      <a:r>
                        <a:rPr lang="en-US" sz="1200" b="0" i="0" u="none" strike="noStrike" kern="1200" dirty="0">
                          <a:solidFill>
                            <a:srgbClr val="000000"/>
                          </a:solidFill>
                          <a:effectLst/>
                          <a:latin typeface="+mj-lt"/>
                          <a:ea typeface="+mn-ea"/>
                          <a:cs typeface="+mn-cs"/>
                        </a:rPr>
                        <a:t>identified</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endParaRPr lang="en-US" sz="1400" b="0" i="0" u="none" strike="noStrike" dirty="0">
                        <a:solidFill>
                          <a:srgbClr val="000000"/>
                        </a:solidFill>
                        <a:effectLst/>
                        <a:latin typeface="+mj-lt"/>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endParaRPr lang="en-US" sz="1400" b="0" i="0" u="none" strike="noStrike" dirty="0">
                        <a:solidFill>
                          <a:srgbClr val="000000"/>
                        </a:solidFill>
                        <a:effectLst/>
                        <a:latin typeface="+mj-lt"/>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a:r>
                        <a:rPr lang="en-US" sz="1400" dirty="0" smtClean="0">
                          <a:latin typeface="+mj-lt"/>
                        </a:rPr>
                        <a:t>X</a:t>
                      </a:r>
                      <a:endParaRPr lang="en-US" sz="1400" dirty="0">
                        <a:latin typeface="+mj-lt"/>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endParaRPr lang="en-US" sz="1400" b="0" i="0" u="none" strike="noStrike" dirty="0">
                        <a:solidFill>
                          <a:srgbClr val="000000"/>
                        </a:solidFill>
                        <a:effectLst/>
                        <a:latin typeface="+mj-lt"/>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473175">
                <a:tc>
                  <a:txBody>
                    <a:bodyPr/>
                    <a:lstStyle/>
                    <a:p>
                      <a:pPr marL="91440" lvl="1" algn="l" defTabSz="457200" rtl="0" eaLnBrk="1" fontAlgn="ctr" latinLnBrk="0" hangingPunct="1"/>
                      <a:r>
                        <a:rPr lang="en-US" sz="1200" b="0" i="0" u="none" strike="noStrike" kern="1200" dirty="0">
                          <a:solidFill>
                            <a:srgbClr val="000000"/>
                          </a:solidFill>
                          <a:effectLst/>
                          <a:latin typeface="+mj-lt"/>
                          <a:ea typeface="+mn-ea"/>
                          <a:cs typeface="+mn-cs"/>
                        </a:rPr>
                        <a:t>(C) Root cause statement is succinct, reasonable, complete </a:t>
                      </a:r>
                      <a:endParaRPr lang="en-US" sz="1200" b="0" i="0" u="none" strike="noStrike" kern="1200" dirty="0" smtClean="0">
                        <a:solidFill>
                          <a:srgbClr val="000000"/>
                        </a:solidFill>
                        <a:effectLst/>
                        <a:latin typeface="+mj-lt"/>
                        <a:ea typeface="+mn-ea"/>
                        <a:cs typeface="+mn-cs"/>
                      </a:endParaRPr>
                    </a:p>
                    <a:p>
                      <a:pPr marL="91440" lvl="1" algn="l" defTabSz="457200" rtl="0" eaLnBrk="1" fontAlgn="ctr" latinLnBrk="0" hangingPunct="1"/>
                      <a:r>
                        <a:rPr lang="en-US" sz="1200" b="0" i="0" u="none" strike="noStrike" kern="1200" dirty="0" smtClean="0">
                          <a:solidFill>
                            <a:srgbClr val="000000"/>
                          </a:solidFill>
                          <a:effectLst/>
                          <a:latin typeface="+mj-lt"/>
                          <a:ea typeface="+mn-ea"/>
                          <a:cs typeface="+mn-cs"/>
                        </a:rPr>
                        <a:t>(</a:t>
                      </a:r>
                      <a:r>
                        <a:rPr lang="en-US" sz="1200" b="0" i="0" u="none" strike="noStrike" kern="1200" dirty="0">
                          <a:solidFill>
                            <a:srgbClr val="000000"/>
                          </a:solidFill>
                          <a:effectLst/>
                          <a:latin typeface="+mj-lt"/>
                          <a:ea typeface="+mn-ea"/>
                          <a:cs typeface="+mn-cs"/>
                        </a:rPr>
                        <a:t>Shows ‘N/A’ for observations) </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endParaRPr lang="en-US" sz="1400" b="0" i="0" u="none" strike="noStrike" dirty="0">
                        <a:solidFill>
                          <a:srgbClr val="000000"/>
                        </a:solidFill>
                        <a:effectLst/>
                        <a:latin typeface="+mj-lt"/>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endParaRPr lang="en-US" sz="1400" b="0" i="0" u="none" strike="noStrike" dirty="0">
                        <a:solidFill>
                          <a:srgbClr val="000000"/>
                        </a:solidFill>
                        <a:effectLst/>
                        <a:latin typeface="+mj-lt"/>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a:r>
                        <a:rPr lang="en-US" sz="1400" dirty="0" smtClean="0">
                          <a:latin typeface="+mj-lt"/>
                        </a:rPr>
                        <a:t>X</a:t>
                      </a:r>
                      <a:endParaRPr lang="en-US" sz="1400" dirty="0">
                        <a:latin typeface="+mj-lt"/>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endParaRPr lang="en-US" sz="1400" b="0" i="0" u="none" strike="noStrike" dirty="0">
                        <a:solidFill>
                          <a:srgbClr val="000000"/>
                        </a:solidFill>
                        <a:effectLst/>
                        <a:latin typeface="+mj-lt"/>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694799">
                <a:tc>
                  <a:txBody>
                    <a:bodyPr/>
                    <a:lstStyle/>
                    <a:p>
                      <a:pPr marL="91440" lvl="1" algn="l" defTabSz="457200" rtl="0" eaLnBrk="1" fontAlgn="ctr" latinLnBrk="0" hangingPunct="1"/>
                      <a:r>
                        <a:rPr lang="en-US" sz="1200" b="0" i="0" u="none" strike="noStrike" kern="1200" dirty="0">
                          <a:solidFill>
                            <a:srgbClr val="000000"/>
                          </a:solidFill>
                          <a:effectLst/>
                          <a:latin typeface="+mj-lt"/>
                          <a:ea typeface="+mn-ea"/>
                          <a:cs typeface="+mn-cs"/>
                        </a:rPr>
                        <a:t>(C) Corrective actions fix the objective evidence and other problems found; address entire root cause and scope.  For observations, they do not go beyond fixing the objective evidence</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400" b="0" i="0" u="none" strike="noStrike" dirty="0" smtClean="0">
                          <a:solidFill>
                            <a:srgbClr val="000000"/>
                          </a:solidFill>
                          <a:effectLst/>
                          <a:latin typeface="+mj-lt"/>
                        </a:rPr>
                        <a:t>X</a:t>
                      </a:r>
                      <a:endParaRPr lang="en-US" sz="1400" b="0" i="0" u="none" strike="noStrike" dirty="0">
                        <a:solidFill>
                          <a:srgbClr val="000000"/>
                        </a:solidFill>
                        <a:effectLst/>
                        <a:latin typeface="+mj-lt"/>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a:endParaRPr lang="en-US" sz="1400" dirty="0">
                        <a:latin typeface="+mj-lt"/>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a:endParaRPr lang="en-US" sz="1400" dirty="0">
                        <a:latin typeface="+mj-lt"/>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endParaRPr lang="en-US" sz="1400" b="0" i="0" u="none" strike="noStrike" dirty="0">
                        <a:solidFill>
                          <a:srgbClr val="000000"/>
                        </a:solidFill>
                        <a:effectLst/>
                        <a:latin typeface="+mj-lt"/>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395556">
                <a:tc>
                  <a:txBody>
                    <a:bodyPr/>
                    <a:lstStyle/>
                    <a:p>
                      <a:pPr marL="91440" lvl="1" algn="l" defTabSz="457200" rtl="0" eaLnBrk="1" fontAlgn="ctr" latinLnBrk="0" hangingPunct="1"/>
                      <a:r>
                        <a:rPr lang="en-US" sz="1200" b="0" i="0" u="none" strike="noStrike" kern="1200" dirty="0">
                          <a:solidFill>
                            <a:srgbClr val="000000"/>
                          </a:solidFill>
                          <a:effectLst/>
                          <a:latin typeface="+mj-lt"/>
                          <a:ea typeface="+mn-ea"/>
                          <a:cs typeface="+mn-cs"/>
                        </a:rPr>
                        <a:t>(C) Milestones address containment &amp; owner’s verification; completed per milestone expectations</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400" b="0" i="0" u="none" strike="noStrike" dirty="0" smtClean="0">
                          <a:solidFill>
                            <a:srgbClr val="000000"/>
                          </a:solidFill>
                          <a:effectLst/>
                          <a:latin typeface="+mj-lt"/>
                        </a:rPr>
                        <a:t>X</a:t>
                      </a:r>
                      <a:endParaRPr lang="en-US" sz="1400" b="0" i="0" u="none" strike="noStrike" dirty="0">
                        <a:solidFill>
                          <a:srgbClr val="000000"/>
                        </a:solidFill>
                        <a:effectLst/>
                        <a:latin typeface="+mj-lt"/>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a:endParaRPr lang="en-US" sz="1400" dirty="0">
                        <a:latin typeface="+mj-lt"/>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a:endParaRPr lang="en-US" sz="1400" dirty="0">
                        <a:latin typeface="+mj-lt"/>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endParaRPr lang="en-US" sz="1400" b="0" i="0" u="none" strike="noStrike" dirty="0">
                        <a:solidFill>
                          <a:srgbClr val="000000"/>
                        </a:solidFill>
                        <a:effectLst/>
                        <a:latin typeface="+mj-lt"/>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268016">
                <a:tc>
                  <a:txBody>
                    <a:bodyPr/>
                    <a:lstStyle/>
                    <a:p>
                      <a:pPr marL="91440" lvl="1" algn="l" defTabSz="457200" rtl="0" eaLnBrk="1" fontAlgn="ctr" latinLnBrk="0" hangingPunct="1"/>
                      <a:r>
                        <a:rPr lang="en-US" sz="1200" b="0" i="0" u="none" strike="noStrike" kern="1200" dirty="0">
                          <a:solidFill>
                            <a:srgbClr val="000000"/>
                          </a:solidFill>
                          <a:effectLst/>
                          <a:latin typeface="+mj-lt"/>
                          <a:ea typeface="+mn-ea"/>
                          <a:cs typeface="+mn-cs"/>
                        </a:rPr>
                        <a:t>(P) Verification per requirements </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400" b="0" i="0" u="none" strike="noStrike" dirty="0" smtClean="0">
                          <a:solidFill>
                            <a:srgbClr val="000000"/>
                          </a:solidFill>
                          <a:effectLst/>
                          <a:latin typeface="+mj-lt"/>
                        </a:rPr>
                        <a:t>X</a:t>
                      </a:r>
                      <a:endParaRPr lang="en-US" sz="1400" b="0" i="0" u="none" strike="noStrike" dirty="0">
                        <a:solidFill>
                          <a:srgbClr val="000000"/>
                        </a:solidFill>
                        <a:effectLst/>
                        <a:latin typeface="+mj-lt"/>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a:endParaRPr lang="en-US" sz="1400" dirty="0">
                        <a:latin typeface="+mj-lt"/>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a:endParaRPr lang="en-US" sz="1400" dirty="0">
                        <a:latin typeface="+mj-lt"/>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endParaRPr lang="en-US" sz="1400" b="0" i="0" u="none" strike="noStrike" dirty="0">
                        <a:solidFill>
                          <a:srgbClr val="000000"/>
                        </a:solidFill>
                        <a:effectLst/>
                        <a:latin typeface="+mj-lt"/>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260755">
                <a:tc gridSpan="5">
                  <a:txBody>
                    <a:bodyPr/>
                    <a:lstStyle/>
                    <a:p>
                      <a:pPr marL="91440" lvl="1" algn="ctr" defTabSz="457200" rtl="0" eaLnBrk="1" fontAlgn="ctr" latinLnBrk="0" hangingPunct="1"/>
                      <a:r>
                        <a:rPr lang="en-US" sz="1200" b="1" i="0" u="none" strike="noStrike" kern="1200" dirty="0" smtClean="0">
                          <a:solidFill>
                            <a:srgbClr val="000000"/>
                          </a:solidFill>
                          <a:effectLst/>
                          <a:latin typeface="+mj-lt"/>
                          <a:ea typeface="+mn-ea"/>
                          <a:cs typeface="+mn-cs"/>
                        </a:rPr>
                        <a:t>COLLABORATION</a:t>
                      </a:r>
                      <a:endParaRPr lang="en-US" sz="1200" b="1" i="0" u="none" strike="noStrike" kern="1200" dirty="0">
                        <a:solidFill>
                          <a:srgbClr val="000000"/>
                        </a:solidFill>
                        <a:effectLst/>
                        <a:latin typeface="+mj-lt"/>
                        <a:ea typeface="+mn-ea"/>
                        <a:cs typeface="+mn-cs"/>
                      </a:endParaRP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hMerge="1">
                  <a:txBody>
                    <a:bodyPr/>
                    <a:lstStyle/>
                    <a:p>
                      <a:pPr algn="ctr" fontAlgn="b"/>
                      <a:endParaRPr lang="en-US" sz="1400" b="0" i="0" u="none" strike="noStrike" dirty="0">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hMerge="1">
                  <a:txBody>
                    <a:bodyPr/>
                    <a:lstStyle/>
                    <a:p>
                      <a:endParaRPr lang="en-US" dirty="0"/>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hMerge="1">
                  <a:txBody>
                    <a:bodyPr/>
                    <a:lstStyle/>
                    <a:p>
                      <a:endParaRPr lang="en-US" dirty="0"/>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hMerge="1">
                  <a:txBody>
                    <a:bodyPr/>
                    <a:lstStyle/>
                    <a:p>
                      <a:pPr algn="ctr" fontAlgn="b"/>
                      <a:endParaRPr lang="en-US" sz="1400" b="0" i="0" u="none" strike="noStrike" dirty="0">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r>
              <a:tr h="138321">
                <a:tc>
                  <a:txBody>
                    <a:bodyPr/>
                    <a:lstStyle/>
                    <a:p>
                      <a:pPr marL="0" lvl="0" indent="-365760" algn="l" defTabSz="457200" rtl="0" eaLnBrk="1" fontAlgn="ctr" latinLnBrk="0" hangingPunct="1"/>
                      <a:r>
                        <a:rPr lang="en-US" sz="1200" b="0" i="0" u="none" strike="noStrike" kern="1200" dirty="0" smtClean="0">
                          <a:solidFill>
                            <a:srgbClr val="000000"/>
                          </a:solidFill>
                          <a:effectLst/>
                          <a:latin typeface="+mj-lt"/>
                          <a:ea typeface="+mn-ea"/>
                          <a:cs typeface="+mn-cs"/>
                        </a:rPr>
                        <a:t>(</a:t>
                      </a:r>
                      <a:r>
                        <a:rPr lang="en-US" sz="1200" b="0" i="0" u="none" strike="noStrike" kern="1200" baseline="0" dirty="0" smtClean="0">
                          <a:solidFill>
                            <a:srgbClr val="000000"/>
                          </a:solidFill>
                          <a:effectLst/>
                          <a:latin typeface="+mj-lt"/>
                          <a:ea typeface="+mn-ea"/>
                          <a:cs typeface="+mn-cs"/>
                        </a:rPr>
                        <a:t>L) </a:t>
                      </a:r>
                      <a:r>
                        <a:rPr lang="en-US" sz="1200" b="0" i="0" u="none" strike="noStrike" kern="1200" dirty="0" smtClean="0">
                          <a:solidFill>
                            <a:srgbClr val="000000"/>
                          </a:solidFill>
                          <a:effectLst/>
                          <a:latin typeface="+mj-lt"/>
                          <a:ea typeface="+mn-ea"/>
                          <a:cs typeface="+mn-cs"/>
                        </a:rPr>
                        <a:t> </a:t>
                      </a:r>
                      <a:r>
                        <a:rPr lang="en-US" sz="1200" b="0" i="0" u="none" strike="noStrike" kern="1200" dirty="0">
                          <a:solidFill>
                            <a:srgbClr val="000000"/>
                          </a:solidFill>
                          <a:effectLst/>
                          <a:latin typeface="+mj-lt"/>
                          <a:ea typeface="+mn-ea"/>
                          <a:cs typeface="+mn-cs"/>
                        </a:rPr>
                        <a:t>Referenced communications are attached as needed</a:t>
                      </a:r>
                    </a:p>
                  </a:txBody>
                  <a:tcPr marL="857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400" b="0" i="0" u="none" strike="noStrike" kern="1200" dirty="0" smtClean="0">
                          <a:solidFill>
                            <a:srgbClr val="000000"/>
                          </a:solidFill>
                          <a:effectLst/>
                          <a:latin typeface="+mn-lt"/>
                          <a:ea typeface="+mn-ea"/>
                          <a:cs typeface="+mn-cs"/>
                        </a:rPr>
                        <a:t>X</a:t>
                      </a:r>
                      <a:endParaRPr lang="en-US" sz="1400" b="0" i="0" u="none" strike="noStrike" dirty="0">
                        <a:solidFill>
                          <a:srgbClr val="000000"/>
                        </a:solidFill>
                        <a:effectLst/>
                        <a:latin typeface="+mj-lt"/>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a:endParaRPr lang="en-US" sz="1400" dirty="0">
                        <a:latin typeface="+mj-lt"/>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a:endParaRPr lang="en-US" sz="1400" dirty="0">
                        <a:latin typeface="+mj-lt"/>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endParaRPr lang="en-US" sz="1400" b="0" i="0" u="none" strike="noStrike" dirty="0">
                        <a:solidFill>
                          <a:srgbClr val="000000"/>
                        </a:solidFill>
                        <a:effectLst/>
                        <a:latin typeface="+mj-lt"/>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r>
              <a:tr h="395556">
                <a:tc>
                  <a:txBody>
                    <a:bodyPr/>
                    <a:lstStyle/>
                    <a:p>
                      <a:pPr marL="91440" lvl="1" algn="l" defTabSz="457200" rtl="0" eaLnBrk="1" fontAlgn="ctr" latinLnBrk="0" hangingPunct="1"/>
                      <a:r>
                        <a:rPr lang="en-US" sz="1200" b="0" i="0" u="none" strike="noStrike" kern="1200" dirty="0">
                          <a:solidFill>
                            <a:srgbClr val="000000"/>
                          </a:solidFill>
                          <a:effectLst/>
                          <a:latin typeface="+mj-lt"/>
                          <a:ea typeface="+mn-ea"/>
                          <a:cs typeface="+mn-cs"/>
                        </a:rPr>
                        <a:t>(C L)  Evidence of communication for overdue/escalated CARs and other pertinent concerns</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endParaRPr lang="en-US" sz="1400" b="0" i="0" u="none" strike="noStrike" dirty="0">
                        <a:solidFill>
                          <a:srgbClr val="000000"/>
                        </a:solidFill>
                        <a:effectLst/>
                        <a:latin typeface="+mj-lt"/>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a:endParaRPr lang="en-US" sz="1400" dirty="0">
                        <a:latin typeface="+mj-lt"/>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a:endParaRPr lang="en-US" sz="1400" dirty="0">
                        <a:latin typeface="+mj-lt"/>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1400" b="0" i="0" u="none" strike="noStrike" dirty="0" smtClean="0">
                          <a:solidFill>
                            <a:srgbClr val="000000"/>
                          </a:solidFill>
                          <a:effectLst/>
                          <a:latin typeface="+mj-lt"/>
                        </a:rPr>
                        <a:t>X</a:t>
                      </a:r>
                      <a:endParaRPr lang="en-US" sz="1400" b="0" i="0" u="none" strike="noStrike" dirty="0">
                        <a:solidFill>
                          <a:srgbClr val="000000"/>
                        </a:solidFill>
                        <a:effectLst/>
                        <a:latin typeface="+mj-lt"/>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r>
              <a:tr h="123939">
                <a:tc>
                  <a:txBody>
                    <a:bodyPr/>
                    <a:lstStyle/>
                    <a:p>
                      <a:pPr marL="91440" lvl="1" algn="l" defTabSz="457200" rtl="0" eaLnBrk="1" fontAlgn="ctr" latinLnBrk="0" hangingPunct="1"/>
                      <a:r>
                        <a:rPr lang="en-US" sz="1200" b="0" i="0" u="none" strike="noStrike" kern="1200" dirty="0">
                          <a:solidFill>
                            <a:srgbClr val="000000"/>
                          </a:solidFill>
                          <a:effectLst/>
                          <a:latin typeface="+mj-lt"/>
                          <a:ea typeface="+mn-ea"/>
                          <a:cs typeface="+mn-cs"/>
                        </a:rPr>
                        <a:t>(P) Trains other CAR Champions</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ctr" fontAlgn="b"/>
                      <a:endParaRPr lang="en-US" sz="1400" b="0" i="0" u="none" strike="noStrike" dirty="0">
                        <a:solidFill>
                          <a:srgbClr val="000000"/>
                        </a:solidFill>
                        <a:effectLst/>
                        <a:latin typeface="+mj-lt"/>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ctr"/>
                      <a:endParaRPr lang="en-US" sz="1400">
                        <a:latin typeface="+mj-lt"/>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ctr"/>
                      <a:endParaRPr lang="en-US" sz="1400" dirty="0">
                        <a:latin typeface="+mj-lt"/>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1400" b="0" i="0" u="none" strike="noStrike" dirty="0" smtClean="0">
                          <a:solidFill>
                            <a:srgbClr val="000000"/>
                          </a:solidFill>
                          <a:effectLst/>
                          <a:latin typeface="+mj-lt"/>
                        </a:rPr>
                        <a:t>X</a:t>
                      </a:r>
                      <a:endParaRPr lang="en-US" sz="1400" b="0" i="0" u="none" strike="noStrike" dirty="0">
                        <a:solidFill>
                          <a:srgbClr val="000000"/>
                        </a:solidFill>
                        <a:effectLst/>
                        <a:latin typeface="+mj-lt"/>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r>
            </a:tbl>
          </a:graphicData>
        </a:graphic>
      </p:graphicFrame>
      <p:sp>
        <p:nvSpPr>
          <p:cNvPr id="7" name="Donut 6"/>
          <p:cNvSpPr/>
          <p:nvPr/>
        </p:nvSpPr>
        <p:spPr>
          <a:xfrm>
            <a:off x="7096125" y="2857500"/>
            <a:ext cx="514350" cy="571500"/>
          </a:xfrm>
          <a:prstGeom prst="donu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solidFill>
                <a:schemeClr val="tx1"/>
              </a:solidFill>
              <a:latin typeface="Arial" pitchFamily="34" charset="0"/>
              <a:cs typeface="Arial" pitchFamily="34" charset="0"/>
            </a:endParaRPr>
          </a:p>
        </p:txBody>
      </p:sp>
      <p:sp>
        <p:nvSpPr>
          <p:cNvPr id="8" name="Donut 7"/>
          <p:cNvSpPr/>
          <p:nvPr/>
        </p:nvSpPr>
        <p:spPr>
          <a:xfrm>
            <a:off x="7096125" y="2438400"/>
            <a:ext cx="514350" cy="571500"/>
          </a:xfrm>
          <a:prstGeom prst="donu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32098118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ctrTitle"/>
          </p:nvPr>
        </p:nvSpPr>
        <p:spPr>
          <a:xfrm>
            <a:off x="457200" y="2533650"/>
            <a:ext cx="5843588" cy="1400175"/>
          </a:xfrm>
        </p:spPr>
        <p:txBody>
          <a:bodyPr/>
          <a:lstStyle/>
          <a:p>
            <a:pPr eaLnBrk="1" hangingPunct="1"/>
            <a:r>
              <a:rPr lang="en-US" altLang="en-US" sz="2000" smtClean="0">
                <a:latin typeface="Arial" pitchFamily="34" charset="0"/>
                <a:ea typeface="ＭＳ Ｐゴシック" pitchFamily="34" charset="-128"/>
                <a:cs typeface="Geneva"/>
              </a:rPr>
              <a:t>Team B: Jeffery Lietz, Bruce Eng, </a:t>
            </a:r>
            <a:br>
              <a:rPr lang="en-US" altLang="en-US" sz="2000" smtClean="0">
                <a:latin typeface="Arial" pitchFamily="34" charset="0"/>
                <a:ea typeface="ＭＳ Ｐゴシック" pitchFamily="34" charset="-128"/>
                <a:cs typeface="Geneva"/>
              </a:rPr>
            </a:br>
            <a:r>
              <a:rPr lang="en-US" altLang="en-US" sz="2000" smtClean="0">
                <a:latin typeface="Arial" pitchFamily="34" charset="0"/>
                <a:ea typeface="ＭＳ Ｐゴシック" pitchFamily="34" charset="-128"/>
                <a:cs typeface="Geneva"/>
              </a:rPr>
              <a:t>               Tovia Bat-Leah, Dale Hendricks; </a:t>
            </a:r>
            <a:br>
              <a:rPr lang="en-US" altLang="en-US" sz="2000" smtClean="0">
                <a:latin typeface="Arial" pitchFamily="34" charset="0"/>
                <a:ea typeface="ＭＳ Ｐゴシック" pitchFamily="34" charset="-128"/>
                <a:cs typeface="Geneva"/>
              </a:rPr>
            </a:br>
            <a:r>
              <a:rPr lang="en-US" altLang="en-US" sz="2000" smtClean="0">
                <a:latin typeface="Arial" pitchFamily="34" charset="0"/>
                <a:ea typeface="ＭＳ Ｐゴシック" pitchFamily="34" charset="-128"/>
                <a:cs typeface="Geneva"/>
              </a:rPr>
              <a:t/>
            </a:r>
            <a:br>
              <a:rPr lang="en-US" altLang="en-US" sz="2000" smtClean="0">
                <a:latin typeface="Arial" pitchFamily="34" charset="0"/>
                <a:ea typeface="ＭＳ Ｐゴシック" pitchFamily="34" charset="-128"/>
                <a:cs typeface="Geneva"/>
              </a:rPr>
            </a:br>
            <a:r>
              <a:rPr lang="en-US" altLang="en-US" sz="2000" smtClean="0">
                <a:latin typeface="Arial" pitchFamily="34" charset="0"/>
                <a:ea typeface="ＭＳ Ｐゴシック" pitchFamily="34" charset="-128"/>
                <a:cs typeface="Geneva"/>
              </a:rPr>
              <a:t>CARs 153914933, 153915322, </a:t>
            </a:r>
            <a:br>
              <a:rPr lang="en-US" altLang="en-US" sz="2000" smtClean="0">
                <a:latin typeface="Arial" pitchFamily="34" charset="0"/>
                <a:ea typeface="ＭＳ Ｐゴシック" pitchFamily="34" charset="-128"/>
                <a:cs typeface="Geneva"/>
              </a:rPr>
            </a:br>
            <a:r>
              <a:rPr lang="en-US" altLang="en-US" sz="2000" smtClean="0">
                <a:latin typeface="Arial" pitchFamily="34" charset="0"/>
                <a:ea typeface="ＭＳ Ｐゴシック" pitchFamily="34" charset="-128"/>
                <a:cs typeface="Geneva"/>
              </a:rPr>
              <a:t>	    153915273 + one “exemplary”.</a:t>
            </a:r>
          </a:p>
        </p:txBody>
      </p:sp>
    </p:spTree>
    <p:extLst>
      <p:ext uri="{BB962C8B-B14F-4D97-AF65-F5344CB8AC3E}">
        <p14:creationId xmlns:p14="http://schemas.microsoft.com/office/powerpoint/2010/main" val="16567561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200" y="60325"/>
            <a:ext cx="5159375" cy="461963"/>
          </a:xfrm>
        </p:spPr>
        <p:txBody>
          <a:bodyPr/>
          <a:lstStyle/>
          <a:p>
            <a:r>
              <a:rPr lang="en-US" altLang="en-US" sz="1800" smtClean="0">
                <a:latin typeface="Arial" pitchFamily="34" charset="0"/>
                <a:ea typeface="ＭＳ Ｐゴシック" pitchFamily="34" charset="-128"/>
                <a:cs typeface="Geneva"/>
              </a:rPr>
              <a:t>CAR </a:t>
            </a:r>
            <a:r>
              <a:rPr lang="en-US" altLang="en-US" sz="1800" b="0" smtClean="0">
                <a:latin typeface="Arial" pitchFamily="34" charset="0"/>
                <a:ea typeface="ＭＳ Ｐゴシック" pitchFamily="34" charset="-128"/>
                <a:cs typeface="Geneva"/>
              </a:rPr>
              <a:t>153915245</a:t>
            </a:r>
            <a:r>
              <a:rPr lang="en-US" altLang="en-US" smtClean="0">
                <a:latin typeface="Arial" pitchFamily="34" charset="0"/>
                <a:ea typeface="ＭＳ Ｐゴシック" pitchFamily="34" charset="-128"/>
                <a:cs typeface="Geneva"/>
              </a:rPr>
              <a:t/>
            </a:r>
            <a:br>
              <a:rPr lang="en-US" altLang="en-US" smtClean="0">
                <a:latin typeface="Arial" pitchFamily="34" charset="0"/>
                <a:ea typeface="ＭＳ Ｐゴシック" pitchFamily="34" charset="-128"/>
                <a:cs typeface="Geneva"/>
              </a:rPr>
            </a:br>
            <a:endParaRPr lang="en-US" altLang="en-US" smtClean="0">
              <a:latin typeface="Arial" pitchFamily="34" charset="0"/>
              <a:ea typeface="ＭＳ Ｐゴシック" pitchFamily="34" charset="-128"/>
              <a:cs typeface="Geneva"/>
            </a:endParaRPr>
          </a:p>
        </p:txBody>
      </p:sp>
      <p:sp>
        <p:nvSpPr>
          <p:cNvPr id="14339" name="Slide Number Placeholder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fld id="{BA888190-0486-4A34-BE47-E5F3788ED15A}" type="slidenum">
              <a:rPr lang="en-US" altLang="en-US" smtClean="0"/>
              <a:pPr/>
              <a:t>29</a:t>
            </a:fld>
            <a:endParaRPr lang="en-US" altLang="en-US" smtClean="0"/>
          </a:p>
        </p:txBody>
      </p:sp>
      <p:sp>
        <p:nvSpPr>
          <p:cNvPr id="7" name="Rectangle 6"/>
          <p:cNvSpPr/>
          <p:nvPr/>
        </p:nvSpPr>
        <p:spPr>
          <a:xfrm>
            <a:off x="1028700" y="4786313"/>
            <a:ext cx="1631950" cy="24288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err="1">
              <a:cs typeface="Arial" pitchFamily="34" charset="0"/>
            </a:endParaRPr>
          </a:p>
        </p:txBody>
      </p:sp>
      <p:pic>
        <p:nvPicPr>
          <p:cNvPr id="1434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9100" y="990600"/>
            <a:ext cx="5765800"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Rectangular Callout 15"/>
          <p:cNvSpPr/>
          <p:nvPr/>
        </p:nvSpPr>
        <p:spPr>
          <a:xfrm>
            <a:off x="7192963" y="3670300"/>
            <a:ext cx="1951037" cy="476250"/>
          </a:xfrm>
          <a:prstGeom prst="wedgeRectCallout">
            <a:avLst>
              <a:gd name="adj1" fmla="val -76533"/>
              <a:gd name="adj2" fmla="val 21833"/>
            </a:avLst>
          </a:prstGeom>
          <a:solidFill>
            <a:srgbClr val="00CC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cs typeface="Arial" pitchFamily="34" charset="0"/>
              </a:rPr>
              <a:t>Clear nonconformance</a:t>
            </a:r>
          </a:p>
        </p:txBody>
      </p:sp>
      <p:sp>
        <p:nvSpPr>
          <p:cNvPr id="17" name="Rectangular Callout 16"/>
          <p:cNvSpPr/>
          <p:nvPr/>
        </p:nvSpPr>
        <p:spPr>
          <a:xfrm>
            <a:off x="3738563" y="4668838"/>
            <a:ext cx="1951037" cy="476250"/>
          </a:xfrm>
          <a:prstGeom prst="wedgeRectCallout">
            <a:avLst>
              <a:gd name="adj1" fmla="val -76533"/>
              <a:gd name="adj2" fmla="val 21833"/>
            </a:avLst>
          </a:prstGeom>
          <a:solidFill>
            <a:srgbClr val="00CC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cs typeface="Arial" pitchFamily="34" charset="0"/>
              </a:rPr>
              <a:t>Additional help to owner</a:t>
            </a:r>
          </a:p>
        </p:txBody>
      </p:sp>
    </p:spTree>
    <p:extLst>
      <p:ext uri="{BB962C8B-B14F-4D97-AF65-F5344CB8AC3E}">
        <p14:creationId xmlns:p14="http://schemas.microsoft.com/office/powerpoint/2010/main" val="38582714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smtClean="0">
                <a:latin typeface="Arial" pitchFamily="34" charset="0"/>
                <a:ea typeface="ＭＳ Ｐゴシック" pitchFamily="34" charset="-128"/>
                <a:cs typeface="Geneva"/>
              </a:rPr>
              <a:t>CAR 153914963</a:t>
            </a:r>
          </a:p>
        </p:txBody>
      </p:sp>
      <p:sp>
        <p:nvSpPr>
          <p:cNvPr id="16387" name="Slide Number Placeholder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6E9272D4-E334-46B1-96BA-45E732EFF0E4}" type="slidenum">
              <a:rPr lang="en-US"/>
              <a:pPr eaLnBrk="1" hangingPunct="1"/>
              <a:t>3</a:t>
            </a:fld>
            <a:endParaRPr lang="en-US"/>
          </a:p>
        </p:txBody>
      </p:sp>
      <p:sp>
        <p:nvSpPr>
          <p:cNvPr id="8" name="TextBox 7"/>
          <p:cNvSpPr txBox="1"/>
          <p:nvPr/>
        </p:nvSpPr>
        <p:spPr>
          <a:xfrm>
            <a:off x="1443038" y="4376873"/>
            <a:ext cx="6493933" cy="578882"/>
          </a:xfrm>
          <a:prstGeom prst="roundRect">
            <a:avLst/>
          </a:prstGeom>
        </p:spPr>
        <p:style>
          <a:lnRef idx="3">
            <a:schemeClr val="lt1"/>
          </a:lnRef>
          <a:fillRef idx="1">
            <a:schemeClr val="accent3"/>
          </a:fillRef>
          <a:effectRef idx="1">
            <a:schemeClr val="accent3"/>
          </a:effectRef>
          <a:fontRef idx="minor">
            <a:schemeClr val="lt1"/>
          </a:fontRef>
        </p:style>
        <p:txBody>
          <a:bodyPr wrap="square">
            <a:spAutoFit/>
          </a:bodyPr>
          <a:lstStyle/>
          <a:p>
            <a:pPr>
              <a:defRPr/>
            </a:pPr>
            <a:r>
              <a:rPr lang="en-US" sz="1400" b="1" dirty="0">
                <a:solidFill>
                  <a:srgbClr val="C00000"/>
                </a:solidFill>
                <a:cs typeface="Arial" pitchFamily="34" charset="0"/>
              </a:rPr>
              <a:t>Excellent - </a:t>
            </a:r>
          </a:p>
          <a:p>
            <a:pPr>
              <a:defRPr/>
            </a:pPr>
            <a:r>
              <a:rPr lang="en-US" sz="1400" dirty="0" smtClean="0">
                <a:solidFill>
                  <a:srgbClr val="002060"/>
                </a:solidFill>
                <a:cs typeface="Arial" pitchFamily="34" charset="0"/>
              </a:rPr>
              <a:t>Clear and reasonable  analysis to address the  root cause.</a:t>
            </a:r>
            <a:endParaRPr lang="en-US" sz="1400" dirty="0">
              <a:cs typeface="Arial" pitchFamily="34" charset="0"/>
            </a:endParaRPr>
          </a:p>
        </p:txBody>
      </p:sp>
      <p:sp>
        <p:nvSpPr>
          <p:cNvPr id="9" name="TextBox 8"/>
          <p:cNvSpPr txBox="1"/>
          <p:nvPr/>
        </p:nvSpPr>
        <p:spPr>
          <a:xfrm>
            <a:off x="1388798" y="5202237"/>
            <a:ext cx="6602412" cy="1055608"/>
          </a:xfrm>
          <a:prstGeom prst="roundRect">
            <a:avLst/>
          </a:prstGeom>
        </p:spPr>
        <p:style>
          <a:lnRef idx="3">
            <a:schemeClr val="lt1"/>
          </a:lnRef>
          <a:fillRef idx="1">
            <a:schemeClr val="accent3"/>
          </a:fillRef>
          <a:effectRef idx="1">
            <a:schemeClr val="accent3"/>
          </a:effectRef>
          <a:fontRef idx="minor">
            <a:schemeClr val="lt1"/>
          </a:fontRef>
        </p:style>
        <p:txBody>
          <a:bodyPr wrap="square">
            <a:spAutoFit/>
          </a:bodyPr>
          <a:lstStyle/>
          <a:p>
            <a:pPr>
              <a:defRPr/>
            </a:pPr>
            <a:r>
              <a:rPr lang="en-US" sz="1400" b="1" dirty="0">
                <a:solidFill>
                  <a:srgbClr val="7030A0"/>
                </a:solidFill>
                <a:cs typeface="Arial" pitchFamily="34" charset="0"/>
              </a:rPr>
              <a:t>Improvement </a:t>
            </a:r>
            <a:r>
              <a:rPr lang="en-US" sz="1400" b="1" dirty="0">
                <a:solidFill>
                  <a:srgbClr val="C00000"/>
                </a:solidFill>
                <a:cs typeface="Arial" pitchFamily="34" charset="0"/>
              </a:rPr>
              <a:t>- </a:t>
            </a:r>
          </a:p>
          <a:p>
            <a:pPr marL="342900" indent="-342900">
              <a:buAutoNum type="arabicPeriod"/>
              <a:defRPr/>
            </a:pPr>
            <a:r>
              <a:rPr lang="en-US" sz="1400" dirty="0" smtClean="0">
                <a:solidFill>
                  <a:srgbClr val="002060"/>
                </a:solidFill>
                <a:cs typeface="Arial" pitchFamily="34" charset="0"/>
              </a:rPr>
              <a:t>The stakeholder involved analysis can be listed.</a:t>
            </a:r>
          </a:p>
          <a:p>
            <a:pPr marL="342900" indent="-342900">
              <a:buAutoNum type="arabicPeriod"/>
              <a:defRPr/>
            </a:pPr>
            <a:r>
              <a:rPr lang="en-US" sz="1400" dirty="0" smtClean="0">
                <a:solidFill>
                  <a:srgbClr val="002060"/>
                </a:solidFill>
                <a:cs typeface="Arial" pitchFamily="34" charset="0"/>
              </a:rPr>
              <a:t>The </a:t>
            </a:r>
            <a:r>
              <a:rPr lang="en-US" sz="1400" dirty="0">
                <a:solidFill>
                  <a:srgbClr val="002060"/>
                </a:solidFill>
                <a:cs typeface="Arial" pitchFamily="34" charset="0"/>
              </a:rPr>
              <a:t>widespread </a:t>
            </a:r>
            <a:r>
              <a:rPr lang="en-US" sz="1400" dirty="0" smtClean="0">
                <a:solidFill>
                  <a:srgbClr val="002060"/>
                </a:solidFill>
                <a:cs typeface="Arial" pitchFamily="34" charset="0"/>
              </a:rPr>
              <a:t>of NCR to local, regional or global should be clarified, depending on the cause and corrective action</a:t>
            </a:r>
            <a:endParaRPr lang="en-US" sz="1400" dirty="0">
              <a:solidFill>
                <a:srgbClr val="002060"/>
              </a:solidFill>
              <a:cs typeface="Arial" pitchFamily="34" charset="0"/>
            </a:endParaRPr>
          </a:p>
        </p:txBody>
      </p:sp>
      <p:pic>
        <p:nvPicPr>
          <p:cNvPr id="317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855" y="996250"/>
            <a:ext cx="8191500" cy="2867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460190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22275" y="60325"/>
            <a:ext cx="3425825" cy="355600"/>
          </a:xfrm>
        </p:spPr>
        <p:txBody>
          <a:bodyPr/>
          <a:lstStyle/>
          <a:p>
            <a:r>
              <a:rPr lang="en-US" altLang="en-US" sz="1800" smtClean="0">
                <a:latin typeface="Arial" pitchFamily="34" charset="0"/>
                <a:ea typeface="ＭＳ Ｐゴシック" pitchFamily="34" charset="-128"/>
                <a:cs typeface="Geneva"/>
              </a:rPr>
              <a:t>CAR </a:t>
            </a:r>
            <a:r>
              <a:rPr lang="en-US" altLang="en-US" sz="1800" b="0" smtClean="0">
                <a:latin typeface="Arial" pitchFamily="34" charset="0"/>
                <a:ea typeface="ＭＳ Ｐゴシック" pitchFamily="34" charset="-128"/>
                <a:cs typeface="Geneva"/>
              </a:rPr>
              <a:t>153915245</a:t>
            </a:r>
            <a:endParaRPr lang="en-US" altLang="en-US" sz="1800" smtClean="0">
              <a:latin typeface="Arial" pitchFamily="34" charset="0"/>
              <a:ea typeface="ＭＳ Ｐゴシック" pitchFamily="34" charset="-128"/>
              <a:cs typeface="Geneva"/>
            </a:endParaRPr>
          </a:p>
        </p:txBody>
      </p:sp>
      <p:sp>
        <p:nvSpPr>
          <p:cNvPr id="15363" name="Slide Number Placeholder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fld id="{ECE47462-3A5C-42D9-B3B2-E79843299D25}" type="slidenum">
              <a:rPr lang="en-US" altLang="en-US" smtClean="0"/>
              <a:pPr/>
              <a:t>30</a:t>
            </a:fld>
            <a:endParaRPr lang="en-US" altLang="en-US" smtClean="0"/>
          </a:p>
        </p:txBody>
      </p:sp>
      <p:sp>
        <p:nvSpPr>
          <p:cNvPr id="5" name="Rectangular Callout 4"/>
          <p:cNvSpPr/>
          <p:nvPr/>
        </p:nvSpPr>
        <p:spPr>
          <a:xfrm>
            <a:off x="4216400" y="1476375"/>
            <a:ext cx="2676525" cy="304800"/>
          </a:xfrm>
          <a:prstGeom prst="wedgeRectCallout">
            <a:avLst>
              <a:gd name="adj1" fmla="val -69232"/>
              <a:gd name="adj2" fmla="val 15625"/>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cs typeface="Arial" pitchFamily="34" charset="0"/>
              </a:rPr>
              <a:t>Should be: Local</a:t>
            </a:r>
          </a:p>
        </p:txBody>
      </p:sp>
      <p:sp>
        <p:nvSpPr>
          <p:cNvPr id="6" name="Rectangular Callout 5"/>
          <p:cNvSpPr/>
          <p:nvPr/>
        </p:nvSpPr>
        <p:spPr>
          <a:xfrm>
            <a:off x="3686175" y="2257425"/>
            <a:ext cx="3587750" cy="276225"/>
          </a:xfrm>
          <a:prstGeom prst="wedgeRectCallout">
            <a:avLst>
              <a:gd name="adj1" fmla="val -55206"/>
              <a:gd name="adj2" fmla="val -9914"/>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cs typeface="Arial" pitchFamily="34" charset="0"/>
              </a:rPr>
              <a:t>Should be: Testing (Internal UL)</a:t>
            </a:r>
          </a:p>
        </p:txBody>
      </p:sp>
      <p:sp>
        <p:nvSpPr>
          <p:cNvPr id="9" name="Rectangular Callout 8"/>
          <p:cNvSpPr/>
          <p:nvPr/>
        </p:nvSpPr>
        <p:spPr>
          <a:xfrm>
            <a:off x="4530725" y="4419600"/>
            <a:ext cx="2079625" cy="1076325"/>
          </a:xfrm>
          <a:prstGeom prst="wedgeRectCallout">
            <a:avLst>
              <a:gd name="adj1" fmla="val -62509"/>
              <a:gd name="adj2" fmla="val 28036"/>
            </a:avLst>
          </a:prstGeom>
          <a:solidFill>
            <a:srgbClr val="00CC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cs typeface="Arial" pitchFamily="34" charset="0"/>
              </a:rPr>
              <a:t>Appropriate Effectiveness Indicators</a:t>
            </a:r>
          </a:p>
        </p:txBody>
      </p:sp>
      <p:sp>
        <p:nvSpPr>
          <p:cNvPr id="11" name="Rectangular Callout 10"/>
          <p:cNvSpPr/>
          <p:nvPr/>
        </p:nvSpPr>
        <p:spPr>
          <a:xfrm>
            <a:off x="0" y="1454150"/>
            <a:ext cx="1857375" cy="1600200"/>
          </a:xfrm>
          <a:prstGeom prst="wedgeRectCallout">
            <a:avLst>
              <a:gd name="adj1" fmla="val 61160"/>
              <a:gd name="adj2" fmla="val 18073"/>
            </a:avLst>
          </a:prstGeom>
          <a:solidFill>
            <a:srgbClr val="00CC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tabLst>
                <a:tab pos="403225" algn="l"/>
              </a:tabLst>
              <a:defRPr/>
            </a:pPr>
            <a:r>
              <a:rPr lang="en-US" dirty="0">
                <a:solidFill>
                  <a:schemeClr val="tx1"/>
                </a:solidFill>
                <a:cs typeface="Arial" pitchFamily="34" charset="0"/>
              </a:rPr>
              <a:t>Clear communication of customer expectations</a:t>
            </a:r>
          </a:p>
        </p:txBody>
      </p:sp>
      <p:sp>
        <p:nvSpPr>
          <p:cNvPr id="12" name="Rectangle 11"/>
          <p:cNvSpPr/>
          <p:nvPr/>
        </p:nvSpPr>
        <p:spPr>
          <a:xfrm>
            <a:off x="1847850" y="1628775"/>
            <a:ext cx="1838325" cy="295275"/>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err="1">
              <a:cs typeface="Arial" pitchFamily="34" charset="0"/>
            </a:endParaRPr>
          </a:p>
        </p:txBody>
      </p:sp>
      <p:sp>
        <p:nvSpPr>
          <p:cNvPr id="13" name="Rectangle 12"/>
          <p:cNvSpPr/>
          <p:nvPr/>
        </p:nvSpPr>
        <p:spPr>
          <a:xfrm>
            <a:off x="1847850" y="2286000"/>
            <a:ext cx="1724025" cy="209550"/>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err="1">
              <a:cs typeface="Arial" pitchFamily="34" charset="0"/>
            </a:endParaRPr>
          </a:p>
        </p:txBody>
      </p:sp>
      <p:pic>
        <p:nvPicPr>
          <p:cNvPr id="153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4200" y="974725"/>
            <a:ext cx="5435600" cy="4908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94962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22275" y="60325"/>
            <a:ext cx="3425825" cy="355600"/>
          </a:xfrm>
        </p:spPr>
        <p:txBody>
          <a:bodyPr/>
          <a:lstStyle/>
          <a:p>
            <a:r>
              <a:rPr lang="en-US" altLang="en-US" sz="1800" smtClean="0">
                <a:latin typeface="Arial" pitchFamily="34" charset="0"/>
                <a:ea typeface="ＭＳ Ｐゴシック" pitchFamily="34" charset="-128"/>
                <a:cs typeface="Geneva"/>
              </a:rPr>
              <a:t>CAR 153915273 - Observation</a:t>
            </a:r>
          </a:p>
        </p:txBody>
      </p:sp>
      <p:sp>
        <p:nvSpPr>
          <p:cNvPr id="16387" name="Slide Number Placeholder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fld id="{7CE911F9-394F-4D4B-9A99-8C31AD2A0933}" type="slidenum">
              <a:rPr lang="en-US" altLang="en-US" smtClean="0"/>
              <a:pPr/>
              <a:t>31</a:t>
            </a:fld>
            <a:endParaRPr lang="en-US" altLang="en-US" smtClean="0"/>
          </a:p>
        </p:txBody>
      </p:sp>
      <p:pic>
        <p:nvPicPr>
          <p:cNvPr id="1638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038" y="1093788"/>
            <a:ext cx="8062912" cy="5048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ular Callout 6"/>
          <p:cNvSpPr/>
          <p:nvPr/>
        </p:nvSpPr>
        <p:spPr>
          <a:xfrm>
            <a:off x="7677150" y="4037013"/>
            <a:ext cx="1952625" cy="476250"/>
          </a:xfrm>
          <a:prstGeom prst="wedgeRectCallout">
            <a:avLst>
              <a:gd name="adj1" fmla="val -76533"/>
              <a:gd name="adj2" fmla="val 21833"/>
            </a:avLst>
          </a:prstGeom>
          <a:solidFill>
            <a:srgbClr val="00CC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cs typeface="Arial" pitchFamily="34" charset="0"/>
              </a:rPr>
              <a:t>Geography correct</a:t>
            </a:r>
          </a:p>
        </p:txBody>
      </p:sp>
      <p:sp>
        <p:nvSpPr>
          <p:cNvPr id="5" name="Rectangular Callout 4"/>
          <p:cNvSpPr/>
          <p:nvPr/>
        </p:nvSpPr>
        <p:spPr>
          <a:xfrm>
            <a:off x="1196975" y="2109788"/>
            <a:ext cx="1339850" cy="1243012"/>
          </a:xfrm>
          <a:prstGeom prst="wedgeRectCallout">
            <a:avLst>
              <a:gd name="adj1" fmla="val 63031"/>
              <a:gd name="adj2" fmla="val -15858"/>
            </a:avLst>
          </a:prstGeom>
          <a:solidFill>
            <a:srgbClr val="00CC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sz="1200" dirty="0">
                <a:solidFill>
                  <a:schemeClr val="tx1"/>
                </a:solidFill>
                <a:cs typeface="Arial" pitchFamily="34" charset="0"/>
              </a:rPr>
              <a:t>Analysis is complete and includes all stake holders </a:t>
            </a:r>
          </a:p>
        </p:txBody>
      </p:sp>
      <p:sp>
        <p:nvSpPr>
          <p:cNvPr id="8" name="Rectangular Callout 7"/>
          <p:cNvSpPr/>
          <p:nvPr/>
        </p:nvSpPr>
        <p:spPr>
          <a:xfrm>
            <a:off x="6248400" y="5562600"/>
            <a:ext cx="2743200" cy="479425"/>
          </a:xfrm>
          <a:prstGeom prst="wedgeRectCallout">
            <a:avLst>
              <a:gd name="adj1" fmla="val -64444"/>
              <a:gd name="adj2" fmla="val -58135"/>
            </a:avLst>
          </a:prstGeom>
          <a:solidFill>
            <a:srgbClr val="00CC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sz="1400" dirty="0">
                <a:solidFill>
                  <a:schemeClr val="tx1"/>
                </a:solidFill>
                <a:cs typeface="Arial" pitchFamily="34" charset="0"/>
              </a:rPr>
              <a:t>Corrective action explains why only 2 milestones are needed</a:t>
            </a:r>
          </a:p>
        </p:txBody>
      </p:sp>
    </p:spTree>
    <p:extLst>
      <p:ext uri="{BB962C8B-B14F-4D97-AF65-F5344CB8AC3E}">
        <p14:creationId xmlns:p14="http://schemas.microsoft.com/office/powerpoint/2010/main" val="9580676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fld id="{8BE31295-22A8-4EBC-AB34-4B9344AAE28E}" type="slidenum">
              <a:rPr lang="en-US" altLang="en-US" smtClean="0"/>
              <a:pPr/>
              <a:t>32</a:t>
            </a:fld>
            <a:endParaRPr lang="en-US" altLang="en-US" smtClean="0"/>
          </a:p>
        </p:txBody>
      </p:sp>
      <p:pic>
        <p:nvPicPr>
          <p:cNvPr id="174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0925" y="2514600"/>
            <a:ext cx="6223000" cy="1781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ular Callout 4"/>
          <p:cNvSpPr/>
          <p:nvPr/>
        </p:nvSpPr>
        <p:spPr>
          <a:xfrm>
            <a:off x="7273925" y="2867025"/>
            <a:ext cx="1508125" cy="1076325"/>
          </a:xfrm>
          <a:prstGeom prst="wedgeRectCallout">
            <a:avLst>
              <a:gd name="adj1" fmla="val -62509"/>
              <a:gd name="adj2" fmla="val 28036"/>
            </a:avLst>
          </a:prstGeom>
          <a:solidFill>
            <a:srgbClr val="00CC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cs typeface="Arial" pitchFamily="34" charset="0"/>
              </a:rPr>
              <a:t>Milestones completed in timely manner</a:t>
            </a:r>
          </a:p>
        </p:txBody>
      </p:sp>
      <p:sp>
        <p:nvSpPr>
          <p:cNvPr id="17413" name="Title 1"/>
          <p:cNvSpPr txBox="1">
            <a:spLocks/>
          </p:cNvSpPr>
          <p:nvPr/>
        </p:nvSpPr>
        <p:spPr bwMode="auto">
          <a:xfrm>
            <a:off x="457200" y="60325"/>
            <a:ext cx="51593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itchFamily="34" charset="0"/>
                <a:ea typeface="ＭＳ Ｐゴシック" pitchFamily="34" charset="-128"/>
                <a:cs typeface="Geneva"/>
              </a:defRPr>
            </a:lvl1pPr>
            <a:lvl2pPr>
              <a:defRPr>
                <a:solidFill>
                  <a:schemeClr val="tx1"/>
                </a:solidFill>
                <a:latin typeface="Arial" pitchFamily="34" charset="0"/>
                <a:ea typeface="Arial Unicode MS" pitchFamily="34" charset="-128"/>
                <a:cs typeface="Arial Unicode MS" pitchFamily="34" charset="-128"/>
              </a:defRPr>
            </a:lvl2pPr>
            <a:lvl3pPr>
              <a:defRPr sz="1600">
                <a:solidFill>
                  <a:schemeClr val="tx1"/>
                </a:solidFill>
                <a:latin typeface="Arial" pitchFamily="34" charset="0"/>
                <a:ea typeface="Arial Unicode MS" pitchFamily="34" charset="-128"/>
                <a:cs typeface="Arial Unicode MS" pitchFamily="34" charset="-128"/>
              </a:defRPr>
            </a:lvl3pPr>
            <a:lvl4pPr>
              <a:defRPr sz="1600">
                <a:solidFill>
                  <a:schemeClr val="tx1"/>
                </a:solidFill>
                <a:latin typeface="Arial" pitchFamily="34" charset="0"/>
                <a:ea typeface="Arial Unicode MS" pitchFamily="34" charset="-128"/>
                <a:cs typeface="Arial Unicode MS" pitchFamily="34" charset="-128"/>
              </a:defRPr>
            </a:lvl4pPr>
            <a:lvl5pPr>
              <a:defRPr sz="1600">
                <a:solidFill>
                  <a:schemeClr val="tx1"/>
                </a:solidFill>
                <a:latin typeface="Arial" pitchFamily="34" charset="0"/>
                <a:ea typeface="Arial Unicode MS" pitchFamily="34" charset="-128"/>
                <a:cs typeface="Arial Unicode MS" pitchFamily="34" charset="-128"/>
              </a:defRPr>
            </a:lvl5pPr>
            <a:lvl6pPr marL="1431925" indent="-173038"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6pPr>
            <a:lvl7pPr marL="1889125" indent="-173038"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7pPr>
            <a:lvl8pPr marL="2346325" indent="-173038"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8pPr>
            <a:lvl9pPr marL="2803525" indent="-173038"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9pPr>
          </a:lstStyle>
          <a:p>
            <a:pPr eaLnBrk="1" hangingPunct="1"/>
            <a:r>
              <a:rPr lang="en-US" altLang="en-US" sz="1800" b="1">
                <a:solidFill>
                  <a:schemeClr val="accent1"/>
                </a:solidFill>
                <a:ea typeface="Geneva"/>
              </a:rPr>
              <a:t>CAR </a:t>
            </a:r>
            <a:r>
              <a:rPr lang="en-US" altLang="en-US" sz="1800">
                <a:solidFill>
                  <a:schemeClr val="accent1"/>
                </a:solidFill>
                <a:ea typeface="Geneva"/>
              </a:rPr>
              <a:t>153915245</a:t>
            </a:r>
            <a:r>
              <a:rPr lang="en-US" altLang="en-US" sz="2800" b="1">
                <a:solidFill>
                  <a:schemeClr val="accent1"/>
                </a:solidFill>
                <a:ea typeface="Geneva"/>
              </a:rPr>
              <a:t/>
            </a:r>
            <a:br>
              <a:rPr lang="en-US" altLang="en-US" sz="2800" b="1">
                <a:solidFill>
                  <a:schemeClr val="accent1"/>
                </a:solidFill>
                <a:ea typeface="Geneva"/>
              </a:rPr>
            </a:br>
            <a:endParaRPr lang="en-US" altLang="en-US" sz="2800" b="1">
              <a:solidFill>
                <a:schemeClr val="accent1"/>
              </a:solidFill>
              <a:ea typeface="Geneva"/>
            </a:endParaRPr>
          </a:p>
        </p:txBody>
      </p:sp>
    </p:spTree>
    <p:extLst>
      <p:ext uri="{BB962C8B-B14F-4D97-AF65-F5344CB8AC3E}">
        <p14:creationId xmlns:p14="http://schemas.microsoft.com/office/powerpoint/2010/main" val="311679543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22275" y="60325"/>
            <a:ext cx="3425825" cy="355600"/>
          </a:xfrm>
        </p:spPr>
        <p:txBody>
          <a:bodyPr/>
          <a:lstStyle/>
          <a:p>
            <a:r>
              <a:rPr lang="en-US" altLang="en-US" sz="1800" smtClean="0">
                <a:latin typeface="Arial" pitchFamily="34" charset="0"/>
                <a:ea typeface="ＭＳ Ｐゴシック" pitchFamily="34" charset="-128"/>
                <a:cs typeface="Geneva"/>
              </a:rPr>
              <a:t>CAR </a:t>
            </a:r>
            <a:r>
              <a:rPr lang="en-US" altLang="en-US" sz="1800" b="0" smtClean="0">
                <a:latin typeface="Arial" pitchFamily="34" charset="0"/>
                <a:ea typeface="ＭＳ Ｐゴシック" pitchFamily="34" charset="-128"/>
                <a:cs typeface="Geneva"/>
              </a:rPr>
              <a:t>153915245</a:t>
            </a:r>
            <a:endParaRPr lang="en-US" altLang="en-US" sz="1800" smtClean="0">
              <a:latin typeface="Arial" pitchFamily="34" charset="0"/>
              <a:ea typeface="ＭＳ Ｐゴシック" pitchFamily="34" charset="-128"/>
              <a:cs typeface="Geneva"/>
            </a:endParaRPr>
          </a:p>
        </p:txBody>
      </p:sp>
      <p:sp>
        <p:nvSpPr>
          <p:cNvPr id="18435" name="Slide Number Placeholder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fld id="{953AB399-9125-4E12-B99C-24E7197977B9}" type="slidenum">
              <a:rPr lang="en-US" altLang="en-US" smtClean="0"/>
              <a:pPr/>
              <a:t>33</a:t>
            </a:fld>
            <a:endParaRPr lang="en-US" altLang="en-US" smtClean="0"/>
          </a:p>
        </p:txBody>
      </p:sp>
      <p:pic>
        <p:nvPicPr>
          <p:cNvPr id="1843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425" y="1258888"/>
            <a:ext cx="8037513" cy="414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ular Callout 9"/>
          <p:cNvSpPr/>
          <p:nvPr/>
        </p:nvSpPr>
        <p:spPr>
          <a:xfrm>
            <a:off x="4537075" y="3779838"/>
            <a:ext cx="5795963" cy="657225"/>
          </a:xfrm>
          <a:prstGeom prst="wedgeRectCallout">
            <a:avLst>
              <a:gd name="adj1" fmla="val -57069"/>
              <a:gd name="adj2" fmla="val 46557"/>
            </a:avLst>
          </a:prstGeom>
          <a:solidFill>
            <a:srgbClr val="00CC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cs typeface="Arial" pitchFamily="34" charset="0"/>
              </a:rPr>
              <a:t>Good clarification by CAR champion in milestone closer.</a:t>
            </a:r>
          </a:p>
        </p:txBody>
      </p:sp>
    </p:spTree>
    <p:extLst>
      <p:ext uri="{BB962C8B-B14F-4D97-AF65-F5344CB8AC3E}">
        <p14:creationId xmlns:p14="http://schemas.microsoft.com/office/powerpoint/2010/main" val="16966917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fld id="{CD0BF592-06CA-442A-9A3D-2D1D03C06012}" type="slidenum">
              <a:rPr lang="en-US" altLang="en-US" smtClean="0"/>
              <a:pPr/>
              <a:t>34</a:t>
            </a:fld>
            <a:endParaRPr lang="en-US" altLang="en-US" smtClean="0"/>
          </a:p>
        </p:txBody>
      </p:sp>
      <p:pic>
        <p:nvPicPr>
          <p:cNvPr id="1945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1539875"/>
            <a:ext cx="7324725" cy="4484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460" name="Title 1"/>
          <p:cNvSpPr txBox="1">
            <a:spLocks/>
          </p:cNvSpPr>
          <p:nvPr/>
        </p:nvSpPr>
        <p:spPr bwMode="auto">
          <a:xfrm>
            <a:off x="457200" y="60325"/>
            <a:ext cx="51593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itchFamily="34" charset="0"/>
                <a:ea typeface="ＭＳ Ｐゴシック" pitchFamily="34" charset="-128"/>
                <a:cs typeface="Geneva"/>
              </a:defRPr>
            </a:lvl1pPr>
            <a:lvl2pPr>
              <a:defRPr>
                <a:solidFill>
                  <a:schemeClr val="tx1"/>
                </a:solidFill>
                <a:latin typeface="Arial" pitchFamily="34" charset="0"/>
                <a:ea typeface="Arial Unicode MS" pitchFamily="34" charset="-128"/>
                <a:cs typeface="Arial Unicode MS" pitchFamily="34" charset="-128"/>
              </a:defRPr>
            </a:lvl2pPr>
            <a:lvl3pPr>
              <a:defRPr sz="1600">
                <a:solidFill>
                  <a:schemeClr val="tx1"/>
                </a:solidFill>
                <a:latin typeface="Arial" pitchFamily="34" charset="0"/>
                <a:ea typeface="Arial Unicode MS" pitchFamily="34" charset="-128"/>
                <a:cs typeface="Arial Unicode MS" pitchFamily="34" charset="-128"/>
              </a:defRPr>
            </a:lvl3pPr>
            <a:lvl4pPr>
              <a:defRPr sz="1600">
                <a:solidFill>
                  <a:schemeClr val="tx1"/>
                </a:solidFill>
                <a:latin typeface="Arial" pitchFamily="34" charset="0"/>
                <a:ea typeface="Arial Unicode MS" pitchFamily="34" charset="-128"/>
                <a:cs typeface="Arial Unicode MS" pitchFamily="34" charset="-128"/>
              </a:defRPr>
            </a:lvl4pPr>
            <a:lvl5pPr>
              <a:defRPr sz="1600">
                <a:solidFill>
                  <a:schemeClr val="tx1"/>
                </a:solidFill>
                <a:latin typeface="Arial" pitchFamily="34" charset="0"/>
                <a:ea typeface="Arial Unicode MS" pitchFamily="34" charset="-128"/>
                <a:cs typeface="Arial Unicode MS" pitchFamily="34" charset="-128"/>
              </a:defRPr>
            </a:lvl5pPr>
            <a:lvl6pPr marL="1431925" indent="-173038"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6pPr>
            <a:lvl7pPr marL="1889125" indent="-173038"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7pPr>
            <a:lvl8pPr marL="2346325" indent="-173038"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8pPr>
            <a:lvl9pPr marL="2803525" indent="-173038"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9pPr>
          </a:lstStyle>
          <a:p>
            <a:pPr eaLnBrk="1" hangingPunct="1"/>
            <a:r>
              <a:rPr lang="en-US" altLang="en-US" sz="1800" b="1">
                <a:solidFill>
                  <a:schemeClr val="accent1"/>
                </a:solidFill>
                <a:ea typeface="Geneva"/>
              </a:rPr>
              <a:t>CAR </a:t>
            </a:r>
            <a:r>
              <a:rPr lang="en-US" altLang="en-US" sz="1800">
                <a:solidFill>
                  <a:schemeClr val="accent1"/>
                </a:solidFill>
                <a:ea typeface="Geneva"/>
              </a:rPr>
              <a:t>153915245</a:t>
            </a:r>
            <a:r>
              <a:rPr lang="en-US" altLang="en-US" sz="2800" b="1">
                <a:solidFill>
                  <a:schemeClr val="accent1"/>
                </a:solidFill>
                <a:ea typeface="Geneva"/>
              </a:rPr>
              <a:t/>
            </a:r>
            <a:br>
              <a:rPr lang="en-US" altLang="en-US" sz="2800" b="1">
                <a:solidFill>
                  <a:schemeClr val="accent1"/>
                </a:solidFill>
                <a:ea typeface="Geneva"/>
              </a:rPr>
            </a:br>
            <a:endParaRPr lang="en-US" altLang="en-US" sz="2800" b="1">
              <a:solidFill>
                <a:schemeClr val="accent1"/>
              </a:solidFill>
              <a:ea typeface="Geneva"/>
            </a:endParaRPr>
          </a:p>
        </p:txBody>
      </p:sp>
      <p:sp>
        <p:nvSpPr>
          <p:cNvPr id="5" name="Rectangular Callout 4"/>
          <p:cNvSpPr/>
          <p:nvPr/>
        </p:nvSpPr>
        <p:spPr>
          <a:xfrm>
            <a:off x="3295650" y="2312988"/>
            <a:ext cx="5391150" cy="752475"/>
          </a:xfrm>
          <a:prstGeom prst="wedgeRectCallout">
            <a:avLst>
              <a:gd name="adj1" fmla="val -57052"/>
              <a:gd name="adj2" fmla="val 43182"/>
            </a:avLst>
          </a:prstGeom>
          <a:solidFill>
            <a:srgbClr val="00CC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cs typeface="Arial" pitchFamily="34" charset="0"/>
              </a:rPr>
              <a:t>Removed VP’s from escalation chain.</a:t>
            </a:r>
          </a:p>
        </p:txBody>
      </p:sp>
    </p:spTree>
    <p:extLst>
      <p:ext uri="{BB962C8B-B14F-4D97-AF65-F5344CB8AC3E}">
        <p14:creationId xmlns:p14="http://schemas.microsoft.com/office/powerpoint/2010/main" val="324657774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22275" y="60325"/>
            <a:ext cx="3425825" cy="355600"/>
          </a:xfrm>
        </p:spPr>
        <p:txBody>
          <a:bodyPr/>
          <a:lstStyle/>
          <a:p>
            <a:r>
              <a:rPr lang="en-US" altLang="en-US" sz="1800" smtClean="0">
                <a:latin typeface="Arial" pitchFamily="34" charset="0"/>
                <a:ea typeface="ＭＳ Ｐゴシック" pitchFamily="34" charset="-128"/>
                <a:cs typeface="Geneva"/>
              </a:rPr>
              <a:t>CAR </a:t>
            </a:r>
            <a:r>
              <a:rPr lang="en-US" altLang="en-US" sz="1800" b="0" smtClean="0">
                <a:latin typeface="Arial" pitchFamily="34" charset="0"/>
                <a:ea typeface="ＭＳ Ｐゴシック" pitchFamily="34" charset="-128"/>
                <a:cs typeface="Geneva"/>
              </a:rPr>
              <a:t>153915245</a:t>
            </a:r>
            <a:endParaRPr lang="en-US" altLang="en-US" sz="1800" smtClean="0">
              <a:latin typeface="Arial" pitchFamily="34" charset="0"/>
              <a:ea typeface="ＭＳ Ｐゴシック" pitchFamily="34" charset="-128"/>
              <a:cs typeface="Geneva"/>
            </a:endParaRPr>
          </a:p>
        </p:txBody>
      </p:sp>
      <p:sp>
        <p:nvSpPr>
          <p:cNvPr id="20483" name="Slide Number Placeholder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fld id="{0B2DF04F-AE34-46BA-BD02-EDC8E645FB50}" type="slidenum">
              <a:rPr lang="en-US" altLang="en-US" smtClean="0"/>
              <a:pPr/>
              <a:t>35</a:t>
            </a:fld>
            <a:endParaRPr lang="en-US" altLang="en-US" smtClean="0"/>
          </a:p>
        </p:txBody>
      </p:sp>
      <p:graphicFrame>
        <p:nvGraphicFramePr>
          <p:cNvPr id="4" name="Table 3"/>
          <p:cNvGraphicFramePr>
            <a:graphicFrameLocks noGrp="1"/>
          </p:cNvGraphicFramePr>
          <p:nvPr/>
        </p:nvGraphicFramePr>
        <p:xfrm>
          <a:off x="338138" y="785813"/>
          <a:ext cx="8474075" cy="5041900"/>
        </p:xfrm>
        <a:graphic>
          <a:graphicData uri="http://schemas.openxmlformats.org/drawingml/2006/table">
            <a:tbl>
              <a:tblPr/>
              <a:tblGrid>
                <a:gridCol w="4628337"/>
                <a:gridCol w="935931"/>
                <a:gridCol w="950141"/>
                <a:gridCol w="1085357"/>
                <a:gridCol w="874309"/>
              </a:tblGrid>
              <a:tr h="273051">
                <a:tc>
                  <a:txBody>
                    <a:bodyPr/>
                    <a:lstStyle/>
                    <a:p>
                      <a:pPr algn="ctr" fontAlgn="b"/>
                      <a:r>
                        <a:rPr lang="en-US" sz="1200" b="0" i="0" u="none" strike="noStrike" dirty="0">
                          <a:solidFill>
                            <a:srgbClr val="000000"/>
                          </a:solidFill>
                          <a:effectLst/>
                          <a:latin typeface="+mj-lt"/>
                          <a:cs typeface="Times New Roman" panose="02020603050405020304" pitchFamily="18" charset="0"/>
                        </a:rPr>
                        <a:t>CBS Requirements</a:t>
                      </a:r>
                    </a:p>
                  </a:txBody>
                  <a:tcPr marL="9526" marR="9526" marT="9523"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mj-lt"/>
                          <a:cs typeface="Times New Roman" panose="02020603050405020304" pitchFamily="18" charset="0"/>
                        </a:rPr>
                        <a:t>Excellent</a:t>
                      </a:r>
                    </a:p>
                  </a:txBody>
                  <a:tcPr marL="9526" marR="9526" marT="95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mj-lt"/>
                          <a:cs typeface="Times New Roman" panose="02020603050405020304" pitchFamily="18" charset="0"/>
                        </a:rPr>
                        <a:t>Moderate</a:t>
                      </a:r>
                    </a:p>
                  </a:txBody>
                  <a:tcPr marL="9526" marR="9526" marT="95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mj-lt"/>
                          <a:cs typeface="Times New Roman" panose="02020603050405020304" pitchFamily="18" charset="0"/>
                        </a:rPr>
                        <a:t>Need Improve</a:t>
                      </a:r>
                    </a:p>
                  </a:txBody>
                  <a:tcPr marL="9526" marR="9526" marT="95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mj-lt"/>
                          <a:cs typeface="Times New Roman" panose="02020603050405020304" pitchFamily="18" charset="0"/>
                        </a:rPr>
                        <a:t>N/A</a:t>
                      </a:r>
                    </a:p>
                  </a:txBody>
                  <a:tcPr marL="9526" marR="9526" marT="9523"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7688">
                <a:tc gridSpan="5">
                  <a:txBody>
                    <a:bodyPr/>
                    <a:lstStyle/>
                    <a:p>
                      <a:pPr marL="91440" lvl="1" algn="ctr" fontAlgn="ctr"/>
                      <a:r>
                        <a:rPr lang="en-US" sz="1200" b="1" i="0" u="none" strike="noStrike" dirty="0" smtClean="0">
                          <a:solidFill>
                            <a:srgbClr val="000000"/>
                          </a:solidFill>
                          <a:effectLst/>
                          <a:latin typeface="+mj-lt"/>
                        </a:rPr>
                        <a:t>INTEGRITY</a:t>
                      </a:r>
                      <a:endParaRPr lang="en-US" sz="1200" b="1" i="0" u="none" strike="noStrike" dirty="0">
                        <a:solidFill>
                          <a:srgbClr val="000000"/>
                        </a:solidFill>
                        <a:effectLst/>
                        <a:latin typeface="+mj-lt"/>
                      </a:endParaRPr>
                    </a:p>
                  </a:txBody>
                  <a:tcPr marL="9526" marR="9526" marT="95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hMerge="1">
                  <a:txBody>
                    <a:bodyPr/>
                    <a:lstStyle/>
                    <a:p>
                      <a:pPr algn="ctr" fontAlgn="b"/>
                      <a:endParaRPr lang="en-US" sz="1400" b="0" i="0" u="none" strike="noStrike" dirty="0">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hMerge="1">
                  <a:txBody>
                    <a:bodyPr/>
                    <a:lstStyle/>
                    <a:p>
                      <a:endParaRPr lang="en-US"/>
                    </a:p>
                  </a:txBody>
                  <a:tcPr/>
                </a:tc>
                <a:tc hMerge="1">
                  <a:txBody>
                    <a:bodyPr/>
                    <a:lstStyle/>
                    <a:p>
                      <a:endParaRPr lang="en-US"/>
                    </a:p>
                  </a:txBody>
                  <a:tcPr/>
                </a:tc>
                <a:tc hMerge="1">
                  <a:txBody>
                    <a:bodyPr/>
                    <a:lstStyle/>
                    <a:p>
                      <a:pPr algn="ctr" fontAlgn="b"/>
                      <a:endParaRPr lang="en-US" sz="1400" b="0" i="0" u="none" strike="noStrike" dirty="0">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222882">
                <a:tc>
                  <a:txBody>
                    <a:bodyPr/>
                    <a:lstStyle/>
                    <a:p>
                      <a:pPr marL="91440" lvl="1" algn="l" fontAlgn="ctr"/>
                      <a:r>
                        <a:rPr lang="en-US" sz="1200" b="0" i="0" u="none" strike="noStrike" dirty="0">
                          <a:solidFill>
                            <a:srgbClr val="000000"/>
                          </a:solidFill>
                          <a:effectLst/>
                          <a:latin typeface="+mj-lt"/>
                        </a:rPr>
                        <a:t>(C) Extensions are within requirement (&lt;30 days, 3 or less)</a:t>
                      </a:r>
                    </a:p>
                  </a:txBody>
                  <a:tcPr marL="9526" marR="9526" marT="952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endParaRPr lang="en-US" sz="1400" b="0" i="0" u="none" strike="noStrike" dirty="0">
                        <a:solidFill>
                          <a:srgbClr val="000000"/>
                        </a:solidFill>
                        <a:effectLst/>
                        <a:latin typeface="+mj-lt"/>
                      </a:endParaRPr>
                    </a:p>
                  </a:txBody>
                  <a:tcPr marL="9526" marR="9526" marT="9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a:endParaRPr lang="en-US" sz="1400" dirty="0">
                        <a:latin typeface="+mj-lt"/>
                      </a:endParaRPr>
                    </a:p>
                  </a:txBody>
                  <a:tcPr marL="9526" marR="9526" marT="9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a:endParaRPr lang="en-US" sz="1400" dirty="0">
                        <a:latin typeface="+mj-lt"/>
                      </a:endParaRPr>
                    </a:p>
                  </a:txBody>
                  <a:tcPr marL="9526" marR="9526" marT="9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400" b="0" i="0" u="none" strike="noStrike" dirty="0" smtClean="0">
                          <a:solidFill>
                            <a:srgbClr val="000000"/>
                          </a:solidFill>
                          <a:effectLst/>
                          <a:latin typeface="+mj-lt"/>
                        </a:rPr>
                        <a:t>x</a:t>
                      </a:r>
                      <a:endParaRPr lang="en-US" sz="1400" b="0" i="0" u="none" strike="noStrike" dirty="0">
                        <a:solidFill>
                          <a:srgbClr val="000000"/>
                        </a:solidFill>
                        <a:effectLst/>
                        <a:latin typeface="+mj-lt"/>
                      </a:endParaRPr>
                    </a:p>
                  </a:txBody>
                  <a:tcPr marL="9526" marR="9526" marT="952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222882">
                <a:tc>
                  <a:txBody>
                    <a:bodyPr/>
                    <a:lstStyle/>
                    <a:p>
                      <a:pPr marL="91440" lvl="1" algn="l" fontAlgn="ctr"/>
                      <a:r>
                        <a:rPr lang="en-US" sz="1200" b="0" i="0" u="none" strike="noStrike" dirty="0">
                          <a:solidFill>
                            <a:srgbClr val="000000"/>
                          </a:solidFill>
                          <a:effectLst/>
                          <a:latin typeface="+mj-lt"/>
                        </a:rPr>
                        <a:t>(T) Most appropriate ‘category’, ‘type’, ‘geography’ are selected</a:t>
                      </a:r>
                    </a:p>
                  </a:txBody>
                  <a:tcPr marL="9526" marR="9526" marT="952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400" b="0" i="0" u="none" strike="noStrike" dirty="0" smtClean="0">
                          <a:solidFill>
                            <a:srgbClr val="000000"/>
                          </a:solidFill>
                          <a:effectLst/>
                          <a:latin typeface="+mj-lt"/>
                        </a:rPr>
                        <a:t>x</a:t>
                      </a:r>
                      <a:endParaRPr lang="en-US" sz="1400" b="0" i="0" u="none" strike="noStrike" dirty="0">
                        <a:solidFill>
                          <a:srgbClr val="000000"/>
                        </a:solidFill>
                        <a:effectLst/>
                        <a:latin typeface="+mj-lt"/>
                      </a:endParaRPr>
                    </a:p>
                  </a:txBody>
                  <a:tcPr marL="9526" marR="9526" marT="9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a:endParaRPr lang="en-US" sz="1400">
                        <a:latin typeface="+mj-lt"/>
                      </a:endParaRPr>
                    </a:p>
                  </a:txBody>
                  <a:tcPr marL="9526" marR="9526" marT="9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a:endParaRPr lang="en-US" sz="1400" dirty="0">
                        <a:latin typeface="+mj-lt"/>
                      </a:endParaRPr>
                    </a:p>
                  </a:txBody>
                  <a:tcPr marL="9526" marR="9526" marT="9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endParaRPr lang="en-US" sz="1400" b="0" i="0" u="none" strike="noStrike" dirty="0">
                        <a:solidFill>
                          <a:srgbClr val="000000"/>
                        </a:solidFill>
                        <a:effectLst/>
                        <a:latin typeface="+mj-lt"/>
                      </a:endParaRPr>
                    </a:p>
                  </a:txBody>
                  <a:tcPr marL="9526" marR="9526" marT="952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222882">
                <a:tc>
                  <a:txBody>
                    <a:bodyPr/>
                    <a:lstStyle/>
                    <a:p>
                      <a:pPr marL="91440" lvl="1" algn="l" defTabSz="457200" rtl="0" eaLnBrk="1" fontAlgn="ctr" latinLnBrk="0" hangingPunct="1"/>
                      <a:r>
                        <a:rPr lang="en-US" sz="1200" b="0" i="0" u="none" strike="noStrike" kern="1200" dirty="0">
                          <a:solidFill>
                            <a:srgbClr val="000000"/>
                          </a:solidFill>
                          <a:effectLst/>
                          <a:latin typeface="+mj-lt"/>
                          <a:ea typeface="+mn-ea"/>
                          <a:cs typeface="+mn-cs"/>
                        </a:rPr>
                        <a:t>(P) Facilitates the handling of disputed CARs</a:t>
                      </a:r>
                    </a:p>
                  </a:txBody>
                  <a:tcPr marL="9526" marR="9526" marT="952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endParaRPr lang="en-US" sz="1400" b="0" i="0" u="none" strike="noStrike" dirty="0">
                        <a:solidFill>
                          <a:srgbClr val="000000"/>
                        </a:solidFill>
                        <a:effectLst/>
                        <a:latin typeface="+mj-lt"/>
                      </a:endParaRPr>
                    </a:p>
                  </a:txBody>
                  <a:tcPr marL="9526" marR="9526" marT="9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a:endParaRPr lang="en-US" sz="1400" dirty="0">
                        <a:latin typeface="+mj-lt"/>
                      </a:endParaRPr>
                    </a:p>
                  </a:txBody>
                  <a:tcPr marL="9526" marR="9526" marT="9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a:endParaRPr lang="en-US" sz="1400" dirty="0">
                        <a:latin typeface="+mj-lt"/>
                      </a:endParaRPr>
                    </a:p>
                  </a:txBody>
                  <a:tcPr marL="9526" marR="9526" marT="9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x</a:t>
                      </a:r>
                      <a:endParaRPr lang="en-US" sz="1400" b="0" i="0" u="none" strike="noStrike" dirty="0">
                        <a:solidFill>
                          <a:srgbClr val="000000"/>
                        </a:solidFill>
                        <a:effectLst/>
                        <a:latin typeface="+mj-lt"/>
                      </a:endParaRPr>
                    </a:p>
                  </a:txBody>
                  <a:tcPr marL="9526" marR="9526" marT="952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252544">
                <a:tc>
                  <a:txBody>
                    <a:bodyPr/>
                    <a:lstStyle/>
                    <a:p>
                      <a:pPr marL="91440" lvl="1" algn="l" defTabSz="457200" rtl="0" eaLnBrk="1" fontAlgn="ctr" latinLnBrk="0" hangingPunct="1"/>
                      <a:r>
                        <a:rPr lang="en-US" sz="1200" b="0" i="0" u="none" strike="noStrike" kern="1200" dirty="0">
                          <a:solidFill>
                            <a:srgbClr val="000000"/>
                          </a:solidFill>
                          <a:effectLst/>
                          <a:latin typeface="+mj-lt"/>
                          <a:ea typeface="+mn-ea"/>
                          <a:cs typeface="+mn-cs"/>
                        </a:rPr>
                        <a:t>(T) Acts on CARs within required timeframe</a:t>
                      </a:r>
                    </a:p>
                  </a:txBody>
                  <a:tcPr marL="9526" marR="9526" marT="952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400" b="0" i="0" u="none" strike="noStrike" dirty="0" smtClean="0">
                          <a:solidFill>
                            <a:srgbClr val="000000"/>
                          </a:solidFill>
                          <a:effectLst/>
                          <a:latin typeface="+mj-lt"/>
                        </a:rPr>
                        <a:t>x</a:t>
                      </a:r>
                      <a:endParaRPr lang="en-US" sz="1400" b="0" i="0" u="none" strike="noStrike" dirty="0">
                        <a:solidFill>
                          <a:srgbClr val="000000"/>
                        </a:solidFill>
                        <a:effectLst/>
                        <a:latin typeface="+mj-lt"/>
                      </a:endParaRPr>
                    </a:p>
                  </a:txBody>
                  <a:tcPr marL="9526" marR="9526" marT="9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a:endParaRPr lang="en-US" sz="1400" dirty="0">
                        <a:latin typeface="+mj-lt"/>
                      </a:endParaRPr>
                    </a:p>
                  </a:txBody>
                  <a:tcPr marL="9526" marR="9526" marT="9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a:endParaRPr lang="en-US" sz="1400" dirty="0">
                        <a:latin typeface="+mj-lt"/>
                      </a:endParaRPr>
                    </a:p>
                  </a:txBody>
                  <a:tcPr marL="9526" marR="9526" marT="9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endParaRPr lang="en-US" sz="1400" b="0" i="0" u="none" strike="noStrike" dirty="0">
                        <a:solidFill>
                          <a:srgbClr val="000000"/>
                        </a:solidFill>
                        <a:effectLst/>
                        <a:latin typeface="+mj-lt"/>
                      </a:endParaRPr>
                    </a:p>
                  </a:txBody>
                  <a:tcPr marL="9526" marR="9526" marT="952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281631">
                <a:tc gridSpan="5">
                  <a:txBody>
                    <a:bodyPr/>
                    <a:lstStyle/>
                    <a:p>
                      <a:pPr marL="91440" lvl="1" algn="ctr" defTabSz="457200" rtl="0" eaLnBrk="1" fontAlgn="ctr" latinLnBrk="0" hangingPunct="1"/>
                      <a:r>
                        <a:rPr lang="en-US" sz="1200" b="1" i="0" u="none" strike="noStrike" kern="1200" dirty="0" smtClean="0">
                          <a:solidFill>
                            <a:srgbClr val="000000"/>
                          </a:solidFill>
                          <a:effectLst/>
                          <a:latin typeface="+mj-lt"/>
                          <a:ea typeface="+mn-ea"/>
                          <a:cs typeface="+mn-cs"/>
                        </a:rPr>
                        <a:t>COMPETITIVENESS</a:t>
                      </a:r>
                      <a:endParaRPr lang="en-US" sz="1200" b="1" i="0" u="none" strike="noStrike" kern="1200" dirty="0">
                        <a:solidFill>
                          <a:srgbClr val="000000"/>
                        </a:solidFill>
                        <a:effectLst/>
                        <a:latin typeface="+mj-lt"/>
                        <a:ea typeface="+mn-ea"/>
                        <a:cs typeface="+mn-cs"/>
                      </a:endParaRPr>
                    </a:p>
                  </a:txBody>
                  <a:tcPr marL="9526" marR="9526" marT="95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pPr algn="ctr" fontAlgn="b"/>
                      <a:endParaRPr lang="en-US" sz="1400" b="0" i="0" u="none" strike="noStrike" dirty="0">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endParaRPr lang="en-US"/>
                    </a:p>
                  </a:txBody>
                  <a:tcPr/>
                </a:tc>
                <a:tc hMerge="1">
                  <a:txBody>
                    <a:bodyPr/>
                    <a:lstStyle/>
                    <a:p>
                      <a:endParaRPr lang="en-US"/>
                    </a:p>
                  </a:txBody>
                  <a:tcPr/>
                </a:tc>
                <a:tc hMerge="1">
                  <a:txBody>
                    <a:bodyPr/>
                    <a:lstStyle/>
                    <a:p>
                      <a:pPr algn="ctr" fontAlgn="b"/>
                      <a:endParaRPr lang="en-US" sz="1400" b="0" i="0" u="none" strike="noStrike" dirty="0">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395441">
                <a:tc>
                  <a:txBody>
                    <a:bodyPr/>
                    <a:lstStyle/>
                    <a:p>
                      <a:pPr marL="91440" lvl="1" algn="l" defTabSz="457200" rtl="0" eaLnBrk="1" fontAlgn="ctr" latinLnBrk="0" hangingPunct="1"/>
                      <a:r>
                        <a:rPr lang="en-US" sz="1200" b="0" i="0" u="none" strike="noStrike" kern="1200" dirty="0">
                          <a:solidFill>
                            <a:srgbClr val="000000"/>
                          </a:solidFill>
                          <a:effectLst/>
                          <a:latin typeface="+mj-lt"/>
                          <a:ea typeface="+mn-ea"/>
                          <a:cs typeface="+mn-cs"/>
                        </a:rPr>
                        <a:t>(C) Analysis shows clear path to root cause and scope; </a:t>
                      </a:r>
                      <a:endParaRPr lang="en-US" sz="1200" b="0" i="0" u="none" strike="noStrike" kern="1200" dirty="0" smtClean="0">
                        <a:solidFill>
                          <a:srgbClr val="000000"/>
                        </a:solidFill>
                        <a:effectLst/>
                        <a:latin typeface="+mj-lt"/>
                        <a:ea typeface="+mn-ea"/>
                        <a:cs typeface="+mn-cs"/>
                      </a:endParaRPr>
                    </a:p>
                    <a:p>
                      <a:pPr marL="91440" lvl="1" algn="l" defTabSz="457200" rtl="0" eaLnBrk="1" fontAlgn="ctr" latinLnBrk="0" hangingPunct="1"/>
                      <a:r>
                        <a:rPr lang="en-US" sz="1200" b="0" i="0" u="none" strike="noStrike" kern="1200" dirty="0" smtClean="0">
                          <a:solidFill>
                            <a:srgbClr val="000000"/>
                          </a:solidFill>
                          <a:effectLst/>
                          <a:latin typeface="+mj-lt"/>
                          <a:ea typeface="+mn-ea"/>
                          <a:cs typeface="+mn-cs"/>
                        </a:rPr>
                        <a:t>stakeholders </a:t>
                      </a:r>
                      <a:r>
                        <a:rPr lang="en-US" sz="1200" b="0" i="0" u="none" strike="noStrike" kern="1200" dirty="0">
                          <a:solidFill>
                            <a:srgbClr val="000000"/>
                          </a:solidFill>
                          <a:effectLst/>
                          <a:latin typeface="+mj-lt"/>
                          <a:ea typeface="+mn-ea"/>
                          <a:cs typeface="+mn-cs"/>
                        </a:rPr>
                        <a:t>identified</a:t>
                      </a:r>
                    </a:p>
                  </a:txBody>
                  <a:tcPr marL="9526" marR="9526" marT="952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400" b="0" i="0" u="none" strike="noStrike" dirty="0" smtClean="0">
                          <a:solidFill>
                            <a:srgbClr val="000000"/>
                          </a:solidFill>
                          <a:effectLst/>
                          <a:latin typeface="+mj-lt"/>
                        </a:rPr>
                        <a:t>x</a:t>
                      </a:r>
                      <a:endParaRPr lang="en-US" sz="1400" b="0" i="0" u="none" strike="noStrike" dirty="0">
                        <a:solidFill>
                          <a:srgbClr val="000000"/>
                        </a:solidFill>
                        <a:effectLst/>
                        <a:latin typeface="+mj-lt"/>
                      </a:endParaRPr>
                    </a:p>
                  </a:txBody>
                  <a:tcPr marL="9526" marR="9526" marT="9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endParaRPr lang="en-US" sz="1400" b="0" i="0" u="none" strike="noStrike" dirty="0">
                        <a:solidFill>
                          <a:srgbClr val="000000"/>
                        </a:solidFill>
                        <a:effectLst/>
                        <a:latin typeface="+mj-lt"/>
                      </a:endParaRPr>
                    </a:p>
                  </a:txBody>
                  <a:tcPr marL="9526" marR="9526" marT="9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a:endParaRPr lang="en-US" sz="1400" dirty="0">
                        <a:latin typeface="+mj-lt"/>
                      </a:endParaRPr>
                    </a:p>
                  </a:txBody>
                  <a:tcPr marL="9526" marR="9526" marT="9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endParaRPr lang="en-US" sz="1400" b="0" i="0" u="none" strike="noStrike" dirty="0">
                        <a:solidFill>
                          <a:srgbClr val="000000"/>
                        </a:solidFill>
                        <a:effectLst/>
                        <a:latin typeface="+mj-lt"/>
                      </a:endParaRPr>
                    </a:p>
                  </a:txBody>
                  <a:tcPr marL="9526" marR="9526" marT="952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473037">
                <a:tc>
                  <a:txBody>
                    <a:bodyPr/>
                    <a:lstStyle/>
                    <a:p>
                      <a:pPr marL="91440" lvl="1" algn="l" defTabSz="457200" rtl="0" eaLnBrk="1" fontAlgn="ctr" latinLnBrk="0" hangingPunct="1"/>
                      <a:r>
                        <a:rPr lang="en-US" sz="1200" b="0" i="0" u="none" strike="noStrike" kern="1200" dirty="0">
                          <a:solidFill>
                            <a:srgbClr val="000000"/>
                          </a:solidFill>
                          <a:effectLst/>
                          <a:latin typeface="+mj-lt"/>
                          <a:ea typeface="+mn-ea"/>
                          <a:cs typeface="+mn-cs"/>
                        </a:rPr>
                        <a:t>(C) Root cause statement is succinct, reasonable, complete </a:t>
                      </a:r>
                      <a:endParaRPr lang="en-US" sz="1200" b="0" i="0" u="none" strike="noStrike" kern="1200" dirty="0" smtClean="0">
                        <a:solidFill>
                          <a:srgbClr val="000000"/>
                        </a:solidFill>
                        <a:effectLst/>
                        <a:latin typeface="+mj-lt"/>
                        <a:ea typeface="+mn-ea"/>
                        <a:cs typeface="+mn-cs"/>
                      </a:endParaRPr>
                    </a:p>
                    <a:p>
                      <a:pPr marL="91440" lvl="1" algn="l" defTabSz="457200" rtl="0" eaLnBrk="1" fontAlgn="ctr" latinLnBrk="0" hangingPunct="1"/>
                      <a:r>
                        <a:rPr lang="en-US" sz="1200" b="0" i="0" u="none" strike="noStrike" kern="1200" dirty="0" smtClean="0">
                          <a:solidFill>
                            <a:srgbClr val="000000"/>
                          </a:solidFill>
                          <a:effectLst/>
                          <a:latin typeface="+mj-lt"/>
                          <a:ea typeface="+mn-ea"/>
                          <a:cs typeface="+mn-cs"/>
                        </a:rPr>
                        <a:t>(</a:t>
                      </a:r>
                      <a:r>
                        <a:rPr lang="en-US" sz="1200" b="0" i="0" u="none" strike="noStrike" kern="1200" dirty="0">
                          <a:solidFill>
                            <a:srgbClr val="000000"/>
                          </a:solidFill>
                          <a:effectLst/>
                          <a:latin typeface="+mj-lt"/>
                          <a:ea typeface="+mn-ea"/>
                          <a:cs typeface="+mn-cs"/>
                        </a:rPr>
                        <a:t>Shows ‘N/A’ for observations) </a:t>
                      </a:r>
                    </a:p>
                  </a:txBody>
                  <a:tcPr marL="9526" marR="9526" marT="952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400" b="0" i="0" u="none" strike="noStrike" dirty="0" smtClean="0">
                          <a:solidFill>
                            <a:srgbClr val="000000"/>
                          </a:solidFill>
                          <a:effectLst/>
                          <a:latin typeface="+mj-lt"/>
                        </a:rPr>
                        <a:t>x</a:t>
                      </a:r>
                      <a:endParaRPr lang="en-US" sz="1400" b="0" i="0" u="none" strike="noStrike" dirty="0">
                        <a:solidFill>
                          <a:srgbClr val="000000"/>
                        </a:solidFill>
                        <a:effectLst/>
                        <a:latin typeface="+mj-lt"/>
                      </a:endParaRPr>
                    </a:p>
                  </a:txBody>
                  <a:tcPr marL="9526" marR="9526" marT="9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endParaRPr lang="en-US" sz="1400" b="0" i="0" u="none" strike="noStrike" dirty="0">
                        <a:solidFill>
                          <a:srgbClr val="000000"/>
                        </a:solidFill>
                        <a:effectLst/>
                        <a:latin typeface="+mj-lt"/>
                      </a:endParaRPr>
                    </a:p>
                  </a:txBody>
                  <a:tcPr marL="9526" marR="9526" marT="9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a:endParaRPr lang="en-US" sz="1400" dirty="0">
                        <a:latin typeface="+mj-lt"/>
                      </a:endParaRPr>
                    </a:p>
                  </a:txBody>
                  <a:tcPr marL="9526" marR="9526" marT="9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endParaRPr lang="en-US" sz="1400" b="0" i="0" u="none" strike="noStrike" dirty="0">
                        <a:solidFill>
                          <a:srgbClr val="000000"/>
                        </a:solidFill>
                        <a:effectLst/>
                        <a:latin typeface="+mj-lt"/>
                      </a:endParaRPr>
                    </a:p>
                  </a:txBody>
                  <a:tcPr marL="9526" marR="9526" marT="952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694596">
                <a:tc>
                  <a:txBody>
                    <a:bodyPr/>
                    <a:lstStyle/>
                    <a:p>
                      <a:pPr marL="91440" lvl="1" algn="l" defTabSz="457200" rtl="0" eaLnBrk="1" fontAlgn="ctr" latinLnBrk="0" hangingPunct="1"/>
                      <a:r>
                        <a:rPr lang="en-US" sz="1200" b="0" i="0" u="none" strike="noStrike" kern="1200" dirty="0">
                          <a:solidFill>
                            <a:srgbClr val="000000"/>
                          </a:solidFill>
                          <a:effectLst/>
                          <a:latin typeface="+mj-lt"/>
                          <a:ea typeface="+mn-ea"/>
                          <a:cs typeface="+mn-cs"/>
                        </a:rPr>
                        <a:t>(C) Corrective actions fix the objective evidence and other problems found; address entire root cause and scope.  For observations, they do not go beyond fixing the objective evidence</a:t>
                      </a:r>
                    </a:p>
                  </a:txBody>
                  <a:tcPr marL="9526" marR="9526" marT="952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400" b="0" i="0" u="none" strike="noStrike" dirty="0" smtClean="0">
                          <a:solidFill>
                            <a:srgbClr val="000000"/>
                          </a:solidFill>
                          <a:effectLst/>
                          <a:latin typeface="+mj-lt"/>
                        </a:rPr>
                        <a:t>x</a:t>
                      </a:r>
                      <a:endParaRPr lang="en-US" sz="1400" b="0" i="0" u="none" strike="noStrike" dirty="0">
                        <a:solidFill>
                          <a:srgbClr val="000000"/>
                        </a:solidFill>
                        <a:effectLst/>
                        <a:latin typeface="+mj-lt"/>
                      </a:endParaRPr>
                    </a:p>
                  </a:txBody>
                  <a:tcPr marL="9526" marR="9526" marT="9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a:endParaRPr lang="en-US" sz="1400" dirty="0">
                        <a:latin typeface="+mj-lt"/>
                      </a:endParaRPr>
                    </a:p>
                  </a:txBody>
                  <a:tcPr marL="9526" marR="9526" marT="9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a:endParaRPr lang="en-US" sz="1400" dirty="0">
                        <a:latin typeface="+mj-lt"/>
                      </a:endParaRPr>
                    </a:p>
                  </a:txBody>
                  <a:tcPr marL="9526" marR="9526" marT="9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endParaRPr lang="en-US" sz="1400" b="0" i="0" u="none" strike="noStrike" dirty="0">
                        <a:solidFill>
                          <a:srgbClr val="000000"/>
                        </a:solidFill>
                        <a:effectLst/>
                        <a:latin typeface="+mj-lt"/>
                      </a:endParaRPr>
                    </a:p>
                  </a:txBody>
                  <a:tcPr marL="9526" marR="9526" marT="952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395441">
                <a:tc>
                  <a:txBody>
                    <a:bodyPr/>
                    <a:lstStyle/>
                    <a:p>
                      <a:pPr marL="91440" lvl="1" algn="l" defTabSz="457200" rtl="0" eaLnBrk="1" fontAlgn="ctr" latinLnBrk="0" hangingPunct="1"/>
                      <a:r>
                        <a:rPr lang="en-US" sz="1200" b="0" i="0" u="none" strike="noStrike" kern="1200" dirty="0">
                          <a:solidFill>
                            <a:srgbClr val="000000"/>
                          </a:solidFill>
                          <a:effectLst/>
                          <a:latin typeface="+mj-lt"/>
                          <a:ea typeface="+mn-ea"/>
                          <a:cs typeface="+mn-cs"/>
                        </a:rPr>
                        <a:t>(C) Milestones address containment &amp; owner’s verification; completed per milestone expectations</a:t>
                      </a:r>
                    </a:p>
                  </a:txBody>
                  <a:tcPr marL="9526" marR="9526" marT="952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400" b="0" i="0" u="none" strike="noStrike" dirty="0" smtClean="0">
                          <a:solidFill>
                            <a:srgbClr val="000000"/>
                          </a:solidFill>
                          <a:effectLst/>
                          <a:latin typeface="+mj-lt"/>
                        </a:rPr>
                        <a:t>X</a:t>
                      </a:r>
                      <a:endParaRPr lang="en-US" sz="1400" b="0" i="0" u="none" strike="noStrike" dirty="0">
                        <a:solidFill>
                          <a:srgbClr val="000000"/>
                        </a:solidFill>
                        <a:effectLst/>
                        <a:latin typeface="+mj-lt"/>
                      </a:endParaRPr>
                    </a:p>
                  </a:txBody>
                  <a:tcPr marL="9526" marR="9526" marT="9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a:endParaRPr lang="en-US" sz="1400" dirty="0">
                        <a:latin typeface="+mj-lt"/>
                      </a:endParaRPr>
                    </a:p>
                  </a:txBody>
                  <a:tcPr marL="9526" marR="9526" marT="9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a:endParaRPr lang="en-US" sz="1400" dirty="0">
                        <a:latin typeface="+mj-lt"/>
                      </a:endParaRPr>
                    </a:p>
                  </a:txBody>
                  <a:tcPr marL="9526" marR="9526" marT="9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endParaRPr lang="en-US" sz="1400" b="0" i="0" u="none" strike="noStrike" dirty="0">
                        <a:solidFill>
                          <a:srgbClr val="000000"/>
                        </a:solidFill>
                        <a:effectLst/>
                        <a:latin typeface="+mj-lt"/>
                      </a:endParaRPr>
                    </a:p>
                  </a:txBody>
                  <a:tcPr marL="9526" marR="9526" marT="952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267937">
                <a:tc>
                  <a:txBody>
                    <a:bodyPr/>
                    <a:lstStyle/>
                    <a:p>
                      <a:pPr marL="91440" lvl="1" algn="l" defTabSz="457200" rtl="0" eaLnBrk="1" fontAlgn="ctr" latinLnBrk="0" hangingPunct="1"/>
                      <a:r>
                        <a:rPr lang="en-US" sz="1200" b="0" i="0" u="none" strike="noStrike" kern="1200" dirty="0">
                          <a:solidFill>
                            <a:srgbClr val="000000"/>
                          </a:solidFill>
                          <a:effectLst/>
                          <a:latin typeface="+mj-lt"/>
                          <a:ea typeface="+mn-ea"/>
                          <a:cs typeface="+mn-cs"/>
                        </a:rPr>
                        <a:t>(P) Verification per requirements </a:t>
                      </a:r>
                    </a:p>
                  </a:txBody>
                  <a:tcPr marL="9526" marR="9526" marT="952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endParaRPr lang="en-US" sz="1400" b="0" i="0" u="none" strike="noStrike" dirty="0">
                        <a:solidFill>
                          <a:srgbClr val="000000"/>
                        </a:solidFill>
                        <a:effectLst/>
                        <a:latin typeface="+mj-lt"/>
                      </a:endParaRPr>
                    </a:p>
                  </a:txBody>
                  <a:tcPr marL="9526" marR="9526" marT="9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a:endParaRPr lang="en-US" sz="1400">
                        <a:latin typeface="+mj-lt"/>
                      </a:endParaRPr>
                    </a:p>
                  </a:txBody>
                  <a:tcPr marL="9526" marR="9526" marT="9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a:endParaRPr lang="en-US" sz="1400" dirty="0">
                        <a:latin typeface="+mj-lt"/>
                      </a:endParaRPr>
                    </a:p>
                  </a:txBody>
                  <a:tcPr marL="9526" marR="9526" marT="9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400" b="0" i="0" u="none" strike="noStrike" dirty="0" smtClean="0">
                          <a:solidFill>
                            <a:srgbClr val="000000"/>
                          </a:solidFill>
                          <a:effectLst/>
                          <a:latin typeface="+mj-lt"/>
                        </a:rPr>
                        <a:t>x</a:t>
                      </a:r>
                      <a:endParaRPr lang="en-US" sz="1400" b="0" i="0" u="none" strike="noStrike" dirty="0">
                        <a:solidFill>
                          <a:srgbClr val="000000"/>
                        </a:solidFill>
                        <a:effectLst/>
                        <a:latin typeface="+mj-lt"/>
                      </a:endParaRPr>
                    </a:p>
                  </a:txBody>
                  <a:tcPr marL="9526" marR="9526" marT="952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260678">
                <a:tc gridSpan="5">
                  <a:txBody>
                    <a:bodyPr/>
                    <a:lstStyle/>
                    <a:p>
                      <a:pPr marL="91440" lvl="1" algn="ctr" defTabSz="457200" rtl="0" eaLnBrk="1" fontAlgn="ctr" latinLnBrk="0" hangingPunct="1"/>
                      <a:r>
                        <a:rPr lang="en-US" sz="1200" b="1" i="0" u="none" strike="noStrike" kern="1200" dirty="0" smtClean="0">
                          <a:solidFill>
                            <a:srgbClr val="000000"/>
                          </a:solidFill>
                          <a:effectLst/>
                          <a:latin typeface="+mj-lt"/>
                          <a:ea typeface="+mn-ea"/>
                          <a:cs typeface="+mn-cs"/>
                        </a:rPr>
                        <a:t>COLLABORATION</a:t>
                      </a:r>
                      <a:endParaRPr lang="en-US" sz="1200" b="1" i="0" u="none" strike="noStrike" kern="1200" dirty="0">
                        <a:solidFill>
                          <a:srgbClr val="000000"/>
                        </a:solidFill>
                        <a:effectLst/>
                        <a:latin typeface="+mj-lt"/>
                        <a:ea typeface="+mn-ea"/>
                        <a:cs typeface="+mn-cs"/>
                      </a:endParaRPr>
                    </a:p>
                  </a:txBody>
                  <a:tcPr marL="85735" marR="9526" marT="95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hMerge="1">
                  <a:txBody>
                    <a:bodyPr/>
                    <a:lstStyle/>
                    <a:p>
                      <a:pPr algn="ctr" fontAlgn="b"/>
                      <a:endParaRPr lang="en-US" sz="1400" b="0" i="0" u="none" strike="noStrike" dirty="0">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hMerge="1">
                  <a:txBody>
                    <a:bodyPr/>
                    <a:lstStyle/>
                    <a:p>
                      <a:endParaRPr lang="en-US" dirty="0"/>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hMerge="1">
                  <a:txBody>
                    <a:bodyPr/>
                    <a:lstStyle/>
                    <a:p>
                      <a:endParaRPr lang="en-US" dirty="0"/>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hMerge="1">
                  <a:txBody>
                    <a:bodyPr/>
                    <a:lstStyle/>
                    <a:p>
                      <a:pPr algn="ctr" fontAlgn="b"/>
                      <a:endParaRPr lang="en-US" sz="1400" b="0" i="0" u="none" strike="noStrike" dirty="0">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r>
              <a:tr h="222882">
                <a:tc>
                  <a:txBody>
                    <a:bodyPr/>
                    <a:lstStyle/>
                    <a:p>
                      <a:pPr marL="0" lvl="0" indent="-365760" algn="l" defTabSz="457200" rtl="0" eaLnBrk="1" fontAlgn="ctr" latinLnBrk="0" hangingPunct="1"/>
                      <a:r>
                        <a:rPr lang="en-US" sz="1200" b="0" i="0" u="none" strike="noStrike" kern="1200" dirty="0" smtClean="0">
                          <a:solidFill>
                            <a:srgbClr val="000000"/>
                          </a:solidFill>
                          <a:effectLst/>
                          <a:latin typeface="+mj-lt"/>
                          <a:ea typeface="+mn-ea"/>
                          <a:cs typeface="+mn-cs"/>
                        </a:rPr>
                        <a:t>(</a:t>
                      </a:r>
                      <a:r>
                        <a:rPr lang="en-US" sz="1200" b="0" i="0" u="none" strike="noStrike" kern="1200" baseline="0" dirty="0" smtClean="0">
                          <a:solidFill>
                            <a:srgbClr val="000000"/>
                          </a:solidFill>
                          <a:effectLst/>
                          <a:latin typeface="+mj-lt"/>
                          <a:ea typeface="+mn-ea"/>
                          <a:cs typeface="+mn-cs"/>
                        </a:rPr>
                        <a:t>L</a:t>
                      </a:r>
                      <a:r>
                        <a:rPr lang="en-US" sz="1200" b="0" i="0" u="none" strike="noStrike" kern="1200" dirty="0" smtClean="0">
                          <a:solidFill>
                            <a:srgbClr val="000000"/>
                          </a:solidFill>
                          <a:effectLst/>
                          <a:latin typeface="+mj-lt"/>
                          <a:ea typeface="+mn-ea"/>
                          <a:cs typeface="+mn-cs"/>
                        </a:rPr>
                        <a:t> </a:t>
                      </a:r>
                      <a:r>
                        <a:rPr lang="en-US" sz="1200" b="0" i="0" u="none" strike="noStrike" kern="1200" dirty="0">
                          <a:solidFill>
                            <a:srgbClr val="000000"/>
                          </a:solidFill>
                          <a:effectLst/>
                          <a:latin typeface="+mj-lt"/>
                          <a:ea typeface="+mn-ea"/>
                          <a:cs typeface="+mn-cs"/>
                        </a:rPr>
                        <a:t>Referenced communications are attached as needed</a:t>
                      </a:r>
                    </a:p>
                  </a:txBody>
                  <a:tcPr marL="85735" marR="9526" marT="952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400" b="0" i="0" u="none" strike="noStrike" dirty="0" smtClean="0">
                          <a:solidFill>
                            <a:srgbClr val="000000"/>
                          </a:solidFill>
                          <a:effectLst/>
                          <a:latin typeface="+mj-lt"/>
                        </a:rPr>
                        <a:t>x</a:t>
                      </a:r>
                      <a:endParaRPr lang="en-US" sz="1400" b="0" i="0" u="none" strike="noStrike" dirty="0">
                        <a:solidFill>
                          <a:srgbClr val="000000"/>
                        </a:solidFill>
                        <a:effectLst/>
                        <a:latin typeface="+mj-lt"/>
                      </a:endParaRPr>
                    </a:p>
                  </a:txBody>
                  <a:tcPr marL="9526" marR="9526" marT="9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a:endParaRPr lang="en-US" sz="1400" dirty="0">
                        <a:latin typeface="+mj-lt"/>
                      </a:endParaRPr>
                    </a:p>
                  </a:txBody>
                  <a:tcPr marL="9526" marR="9526" marT="9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a:endParaRPr lang="en-US" sz="1400" dirty="0">
                        <a:latin typeface="+mj-lt"/>
                      </a:endParaRPr>
                    </a:p>
                  </a:txBody>
                  <a:tcPr marL="9526" marR="9526" marT="9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endParaRPr lang="en-US" sz="1400" b="0" i="0" u="none" strike="noStrike" dirty="0">
                        <a:solidFill>
                          <a:srgbClr val="000000"/>
                        </a:solidFill>
                        <a:effectLst/>
                        <a:latin typeface="+mj-lt"/>
                      </a:endParaRPr>
                    </a:p>
                  </a:txBody>
                  <a:tcPr marL="9526" marR="9526" marT="952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r>
              <a:tr h="395441">
                <a:tc>
                  <a:txBody>
                    <a:bodyPr/>
                    <a:lstStyle/>
                    <a:p>
                      <a:pPr marL="91440" lvl="1" algn="l" defTabSz="457200" rtl="0" eaLnBrk="1" fontAlgn="ctr" latinLnBrk="0" hangingPunct="1"/>
                      <a:r>
                        <a:rPr lang="en-US" sz="1200" b="0" i="0" u="none" strike="noStrike" kern="1200" dirty="0">
                          <a:solidFill>
                            <a:srgbClr val="000000"/>
                          </a:solidFill>
                          <a:effectLst/>
                          <a:latin typeface="+mj-lt"/>
                          <a:ea typeface="+mn-ea"/>
                          <a:cs typeface="+mn-cs"/>
                        </a:rPr>
                        <a:t>(C L)  Evidence of communication for overdue/escalated CARs and other pertinent concerns</a:t>
                      </a:r>
                    </a:p>
                  </a:txBody>
                  <a:tcPr marL="9526" marR="9526" marT="952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endParaRPr lang="en-US" sz="1400" b="0" i="0" u="none" strike="noStrike" dirty="0">
                        <a:solidFill>
                          <a:srgbClr val="000000"/>
                        </a:solidFill>
                        <a:effectLst/>
                        <a:latin typeface="+mj-lt"/>
                      </a:endParaRPr>
                    </a:p>
                  </a:txBody>
                  <a:tcPr marL="9526" marR="9526" marT="9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a:endParaRPr lang="en-US" sz="1400" dirty="0">
                        <a:latin typeface="+mj-lt"/>
                      </a:endParaRPr>
                    </a:p>
                  </a:txBody>
                  <a:tcPr marL="9526" marR="9526" marT="9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a:endParaRPr lang="en-US" sz="1400" dirty="0">
                        <a:latin typeface="+mj-lt"/>
                      </a:endParaRPr>
                    </a:p>
                  </a:txBody>
                  <a:tcPr marL="9526" marR="9526" marT="9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1400" b="0" i="0" u="none" strike="noStrike" dirty="0" smtClean="0">
                          <a:solidFill>
                            <a:srgbClr val="000000"/>
                          </a:solidFill>
                          <a:effectLst/>
                          <a:latin typeface="+mj-lt"/>
                        </a:rPr>
                        <a:t>x</a:t>
                      </a:r>
                      <a:endParaRPr lang="en-US" sz="1400" b="0" i="0" u="none" strike="noStrike" dirty="0">
                        <a:solidFill>
                          <a:srgbClr val="000000"/>
                        </a:solidFill>
                        <a:effectLst/>
                        <a:latin typeface="+mj-lt"/>
                      </a:endParaRPr>
                    </a:p>
                  </a:txBody>
                  <a:tcPr marL="9526" marR="9526" marT="952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r>
              <a:tr h="222882">
                <a:tc>
                  <a:txBody>
                    <a:bodyPr/>
                    <a:lstStyle/>
                    <a:p>
                      <a:pPr marL="91440" lvl="1" algn="l" defTabSz="457200" rtl="0" eaLnBrk="1" fontAlgn="ctr" latinLnBrk="0" hangingPunct="1"/>
                      <a:r>
                        <a:rPr lang="en-US" sz="1200" b="0" i="0" u="none" strike="noStrike" kern="1200" dirty="0">
                          <a:solidFill>
                            <a:srgbClr val="000000"/>
                          </a:solidFill>
                          <a:effectLst/>
                          <a:latin typeface="+mj-lt"/>
                          <a:ea typeface="+mn-ea"/>
                          <a:cs typeface="+mn-cs"/>
                        </a:rPr>
                        <a:t>(P) Trains other CAR Champions</a:t>
                      </a:r>
                    </a:p>
                  </a:txBody>
                  <a:tcPr marL="9526" marR="9526" marT="952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ctr" fontAlgn="b"/>
                      <a:endParaRPr lang="en-US" sz="1400" b="0" i="0" u="none" strike="noStrike" dirty="0">
                        <a:solidFill>
                          <a:srgbClr val="000000"/>
                        </a:solidFill>
                        <a:effectLst/>
                        <a:latin typeface="+mj-lt"/>
                      </a:endParaRPr>
                    </a:p>
                  </a:txBody>
                  <a:tcPr marL="9526" marR="9526" marT="9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ctr"/>
                      <a:endParaRPr lang="en-US" sz="1400">
                        <a:latin typeface="+mj-lt"/>
                      </a:endParaRPr>
                    </a:p>
                  </a:txBody>
                  <a:tcPr marL="9526" marR="9526" marT="9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ctr"/>
                      <a:endParaRPr lang="en-US" sz="1400" dirty="0">
                        <a:latin typeface="+mj-lt"/>
                      </a:endParaRPr>
                    </a:p>
                  </a:txBody>
                  <a:tcPr marL="9526" marR="9526" marT="9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1400" b="0" i="0" u="none" strike="noStrike" dirty="0" smtClean="0">
                          <a:solidFill>
                            <a:srgbClr val="000000"/>
                          </a:solidFill>
                          <a:effectLst/>
                          <a:latin typeface="+mj-lt"/>
                        </a:rPr>
                        <a:t>x</a:t>
                      </a:r>
                      <a:endParaRPr lang="en-US" sz="1400" b="0" i="0" u="none" strike="noStrike" dirty="0">
                        <a:solidFill>
                          <a:srgbClr val="000000"/>
                        </a:solidFill>
                        <a:effectLst/>
                        <a:latin typeface="+mj-lt"/>
                      </a:endParaRPr>
                    </a:p>
                  </a:txBody>
                  <a:tcPr marL="9526" marR="9526" marT="952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r>
            </a:tbl>
          </a:graphicData>
        </a:graphic>
      </p:graphicFrame>
    </p:spTree>
    <p:extLst>
      <p:ext uri="{BB962C8B-B14F-4D97-AF65-F5344CB8AC3E}">
        <p14:creationId xmlns:p14="http://schemas.microsoft.com/office/powerpoint/2010/main" val="19594262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smtClean="0">
                <a:latin typeface="Arial" pitchFamily="34" charset="0"/>
                <a:ea typeface="ＭＳ Ｐゴシック" pitchFamily="34" charset="-128"/>
                <a:cs typeface="Geneva"/>
              </a:rPr>
              <a:t>CAR 153914963</a:t>
            </a:r>
          </a:p>
        </p:txBody>
      </p:sp>
      <p:sp>
        <p:nvSpPr>
          <p:cNvPr id="16387" name="Slide Number Placeholder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6E9272D4-E334-46B1-96BA-45E732EFF0E4}" type="slidenum">
              <a:rPr lang="en-US"/>
              <a:pPr eaLnBrk="1" hangingPunct="1"/>
              <a:t>4</a:t>
            </a:fld>
            <a:endParaRPr lang="en-US"/>
          </a:p>
        </p:txBody>
      </p:sp>
      <p:sp>
        <p:nvSpPr>
          <p:cNvPr id="9" name="TextBox 8"/>
          <p:cNvSpPr txBox="1"/>
          <p:nvPr/>
        </p:nvSpPr>
        <p:spPr>
          <a:xfrm>
            <a:off x="1524264" y="5240867"/>
            <a:ext cx="6189927" cy="1055608"/>
          </a:xfrm>
          <a:prstGeom prst="roundRect">
            <a:avLst/>
          </a:prstGeom>
        </p:spPr>
        <p:style>
          <a:lnRef idx="3">
            <a:schemeClr val="lt1"/>
          </a:lnRef>
          <a:fillRef idx="1">
            <a:schemeClr val="accent3"/>
          </a:fillRef>
          <a:effectRef idx="1">
            <a:schemeClr val="accent3"/>
          </a:effectRef>
          <a:fontRef idx="minor">
            <a:schemeClr val="lt1"/>
          </a:fontRef>
        </p:style>
        <p:txBody>
          <a:bodyPr wrap="square">
            <a:spAutoFit/>
          </a:bodyPr>
          <a:lstStyle/>
          <a:p>
            <a:pPr>
              <a:defRPr/>
            </a:pPr>
            <a:r>
              <a:rPr lang="en-US" sz="1400" b="1" dirty="0" smtClean="0">
                <a:solidFill>
                  <a:srgbClr val="7030A0"/>
                </a:solidFill>
                <a:cs typeface="Arial" pitchFamily="34" charset="0"/>
              </a:rPr>
              <a:t>Excellent </a:t>
            </a:r>
            <a:r>
              <a:rPr lang="en-US" sz="1400" b="1" dirty="0" smtClean="0">
                <a:solidFill>
                  <a:srgbClr val="C00000"/>
                </a:solidFill>
                <a:cs typeface="Arial" pitchFamily="34" charset="0"/>
              </a:rPr>
              <a:t>- </a:t>
            </a:r>
            <a:endParaRPr lang="en-US" sz="1400" b="1" dirty="0">
              <a:solidFill>
                <a:srgbClr val="C00000"/>
              </a:solidFill>
              <a:cs typeface="Arial" pitchFamily="34" charset="0"/>
            </a:endParaRPr>
          </a:p>
          <a:p>
            <a:pPr marL="342900" indent="-342900">
              <a:buAutoNum type="arabicPeriod"/>
              <a:defRPr/>
            </a:pPr>
            <a:r>
              <a:rPr lang="en-US" sz="1400" dirty="0" smtClean="0">
                <a:solidFill>
                  <a:srgbClr val="002060"/>
                </a:solidFill>
                <a:cs typeface="Arial" pitchFamily="34" charset="0"/>
              </a:rPr>
              <a:t>To update the specification in Manual to meet the practiced operation, no containment and effectiveness verification is acceptable.</a:t>
            </a:r>
          </a:p>
          <a:p>
            <a:pPr marL="342900" indent="-342900">
              <a:buAutoNum type="arabicPeriod"/>
              <a:defRPr/>
            </a:pPr>
            <a:r>
              <a:rPr lang="en-US" sz="1400" dirty="0" smtClean="0">
                <a:solidFill>
                  <a:srgbClr val="002060"/>
                </a:solidFill>
                <a:cs typeface="Arial" pitchFamily="34" charset="0"/>
              </a:rPr>
              <a:t>The justification  why no containment and verification is reasonable.</a:t>
            </a:r>
            <a:endParaRPr lang="en-US" sz="1400" dirty="0">
              <a:solidFill>
                <a:srgbClr val="002060"/>
              </a:solidFill>
              <a:cs typeface="Arial" pitchFamily="34" charset="0"/>
            </a:endParaRPr>
          </a:p>
        </p:txBody>
      </p:sp>
      <p:pic>
        <p:nvPicPr>
          <p:cNvPr id="327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7498" y="1076009"/>
            <a:ext cx="6048375" cy="3970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Left Brace 9"/>
          <p:cNvSpPr/>
          <p:nvPr/>
        </p:nvSpPr>
        <p:spPr>
          <a:xfrm rot="5400000">
            <a:off x="4434097" y="2136513"/>
            <a:ext cx="355178" cy="6174844"/>
          </a:xfrm>
          <a:prstGeom prst="leftBrace">
            <a:avLst/>
          </a:prstGeom>
        </p:spPr>
        <p:style>
          <a:lnRef idx="2">
            <a:schemeClr val="accent1"/>
          </a:lnRef>
          <a:fillRef idx="0">
            <a:schemeClr val="accent1"/>
          </a:fillRef>
          <a:effectRef idx="1">
            <a:schemeClr val="accent1"/>
          </a:effectRef>
          <a:fontRef idx="minor">
            <a:schemeClr val="tx1"/>
          </a:fontRef>
        </p:style>
        <p:txBody>
          <a:bodyPr anchor="ctr"/>
          <a:lstStyle/>
          <a:p>
            <a:pPr algn="ctr"/>
            <a:endParaRPr lang="en-US">
              <a:ea typeface="ＭＳ Ｐゴシック" pitchFamily="34" charset="-128"/>
            </a:endParaRPr>
          </a:p>
        </p:txBody>
      </p:sp>
      <p:sp>
        <p:nvSpPr>
          <p:cNvPr id="8" name="TextBox 7"/>
          <p:cNvSpPr txBox="1"/>
          <p:nvPr/>
        </p:nvSpPr>
        <p:spPr>
          <a:xfrm>
            <a:off x="6678876" y="1246491"/>
            <a:ext cx="2040467" cy="1055608"/>
          </a:xfrm>
          <a:prstGeom prst="roundRect">
            <a:avLst/>
          </a:prstGeom>
        </p:spPr>
        <p:style>
          <a:lnRef idx="3">
            <a:schemeClr val="lt1"/>
          </a:lnRef>
          <a:fillRef idx="1">
            <a:schemeClr val="accent3"/>
          </a:fillRef>
          <a:effectRef idx="1">
            <a:schemeClr val="accent3"/>
          </a:effectRef>
          <a:fontRef idx="minor">
            <a:schemeClr val="lt1"/>
          </a:fontRef>
        </p:style>
        <p:txBody>
          <a:bodyPr wrap="square">
            <a:spAutoFit/>
          </a:bodyPr>
          <a:lstStyle/>
          <a:p>
            <a:pPr>
              <a:defRPr/>
            </a:pPr>
            <a:r>
              <a:rPr lang="en-US" sz="1400" dirty="0" smtClean="0">
                <a:solidFill>
                  <a:srgbClr val="002060"/>
                </a:solidFill>
                <a:cs typeface="Arial" pitchFamily="34" charset="0"/>
              </a:rPr>
              <a:t>The </a:t>
            </a:r>
            <a:r>
              <a:rPr lang="en-US" sz="1400" dirty="0">
                <a:solidFill>
                  <a:srgbClr val="002060"/>
                </a:solidFill>
                <a:cs typeface="Arial" pitchFamily="34" charset="0"/>
              </a:rPr>
              <a:t>selection Scope of Category, Type and Geography are  suitable </a:t>
            </a:r>
          </a:p>
        </p:txBody>
      </p:sp>
      <p:sp>
        <p:nvSpPr>
          <p:cNvPr id="11" name="Left Brace 10"/>
          <p:cNvSpPr/>
          <p:nvPr/>
        </p:nvSpPr>
        <p:spPr>
          <a:xfrm>
            <a:off x="6501287" y="1246491"/>
            <a:ext cx="355178" cy="1140046"/>
          </a:xfrm>
          <a:prstGeom prst="leftBrace">
            <a:avLst>
              <a:gd name="adj1" fmla="val 234792"/>
              <a:gd name="adj2" fmla="val 41421"/>
            </a:avLst>
          </a:prstGeom>
        </p:spPr>
        <p:style>
          <a:lnRef idx="2">
            <a:schemeClr val="accent1"/>
          </a:lnRef>
          <a:fillRef idx="0">
            <a:schemeClr val="accent1"/>
          </a:fillRef>
          <a:effectRef idx="1">
            <a:schemeClr val="accent1"/>
          </a:effectRef>
          <a:fontRef idx="minor">
            <a:schemeClr val="tx1"/>
          </a:fontRef>
        </p:style>
        <p:txBody>
          <a:bodyPr anchor="ctr"/>
          <a:lstStyle/>
          <a:p>
            <a:pPr algn="ctr"/>
            <a:endParaRPr lang="en-US">
              <a:ea typeface="ＭＳ Ｐゴシック" pitchFamily="34" charset="-128"/>
            </a:endParaRPr>
          </a:p>
        </p:txBody>
      </p:sp>
    </p:spTree>
    <p:extLst>
      <p:ext uri="{BB962C8B-B14F-4D97-AF65-F5344CB8AC3E}">
        <p14:creationId xmlns:p14="http://schemas.microsoft.com/office/powerpoint/2010/main" val="34805337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smtClean="0">
                <a:latin typeface="Arial" pitchFamily="34" charset="0"/>
                <a:ea typeface="ＭＳ Ｐゴシック" pitchFamily="34" charset="-128"/>
                <a:cs typeface="Geneva"/>
              </a:rPr>
              <a:t>CAR 153914963</a:t>
            </a:r>
          </a:p>
        </p:txBody>
      </p:sp>
      <p:sp>
        <p:nvSpPr>
          <p:cNvPr id="16387" name="Slide Number Placeholder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6E9272D4-E334-46B1-96BA-45E732EFF0E4}" type="slidenum">
              <a:rPr lang="en-US"/>
              <a:pPr eaLnBrk="1" hangingPunct="1"/>
              <a:t>5</a:t>
            </a:fld>
            <a:endParaRPr lang="en-US"/>
          </a:p>
        </p:txBody>
      </p:sp>
      <p:sp>
        <p:nvSpPr>
          <p:cNvPr id="10" name="Left Brace 9"/>
          <p:cNvSpPr/>
          <p:nvPr/>
        </p:nvSpPr>
        <p:spPr>
          <a:xfrm>
            <a:off x="7871619" y="4559300"/>
            <a:ext cx="347662" cy="1363133"/>
          </a:xfrm>
          <a:prstGeom prst="leftBrace">
            <a:avLst/>
          </a:prstGeom>
        </p:spPr>
        <p:style>
          <a:lnRef idx="2">
            <a:schemeClr val="accent1"/>
          </a:lnRef>
          <a:fillRef idx="0">
            <a:schemeClr val="accent1"/>
          </a:fillRef>
          <a:effectRef idx="1">
            <a:schemeClr val="accent1"/>
          </a:effectRef>
          <a:fontRef idx="minor">
            <a:schemeClr val="tx1"/>
          </a:fontRef>
        </p:style>
        <p:txBody>
          <a:bodyPr anchor="ctr"/>
          <a:lstStyle/>
          <a:p>
            <a:pPr algn="ctr"/>
            <a:endParaRPr lang="en-US">
              <a:ea typeface="ＭＳ Ｐゴシック" pitchFamily="34" charset="-128"/>
            </a:endParaRPr>
          </a:p>
        </p:txBody>
      </p:sp>
      <p:sp>
        <p:nvSpPr>
          <p:cNvPr id="8" name="TextBox 7"/>
          <p:cNvSpPr txBox="1"/>
          <p:nvPr/>
        </p:nvSpPr>
        <p:spPr>
          <a:xfrm>
            <a:off x="457200" y="3946895"/>
            <a:ext cx="2446867" cy="1770698"/>
          </a:xfrm>
          <a:prstGeom prst="roundRect">
            <a:avLst/>
          </a:prstGeom>
        </p:spPr>
        <p:style>
          <a:lnRef idx="3">
            <a:schemeClr val="lt1"/>
          </a:lnRef>
          <a:fillRef idx="1">
            <a:schemeClr val="accent3"/>
          </a:fillRef>
          <a:effectRef idx="1">
            <a:schemeClr val="accent3"/>
          </a:effectRef>
          <a:fontRef idx="minor">
            <a:schemeClr val="lt1"/>
          </a:fontRef>
        </p:style>
        <p:txBody>
          <a:bodyPr wrap="square">
            <a:spAutoFit/>
          </a:bodyPr>
          <a:lstStyle/>
          <a:p>
            <a:pPr>
              <a:defRPr/>
            </a:pPr>
            <a:r>
              <a:rPr lang="en-US" sz="1400" dirty="0" smtClean="0">
                <a:solidFill>
                  <a:srgbClr val="002060"/>
                </a:solidFill>
                <a:cs typeface="Arial" pitchFamily="34" charset="0"/>
              </a:rPr>
              <a:t>- The </a:t>
            </a:r>
            <a:r>
              <a:rPr lang="en-US" sz="1400" dirty="0">
                <a:solidFill>
                  <a:srgbClr val="002060"/>
                </a:solidFill>
                <a:cs typeface="Arial" pitchFamily="34" charset="0"/>
              </a:rPr>
              <a:t>corrective actions are divided by 2 milestones </a:t>
            </a:r>
          </a:p>
          <a:p>
            <a:pPr>
              <a:defRPr/>
            </a:pPr>
            <a:endParaRPr lang="en-US" sz="1400" dirty="0" smtClean="0">
              <a:solidFill>
                <a:srgbClr val="002060"/>
              </a:solidFill>
              <a:cs typeface="Arial" pitchFamily="34" charset="0"/>
            </a:endParaRPr>
          </a:p>
          <a:p>
            <a:pPr>
              <a:defRPr/>
            </a:pPr>
            <a:r>
              <a:rPr lang="en-US" sz="1400" dirty="0" smtClean="0">
                <a:solidFill>
                  <a:srgbClr val="002060"/>
                </a:solidFill>
                <a:cs typeface="Arial" pitchFamily="34" charset="0"/>
              </a:rPr>
              <a:t>- Detailed </a:t>
            </a:r>
            <a:r>
              <a:rPr lang="en-US" sz="1400" dirty="0">
                <a:solidFill>
                  <a:srgbClr val="002060"/>
                </a:solidFill>
                <a:cs typeface="Arial" pitchFamily="34" charset="0"/>
              </a:rPr>
              <a:t>description for </a:t>
            </a:r>
            <a:r>
              <a:rPr lang="en-US" sz="1400" dirty="0" smtClean="0">
                <a:solidFill>
                  <a:srgbClr val="002060"/>
                </a:solidFill>
                <a:cs typeface="Arial" pitchFamily="34" charset="0"/>
              </a:rPr>
              <a:t>action taken</a:t>
            </a:r>
            <a:r>
              <a:rPr lang="en-US" sz="1400" dirty="0">
                <a:solidFill>
                  <a:srgbClr val="002060"/>
                </a:solidFill>
                <a:cs typeface="Arial" pitchFamily="34" charset="0"/>
              </a:rPr>
              <a:t>, </a:t>
            </a:r>
            <a:r>
              <a:rPr lang="en-US" sz="1400" dirty="0" smtClean="0">
                <a:solidFill>
                  <a:srgbClr val="002060"/>
                </a:solidFill>
                <a:cs typeface="Arial" pitchFamily="34" charset="0"/>
              </a:rPr>
              <a:t>and evidences </a:t>
            </a:r>
            <a:r>
              <a:rPr lang="en-US" sz="1400" dirty="0">
                <a:solidFill>
                  <a:srgbClr val="002060"/>
                </a:solidFill>
                <a:cs typeface="Arial" pitchFamily="34" charset="0"/>
              </a:rPr>
              <a:t>provided.</a:t>
            </a:r>
          </a:p>
        </p:txBody>
      </p:sp>
      <p:pic>
        <p:nvPicPr>
          <p:cNvPr id="337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772" y="682401"/>
            <a:ext cx="6824321" cy="27635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37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509" y="3200720"/>
            <a:ext cx="6093092" cy="31632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 name="Straight Connector 2"/>
          <p:cNvCxnSpPr/>
          <p:nvPr/>
        </p:nvCxnSpPr>
        <p:spPr>
          <a:xfrm flipV="1">
            <a:off x="2226733" y="2319867"/>
            <a:ext cx="4673600" cy="8466"/>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V="1">
            <a:off x="4309533" y="4953000"/>
            <a:ext cx="3909748" cy="8466"/>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61997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smtClean="0">
                <a:latin typeface="Arial" pitchFamily="34" charset="0"/>
                <a:ea typeface="ＭＳ Ｐゴシック" pitchFamily="34" charset="-128"/>
                <a:cs typeface="Geneva"/>
              </a:rPr>
              <a:t>CAR 153914963</a:t>
            </a:r>
          </a:p>
        </p:txBody>
      </p:sp>
      <p:sp>
        <p:nvSpPr>
          <p:cNvPr id="16387" name="Slide Number Placeholder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6E9272D4-E334-46B1-96BA-45E732EFF0E4}" type="slidenum">
              <a:rPr lang="en-US"/>
              <a:pPr eaLnBrk="1" hangingPunct="1"/>
              <a:t>6</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200" y="895349"/>
            <a:ext cx="6832600" cy="55393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ular Callout 6"/>
          <p:cNvSpPr/>
          <p:nvPr/>
        </p:nvSpPr>
        <p:spPr>
          <a:xfrm>
            <a:off x="7239000" y="895349"/>
            <a:ext cx="1603706" cy="1374506"/>
          </a:xfrm>
          <a:prstGeom prst="wedgeRectCallout">
            <a:avLst>
              <a:gd name="adj1" fmla="val -98328"/>
              <a:gd name="adj2" fmla="val 42206"/>
            </a:avLst>
          </a:prstGeom>
          <a:ln/>
        </p:spPr>
        <p:style>
          <a:lnRef idx="3">
            <a:schemeClr val="lt1"/>
          </a:lnRef>
          <a:fillRef idx="1">
            <a:schemeClr val="accent3"/>
          </a:fillRef>
          <a:effectRef idx="1">
            <a:schemeClr val="accent3"/>
          </a:effectRef>
          <a:fontRef idx="minor">
            <a:schemeClr val="lt1"/>
          </a:fontRef>
        </p:style>
        <p:txBody>
          <a:bodyPr/>
          <a:lstStyle/>
          <a:p>
            <a:r>
              <a:rPr lang="en-US" sz="1400" dirty="0" smtClean="0">
                <a:solidFill>
                  <a:srgbClr val="002060"/>
                </a:solidFill>
                <a:ea typeface="ＭＳ Ｐゴシック" pitchFamily="34" charset="-128"/>
                <a:cs typeface="Arial" pitchFamily="34" charset="0"/>
              </a:rPr>
              <a:t>CAR responses submitted and reviewed on time within the timeframe</a:t>
            </a:r>
            <a:endParaRPr lang="en-US" sz="1400" dirty="0">
              <a:solidFill>
                <a:srgbClr val="002060"/>
              </a:solidFill>
              <a:ea typeface="ＭＳ Ｐゴシック" pitchFamily="34" charset="-128"/>
              <a:cs typeface="Arial" pitchFamily="34" charset="0"/>
            </a:endParaRPr>
          </a:p>
        </p:txBody>
      </p:sp>
    </p:spTree>
    <p:extLst>
      <p:ext uri="{BB962C8B-B14F-4D97-AF65-F5344CB8AC3E}">
        <p14:creationId xmlns:p14="http://schemas.microsoft.com/office/powerpoint/2010/main" val="13175539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smtClean="0">
                <a:latin typeface="Arial" pitchFamily="34" charset="0"/>
                <a:ea typeface="ＭＳ Ｐゴシック" pitchFamily="34" charset="-128"/>
                <a:cs typeface="Geneva"/>
              </a:rPr>
              <a:t>CAR 153914963</a:t>
            </a:r>
          </a:p>
        </p:txBody>
      </p:sp>
      <p:sp>
        <p:nvSpPr>
          <p:cNvPr id="16387" name="Slide Number Placeholder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6E9272D4-E334-46B1-96BA-45E732EFF0E4}" type="slidenum">
              <a:rPr lang="en-US"/>
              <a:pPr eaLnBrk="1" hangingPunct="1"/>
              <a:t>7</a:t>
            </a:fld>
            <a:endParaRPr lang="en-US"/>
          </a:p>
        </p:txBody>
      </p:sp>
      <p:sp>
        <p:nvSpPr>
          <p:cNvPr id="2" name="TextBox 1"/>
          <p:cNvSpPr txBox="1"/>
          <p:nvPr/>
        </p:nvSpPr>
        <p:spPr>
          <a:xfrm>
            <a:off x="999067" y="1210733"/>
            <a:ext cx="7467600" cy="4062651"/>
          </a:xfrm>
          <a:prstGeom prst="rect">
            <a:avLst/>
          </a:prstGeom>
          <a:noFill/>
        </p:spPr>
        <p:txBody>
          <a:bodyPr wrap="square" rtlCol="0">
            <a:spAutoFit/>
          </a:bodyPr>
          <a:lstStyle/>
          <a:p>
            <a:r>
              <a:rPr lang="en-US" sz="2400" b="1" dirty="0" smtClean="0">
                <a:solidFill>
                  <a:srgbClr val="7030A0"/>
                </a:solidFill>
                <a:cs typeface="Arial" pitchFamily="34" charset="0"/>
              </a:rPr>
              <a:t>Additional comments</a:t>
            </a:r>
          </a:p>
          <a:p>
            <a:endParaRPr lang="en-US" dirty="0" smtClean="0">
              <a:latin typeface="Arial" pitchFamily="34" charset="0"/>
              <a:cs typeface="Arial" pitchFamily="34" charset="0"/>
            </a:endParaRPr>
          </a:p>
          <a:p>
            <a:r>
              <a:rPr lang="en-US" dirty="0" smtClean="0">
                <a:latin typeface="Arial" pitchFamily="34" charset="0"/>
                <a:cs typeface="Arial" pitchFamily="34" charset="0"/>
              </a:rPr>
              <a:t>This is a example of handling a CAR related to the conflict between the specification in the Quality document and practiced operation.</a:t>
            </a:r>
          </a:p>
          <a:p>
            <a:endParaRPr lang="en-US" dirty="0">
              <a:cs typeface="Arial" pitchFamily="34" charset="0"/>
            </a:endParaRPr>
          </a:p>
          <a:p>
            <a:r>
              <a:rPr lang="en-US" dirty="0" smtClean="0">
                <a:cs typeface="Arial" pitchFamily="34" charset="0"/>
              </a:rPr>
              <a:t>On </a:t>
            </a:r>
            <a:r>
              <a:rPr lang="en-US" dirty="0">
                <a:cs typeface="Arial" pitchFamily="34" charset="0"/>
              </a:rPr>
              <a:t>basic of compliance with accreditation </a:t>
            </a:r>
            <a:r>
              <a:rPr lang="en-US" dirty="0" smtClean="0">
                <a:cs typeface="Arial" pitchFamily="34" charset="0"/>
              </a:rPr>
              <a:t>standards, </a:t>
            </a:r>
            <a:r>
              <a:rPr lang="en-US" dirty="0" smtClean="0">
                <a:latin typeface="Arial" pitchFamily="34" charset="0"/>
                <a:cs typeface="Arial" pitchFamily="34" charset="0"/>
              </a:rPr>
              <a:t>2 corrective  directions can be considered:</a:t>
            </a:r>
          </a:p>
          <a:p>
            <a:endParaRPr lang="en-US" dirty="0" smtClean="0">
              <a:latin typeface="Arial" pitchFamily="34" charset="0"/>
              <a:cs typeface="Arial" pitchFamily="34" charset="0"/>
            </a:endParaRPr>
          </a:p>
          <a:p>
            <a:pPr marL="342900" indent="-342900">
              <a:buAutoNum type="alphaUcPeriod"/>
            </a:pPr>
            <a:r>
              <a:rPr lang="en-US" dirty="0" smtClean="0">
                <a:cs typeface="Arial" pitchFamily="34" charset="0"/>
              </a:rPr>
              <a:t>Adjust the quality document to meet the practiced operation</a:t>
            </a:r>
          </a:p>
          <a:p>
            <a:pPr marL="800100" lvl="1" indent="-342900">
              <a:buFont typeface="Arial" panose="020B0604020202020204" pitchFamily="34" charset="0"/>
              <a:buChar char="•"/>
            </a:pPr>
            <a:r>
              <a:rPr lang="en-US" dirty="0" smtClean="0">
                <a:cs typeface="Arial" pitchFamily="34" charset="0"/>
              </a:rPr>
              <a:t>The document owner, process owner or other stakeholders will be involved and agreed.</a:t>
            </a:r>
          </a:p>
          <a:p>
            <a:pPr marL="800100" lvl="1" indent="-342900">
              <a:buFont typeface="Arial" panose="020B0604020202020204" pitchFamily="34" charset="0"/>
              <a:buChar char="•"/>
            </a:pPr>
            <a:endParaRPr lang="en-US" dirty="0" smtClean="0">
              <a:cs typeface="Arial" pitchFamily="34" charset="0"/>
            </a:endParaRPr>
          </a:p>
          <a:p>
            <a:r>
              <a:rPr lang="en-US" dirty="0" smtClean="0">
                <a:cs typeface="Arial" pitchFamily="34" charset="0"/>
              </a:rPr>
              <a:t>B. Adjust the current operation to meet the quality document.</a:t>
            </a:r>
          </a:p>
          <a:p>
            <a:pPr marL="742950" lvl="1" indent="-285750">
              <a:buFont typeface="Arial" panose="020B0604020202020204" pitchFamily="34" charset="0"/>
              <a:buChar char="•"/>
            </a:pPr>
            <a:r>
              <a:rPr lang="en-US" dirty="0" smtClean="0">
                <a:cs typeface="Arial" pitchFamily="34" charset="0"/>
              </a:rPr>
              <a:t>It might impact the ability and efficiency of operation	</a:t>
            </a:r>
            <a:endParaRPr lang="en-US" dirty="0" smtClean="0">
              <a:latin typeface="Arial" pitchFamily="34" charset="0"/>
              <a:cs typeface="Arial" pitchFamily="34" charset="0"/>
            </a:endParaRPr>
          </a:p>
        </p:txBody>
      </p:sp>
    </p:spTree>
    <p:extLst>
      <p:ext uri="{BB962C8B-B14F-4D97-AF65-F5344CB8AC3E}">
        <p14:creationId xmlns:p14="http://schemas.microsoft.com/office/powerpoint/2010/main" val="35055090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smtClean="0">
                <a:latin typeface="Arial" pitchFamily="34" charset="0"/>
                <a:ea typeface="ＭＳ Ｐゴシック" pitchFamily="34" charset="-128"/>
                <a:cs typeface="Geneva"/>
              </a:rPr>
              <a:t>CAR 153914963 – CBS Check</a:t>
            </a:r>
          </a:p>
        </p:txBody>
      </p:sp>
      <p:sp>
        <p:nvSpPr>
          <p:cNvPr id="21507" name="Slide Number Placeholder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4DD6D442-2D43-433C-A197-785F3FEFD89F}" type="slidenum">
              <a:rPr lang="en-US"/>
              <a:pPr eaLnBrk="1" hangingPunct="1"/>
              <a:t>8</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216966726"/>
              </p:ext>
            </p:extLst>
          </p:nvPr>
        </p:nvGraphicFramePr>
        <p:xfrm>
          <a:off x="692150" y="1149350"/>
          <a:ext cx="7759700" cy="4573917"/>
        </p:xfrm>
        <a:graphic>
          <a:graphicData uri="http://schemas.openxmlformats.org/drawingml/2006/table">
            <a:tbl>
              <a:tblPr/>
              <a:tblGrid>
                <a:gridCol w="3238500"/>
                <a:gridCol w="1130300"/>
                <a:gridCol w="1130300"/>
                <a:gridCol w="1130300"/>
                <a:gridCol w="1130300"/>
              </a:tblGrid>
              <a:tr h="222250">
                <a:tc>
                  <a:txBody>
                    <a:body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alibri" pitchFamily="34" charset="0"/>
                          <a:ea typeface="ＭＳ Ｐゴシック" pitchFamily="34" charset="-128"/>
                        </a:rPr>
                        <a:t>CBS Requirements</a:t>
                      </a:r>
                    </a:p>
                  </a:txBody>
                  <a:tcPr marL="9525" marR="9525" marT="9528" marB="0" anchor="b"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alibri" pitchFamily="34" charset="0"/>
                          <a:ea typeface="ＭＳ Ｐゴシック" pitchFamily="34" charset="-128"/>
                        </a:rPr>
                        <a:t>Excellent</a:t>
                      </a:r>
                    </a:p>
                  </a:txBody>
                  <a:tcPr marL="9525" marR="9525" marT="9528"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alibri" pitchFamily="34" charset="0"/>
                          <a:ea typeface="ＭＳ Ｐゴシック" pitchFamily="34" charset="-128"/>
                        </a:rPr>
                        <a:t>Moderate</a:t>
                      </a:r>
                    </a:p>
                  </a:txBody>
                  <a:tcPr marL="9525" marR="9525" marT="9528"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alibri" pitchFamily="34" charset="0"/>
                          <a:ea typeface="ＭＳ Ｐゴシック" pitchFamily="34" charset="-128"/>
                        </a:rPr>
                        <a:t>Need Improve</a:t>
                      </a:r>
                    </a:p>
                  </a:txBody>
                  <a:tcPr marL="9525" marR="9525" marT="9528"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alibri" pitchFamily="34" charset="0"/>
                          <a:ea typeface="ＭＳ Ｐゴシック" pitchFamily="34" charset="-128"/>
                        </a:rPr>
                        <a:t>N/A</a:t>
                      </a:r>
                    </a:p>
                  </a:txBody>
                  <a:tcPr marL="9525" marR="9525" marT="9528" marB="0" anchor="b"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320675">
                <a:tc>
                  <a:txBody>
                    <a:bodyPr/>
                    <a:lstStyle/>
                    <a:p>
                      <a:pPr marL="0" marR="0" lvl="0" indent="0" algn="l" defTabSz="457200" rtl="0" eaLnBrk="1" fontAlgn="ctr" latinLnBrk="0" hangingPunct="1">
                        <a:lnSpc>
                          <a:spcPct val="100000"/>
                        </a:lnSpc>
                        <a:spcBef>
                          <a:spcPct val="0"/>
                        </a:spcBef>
                        <a:spcAft>
                          <a:spcPct val="0"/>
                        </a:spcAft>
                        <a:buClrTx/>
                        <a:buSzTx/>
                        <a:buFontTx/>
                        <a:buNone/>
                        <a:tabLst/>
                      </a:pPr>
                      <a:r>
                        <a:rPr kumimoji="0" lang="en-US" sz="1000" b="0" i="1" u="none" strike="noStrike" cap="none" normalizeH="0" baseline="0" smtClean="0">
                          <a:ln>
                            <a:noFill/>
                          </a:ln>
                          <a:solidFill>
                            <a:srgbClr val="000000"/>
                          </a:solidFill>
                          <a:effectLst/>
                          <a:latin typeface="Times New Roman" pitchFamily="18" charset="0"/>
                          <a:ea typeface="ＭＳ Ｐゴシック" pitchFamily="34" charset="-128"/>
                        </a:rPr>
                        <a:t>(C) Extensions are within requirement (&lt;30 days, 3 or less)</a:t>
                      </a:r>
                    </a:p>
                  </a:txBody>
                  <a:tcPr marL="9525" marR="9525" marT="9528" marB="0" anchor="ctr"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defRPr/>
                      </a:pPr>
                      <a:r>
                        <a:rPr kumimoji="0" lang="en-US" sz="1400" b="0" i="0" u="none" strike="noStrike" cap="none" normalizeH="0" baseline="0" dirty="0" smtClean="0">
                          <a:ln>
                            <a:noFill/>
                          </a:ln>
                          <a:solidFill>
                            <a:srgbClr val="000000"/>
                          </a:solidFill>
                          <a:effectLst/>
                          <a:latin typeface="Calibri" pitchFamily="34" charset="0"/>
                          <a:ea typeface="ＭＳ Ｐゴシック" pitchFamily="34" charset="-128"/>
                        </a:rPr>
                        <a:t>√</a:t>
                      </a: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C000"/>
                    </a:solidFill>
                  </a:tcPr>
                </a:tc>
              </a:tr>
              <a:tr h="320675">
                <a:tc>
                  <a:txBody>
                    <a:bodyPr/>
                    <a:lstStyle/>
                    <a:p>
                      <a:pPr marL="0" marR="0" lvl="0" indent="0" algn="l" defTabSz="457200" rtl="0" eaLnBrk="1" fontAlgn="ctr" latinLnBrk="0" hangingPunct="1">
                        <a:lnSpc>
                          <a:spcPct val="100000"/>
                        </a:lnSpc>
                        <a:spcBef>
                          <a:spcPct val="0"/>
                        </a:spcBef>
                        <a:spcAft>
                          <a:spcPct val="0"/>
                        </a:spcAft>
                        <a:buClrTx/>
                        <a:buSzTx/>
                        <a:buFontTx/>
                        <a:buNone/>
                        <a:tabLst/>
                      </a:pPr>
                      <a:r>
                        <a:rPr kumimoji="0" lang="en-US" sz="1000" b="0" i="1" u="none" strike="noStrike" cap="none" normalizeH="0" baseline="0" smtClean="0">
                          <a:ln>
                            <a:noFill/>
                          </a:ln>
                          <a:solidFill>
                            <a:srgbClr val="000000"/>
                          </a:solidFill>
                          <a:effectLst/>
                          <a:latin typeface="Times New Roman" pitchFamily="18" charset="0"/>
                          <a:ea typeface="ＭＳ Ｐゴシック" pitchFamily="34" charset="-128"/>
                        </a:rPr>
                        <a:t>(T) Most appropriate ‘category’, ‘type’, ‘geography’ are selected</a:t>
                      </a:r>
                    </a:p>
                  </a:txBody>
                  <a:tcPr marL="9525" marR="9525" marT="9528" marB="0" anchor="ctr"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alibri" pitchFamily="34" charset="0"/>
                          <a:ea typeface="ＭＳ Ｐゴシック" pitchFamily="34" charset="-128"/>
                        </a:rPr>
                        <a:t>√</a:t>
                      </a: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C000"/>
                    </a:solidFill>
                  </a:tcPr>
                </a:tc>
              </a:tr>
              <a:tr h="320675">
                <a:tc>
                  <a:txBody>
                    <a:bodyPr/>
                    <a:lstStyle/>
                    <a:p>
                      <a:pPr marL="0" marR="0" lvl="0" indent="0" algn="l" defTabSz="457200" rtl="0" eaLnBrk="1" fontAlgn="ctr" latinLnBrk="0" hangingPunct="1">
                        <a:lnSpc>
                          <a:spcPct val="100000"/>
                        </a:lnSpc>
                        <a:spcBef>
                          <a:spcPct val="0"/>
                        </a:spcBef>
                        <a:spcAft>
                          <a:spcPct val="0"/>
                        </a:spcAft>
                        <a:buClrTx/>
                        <a:buSzTx/>
                        <a:buFontTx/>
                        <a:buNone/>
                        <a:tabLst/>
                      </a:pPr>
                      <a:r>
                        <a:rPr kumimoji="0" lang="en-US" sz="1000" b="0" i="1" u="none" strike="noStrike" cap="none" normalizeH="0" baseline="0" smtClean="0">
                          <a:ln>
                            <a:noFill/>
                          </a:ln>
                          <a:solidFill>
                            <a:srgbClr val="000000"/>
                          </a:solidFill>
                          <a:effectLst/>
                          <a:latin typeface="Times New Roman" pitchFamily="18" charset="0"/>
                          <a:ea typeface="ＭＳ Ｐゴシック" pitchFamily="34" charset="-128"/>
                        </a:rPr>
                        <a:t>(P) Facilitates the handling of disputed CARs</a:t>
                      </a:r>
                    </a:p>
                  </a:txBody>
                  <a:tcPr marL="9525" marR="9525" marT="9528" marB="0" anchor="ctr"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alibri" pitchFamily="34" charset="0"/>
                          <a:ea typeface="ＭＳ Ｐゴシック" pitchFamily="34" charset="-128"/>
                        </a:rPr>
                        <a:t>√</a:t>
                      </a:r>
                    </a:p>
                  </a:txBody>
                  <a:tcPr marL="9525" marR="9525" marT="9528" marB="0" anchor="ctr"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C000"/>
                    </a:solidFill>
                  </a:tcPr>
                </a:tc>
              </a:tr>
              <a:tr h="320675">
                <a:tc>
                  <a:txBody>
                    <a:bodyPr/>
                    <a:lstStyle/>
                    <a:p>
                      <a:pPr marL="0" marR="0" lvl="0" indent="0" algn="l" defTabSz="457200" rtl="0" eaLnBrk="1" fontAlgn="ctr" latinLnBrk="0" hangingPunct="1">
                        <a:lnSpc>
                          <a:spcPct val="100000"/>
                        </a:lnSpc>
                        <a:spcBef>
                          <a:spcPct val="0"/>
                        </a:spcBef>
                        <a:spcAft>
                          <a:spcPct val="0"/>
                        </a:spcAft>
                        <a:buClrTx/>
                        <a:buSzTx/>
                        <a:buFontTx/>
                        <a:buNone/>
                        <a:tabLst/>
                      </a:pPr>
                      <a:r>
                        <a:rPr kumimoji="0" lang="en-US" sz="1000" b="0" i="1" u="none" strike="noStrike" cap="none" normalizeH="0" baseline="0" smtClean="0">
                          <a:ln>
                            <a:noFill/>
                          </a:ln>
                          <a:solidFill>
                            <a:srgbClr val="000000"/>
                          </a:solidFill>
                          <a:effectLst/>
                          <a:latin typeface="Times New Roman" pitchFamily="18" charset="0"/>
                          <a:ea typeface="ＭＳ Ｐゴシック" pitchFamily="34" charset="-128"/>
                        </a:rPr>
                        <a:t>(T) Acts on CARs within required timeframe</a:t>
                      </a:r>
                    </a:p>
                  </a:txBody>
                  <a:tcPr marL="9525" marR="9525" marT="9528" marB="0" anchor="ctr"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defRPr/>
                      </a:pPr>
                      <a:r>
                        <a:rPr kumimoji="0" lang="en-US" sz="1400" b="0" i="0" u="none" strike="noStrike" cap="none" normalizeH="0" baseline="0" dirty="0" smtClean="0">
                          <a:ln>
                            <a:noFill/>
                          </a:ln>
                          <a:solidFill>
                            <a:srgbClr val="000000"/>
                          </a:solidFill>
                          <a:effectLst/>
                          <a:latin typeface="Calibri" pitchFamily="34" charset="0"/>
                          <a:ea typeface="ＭＳ Ｐゴシック" pitchFamily="34" charset="-128"/>
                        </a:rPr>
                        <a:t>√</a:t>
                      </a: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C000"/>
                    </a:solidFill>
                  </a:tcPr>
                </a:tc>
              </a:tr>
              <a:tr h="314325">
                <a:tc>
                  <a:txBody>
                    <a:bodyPr/>
                    <a:lstStyle/>
                    <a:p>
                      <a:pPr marL="0" marR="0" lvl="0" indent="0" algn="l" defTabSz="457200" rtl="0" eaLnBrk="1" fontAlgn="ctr" latinLnBrk="0" hangingPunct="1">
                        <a:lnSpc>
                          <a:spcPct val="100000"/>
                        </a:lnSpc>
                        <a:spcBef>
                          <a:spcPct val="0"/>
                        </a:spcBef>
                        <a:spcAft>
                          <a:spcPct val="0"/>
                        </a:spcAft>
                        <a:buClrTx/>
                        <a:buSzTx/>
                        <a:buFontTx/>
                        <a:buNone/>
                        <a:tabLst/>
                      </a:pPr>
                      <a:r>
                        <a:rPr kumimoji="0" lang="en-US" sz="1000" b="0" i="1" u="none" strike="noStrike" cap="none" normalizeH="0" baseline="0" dirty="0" smtClean="0">
                          <a:ln>
                            <a:noFill/>
                          </a:ln>
                          <a:solidFill>
                            <a:srgbClr val="000000"/>
                          </a:solidFill>
                          <a:effectLst/>
                          <a:latin typeface="Times New Roman" pitchFamily="18" charset="0"/>
                          <a:ea typeface="ＭＳ Ｐゴシック" pitchFamily="34" charset="-128"/>
                        </a:rPr>
                        <a:t>(C) Analysis shows clear path to root cause and scope; stakeholders identified</a:t>
                      </a:r>
                    </a:p>
                  </a:txBody>
                  <a:tcPr marL="9525" marR="9525" marT="9528" marB="0" anchor="ctr"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defRPr/>
                      </a:pPr>
                      <a:r>
                        <a:rPr kumimoji="0" lang="en-US" sz="1400" b="0" i="0" u="none" strike="noStrike" cap="none" normalizeH="0" baseline="0" dirty="0" smtClean="0">
                          <a:ln>
                            <a:noFill/>
                          </a:ln>
                          <a:solidFill>
                            <a:srgbClr val="000000"/>
                          </a:solidFill>
                          <a:effectLst/>
                          <a:latin typeface="Calibri" pitchFamily="34" charset="0"/>
                          <a:ea typeface="ＭＳ Ｐゴシック" pitchFamily="34" charset="-128"/>
                        </a:rPr>
                        <a:t>√</a:t>
                      </a: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2D050"/>
                    </a:solidFill>
                  </a:tcPr>
                </a:tc>
              </a:tr>
              <a:tr h="422275">
                <a:tc>
                  <a:txBody>
                    <a:bodyPr/>
                    <a:lstStyle/>
                    <a:p>
                      <a:pPr marL="0" marR="0" lvl="0" indent="0" algn="l" defTabSz="457200" rtl="0" eaLnBrk="1" fontAlgn="ctr" latinLnBrk="0" hangingPunct="1">
                        <a:lnSpc>
                          <a:spcPct val="100000"/>
                        </a:lnSpc>
                        <a:spcBef>
                          <a:spcPct val="0"/>
                        </a:spcBef>
                        <a:spcAft>
                          <a:spcPct val="0"/>
                        </a:spcAft>
                        <a:buClrTx/>
                        <a:buSzTx/>
                        <a:buFontTx/>
                        <a:buNone/>
                        <a:tabLst/>
                      </a:pPr>
                      <a:r>
                        <a:rPr kumimoji="0" lang="en-US" sz="1000" b="0" i="1" u="none" strike="noStrike" cap="none" normalizeH="0" baseline="0" smtClean="0">
                          <a:ln>
                            <a:noFill/>
                          </a:ln>
                          <a:solidFill>
                            <a:srgbClr val="000000"/>
                          </a:solidFill>
                          <a:effectLst/>
                          <a:latin typeface="Times New Roman" pitchFamily="18" charset="0"/>
                          <a:ea typeface="ＭＳ Ｐゴシック" pitchFamily="34" charset="-128"/>
                        </a:rPr>
                        <a:t>(C) Root cause statement is succinct, reasonable, complete (Shows ‘N/A’ for observations) </a:t>
                      </a:r>
                    </a:p>
                  </a:txBody>
                  <a:tcPr marL="9525" marR="9525" marT="9528" marB="0" anchor="ctr"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defRPr/>
                      </a:pPr>
                      <a:r>
                        <a:rPr kumimoji="0" lang="en-US" sz="1400" b="0" i="0" u="none" strike="noStrike" cap="none" normalizeH="0" baseline="0" dirty="0" smtClean="0">
                          <a:ln>
                            <a:noFill/>
                          </a:ln>
                          <a:solidFill>
                            <a:srgbClr val="000000"/>
                          </a:solidFill>
                          <a:effectLst/>
                          <a:latin typeface="Calibri" pitchFamily="34" charset="0"/>
                          <a:ea typeface="ＭＳ Ｐゴシック" pitchFamily="34" charset="-128"/>
                        </a:rPr>
                        <a:t>√</a:t>
                      </a:r>
                    </a:p>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2D050"/>
                    </a:solidFill>
                  </a:tcPr>
                </a:tc>
              </a:tr>
              <a:tr h="619125">
                <a:tc>
                  <a:txBody>
                    <a:bodyPr/>
                    <a:lstStyle/>
                    <a:p>
                      <a:pPr marL="0" marR="0" lvl="0" indent="0" algn="l" defTabSz="457200" rtl="0" eaLnBrk="1" fontAlgn="ctr" latinLnBrk="0" hangingPunct="1">
                        <a:lnSpc>
                          <a:spcPct val="100000"/>
                        </a:lnSpc>
                        <a:spcBef>
                          <a:spcPct val="0"/>
                        </a:spcBef>
                        <a:spcAft>
                          <a:spcPct val="0"/>
                        </a:spcAft>
                        <a:buClrTx/>
                        <a:buSzTx/>
                        <a:buFontTx/>
                        <a:buNone/>
                        <a:tabLst/>
                      </a:pPr>
                      <a:r>
                        <a:rPr kumimoji="0" lang="en-US" sz="1000" b="0" i="1" u="none" strike="noStrike" cap="none" normalizeH="0" baseline="0" smtClean="0">
                          <a:ln>
                            <a:noFill/>
                          </a:ln>
                          <a:solidFill>
                            <a:srgbClr val="000000"/>
                          </a:solidFill>
                          <a:effectLst/>
                          <a:latin typeface="Times New Roman" pitchFamily="18" charset="0"/>
                          <a:ea typeface="ＭＳ Ｐゴシック" pitchFamily="34" charset="-128"/>
                        </a:rPr>
                        <a:t>(C) Corrective actions fix the objective evidence and other problems found; address entire root cause and scope.  For observations, they do not go beyond fixing the objective evidence</a:t>
                      </a:r>
                    </a:p>
                  </a:txBody>
                  <a:tcPr marL="9525" marR="9525" marT="9528" marB="0" anchor="ctr"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alibri" pitchFamily="34" charset="0"/>
                          <a:ea typeface="ＭＳ Ｐゴシック" pitchFamily="34" charset="-128"/>
                        </a:rPr>
                        <a:t>√</a:t>
                      </a: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2D050"/>
                    </a:solidFill>
                  </a:tcPr>
                </a:tc>
              </a:tr>
              <a:tr h="339725">
                <a:tc>
                  <a:txBody>
                    <a:bodyPr/>
                    <a:lstStyle/>
                    <a:p>
                      <a:pPr marL="0" marR="0" lvl="0" indent="0" algn="l" defTabSz="457200" rtl="0" eaLnBrk="1" fontAlgn="ctr" latinLnBrk="0" hangingPunct="1">
                        <a:lnSpc>
                          <a:spcPct val="100000"/>
                        </a:lnSpc>
                        <a:spcBef>
                          <a:spcPct val="0"/>
                        </a:spcBef>
                        <a:spcAft>
                          <a:spcPct val="0"/>
                        </a:spcAft>
                        <a:buClrTx/>
                        <a:buSzTx/>
                        <a:buFontTx/>
                        <a:buNone/>
                        <a:tabLst/>
                      </a:pPr>
                      <a:r>
                        <a:rPr kumimoji="0" lang="en-US" sz="1000" b="0" i="1" u="none" strike="noStrike" cap="none" normalizeH="0" baseline="0" smtClean="0">
                          <a:ln>
                            <a:noFill/>
                          </a:ln>
                          <a:solidFill>
                            <a:srgbClr val="000000"/>
                          </a:solidFill>
                          <a:effectLst/>
                          <a:latin typeface="Times New Roman" pitchFamily="18" charset="0"/>
                          <a:ea typeface="ＭＳ Ｐゴシック" pitchFamily="34" charset="-128"/>
                        </a:rPr>
                        <a:t>(C) Milestones address containment &amp; owner’s verification; completed per milestone expectations</a:t>
                      </a:r>
                    </a:p>
                  </a:txBody>
                  <a:tcPr marL="9525" marR="9525" marT="9528" marB="0" anchor="ctr"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defRPr/>
                      </a:pPr>
                      <a:r>
                        <a:rPr kumimoji="0" lang="en-US" sz="1400" b="0" i="0" u="none" strike="noStrike" cap="none" normalizeH="0" baseline="0" dirty="0" smtClean="0">
                          <a:ln>
                            <a:noFill/>
                          </a:ln>
                          <a:solidFill>
                            <a:srgbClr val="000000"/>
                          </a:solidFill>
                          <a:effectLst/>
                          <a:latin typeface="Calibri" pitchFamily="34" charset="0"/>
                          <a:ea typeface="ＭＳ Ｐゴシック" pitchFamily="34" charset="-128"/>
                        </a:rPr>
                        <a:t>√</a:t>
                      </a: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2D050"/>
                    </a:solidFill>
                  </a:tcPr>
                </a:tc>
              </a:tr>
              <a:tr h="339725">
                <a:tc>
                  <a:txBody>
                    <a:bodyPr/>
                    <a:lstStyle/>
                    <a:p>
                      <a:pPr marL="0" marR="0" lvl="0" indent="0" algn="l" defTabSz="457200" rtl="0" eaLnBrk="1" fontAlgn="ctr" latinLnBrk="0" hangingPunct="1">
                        <a:lnSpc>
                          <a:spcPct val="100000"/>
                        </a:lnSpc>
                        <a:spcBef>
                          <a:spcPct val="0"/>
                        </a:spcBef>
                        <a:spcAft>
                          <a:spcPct val="0"/>
                        </a:spcAft>
                        <a:buClrTx/>
                        <a:buSzTx/>
                        <a:buFontTx/>
                        <a:buNone/>
                        <a:tabLst/>
                      </a:pPr>
                      <a:r>
                        <a:rPr kumimoji="0" lang="en-US" sz="1000" b="0" i="1" u="none" strike="noStrike" cap="none" normalizeH="0" baseline="0" smtClean="0">
                          <a:ln>
                            <a:noFill/>
                          </a:ln>
                          <a:solidFill>
                            <a:srgbClr val="000000"/>
                          </a:solidFill>
                          <a:effectLst/>
                          <a:latin typeface="Times New Roman" pitchFamily="18" charset="0"/>
                          <a:ea typeface="ＭＳ Ｐゴシック" pitchFamily="34" charset="-128"/>
                        </a:rPr>
                        <a:t>(P) Verification per requirements </a:t>
                      </a:r>
                    </a:p>
                  </a:txBody>
                  <a:tcPr marL="9525" marR="9525" marT="9528" marB="0" anchor="ctr"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defRPr/>
                      </a:pPr>
                      <a:r>
                        <a:rPr kumimoji="0" lang="en-US" sz="1400" b="0" i="0" u="none" strike="noStrike" cap="none" normalizeH="0" baseline="0" dirty="0" smtClean="0">
                          <a:ln>
                            <a:noFill/>
                          </a:ln>
                          <a:solidFill>
                            <a:srgbClr val="000000"/>
                          </a:solidFill>
                          <a:effectLst/>
                          <a:latin typeface="Calibri" pitchFamily="34" charset="0"/>
                          <a:ea typeface="ＭＳ Ｐゴシック" pitchFamily="34" charset="-128"/>
                        </a:rPr>
                        <a:t>√</a:t>
                      </a:r>
                    </a:p>
                  </a:txBody>
                  <a:tcPr marL="9525" marR="9525" marT="9528" marB="0" anchor="ctr"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2D050"/>
                    </a:solidFill>
                  </a:tcPr>
                </a:tc>
              </a:tr>
              <a:tr h="339725">
                <a:tc>
                  <a:txBody>
                    <a:bodyPr/>
                    <a:lstStyle/>
                    <a:p>
                      <a:pPr marL="0" marR="0" lvl="0" indent="0" algn="l" defTabSz="457200" rtl="0" eaLnBrk="1" fontAlgn="ctr" latinLnBrk="0" hangingPunct="1">
                        <a:lnSpc>
                          <a:spcPct val="100000"/>
                        </a:lnSpc>
                        <a:spcBef>
                          <a:spcPct val="0"/>
                        </a:spcBef>
                        <a:spcAft>
                          <a:spcPct val="0"/>
                        </a:spcAft>
                        <a:buClrTx/>
                        <a:buSzTx/>
                        <a:buFontTx/>
                        <a:buNone/>
                        <a:tabLst/>
                      </a:pPr>
                      <a:r>
                        <a:rPr kumimoji="0" lang="en-US" sz="1000" b="0" i="1" u="none" strike="noStrike" cap="none" normalizeH="0" baseline="0" smtClean="0">
                          <a:ln>
                            <a:noFill/>
                          </a:ln>
                          <a:solidFill>
                            <a:srgbClr val="000000"/>
                          </a:solidFill>
                          <a:effectLst/>
                          <a:latin typeface="Times New Roman" pitchFamily="18" charset="0"/>
                          <a:ea typeface="ＭＳ Ｐゴシック" pitchFamily="34" charset="-128"/>
                        </a:rPr>
                        <a:t>(L) Referenced communications are attached as needed</a:t>
                      </a:r>
                    </a:p>
                  </a:txBody>
                  <a:tcPr marL="85725" marR="9525" marT="9528" marB="0" anchor="ctr"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alibri" pitchFamily="34" charset="0"/>
                          <a:ea typeface="ＭＳ Ｐゴシック" pitchFamily="34" charset="-128"/>
                        </a:rPr>
                        <a:t>√</a:t>
                      </a:r>
                    </a:p>
                  </a:txBody>
                  <a:tcPr marL="9525" marR="9525" marT="9528" marB="0" anchor="ctr"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70C0"/>
                    </a:solidFill>
                  </a:tcPr>
                </a:tc>
              </a:tr>
              <a:tr h="339725">
                <a:tc>
                  <a:txBody>
                    <a:bodyPr/>
                    <a:lstStyle/>
                    <a:p>
                      <a:pPr marL="0" marR="0" lvl="0" indent="0" algn="l" defTabSz="457200" rtl="0" eaLnBrk="1" fontAlgn="ctr" latinLnBrk="0" hangingPunct="1">
                        <a:lnSpc>
                          <a:spcPct val="100000"/>
                        </a:lnSpc>
                        <a:spcBef>
                          <a:spcPct val="0"/>
                        </a:spcBef>
                        <a:spcAft>
                          <a:spcPct val="0"/>
                        </a:spcAft>
                        <a:buClrTx/>
                        <a:buSzTx/>
                        <a:buFontTx/>
                        <a:buNone/>
                        <a:tabLst/>
                      </a:pPr>
                      <a:r>
                        <a:rPr kumimoji="0" lang="en-US" sz="1000" b="0" i="1" u="none" strike="noStrike" cap="none" normalizeH="0" baseline="0" smtClean="0">
                          <a:ln>
                            <a:noFill/>
                          </a:ln>
                          <a:solidFill>
                            <a:srgbClr val="000000"/>
                          </a:solidFill>
                          <a:effectLst/>
                          <a:latin typeface="Times New Roman" pitchFamily="18" charset="0"/>
                          <a:ea typeface="ＭＳ Ｐゴシック" pitchFamily="34" charset="-128"/>
                        </a:rPr>
                        <a:t>(C L)  Evidence of communication for overdue/escalated CARs and other pertinent concerns</a:t>
                      </a:r>
                    </a:p>
                  </a:txBody>
                  <a:tcPr marL="9525" marR="9525" marT="9528" marB="0" anchor="ctr"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defRPr/>
                      </a:pPr>
                      <a:r>
                        <a:rPr kumimoji="0" lang="en-US" sz="1400" b="0" i="0" u="none" strike="noStrike" cap="none" normalizeH="0" baseline="0" dirty="0" smtClean="0">
                          <a:ln>
                            <a:noFill/>
                          </a:ln>
                          <a:solidFill>
                            <a:srgbClr val="000000"/>
                          </a:solidFill>
                          <a:effectLst/>
                          <a:latin typeface="Calibri" pitchFamily="34" charset="0"/>
                          <a:ea typeface="ＭＳ Ｐゴシック" pitchFamily="34" charset="-128"/>
                        </a:rPr>
                        <a:t>√</a:t>
                      </a: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70C0"/>
                    </a:solidFill>
                  </a:tcPr>
                </a:tc>
              </a:tr>
              <a:tr h="339725">
                <a:tc>
                  <a:txBody>
                    <a:bodyPr/>
                    <a:lstStyle/>
                    <a:p>
                      <a:pPr marL="0" marR="0" lvl="0" indent="0" algn="l" defTabSz="457200" rtl="0" eaLnBrk="1" fontAlgn="ctr" latinLnBrk="0" hangingPunct="1">
                        <a:lnSpc>
                          <a:spcPct val="100000"/>
                        </a:lnSpc>
                        <a:spcBef>
                          <a:spcPct val="0"/>
                        </a:spcBef>
                        <a:spcAft>
                          <a:spcPct val="0"/>
                        </a:spcAft>
                        <a:buClrTx/>
                        <a:buSzTx/>
                        <a:buFontTx/>
                        <a:buNone/>
                        <a:tabLst/>
                      </a:pPr>
                      <a:r>
                        <a:rPr kumimoji="0" lang="en-US" sz="1000" b="0" i="1" u="none" strike="noStrike" cap="none" normalizeH="0" baseline="0" smtClean="0">
                          <a:ln>
                            <a:noFill/>
                          </a:ln>
                          <a:solidFill>
                            <a:srgbClr val="000000"/>
                          </a:solidFill>
                          <a:effectLst/>
                          <a:latin typeface="Times New Roman" pitchFamily="18" charset="0"/>
                          <a:ea typeface="ＭＳ Ｐゴシック" pitchFamily="34" charset="-128"/>
                        </a:rPr>
                        <a:t>(P) Trains other CAR Champions</a:t>
                      </a:r>
                    </a:p>
                  </a:txBody>
                  <a:tcPr marL="9525" marR="9525" marT="9528" marB="0" anchor="ctr"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Calibri" pitchFamily="34" charset="0"/>
                        <a:ea typeface="ＭＳ Ｐゴシック" pitchFamily="34" charset="-128"/>
                      </a:endParaRPr>
                    </a:p>
                  </a:txBody>
                  <a:tcPr marL="9525" marR="9525" marT="9528"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alibri" pitchFamily="34" charset="0"/>
                          <a:ea typeface="ＭＳ Ｐゴシック" pitchFamily="34" charset="-128"/>
                        </a:rPr>
                        <a:t>√</a:t>
                      </a:r>
                    </a:p>
                  </a:txBody>
                  <a:tcPr marL="9525" marR="9525" marT="9528" marB="0" anchor="ctr"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70C0"/>
                    </a:solidFill>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3650"/>
            <a:ext cx="7985125" cy="1600200"/>
          </a:xfrm>
        </p:spPr>
        <p:txBody>
          <a:bodyPr/>
          <a:lstStyle/>
          <a:p>
            <a:pPr algn="ctr">
              <a:defRPr/>
            </a:pPr>
            <a:r>
              <a:rPr lang="en-US" dirty="0" smtClean="0">
                <a:effectLst>
                  <a:outerShdw blurRad="38100" dist="38100" dir="2700000" algn="tl">
                    <a:srgbClr val="000000">
                      <a:alpha val="43137"/>
                    </a:srgbClr>
                  </a:outerShdw>
                </a:effectLst>
                <a:latin typeface="Arial" charset="0"/>
                <a:ea typeface="Geneva" charset="0"/>
              </a:rPr>
              <a:t>Exemplary Finding CAR </a:t>
            </a:r>
            <a:r>
              <a:rPr lang="en-US" sz="3200" dirty="0" smtClean="0">
                <a:latin typeface="Arial" pitchFamily="34" charset="0"/>
                <a:ea typeface="ＭＳ Ｐゴシック" pitchFamily="34" charset="-128"/>
                <a:cs typeface="Arial" pitchFamily="34" charset="0"/>
              </a:rPr>
              <a:t>153914334 </a:t>
            </a:r>
            <a:r>
              <a:rPr lang="en-US" dirty="0" smtClean="0">
                <a:effectLst>
                  <a:outerShdw blurRad="38100" dist="38100" dir="2700000" algn="tl">
                    <a:srgbClr val="000000">
                      <a:alpha val="43137"/>
                    </a:srgbClr>
                  </a:outerShdw>
                </a:effectLst>
                <a:latin typeface="Arial" charset="0"/>
                <a:ea typeface="Geneva" charset="0"/>
              </a:rPr>
              <a:t> </a:t>
            </a:r>
            <a:endParaRPr lang="en-US" dirty="0">
              <a:effectLst>
                <a:outerShdw blurRad="38100" dist="38100" dir="2700000" algn="tl">
                  <a:srgbClr val="000000">
                    <a:alpha val="43137"/>
                  </a:srgbClr>
                </a:outerShdw>
              </a:effectLst>
              <a:latin typeface="Arial" charset="0"/>
              <a:ea typeface="Geneva" charset="0"/>
            </a:endParaRPr>
          </a:p>
        </p:txBody>
      </p:sp>
    </p:spTree>
    <p:extLst>
      <p:ext uri="{BB962C8B-B14F-4D97-AF65-F5344CB8AC3E}">
        <p14:creationId xmlns:p14="http://schemas.microsoft.com/office/powerpoint/2010/main" val="1058699537"/>
      </p:ext>
    </p:extLst>
  </p:cSld>
  <p:clrMapOvr>
    <a:masterClrMapping/>
  </p:clrMapOvr>
  <p:timing>
    <p:tnLst>
      <p:par>
        <p:cTn id="1" dur="indefinite" restart="never" nodeType="tmRoot"/>
      </p:par>
    </p:tnLst>
  </p:timing>
</p:sld>
</file>

<file path=ppt/theme/theme1.xml><?xml version="1.0" encoding="utf-8"?>
<a:theme xmlns:a="http://schemas.openxmlformats.org/drawingml/2006/main" name="ULTemplate">
  <a:themeElements>
    <a:clrScheme name="Custom 4">
      <a:dk1>
        <a:srgbClr val="000000"/>
      </a:dk1>
      <a:lt1>
        <a:sysClr val="window" lastClr="FFFFFF"/>
      </a:lt1>
      <a:dk2>
        <a:srgbClr val="C20632"/>
      </a:dk2>
      <a:lt2>
        <a:srgbClr val="D1C7B6"/>
      </a:lt2>
      <a:accent1>
        <a:srgbClr val="C70932"/>
      </a:accent1>
      <a:accent2>
        <a:srgbClr val="F58517"/>
      </a:accent2>
      <a:accent3>
        <a:srgbClr val="93C94B"/>
      </a:accent3>
      <a:accent4>
        <a:srgbClr val="3E9E33"/>
      </a:accent4>
      <a:accent5>
        <a:srgbClr val="54A4A0"/>
      </a:accent5>
      <a:accent6>
        <a:srgbClr val="0C6E7A"/>
      </a:accent6>
      <a:hlink>
        <a:srgbClr val="C30034"/>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1508</TotalTime>
  <Words>1578</Words>
  <Application>Microsoft Office PowerPoint</Application>
  <PresentationFormat>On-screen Show (4:3)</PresentationFormat>
  <Paragraphs>268</Paragraphs>
  <Slides>35</Slides>
  <Notes>1</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ULTemplate</vt:lpstr>
      <vt:lpstr>CAR Calibration Meeting CAR Review</vt:lpstr>
      <vt:lpstr>CAR 153914963</vt:lpstr>
      <vt:lpstr>CAR 153914963</vt:lpstr>
      <vt:lpstr>CAR 153914963</vt:lpstr>
      <vt:lpstr>CAR 153914963</vt:lpstr>
      <vt:lpstr>CAR 153914963</vt:lpstr>
      <vt:lpstr>CAR 153914963</vt:lpstr>
      <vt:lpstr>CAR 153914963 – CBS Check</vt:lpstr>
      <vt:lpstr>Exemplary Finding CAR 153914334  </vt:lpstr>
      <vt:lpstr>CAR 153914334 </vt:lpstr>
      <vt:lpstr>CAR 153914334 </vt:lpstr>
      <vt:lpstr>CAR 153914334 </vt:lpstr>
      <vt:lpstr>CAR 153914334 </vt:lpstr>
      <vt:lpstr>CAR 153914334 </vt:lpstr>
      <vt:lpstr>CAR 153914334 </vt:lpstr>
      <vt:lpstr>CAR 153914334 </vt:lpstr>
      <vt:lpstr>CAR 153914334 </vt:lpstr>
      <vt:lpstr>CAR 153914334 </vt:lpstr>
      <vt:lpstr>CAR 153914334 </vt:lpstr>
      <vt:lpstr>CAR 153914334 – CBS Check</vt:lpstr>
      <vt:lpstr>Team A Ken Berger, Jim Kurtz, Mark Lavine, Michael Schneider</vt:lpstr>
      <vt:lpstr>CAR# 153914963– Finding, Origination</vt:lpstr>
      <vt:lpstr>CAR# 153914963– Finding, Cause &amp; Categories</vt:lpstr>
      <vt:lpstr>CAR# 153914963– Finding, Action Plan</vt:lpstr>
      <vt:lpstr>CAR# 153914963– Finding, Milestones … </vt:lpstr>
      <vt:lpstr>CAR# 153914963– Finding, Effectiveness… </vt:lpstr>
      <vt:lpstr>CAR 153914559 – CBS Check</vt:lpstr>
      <vt:lpstr>Team B: Jeffery Lietz, Bruce Eng,                 Tovia Bat-Leah, Dale Hendricks;   CARs 153914933, 153915322,       153915273 + one “exemplary”.</vt:lpstr>
      <vt:lpstr>CAR 153915245 </vt:lpstr>
      <vt:lpstr>CAR 153915245</vt:lpstr>
      <vt:lpstr>CAR 153915273 - Observation</vt:lpstr>
      <vt:lpstr>PowerPoint Presentation</vt:lpstr>
      <vt:lpstr>CAR 153915245</vt:lpstr>
      <vt:lpstr>PowerPoint Presentation</vt:lpstr>
      <vt:lpstr>CAR 153915245</vt:lpstr>
    </vt:vector>
  </TitlesOfParts>
  <Company>Rasputin School of Magic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Helvetica bold 30 pts two lines</dc:title>
  <dc:creator>T. Player</dc:creator>
  <cp:lastModifiedBy>Cheryl Adams</cp:lastModifiedBy>
  <cp:revision>136</cp:revision>
  <dcterms:created xsi:type="dcterms:W3CDTF">2010-12-21T03:48:07Z</dcterms:created>
  <dcterms:modified xsi:type="dcterms:W3CDTF">2015-12-18T19:49:51Z</dcterms:modified>
</cp:coreProperties>
</file>