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68" r:id="rId2"/>
    <p:sldId id="469" r:id="rId3"/>
    <p:sldId id="470" r:id="rId4"/>
    <p:sldId id="471" r:id="rId5"/>
    <p:sldId id="472" r:id="rId6"/>
    <p:sldId id="473" r:id="rId7"/>
    <p:sldId id="474" r:id="rId8"/>
    <p:sldId id="475" r:id="rId9"/>
    <p:sldId id="476" r:id="rId10"/>
    <p:sldId id="477" r:id="rId11"/>
    <p:sldId id="478" r:id="rId12"/>
    <p:sldId id="479" r:id="rId13"/>
    <p:sldId id="480" r:id="rId14"/>
    <p:sldId id="481" r:id="rId15"/>
    <p:sldId id="482" r:id="rId16"/>
    <p:sldId id="483" r:id="rId17"/>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07"/>
    <a:srgbClr val="93C64E"/>
    <a:srgbClr val="6EC1BC"/>
    <a:srgbClr val="1B808E"/>
    <a:srgbClr val="96C547"/>
    <a:srgbClr val="FDC835"/>
    <a:srgbClr val="0070C0"/>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79" autoAdjust="0"/>
    <p:restoredTop sz="96648" autoAdjust="0"/>
  </p:normalViewPr>
  <p:slideViewPr>
    <p:cSldViewPr snapToGrid="0" snapToObjects="1">
      <p:cViewPr>
        <p:scale>
          <a:sx n="86" d="100"/>
          <a:sy n="86" d="100"/>
        </p:scale>
        <p:origin x="-730" y="-28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ea typeface="Geneva" charset="-128"/>
                <a:cs typeface="Geneva" charset="-128"/>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ea typeface="Geneva" charset="-128"/>
                <a:cs typeface="Geneva" charset="-128"/>
              </a:defRPr>
            </a:lvl1pPr>
          </a:lstStyle>
          <a:p>
            <a:pPr>
              <a:defRPr/>
            </a:pPr>
            <a:fld id="{5388C844-FFDD-8E46-8307-B524E744D016}" type="datetime1">
              <a:rPr lang="en-US"/>
              <a:pPr>
                <a:defRPr/>
              </a:pPr>
              <a:t>6/15/2015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ea typeface="Geneva" charset="-128"/>
                <a:cs typeface="Geneva" charset="-128"/>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ea typeface="Geneva" charset="-128"/>
                <a:cs typeface="Geneva" charset="-128"/>
              </a:defRPr>
            </a:lvl1pPr>
          </a:lstStyle>
          <a:p>
            <a:pPr>
              <a:defRPr/>
            </a:pPr>
            <a:fld id="{733D29D0-8797-7647-B384-1FF612B05431}" type="slidenum">
              <a:rPr lang="en-US"/>
              <a:pPr>
                <a:defRPr/>
              </a:pPr>
              <a:t>‹#›</a:t>
            </a:fld>
            <a:endParaRPr lang="en-US" dirty="0"/>
          </a:p>
        </p:txBody>
      </p:sp>
    </p:spTree>
    <p:extLst>
      <p:ext uri="{BB962C8B-B14F-4D97-AF65-F5344CB8AC3E}">
        <p14:creationId xmlns:p14="http://schemas.microsoft.com/office/powerpoint/2010/main" val="3743985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2013</a:t>
            </a:r>
            <a:endParaRPr lang="en-US" sz="1000" baseline="0" dirty="0">
              <a:solidFill>
                <a:schemeClr val="bg1"/>
              </a:solidFill>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8014749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t>UL and the UL logo are trademarks of UL LLC © </a:t>
            </a:r>
            <a:r>
              <a:rPr lang="en-US" sz="1000" baseline="0" dirty="0" smtClean="0"/>
              <a:t>2013</a:t>
            </a:r>
            <a:endParaRPr lang="en-US" sz="1000" baseline="0" dirty="0"/>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CF9B393-1D32-C94A-A8DE-302BBD9B7DD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AE26D-2D88-344F-945E-F2B96DB8666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4A5C745-0183-F448-8441-08D771CBE5D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E406EE98-D513-E24E-B547-6122FB860ED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DEF2EA39-9159-434A-ACB4-B5AFF46E5A0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01F99FC8-1AD9-A248-9538-C702B6A6DC5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Geneva" charset="-128"/>
                <a:cs typeface="Geneva" charset="-128"/>
              </a:defRPr>
            </a:lvl1pPr>
          </a:lstStyle>
          <a:p>
            <a:pPr>
              <a:defRPr/>
            </a:pPr>
            <a:fld id="{65805DA5-B412-2E47-AB31-67239A2C93F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Arial" charset="0"/>
                <a:ea typeface="Geneva" charset="0"/>
              </a:rPr>
              <a:t>Exemplary CAR – 143913065</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Chris Nicastro</a:t>
            </a:r>
            <a:endParaRPr lang="en-US" dirty="0">
              <a:effectLst>
                <a:outerShdw blurRad="38100" dist="38100" dir="2700000" algn="tl">
                  <a:srgbClr val="000000">
                    <a:alpha val="43137"/>
                  </a:srgbClr>
                </a:outerShdw>
              </a:effectLst>
              <a:latin typeface="Arial" charset="0"/>
              <a:ea typeface="Geneva" charset="0"/>
            </a:endParaRPr>
          </a:p>
        </p:txBody>
      </p:sp>
    </p:spTree>
    <p:extLst>
      <p:ext uri="{BB962C8B-B14F-4D97-AF65-F5344CB8AC3E}">
        <p14:creationId xmlns:p14="http://schemas.microsoft.com/office/powerpoint/2010/main" val="3156000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Containment – Long Term</a:t>
            </a:r>
            <a:endParaRPr lang="en-US" sz="2800" b="1" dirty="0">
              <a:solidFill>
                <a:srgbClr val="FF0000"/>
              </a:solidFill>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69723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5681925"/>
            <a:ext cx="7391400" cy="3077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400" dirty="0" smtClean="0">
                <a:latin typeface="Arial" panose="020B0604020202020204" pitchFamily="34" charset="0"/>
                <a:cs typeface="Arial" panose="020B0604020202020204" pitchFamily="34" charset="0"/>
              </a:rPr>
              <a:t>Evidence of visual display items to confirm the test requirements for temperature.</a:t>
            </a:r>
          </a:p>
        </p:txBody>
      </p:sp>
    </p:spTree>
    <p:extLst>
      <p:ext uri="{BB962C8B-B14F-4D97-AF65-F5344CB8AC3E}">
        <p14:creationId xmlns:p14="http://schemas.microsoft.com/office/powerpoint/2010/main" val="286036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PDE Input – evaluation – false non-conformances?</a:t>
            </a:r>
            <a:endParaRPr lang="en-US" sz="2800" b="1" dirty="0">
              <a:solidFill>
                <a:srgbClr val="FF0000"/>
              </a:solidFill>
              <a:latin typeface="Arial" panose="020B0604020202020204" pitchFamily="34" charset="0"/>
              <a:cs typeface="Arial" panose="020B0604020202020204"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76" y="1003262"/>
            <a:ext cx="71437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9600" y="5181600"/>
            <a:ext cx="7391400" cy="16004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400" dirty="0" smtClean="0">
                <a:latin typeface="Arial" panose="020B0604020202020204" pitchFamily="34" charset="0"/>
                <a:cs typeface="Arial" panose="020B0604020202020204" pitchFamily="34" charset="0"/>
              </a:rPr>
              <a:t>Using data from before the non-conformance existed (i.e., when the burning brand oven was ‘out of spec’ versus when the burning brand oven was ‘in spec’), the rate of test failures was determined. There was no significant change in the percentage of failures during the in and out of spec conditions, this information was used to support the PDE determination.</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In addition, a quote for a new oven is attached, with an approved CARF. The current oven was over 35 years old.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69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a:t>
            </a:r>
          </a:p>
          <a:p>
            <a:pPr algn="l"/>
            <a:r>
              <a:rPr lang="en-US" sz="2800" b="1" dirty="0" smtClean="0">
                <a:solidFill>
                  <a:srgbClr val="FF0000"/>
                </a:solidFill>
                <a:latin typeface="Arial" panose="020B0604020202020204" pitchFamily="34" charset="0"/>
                <a:cs typeface="Arial" panose="020B0604020202020204" pitchFamily="34" charset="0"/>
              </a:rPr>
              <a:t>PDE Input – evaluation – false non-conformances?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341" y="981305"/>
            <a:ext cx="8058645" cy="5419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Owner’s Verification</a:t>
            </a:r>
            <a:endParaRPr lang="en-US" sz="2800" b="1" dirty="0">
              <a:solidFill>
                <a:srgbClr val="FF0000"/>
              </a:solidFill>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39" y="1066800"/>
            <a:ext cx="8296275"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94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Auditor Verification – 60 days of temperature monitoring</a:t>
            </a:r>
            <a:endParaRPr lang="en-US" sz="2800" b="1" dirty="0">
              <a:solidFill>
                <a:srgbClr val="FF0000"/>
              </a:solidFill>
              <a:latin typeface="Arial" panose="020B0604020202020204" pitchFamily="34" charset="0"/>
              <a:cs typeface="Arial" panose="020B0604020202020204"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 y="1066800"/>
            <a:ext cx="802957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103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Auditor Verification</a:t>
            </a:r>
            <a:endParaRPr lang="en-US" sz="2800" b="1" dirty="0">
              <a:solidFill>
                <a:srgbClr val="FF0000"/>
              </a:solidFill>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219200"/>
            <a:ext cx="711517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09600" y="3918983"/>
            <a:ext cx="3653564" cy="369332"/>
          </a:xfrm>
          <a:prstGeom prst="rect">
            <a:avLst/>
          </a:prstGeom>
        </p:spPr>
        <p:txBody>
          <a:bodyPr wrap="none">
            <a:spAutoFit/>
          </a:bodyPr>
          <a:lstStyle/>
          <a:p>
            <a:r>
              <a:rPr lang="en-US" b="1" dirty="0" smtClean="0">
                <a:solidFill>
                  <a:srgbClr val="FF0000"/>
                </a:solidFill>
                <a:latin typeface="Arial" panose="020B0604020202020204" pitchFamily="34" charset="0"/>
                <a:cs typeface="Arial" panose="020B0604020202020204" pitchFamily="34" charset="0"/>
              </a:rPr>
              <a:t>CAR 143913065 – CAR “Health”</a:t>
            </a:r>
            <a:endParaRPr lang="en-US" dirty="0"/>
          </a:p>
        </p:txBody>
      </p:sp>
      <p:sp>
        <p:nvSpPr>
          <p:cNvPr id="3" name="TextBox 2"/>
          <p:cNvSpPr txBox="1"/>
          <p:nvPr/>
        </p:nvSpPr>
        <p:spPr>
          <a:xfrm>
            <a:off x="885824" y="4308759"/>
            <a:ext cx="696277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No overdue notices and/or escalations!</a:t>
            </a:r>
          </a:p>
          <a:p>
            <a:pPr marL="285750" indent="-285750">
              <a:buFont typeface="Arial" panose="020B0604020202020204" pitchFamily="34" charset="0"/>
              <a:buChar char="•"/>
            </a:pPr>
            <a:r>
              <a:rPr lang="en-US" sz="1600" dirty="0" smtClean="0"/>
              <a:t>No Extensions!</a:t>
            </a:r>
          </a:p>
          <a:p>
            <a:pPr marL="285750" indent="-285750">
              <a:buFont typeface="Arial" panose="020B0604020202020204" pitchFamily="34" charset="0"/>
              <a:buChar char="•"/>
            </a:pPr>
            <a:r>
              <a:rPr lang="en-US" sz="1600" dirty="0" smtClean="0"/>
              <a:t>CAR was sent back after the initial response was submitted, in order to obtain more detail.</a:t>
            </a:r>
          </a:p>
          <a:p>
            <a:pPr marL="285750" indent="-285750">
              <a:buFont typeface="Arial" panose="020B0604020202020204" pitchFamily="34" charset="0"/>
              <a:buChar char="•"/>
            </a:pPr>
            <a:r>
              <a:rPr lang="en-US" sz="1600" dirty="0" smtClean="0"/>
              <a:t>Given that the issue is specifically in regards to the Burning Brand Oven being between 105F and 120F, the verification only includes ensuring the temperature of the oven, to make sure no tests were conducted in an out of spec condition. The visual confirmations and warnings of an out of spec condition support the effectiveness of the actions taken.</a:t>
            </a:r>
          </a:p>
        </p:txBody>
      </p:sp>
    </p:spTree>
    <p:extLst>
      <p:ext uri="{BB962C8B-B14F-4D97-AF65-F5344CB8AC3E}">
        <p14:creationId xmlns:p14="http://schemas.microsoft.com/office/powerpoint/2010/main" val="144656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latin typeface="Arial" panose="020B0604020202020204" pitchFamily="34" charset="0"/>
                <a:cs typeface="Arial" panose="020B0604020202020204" pitchFamily="34" charset="0"/>
              </a:rPr>
              <a:t>CAR 143913065 – CBS Check</a:t>
            </a:r>
            <a:endParaRPr lang="en-US" sz="2400" b="1" dirty="0">
              <a:solidFill>
                <a:srgbClr val="FF0000"/>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70522395"/>
              </p:ext>
            </p:extLst>
          </p:nvPr>
        </p:nvGraphicFramePr>
        <p:xfrm>
          <a:off x="762000" y="1295400"/>
          <a:ext cx="7759700" cy="4557963"/>
        </p:xfrm>
        <a:graphic>
          <a:graphicData uri="http://schemas.openxmlformats.org/drawingml/2006/table">
            <a:tbl>
              <a:tblPr/>
              <a:tblGrid>
                <a:gridCol w="3238500"/>
                <a:gridCol w="1130300"/>
                <a:gridCol w="1130300"/>
                <a:gridCol w="1130300"/>
                <a:gridCol w="1130300"/>
              </a:tblGrid>
              <a:tr h="190500">
                <a:tc>
                  <a:txBody>
                    <a:bodyPr/>
                    <a:lstStyle/>
                    <a:p>
                      <a:pPr algn="ctr" fontAlgn="b"/>
                      <a:r>
                        <a:rPr lang="en-US" sz="1400" b="0" i="0" u="none" strike="noStrike" dirty="0">
                          <a:solidFill>
                            <a:srgbClr val="000000"/>
                          </a:solidFill>
                          <a:effectLst/>
                          <a:latin typeface="Calibri"/>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780">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048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638">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572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2792872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4648200" cy="715962"/>
          </a:xfrm>
          <a:prstGeom prst="rect">
            <a:avLst/>
          </a:prstGeom>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a:t>
            </a:r>
            <a:endParaRPr lang="en-US" sz="2800" b="1" dirty="0">
              <a:solidFill>
                <a:srgbClr val="FF0000"/>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837" y="914400"/>
            <a:ext cx="7115175" cy="561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0" y="4876800"/>
            <a:ext cx="2641910" cy="2923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300" dirty="0" smtClean="0">
                <a:solidFill>
                  <a:schemeClr val="tx1"/>
                </a:solidFill>
                <a:latin typeface="Arial" pitchFamily="34" charset="0"/>
                <a:cs typeface="Arial" pitchFamily="34" charset="0"/>
              </a:rPr>
              <a:t>Clear Requirement, NC, and OE</a:t>
            </a:r>
          </a:p>
        </p:txBody>
      </p:sp>
    </p:spTree>
    <p:extLst>
      <p:ext uri="{BB962C8B-B14F-4D97-AF65-F5344CB8AC3E}">
        <p14:creationId xmlns:p14="http://schemas.microsoft.com/office/powerpoint/2010/main" val="10877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4648200" cy="715962"/>
          </a:xfrm>
          <a:prstGeom prst="rect">
            <a:avLst/>
          </a:prstGeom>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a:t>
            </a:r>
            <a:endParaRPr lang="en-US" sz="2800" b="1" dirty="0">
              <a:solidFill>
                <a:srgbClr val="FF0000"/>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376" y="844406"/>
            <a:ext cx="681990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029200" y="844406"/>
            <a:ext cx="2641910" cy="4924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300" dirty="0" smtClean="0">
                <a:solidFill>
                  <a:schemeClr val="tx1"/>
                </a:solidFill>
                <a:latin typeface="Arial" pitchFamily="34" charset="0"/>
                <a:cs typeface="Arial" pitchFamily="34" charset="0"/>
              </a:rPr>
              <a:t>Stakeholders and their roles identified.</a:t>
            </a:r>
          </a:p>
        </p:txBody>
      </p:sp>
      <p:sp>
        <p:nvSpPr>
          <p:cNvPr id="11" name="TextBox 10"/>
          <p:cNvSpPr txBox="1"/>
          <p:nvPr/>
        </p:nvSpPr>
        <p:spPr>
          <a:xfrm>
            <a:off x="76200" y="2210323"/>
            <a:ext cx="2057400" cy="1015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smtClean="0">
                <a:solidFill>
                  <a:schemeClr val="tx1"/>
                </a:solidFill>
                <a:latin typeface="Arial" pitchFamily="34" charset="0"/>
                <a:cs typeface="Arial" pitchFamily="34" charset="0"/>
              </a:rPr>
              <a:t>PDE Determination of the Scope of the issue – were previously completed tests affected by the out of spec burning brand oven?</a:t>
            </a:r>
          </a:p>
        </p:txBody>
      </p:sp>
      <p:cxnSp>
        <p:nvCxnSpPr>
          <p:cNvPr id="3" name="Straight Arrow Connector 2"/>
          <p:cNvCxnSpPr/>
          <p:nvPr/>
        </p:nvCxnSpPr>
        <p:spPr>
          <a:xfrm>
            <a:off x="2133600" y="2756626"/>
            <a:ext cx="381000"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200" y="3370421"/>
            <a:ext cx="20574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smtClean="0">
                <a:solidFill>
                  <a:schemeClr val="tx1"/>
                </a:solidFill>
                <a:latin typeface="Arial" pitchFamily="34" charset="0"/>
                <a:cs typeface="Arial" pitchFamily="34" charset="0"/>
              </a:rPr>
              <a:t>Scope of the issue determined (timeframe)</a:t>
            </a:r>
          </a:p>
        </p:txBody>
      </p:sp>
      <p:cxnSp>
        <p:nvCxnSpPr>
          <p:cNvPr id="19" name="Straight Arrow Connector 18"/>
          <p:cNvCxnSpPr/>
          <p:nvPr/>
        </p:nvCxnSpPr>
        <p:spPr>
          <a:xfrm flipV="1">
            <a:off x="2133600" y="3230418"/>
            <a:ext cx="381000" cy="37083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 y="1447800"/>
            <a:ext cx="20574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smtClean="0">
                <a:solidFill>
                  <a:schemeClr val="tx1"/>
                </a:solidFill>
                <a:latin typeface="Arial" pitchFamily="34" charset="0"/>
                <a:cs typeface="Arial" pitchFamily="34" charset="0"/>
              </a:rPr>
              <a:t>Identifying manual steps helps to create a good CAP.</a:t>
            </a:r>
          </a:p>
        </p:txBody>
      </p:sp>
      <p:cxnSp>
        <p:nvCxnSpPr>
          <p:cNvPr id="24" name="Straight Arrow Connector 23"/>
          <p:cNvCxnSpPr/>
          <p:nvPr/>
        </p:nvCxnSpPr>
        <p:spPr>
          <a:xfrm>
            <a:off x="2133600" y="1770965"/>
            <a:ext cx="457200" cy="32316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8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4648200" cy="715962"/>
          </a:xfrm>
          <a:prstGeom prst="rect">
            <a:avLst/>
          </a:prstGeom>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a:t>
            </a:r>
            <a:endParaRPr lang="en-US" sz="2800" b="1" dirty="0">
              <a:solidFill>
                <a:srgbClr val="FF0000"/>
              </a:solidFill>
              <a:latin typeface="Arial" panose="020B0604020202020204" pitchFamily="34" charset="0"/>
              <a:cs typeface="Arial" panose="020B0604020202020204" pitchFamily="34" charset="0"/>
            </a:endParaRPr>
          </a:p>
        </p:txBody>
      </p:sp>
      <p:cxnSp>
        <p:nvCxnSpPr>
          <p:cNvPr id="3" name="Straight Arrow Connector 2"/>
          <p:cNvCxnSpPr/>
          <p:nvPr/>
        </p:nvCxnSpPr>
        <p:spPr>
          <a:xfrm>
            <a:off x="2133600" y="2756626"/>
            <a:ext cx="381000"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133600" y="3230418"/>
            <a:ext cx="381000" cy="37083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33600" y="1770965"/>
            <a:ext cx="457200" cy="32316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014413"/>
            <a:ext cx="695325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468636" y="1601688"/>
            <a:ext cx="2641910" cy="8925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300" dirty="0" smtClean="0">
                <a:solidFill>
                  <a:schemeClr val="tx1"/>
                </a:solidFill>
                <a:latin typeface="Arial" pitchFamily="34" charset="0"/>
                <a:cs typeface="Arial" pitchFamily="34" charset="0"/>
              </a:rPr>
              <a:t>RC is clear – it identifies why there is an issue and some items that could be improved that led to the NC.</a:t>
            </a:r>
          </a:p>
        </p:txBody>
      </p:sp>
      <p:sp>
        <p:nvSpPr>
          <p:cNvPr id="13" name="TextBox 12"/>
          <p:cNvSpPr txBox="1"/>
          <p:nvPr/>
        </p:nvSpPr>
        <p:spPr>
          <a:xfrm>
            <a:off x="2133600" y="5715000"/>
            <a:ext cx="6781800" cy="8925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300" dirty="0" smtClean="0">
                <a:solidFill>
                  <a:schemeClr val="tx1"/>
                </a:solidFill>
                <a:latin typeface="Arial" pitchFamily="34" charset="0"/>
                <a:cs typeface="Arial" pitchFamily="34" charset="0"/>
              </a:rPr>
              <a:t>Automation of Test Program – Application Validation!!! Excellent. We are not perfect – applications with validation at the right steps can fix most of our issues.</a:t>
            </a:r>
          </a:p>
          <a:p>
            <a:endParaRPr lang="en-US" sz="1300" dirty="0">
              <a:solidFill>
                <a:schemeClr val="tx1"/>
              </a:solidFill>
              <a:latin typeface="Arial" pitchFamily="34" charset="0"/>
              <a:cs typeface="Arial" pitchFamily="34" charset="0"/>
            </a:endParaRPr>
          </a:p>
          <a:p>
            <a:r>
              <a:rPr lang="en-US" sz="1300" dirty="0" smtClean="0">
                <a:solidFill>
                  <a:schemeClr val="tx1"/>
                </a:solidFill>
                <a:latin typeface="Arial" pitchFamily="34" charset="0"/>
                <a:cs typeface="Arial" pitchFamily="34" charset="0"/>
              </a:rPr>
              <a:t>Long Term Containment – excellent steps to ensure that this issue does not occur again.</a:t>
            </a:r>
          </a:p>
        </p:txBody>
      </p:sp>
    </p:spTree>
    <p:extLst>
      <p:ext uri="{BB962C8B-B14F-4D97-AF65-F5344CB8AC3E}">
        <p14:creationId xmlns:p14="http://schemas.microsoft.com/office/powerpoint/2010/main" val="238270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4648200" cy="715962"/>
          </a:xfrm>
          <a:prstGeom prst="rect">
            <a:avLst/>
          </a:prstGeom>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a:t>
            </a:r>
            <a:endParaRPr lang="en-US" sz="2800" b="1" dirty="0">
              <a:solidFill>
                <a:srgbClr val="FF0000"/>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90588"/>
            <a:ext cx="7210425"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06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Containment Milestone – affirmation of temperature being in spec</a:t>
            </a:r>
            <a:endParaRPr lang="en-US" sz="2800" b="1" dirty="0">
              <a:solidFill>
                <a:srgbClr val="FF0000"/>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990600"/>
            <a:ext cx="73914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80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Containment Milestone – </a:t>
            </a:r>
          </a:p>
          <a:p>
            <a:pPr algn="l"/>
            <a:r>
              <a:rPr lang="en-US" sz="2800" b="1" dirty="0" smtClean="0">
                <a:solidFill>
                  <a:srgbClr val="FF0000"/>
                </a:solidFill>
                <a:latin typeface="Arial" panose="020B0604020202020204" pitchFamily="34" charset="0"/>
                <a:cs typeface="Arial" panose="020B0604020202020204" pitchFamily="34" charset="0"/>
              </a:rPr>
              <a:t>supports the analysis (referenced by the analysis)</a:t>
            </a:r>
            <a:endParaRPr lang="en-US" sz="2800" b="1" dirty="0">
              <a:solidFill>
                <a:srgbClr val="FF0000"/>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005762" cy="5635152"/>
          </a:xfrm>
          <a:prstGeom prst="rect">
            <a:avLst/>
          </a:prstGeom>
          <a:solidFill>
            <a:srgbClr val="FF0000"/>
          </a:solidFill>
          <a:ln w="19050">
            <a:solidFill>
              <a:schemeClr val="tx1"/>
            </a:solidFill>
          </a:ln>
        </p:spPr>
      </p:pic>
      <p:cxnSp>
        <p:nvCxnSpPr>
          <p:cNvPr id="3" name="Straight Connector 2"/>
          <p:cNvCxnSpPr/>
          <p:nvPr/>
        </p:nvCxnSpPr>
        <p:spPr>
          <a:xfrm>
            <a:off x="1069181" y="4724400"/>
            <a:ext cx="6934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3733800"/>
            <a:ext cx="6934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75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Containment Milestone – Visual display of temp</a:t>
            </a:r>
            <a:endParaRPr lang="en-US" sz="2800" b="1" dirty="0">
              <a:solidFill>
                <a:srgbClr val="FF0000"/>
              </a:solidFill>
              <a:latin typeface="Arial" panose="020B0604020202020204" pitchFamily="34" charset="0"/>
              <a:cs typeface="Arial" panose="020B0604020202020204" pitchFamily="34" charset="0"/>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2" y="1447800"/>
            <a:ext cx="646747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61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57200" y="274638"/>
            <a:ext cx="7543800" cy="715962"/>
          </a:xfrm>
          <a:prstGeom prst="rect">
            <a:avLst/>
          </a:prstGeom>
          <a:ln>
            <a:no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0000"/>
                </a:solidFill>
                <a:latin typeface="Arial" panose="020B0604020202020204" pitchFamily="34" charset="0"/>
                <a:cs typeface="Arial" panose="020B0604020202020204" pitchFamily="34" charset="0"/>
              </a:rPr>
              <a:t>CAR 143913065 – Finding – </a:t>
            </a:r>
          </a:p>
          <a:p>
            <a:pPr algn="l"/>
            <a:r>
              <a:rPr lang="en-US" sz="2800" b="1" dirty="0" smtClean="0">
                <a:solidFill>
                  <a:srgbClr val="FF0000"/>
                </a:solidFill>
                <a:latin typeface="Arial" panose="020B0604020202020204" pitchFamily="34" charset="0"/>
                <a:cs typeface="Arial" panose="020B0604020202020204" pitchFamily="34" charset="0"/>
              </a:rPr>
              <a:t>PDE Determination – Scope of Non-Conformance</a:t>
            </a:r>
            <a:endParaRPr lang="en-US" sz="2800" b="1" dirty="0">
              <a:solidFill>
                <a:srgbClr val="FF0000"/>
              </a:solidFill>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70" y="2286000"/>
            <a:ext cx="8763001"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71239"/>
            <a:ext cx="33242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693068"/>
      </p:ext>
    </p:extLst>
  </p:cSld>
  <p:clrMapOvr>
    <a:masterClrMapping/>
  </p:clrMapOvr>
</p:sld>
</file>

<file path=ppt/theme/theme1.xml><?xml version="1.0" encoding="utf-8"?>
<a:theme xmlns:a="http://schemas.openxmlformats.org/drawingml/2006/main" name="CARs review 4th 2013">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2964</TotalTime>
  <Words>630</Words>
  <Application>Microsoft Office PowerPoint</Application>
  <PresentationFormat>On-screen Show (4:3)</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CARs review 4th 2013</vt:lpstr>
      <vt:lpstr>Exemplary CAR – 143913065 Chris Nicastro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 143913065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Review</dc:title>
  <dc:creator>Rebeca Navarrete</dc:creator>
  <cp:lastModifiedBy>Cheryl Adams</cp:lastModifiedBy>
  <cp:revision>326</cp:revision>
  <cp:lastPrinted>2014-08-25T07:44:12Z</cp:lastPrinted>
  <dcterms:created xsi:type="dcterms:W3CDTF">2013-11-14T03:16:18Z</dcterms:created>
  <dcterms:modified xsi:type="dcterms:W3CDTF">2015-06-15T15:40:52Z</dcterms:modified>
</cp:coreProperties>
</file>