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7" r:id="rId2"/>
    <p:sldId id="294" r:id="rId3"/>
    <p:sldId id="295" r:id="rId4"/>
    <p:sldId id="296" r:id="rId5"/>
    <p:sldId id="272" r:id="rId6"/>
    <p:sldId id="330" r:id="rId7"/>
    <p:sldId id="331" r:id="rId8"/>
    <p:sldId id="332" r:id="rId9"/>
    <p:sldId id="33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varScale="1">
        <p:scale>
          <a:sx n="83" d="100"/>
          <a:sy n="83" d="100"/>
        </p:scale>
        <p:origin x="-76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9/30/2016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2</a:t>
            </a:fld>
            <a:endParaRPr lang="en-US"/>
          </a:p>
        </p:txBody>
      </p:sp>
    </p:spTree>
    <p:extLst>
      <p:ext uri="{BB962C8B-B14F-4D97-AF65-F5344CB8AC3E}">
        <p14:creationId xmlns:p14="http://schemas.microsoft.com/office/powerpoint/2010/main" val="360215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3</a:t>
            </a:fld>
            <a:endParaRPr lang="en-US"/>
          </a:p>
        </p:txBody>
      </p:sp>
    </p:spTree>
    <p:extLst>
      <p:ext uri="{BB962C8B-B14F-4D97-AF65-F5344CB8AC3E}">
        <p14:creationId xmlns:p14="http://schemas.microsoft.com/office/powerpoint/2010/main" val="360215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4</a:t>
            </a:fld>
            <a:endParaRPr lang="en-US"/>
          </a:p>
        </p:txBody>
      </p:sp>
    </p:spTree>
    <p:extLst>
      <p:ext uri="{BB962C8B-B14F-4D97-AF65-F5344CB8AC3E}">
        <p14:creationId xmlns:p14="http://schemas.microsoft.com/office/powerpoint/2010/main" val="3602158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Exemplary </a:t>
            </a:r>
            <a:br>
              <a:rPr lang="en-US" dirty="0" smtClean="0"/>
            </a:br>
            <a:r>
              <a:rPr lang="en-US" dirty="0" smtClean="0"/>
              <a:t>CAR 153915609 Finding</a:t>
            </a:r>
            <a:endParaRPr lang="en-US" dirty="0"/>
          </a:p>
        </p:txBody>
      </p:sp>
    </p:spTree>
    <p:extLst>
      <p:ext uri="{BB962C8B-B14F-4D97-AF65-F5344CB8AC3E}">
        <p14:creationId xmlns:p14="http://schemas.microsoft.com/office/powerpoint/2010/main" val="180513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a:t>
            </a:r>
            <a:r>
              <a:rPr lang="en-US" dirty="0" smtClean="0"/>
              <a:t>CAR 153915609</a:t>
            </a:r>
            <a:endParaRPr lang="en-US" dirty="0"/>
          </a:p>
        </p:txBody>
      </p:sp>
      <p:sp>
        <p:nvSpPr>
          <p:cNvPr id="3" name="Content Placeholder 2"/>
          <p:cNvSpPr>
            <a:spLocks noGrp="1"/>
          </p:cNvSpPr>
          <p:nvPr>
            <p:ph idx="1"/>
          </p:nvPr>
        </p:nvSpPr>
        <p:spPr>
          <a:xfrm>
            <a:off x="457200" y="862865"/>
            <a:ext cx="8201722" cy="5064581"/>
          </a:xfrm>
        </p:spPr>
        <p:txBody>
          <a:bodyPr/>
          <a:lstStyle/>
          <a:p>
            <a:pPr marL="457200" lvl="0" indent="-457200">
              <a:buAutoNum type="arabicPeriod"/>
            </a:pPr>
            <a:r>
              <a:rPr lang="en-US" sz="1600" dirty="0" smtClean="0"/>
              <a:t>Very thorough Analysis that completely covers the scope and explains that this systems issue has been seen in other CARs and details why it will not be addressed with an IT change.</a:t>
            </a:r>
            <a:endParaRPr lang="en-US" sz="1600" dirty="0"/>
          </a:p>
          <a:p>
            <a:pPr marL="457200" lvl="0" indent="-457200">
              <a:buAutoNum type="arabicPeriod"/>
            </a:pPr>
            <a:endParaRPr lang="en-US" b="1" dirty="0" smtClean="0">
              <a:solidFill>
                <a:schemeClr val="accent1"/>
              </a:solidFill>
            </a:endParaRPr>
          </a:p>
          <a:p>
            <a:pPr lvl="3"/>
            <a:endParaRPr lang="en-US" b="1" dirty="0">
              <a:solidFill>
                <a:schemeClr val="accent1"/>
              </a:solidFill>
            </a:endParaRPr>
          </a:p>
          <a:p>
            <a:pPr marL="569913" lvl="3" indent="0">
              <a:buNone/>
            </a:pPr>
            <a:endParaRPr lang="en-US" b="1" dirty="0" smtClean="0">
              <a:solidFill>
                <a:schemeClr val="accent1"/>
              </a:solidFill>
            </a:endParaRPr>
          </a:p>
          <a:p>
            <a:pPr lvl="3"/>
            <a:endParaRPr lang="en-US" b="1" dirty="0" smtClean="0">
              <a:solidFill>
                <a:schemeClr val="accent1"/>
              </a:solidFill>
            </a:endParaRPr>
          </a:p>
          <a:p>
            <a:pPr marL="0" indent="0"/>
            <a:endParaRPr lang="en-US" dirty="0" smtClean="0"/>
          </a:p>
          <a:p>
            <a:pPr marL="0" indent="0"/>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4" y="1752600"/>
            <a:ext cx="5210175" cy="412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997583"/>
            <a:ext cx="13716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424" y="3003804"/>
            <a:ext cx="16097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162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CAR 153915609</a:t>
            </a:r>
          </a:p>
        </p:txBody>
      </p:sp>
      <p:sp>
        <p:nvSpPr>
          <p:cNvPr id="3" name="Content Placeholder 2"/>
          <p:cNvSpPr>
            <a:spLocks noGrp="1"/>
          </p:cNvSpPr>
          <p:nvPr>
            <p:ph idx="1"/>
          </p:nvPr>
        </p:nvSpPr>
        <p:spPr>
          <a:xfrm>
            <a:off x="457200" y="862865"/>
            <a:ext cx="8201722" cy="5064581"/>
          </a:xfrm>
        </p:spPr>
        <p:txBody>
          <a:bodyPr/>
          <a:lstStyle/>
          <a:p>
            <a:pPr marL="0" lvl="0" indent="0"/>
            <a:r>
              <a:rPr lang="en-US" sz="1600" dirty="0" smtClean="0"/>
              <a:t>2. Root cause is succinct, Scope of Nonconformance is clear and supported by Analysis, administrative fields are completed accurately.</a:t>
            </a:r>
          </a:p>
          <a:p>
            <a:pPr marL="0" lvl="0" indent="0"/>
            <a:endParaRPr lang="en-US" sz="1600" dirty="0" smtClean="0"/>
          </a:p>
          <a:p>
            <a:pPr marL="0" lvl="0" indent="0"/>
            <a:endParaRPr lang="en-US" sz="1600" dirty="0"/>
          </a:p>
          <a:p>
            <a:pPr marL="457200" lvl="0" indent="-457200">
              <a:buAutoNum type="arabicPeriod"/>
            </a:pPr>
            <a:endParaRPr lang="en-US" b="1" dirty="0" smtClean="0">
              <a:solidFill>
                <a:schemeClr val="accent1"/>
              </a:solidFill>
            </a:endParaRPr>
          </a:p>
          <a:p>
            <a:pPr lvl="3"/>
            <a:endParaRPr lang="en-US" b="1" dirty="0">
              <a:solidFill>
                <a:schemeClr val="accent1"/>
              </a:solidFill>
            </a:endParaRPr>
          </a:p>
          <a:p>
            <a:pPr marL="569913" lvl="3" indent="0">
              <a:buNone/>
            </a:pPr>
            <a:endParaRPr lang="en-US" b="1" dirty="0" smtClean="0">
              <a:solidFill>
                <a:schemeClr val="accent1"/>
              </a:solidFill>
            </a:endParaRPr>
          </a:p>
          <a:p>
            <a:pPr lvl="3"/>
            <a:endParaRPr lang="en-US" b="1" dirty="0" smtClean="0">
              <a:solidFill>
                <a:schemeClr val="accent1"/>
              </a:solidFill>
            </a:endParaRPr>
          </a:p>
          <a:p>
            <a:pPr marL="0" indent="0"/>
            <a:endParaRPr lang="en-US" dirty="0" smtClean="0"/>
          </a:p>
          <a:p>
            <a:pPr marL="0" indent="0"/>
            <a:r>
              <a:rPr lang="en-US" sz="1600" dirty="0" smtClean="0"/>
              <a:t>3. Clear information is provided to explain why containment and verification are not required.</a:t>
            </a:r>
            <a:endParaRPr lang="en-US" sz="1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6624637" cy="1765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93898"/>
            <a:ext cx="56292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962400"/>
            <a:ext cx="5805001" cy="253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19600"/>
            <a:ext cx="1128712" cy="624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548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CAR 153915609</a:t>
            </a:r>
          </a:p>
        </p:txBody>
      </p:sp>
      <p:sp>
        <p:nvSpPr>
          <p:cNvPr id="3" name="Content Placeholder 2"/>
          <p:cNvSpPr>
            <a:spLocks noGrp="1"/>
          </p:cNvSpPr>
          <p:nvPr>
            <p:ph idx="1"/>
          </p:nvPr>
        </p:nvSpPr>
        <p:spPr>
          <a:xfrm>
            <a:off x="457200" y="862865"/>
            <a:ext cx="8201722" cy="5064581"/>
          </a:xfrm>
        </p:spPr>
        <p:txBody>
          <a:bodyPr/>
          <a:lstStyle/>
          <a:p>
            <a:pPr marL="0" lvl="0" indent="0"/>
            <a:r>
              <a:rPr lang="en-US" sz="1600" dirty="0" smtClean="0"/>
              <a:t>4. The CAR was handled in a very timely manner and the Champion demonstrated Customer Focus by adjusting dates around the holidays, providing evidence of communication for overdue response and closing the CAR while approving the response, as the corrective action was already completed.  This CAR is a great example of giving a CAR Owner the flexibility he needed, while ensuring compliance with our CAR requirements.</a:t>
            </a:r>
          </a:p>
          <a:p>
            <a:pPr marL="0" lvl="0" indent="0"/>
            <a:endParaRPr lang="en-US" sz="1600" dirty="0" smtClean="0"/>
          </a:p>
          <a:p>
            <a:pPr marL="0" lvl="0" indent="0"/>
            <a:endParaRPr lang="en-US" sz="1600" dirty="0"/>
          </a:p>
          <a:p>
            <a:pPr marL="457200" lvl="0" indent="-457200">
              <a:buAutoNum type="arabicPeriod"/>
            </a:pPr>
            <a:endParaRPr lang="en-US" b="1" dirty="0" smtClean="0">
              <a:solidFill>
                <a:schemeClr val="accent1"/>
              </a:solidFill>
            </a:endParaRPr>
          </a:p>
          <a:p>
            <a:pPr lvl="3"/>
            <a:endParaRPr lang="en-US" b="1" dirty="0">
              <a:solidFill>
                <a:schemeClr val="accent1"/>
              </a:solidFill>
            </a:endParaRPr>
          </a:p>
          <a:p>
            <a:pPr marL="569913" lvl="3" indent="0">
              <a:buNone/>
            </a:pPr>
            <a:endParaRPr lang="en-US" b="1" dirty="0" smtClean="0">
              <a:solidFill>
                <a:schemeClr val="accent1"/>
              </a:solidFill>
            </a:endParaRPr>
          </a:p>
          <a:p>
            <a:pPr lvl="3"/>
            <a:endParaRPr lang="en-US" b="1" dirty="0" smtClean="0">
              <a:solidFill>
                <a:schemeClr val="accent1"/>
              </a:solidFill>
            </a:endParaRPr>
          </a:p>
          <a:p>
            <a:pPr marL="0" indent="0"/>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32" y="2362200"/>
            <a:ext cx="6434137" cy="2039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962400"/>
            <a:ext cx="6324600" cy="187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5257800"/>
            <a:ext cx="4381500" cy="285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7212" y="2861810"/>
            <a:ext cx="4362450" cy="47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636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33400" y="304800"/>
            <a:ext cx="6635409" cy="6465452"/>
          </a:xfrm>
          <a:prstGeom prst="rect">
            <a:avLst/>
          </a:prstGeom>
          <a:solidFill>
            <a:schemeClr val="bg1"/>
          </a:solidFill>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864" y="624564"/>
            <a:ext cx="2133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C:\Users\00342\AppData\Local\Microsoft\Windows\Temporary Internet Files\Content.IE5\U5NMEB80\medium-Correct-Sign-166.6-330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1432" y="510864"/>
            <a:ext cx="180000" cy="227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00342\AppData\Local\Microsoft\Windows\Temporary Internet Files\Content.IE5\U5NMEB80\medium-Correct-Sign-166.6-330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1432" y="839400"/>
            <a:ext cx="180000" cy="227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00342\AppData\Local\Microsoft\Windows\Temporary Internet Files\Content.IE5\U5NMEB80\medium-Correct-Sign-166.6-330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8632" y="1066800"/>
            <a:ext cx="180000" cy="22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00342\AppData\Local\Microsoft\Windows\Temporary Internet Files\Content.IE5\U5NMEB80\medium-Correct-Sign-166.6-330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6816" y="2514600"/>
            <a:ext cx="180000" cy="227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00342\AppData\Local\Microsoft\Windows\Temporary Internet Files\Content.IE5\U5NMEB80\medium-Correct-Sign-166.6-330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4520" y="5029200"/>
            <a:ext cx="180000" cy="227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6336" y="1595429"/>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632" y="1757369"/>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6336" y="1971661"/>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248" y="3200400"/>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0428" y="3456556"/>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0428" y="3733800"/>
            <a:ext cx="128184" cy="1619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00342\AppData\Local\Microsoft\Windows\Temporary Internet Files\Content.IE5\U5NMEB80\medium-Correct-Sign-166.6-3302[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4540" y="6096000"/>
            <a:ext cx="128184" cy="1619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04432" y="3362339"/>
            <a:ext cx="2362200" cy="2862322"/>
          </a:xfrm>
          <a:prstGeom prst="rect">
            <a:avLst/>
          </a:prstGeom>
          <a:ln w="38100">
            <a:solidFill>
              <a:srgbClr val="C00000"/>
            </a:solidFill>
          </a:ln>
        </p:spPr>
        <p:txBody>
          <a:bodyPr wrap="square">
            <a:spAutoFit/>
          </a:bodyPr>
          <a:lstStyle/>
          <a:p>
            <a:pPr lvl="0" algn="ctr"/>
            <a:r>
              <a:rPr lang="en-US" dirty="0"/>
              <a:t>This CAR is a great example of giving a CAR </a:t>
            </a:r>
            <a:r>
              <a:rPr lang="en-US" dirty="0" smtClean="0"/>
              <a:t>Owner flexibility, </a:t>
            </a:r>
            <a:r>
              <a:rPr lang="en-US" dirty="0"/>
              <a:t>while ensuring </a:t>
            </a:r>
            <a:r>
              <a:rPr lang="en-US" dirty="0" smtClean="0"/>
              <a:t>the integrity of the CAR process and compliance with </a:t>
            </a:r>
            <a:r>
              <a:rPr lang="en-US" dirty="0"/>
              <a:t>CAR </a:t>
            </a:r>
            <a:r>
              <a:rPr lang="en-US" dirty="0" smtClean="0"/>
              <a:t>requirements were clearly documented.</a:t>
            </a:r>
            <a:endParaRPr lang="en-US" dirty="0"/>
          </a:p>
        </p:txBody>
      </p:sp>
    </p:spTree>
    <p:extLst>
      <p:ext uri="{BB962C8B-B14F-4D97-AF65-F5344CB8AC3E}">
        <p14:creationId xmlns:p14="http://schemas.microsoft.com/office/powerpoint/2010/main" val="190582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163915828</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6</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83" y="1197719"/>
            <a:ext cx="4577788" cy="435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41455" y="1390813"/>
            <a:ext cx="4221519" cy="301621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cs typeface="Arial" pitchFamily="34" charset="0"/>
              </a:rPr>
              <a:t>Observation</a:t>
            </a:r>
          </a:p>
          <a:p>
            <a:pPr marL="285750" indent="-285750">
              <a:buFont typeface="Courier New" panose="02070309020205020404" pitchFamily="49" charset="0"/>
              <a:buChar char="o"/>
            </a:pPr>
            <a:endParaRPr lang="en-US" sz="1600" dirty="0" smtClean="0">
              <a:cs typeface="Arial" pitchFamily="34" charset="0"/>
            </a:endParaRPr>
          </a:p>
          <a:p>
            <a:pPr marL="285750" indent="-285750">
              <a:buFont typeface="Courier New" panose="02070309020205020404" pitchFamily="49" charset="0"/>
              <a:buChar char="o"/>
            </a:pPr>
            <a:r>
              <a:rPr lang="en-US" sz="1600" dirty="0" smtClean="0">
                <a:cs typeface="Arial" pitchFamily="34" charset="0"/>
              </a:rPr>
              <a:t>Equipment</a:t>
            </a:r>
          </a:p>
          <a:p>
            <a:pPr marL="285750" indent="-285750">
              <a:buFont typeface="Courier New" panose="02070309020205020404" pitchFamily="49" charset="0"/>
              <a:buChar char="o"/>
            </a:pPr>
            <a:endParaRPr lang="en-US" sz="1600" dirty="0" smtClean="0">
              <a:cs typeface="Arial" pitchFamily="34" charset="0"/>
            </a:endParaRPr>
          </a:p>
          <a:p>
            <a:pPr marL="285750" indent="-285750">
              <a:buFont typeface="Courier New" panose="02070309020205020404" pitchFamily="49" charset="0"/>
              <a:buChar char="o"/>
            </a:pPr>
            <a:r>
              <a:rPr lang="en-US" sz="1600" dirty="0" smtClean="0">
                <a:cs typeface="Arial" pitchFamily="34" charset="0"/>
              </a:rPr>
              <a:t>Evidence – </a:t>
            </a:r>
          </a:p>
          <a:p>
            <a:pPr marL="742950" lvl="1" indent="-285750">
              <a:buFont typeface="Arial" panose="020B0604020202020204" pitchFamily="34" charset="0"/>
              <a:buChar char="•"/>
            </a:pPr>
            <a:r>
              <a:rPr lang="en-US" sz="1600" dirty="0" smtClean="0">
                <a:cs typeface="Arial" pitchFamily="34" charset="0"/>
              </a:rPr>
              <a:t>The </a:t>
            </a:r>
            <a:r>
              <a:rPr lang="en-US" sz="1600" dirty="0">
                <a:cs typeface="Arial" pitchFamily="34" charset="0"/>
              </a:rPr>
              <a:t>individual block (107F06TE) used for cutting FUS Samples is </a:t>
            </a:r>
            <a:r>
              <a:rPr lang="en-US" sz="1600" dirty="0" smtClean="0">
                <a:cs typeface="Arial" pitchFamily="34" charset="0"/>
              </a:rPr>
              <a:t>calibrated. </a:t>
            </a:r>
          </a:p>
          <a:p>
            <a:pPr marL="742950" lvl="1" indent="-285750">
              <a:buFont typeface="Arial" panose="020B0604020202020204" pitchFamily="34" charset="0"/>
              <a:buChar char="•"/>
            </a:pPr>
            <a:r>
              <a:rPr lang="en-US" sz="1600" dirty="0" smtClean="0">
                <a:cs typeface="Arial" pitchFamily="34" charset="0"/>
              </a:rPr>
              <a:t>However the </a:t>
            </a:r>
            <a:r>
              <a:rPr lang="en-US" sz="1600" dirty="0">
                <a:cs typeface="Arial" pitchFamily="34" charset="0"/>
              </a:rPr>
              <a:t>die cutter </a:t>
            </a:r>
            <a:r>
              <a:rPr lang="en-US" sz="1600" dirty="0" smtClean="0">
                <a:cs typeface="Arial" pitchFamily="34" charset="0"/>
              </a:rPr>
              <a:t>block, which allows for multi samples to be cut, is not calibrated or verified. </a:t>
            </a:r>
            <a:endParaRPr lang="en-US" sz="1600" dirty="0">
              <a:cs typeface="Arial" pitchFamily="34" charset="0"/>
            </a:endParaRPr>
          </a:p>
          <a:p>
            <a:pPr marL="742950" lvl="1" indent="-285750">
              <a:buFont typeface="Arial" panose="020B0604020202020204" pitchFamily="34" charset="0"/>
              <a:buChar char="•"/>
            </a:pPr>
            <a:endParaRPr lang="en-US" sz="1400" dirty="0" smtClean="0">
              <a:cs typeface="Arial" pitchFamily="34" charset="0"/>
            </a:endParaRPr>
          </a:p>
        </p:txBody>
      </p:sp>
    </p:spTree>
    <p:extLst>
      <p:ext uri="{BB962C8B-B14F-4D97-AF65-F5344CB8AC3E}">
        <p14:creationId xmlns:p14="http://schemas.microsoft.com/office/powerpoint/2010/main" val="3033432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163915828</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2178"/>
            <a:ext cx="5323303" cy="568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ular Callout 12"/>
          <p:cNvSpPr/>
          <p:nvPr/>
        </p:nvSpPr>
        <p:spPr>
          <a:xfrm>
            <a:off x="4277890" y="1077094"/>
            <a:ext cx="2286000" cy="1307396"/>
          </a:xfrm>
          <a:prstGeom prst="wedgeRectCallout">
            <a:avLst>
              <a:gd name="adj1" fmla="val -121960"/>
              <a:gd name="adj2" fmla="val 28035"/>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r>
              <a:rPr lang="en-US" sz="1200" b="1" u="sng" dirty="0" smtClean="0">
                <a:solidFill>
                  <a:schemeClr val="lt1"/>
                </a:solidFill>
                <a:cs typeface="Arial" pitchFamily="34" charset="0"/>
              </a:rPr>
              <a:t>Excellent (1)</a:t>
            </a:r>
            <a:endParaRPr lang="en-US" sz="1200" b="1" u="sng" dirty="0">
              <a:solidFill>
                <a:schemeClr val="lt1"/>
              </a:solidFill>
              <a:cs typeface="Arial" pitchFamily="34" charset="0"/>
            </a:endParaRPr>
          </a:p>
          <a:p>
            <a:r>
              <a:rPr lang="en-US" sz="1200" b="1" u="sng" dirty="0" smtClean="0">
                <a:solidFill>
                  <a:schemeClr val="lt1"/>
                </a:solidFill>
                <a:cs typeface="Arial" pitchFamily="34" charset="0"/>
              </a:rPr>
              <a:t>Analysis</a:t>
            </a:r>
            <a:r>
              <a:rPr lang="en-US" sz="1200" b="1" u="sng" dirty="0">
                <a:solidFill>
                  <a:schemeClr val="lt1"/>
                </a:solidFill>
                <a:cs typeface="Arial" pitchFamily="34" charset="0"/>
              </a:rPr>
              <a:t>, Root Cause, Scope – “not applicable</a:t>
            </a:r>
            <a:r>
              <a:rPr lang="en-US" sz="1200" b="1" u="sng" dirty="0" smtClean="0">
                <a:solidFill>
                  <a:schemeClr val="lt1"/>
                </a:solidFill>
                <a:cs typeface="Arial" pitchFamily="34" charset="0"/>
              </a:rPr>
              <a:t>”</a:t>
            </a:r>
          </a:p>
          <a:p>
            <a:endParaRPr lang="en-US" sz="1200" b="1" u="sng" dirty="0">
              <a:cs typeface="Arial" pitchFamily="34" charset="0"/>
            </a:endParaRPr>
          </a:p>
          <a:p>
            <a:r>
              <a:rPr lang="en-US" sz="1200" b="1" u="sng" dirty="0" smtClean="0">
                <a:cs typeface="Arial" pitchFamily="34" charset="0"/>
              </a:rPr>
              <a:t>Category</a:t>
            </a:r>
          </a:p>
          <a:p>
            <a:r>
              <a:rPr lang="en-US" sz="1200" b="1" u="sng" dirty="0" smtClean="0">
                <a:cs typeface="Arial" pitchFamily="34" charset="0"/>
              </a:rPr>
              <a:t>- “Root Cause not Required”</a:t>
            </a:r>
            <a:endParaRPr lang="en-US" sz="1200" b="1" u="sng" dirty="0">
              <a:cs typeface="Arial" pitchFamily="34" charset="0"/>
            </a:endParaRPr>
          </a:p>
          <a:p>
            <a:pPr algn="ctr"/>
            <a:endParaRPr lang="en-US" sz="1200" b="1" u="sng" dirty="0">
              <a:solidFill>
                <a:schemeClr val="lt1"/>
              </a:solidFill>
              <a:cs typeface="Arial" pitchFamily="34" charset="0"/>
            </a:endParaRPr>
          </a:p>
        </p:txBody>
      </p:sp>
      <p:sp>
        <p:nvSpPr>
          <p:cNvPr id="15" name="Rectangular Callout 14"/>
          <p:cNvSpPr/>
          <p:nvPr/>
        </p:nvSpPr>
        <p:spPr>
          <a:xfrm>
            <a:off x="5420890" y="5625296"/>
            <a:ext cx="2286000" cy="1082878"/>
          </a:xfrm>
          <a:prstGeom prst="wedgeRectCallout">
            <a:avLst>
              <a:gd name="adj1" fmla="val -136454"/>
              <a:gd name="adj2" fmla="val 8541"/>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r>
              <a:rPr lang="en-US" sz="1200" b="1" u="sng" dirty="0" smtClean="0">
                <a:solidFill>
                  <a:schemeClr val="lt1"/>
                </a:solidFill>
                <a:cs typeface="Arial" pitchFamily="34" charset="0"/>
              </a:rPr>
              <a:t>Excellent (2)</a:t>
            </a:r>
            <a:endParaRPr lang="en-US" sz="1200" b="1" u="sng" dirty="0">
              <a:solidFill>
                <a:schemeClr val="lt1"/>
              </a:solidFill>
              <a:cs typeface="Arial" pitchFamily="34" charset="0"/>
            </a:endParaRPr>
          </a:p>
          <a:p>
            <a:pPr algn="ctr"/>
            <a:r>
              <a:rPr lang="en-US" sz="1200" b="1" u="sng" dirty="0">
                <a:solidFill>
                  <a:schemeClr val="lt1"/>
                </a:solidFill>
                <a:cs typeface="Arial" pitchFamily="34" charset="0"/>
              </a:rPr>
              <a:t>Verification – occurred immediately after acceptance of the last milestone</a:t>
            </a:r>
          </a:p>
        </p:txBody>
      </p:sp>
      <p:sp>
        <p:nvSpPr>
          <p:cNvPr id="11" name="Oval 10"/>
          <p:cNvSpPr/>
          <p:nvPr/>
        </p:nvSpPr>
        <p:spPr>
          <a:xfrm>
            <a:off x="1514435" y="1497772"/>
            <a:ext cx="979910" cy="466041"/>
          </a:xfrm>
          <a:prstGeom prst="ellipse">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Oval 16"/>
          <p:cNvSpPr/>
          <p:nvPr/>
        </p:nvSpPr>
        <p:spPr>
          <a:xfrm>
            <a:off x="1666834" y="2286900"/>
            <a:ext cx="1249985" cy="233020"/>
          </a:xfrm>
          <a:prstGeom prst="ellipse">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Oval 17"/>
          <p:cNvSpPr/>
          <p:nvPr/>
        </p:nvSpPr>
        <p:spPr>
          <a:xfrm>
            <a:off x="422475" y="5845774"/>
            <a:ext cx="2216553" cy="796325"/>
          </a:xfrm>
          <a:prstGeom prst="ellipse">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TextBox 2"/>
          <p:cNvSpPr txBox="1">
            <a:spLocks noChangeArrowheads="1"/>
          </p:cNvSpPr>
          <p:nvPr/>
        </p:nvSpPr>
        <p:spPr bwMode="auto">
          <a:xfrm>
            <a:off x="6664325" y="274638"/>
            <a:ext cx="2236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b="1" dirty="0" smtClean="0">
                <a:cs typeface="Arial" pitchFamily="34" charset="0"/>
              </a:rPr>
              <a:t>Observation </a:t>
            </a:r>
            <a:r>
              <a:rPr lang="en-US" altLang="en-US" b="1" dirty="0">
                <a:cs typeface="Arial" pitchFamily="34" charset="0"/>
              </a:rPr>
              <a:t>- CAR</a:t>
            </a:r>
          </a:p>
        </p:txBody>
      </p:sp>
    </p:spTree>
    <p:extLst>
      <p:ext uri="{BB962C8B-B14F-4D97-AF65-F5344CB8AC3E}">
        <p14:creationId xmlns:p14="http://schemas.microsoft.com/office/powerpoint/2010/main" val="1432640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163915828</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7" y="1281590"/>
            <a:ext cx="4062726" cy="200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79" y="3406160"/>
            <a:ext cx="4078828" cy="245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174" y="3412960"/>
            <a:ext cx="4046626" cy="239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ular Callout 12"/>
          <p:cNvSpPr/>
          <p:nvPr/>
        </p:nvSpPr>
        <p:spPr>
          <a:xfrm>
            <a:off x="5166688" y="1488087"/>
            <a:ext cx="1998482" cy="862399"/>
          </a:xfrm>
          <a:prstGeom prst="wedgeRectCallout">
            <a:avLst>
              <a:gd name="adj1" fmla="val -57473"/>
              <a:gd name="adj2" fmla="val 78000"/>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r>
              <a:rPr lang="en-US" sz="1200" b="1" u="sng" dirty="0" smtClean="0">
                <a:solidFill>
                  <a:schemeClr val="lt1"/>
                </a:solidFill>
                <a:cs typeface="Arial" pitchFamily="34" charset="0"/>
              </a:rPr>
              <a:t>Excellent (3)</a:t>
            </a:r>
            <a:endParaRPr lang="en-US" sz="1200" b="1" u="sng" dirty="0">
              <a:solidFill>
                <a:schemeClr val="lt1"/>
              </a:solidFill>
              <a:cs typeface="Arial" pitchFamily="34" charset="0"/>
            </a:endParaRPr>
          </a:p>
          <a:p>
            <a:pPr algn="ctr"/>
            <a:r>
              <a:rPr lang="en-US" sz="1200" b="1" u="sng" dirty="0">
                <a:solidFill>
                  <a:schemeClr val="lt1"/>
                </a:solidFill>
                <a:cs typeface="Arial" pitchFamily="34" charset="0"/>
              </a:rPr>
              <a:t>Milestones – completed per milestone expectations</a:t>
            </a:r>
          </a:p>
          <a:p>
            <a:pPr algn="ctr"/>
            <a:endParaRPr lang="en-US" sz="1200" b="1" u="sng" dirty="0">
              <a:solidFill>
                <a:schemeClr val="lt1"/>
              </a:solidFill>
              <a:cs typeface="Arial" pitchFamily="34" charset="0"/>
            </a:endParaRPr>
          </a:p>
        </p:txBody>
      </p:sp>
      <p:sp>
        <p:nvSpPr>
          <p:cNvPr id="14" name="Rectangular Callout 13"/>
          <p:cNvSpPr/>
          <p:nvPr/>
        </p:nvSpPr>
        <p:spPr>
          <a:xfrm>
            <a:off x="6476253" y="2543761"/>
            <a:ext cx="2210547" cy="1021242"/>
          </a:xfrm>
          <a:prstGeom prst="wedgeRectCallout">
            <a:avLst>
              <a:gd name="adj1" fmla="val -80159"/>
              <a:gd name="adj2" fmla="val 40890"/>
            </a:avLst>
          </a:prstGeom>
          <a:solidFill>
            <a:srgbClr val="FFC000"/>
          </a:solidFill>
          <a:ln/>
        </p:spPr>
        <p:style>
          <a:lnRef idx="3">
            <a:schemeClr val="lt1"/>
          </a:lnRef>
          <a:fillRef idx="1">
            <a:schemeClr val="accent3"/>
          </a:fillRef>
          <a:effectRef idx="1">
            <a:schemeClr val="accent3"/>
          </a:effectRef>
          <a:fontRef idx="minor">
            <a:schemeClr val="lt1"/>
          </a:fontRef>
        </p:style>
        <p:txBody>
          <a:bodyPr/>
          <a:lstStyle/>
          <a:p>
            <a:pPr algn="ctr"/>
            <a:r>
              <a:rPr lang="en-US" sz="1200" b="1" u="sng" dirty="0" smtClean="0">
                <a:solidFill>
                  <a:prstClr val="white"/>
                </a:solidFill>
                <a:cs typeface="Arial" pitchFamily="34" charset="0"/>
              </a:rPr>
              <a:t>Suggestion (1)</a:t>
            </a:r>
            <a:endParaRPr lang="en-US" sz="1200" b="1" u="sng" dirty="0">
              <a:solidFill>
                <a:prstClr val="white"/>
              </a:solidFill>
              <a:cs typeface="Arial" pitchFamily="34" charset="0"/>
            </a:endParaRPr>
          </a:p>
          <a:p>
            <a:pPr algn="ctr"/>
            <a:r>
              <a:rPr lang="en-US" sz="1200" b="1" u="sng" dirty="0">
                <a:solidFill>
                  <a:prstClr val="white"/>
                </a:solidFill>
                <a:cs typeface="Arial" pitchFamily="34" charset="0"/>
              </a:rPr>
              <a:t>Objective Evidence - Indicating what kinds of objective evidences are attached clearly </a:t>
            </a:r>
          </a:p>
        </p:txBody>
      </p:sp>
      <p:cxnSp>
        <p:nvCxnSpPr>
          <p:cNvPr id="15" name="Straight Connector 14"/>
          <p:cNvCxnSpPr/>
          <p:nvPr/>
        </p:nvCxnSpPr>
        <p:spPr>
          <a:xfrm>
            <a:off x="1266009" y="4970416"/>
            <a:ext cx="841465"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269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163915828 </a:t>
            </a:r>
            <a:r>
              <a:rPr lang="en-US" altLang="en-US" dirty="0" smtClean="0">
                <a:latin typeface="Arial" pitchFamily="34" charset="0"/>
                <a:ea typeface="ＭＳ Ｐゴシック" pitchFamily="34" charset="-128"/>
                <a:cs typeface="Geneva"/>
              </a:rPr>
              <a:t>History Summary</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9</a:t>
            </a:fld>
            <a:endParaRPr lang="en-US"/>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25" y="1048914"/>
            <a:ext cx="5746634" cy="5593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988820" y="5440680"/>
            <a:ext cx="272034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7" name="Rectangular Callout 16"/>
          <p:cNvSpPr/>
          <p:nvPr/>
        </p:nvSpPr>
        <p:spPr>
          <a:xfrm>
            <a:off x="6594163" y="5000264"/>
            <a:ext cx="1820632" cy="994910"/>
          </a:xfrm>
          <a:prstGeom prst="wedgeRectCallout">
            <a:avLst>
              <a:gd name="adj1" fmla="val -85370"/>
              <a:gd name="adj2" fmla="val -37875"/>
            </a:avLst>
          </a:prstGeom>
          <a:solidFill>
            <a:srgbClr val="FFC000"/>
          </a:solidFill>
          <a:ln/>
        </p:spPr>
        <p:style>
          <a:lnRef idx="3">
            <a:schemeClr val="lt1"/>
          </a:lnRef>
          <a:fillRef idx="1">
            <a:schemeClr val="accent3"/>
          </a:fillRef>
          <a:effectRef idx="1">
            <a:schemeClr val="accent3"/>
          </a:effectRef>
          <a:fontRef idx="minor">
            <a:schemeClr val="lt1"/>
          </a:fontRef>
        </p:style>
        <p:txBody>
          <a:bodyPr/>
          <a:lstStyle/>
          <a:p>
            <a:pPr algn="ctr"/>
            <a:r>
              <a:rPr lang="en-US" sz="1200" b="1" u="sng" dirty="0" smtClean="0">
                <a:solidFill>
                  <a:prstClr val="white"/>
                </a:solidFill>
                <a:cs typeface="Arial" pitchFamily="34" charset="0"/>
              </a:rPr>
              <a:t>Suggestion (2)</a:t>
            </a:r>
            <a:endParaRPr lang="en-US" sz="1200" b="1" u="sng" dirty="0">
              <a:solidFill>
                <a:prstClr val="white"/>
              </a:solidFill>
              <a:cs typeface="Arial" pitchFamily="34" charset="0"/>
            </a:endParaRPr>
          </a:p>
          <a:p>
            <a:pPr algn="ctr"/>
            <a:r>
              <a:rPr lang="en-US" sz="1200" b="1" u="sng" dirty="0">
                <a:solidFill>
                  <a:prstClr val="white"/>
                </a:solidFill>
                <a:cs typeface="Arial" pitchFamily="34" charset="0"/>
              </a:rPr>
              <a:t>Extensions – within  requirements (&lt;30 days, 3 or less)</a:t>
            </a:r>
          </a:p>
        </p:txBody>
      </p:sp>
    </p:spTree>
    <p:extLst>
      <p:ext uri="{BB962C8B-B14F-4D97-AF65-F5344CB8AC3E}">
        <p14:creationId xmlns:p14="http://schemas.microsoft.com/office/powerpoint/2010/main" val="140764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834</TotalTime>
  <Words>322</Words>
  <Application>Microsoft Office PowerPoint</Application>
  <PresentationFormat>On-screen Show (4:3)</PresentationFormat>
  <Paragraphs>57</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ULTemplate</vt:lpstr>
      <vt:lpstr>Exemplary  CAR 153915609 Finding</vt:lpstr>
      <vt:lpstr>Exemplary CAR 153915609</vt:lpstr>
      <vt:lpstr>Exemplary CAR 153915609</vt:lpstr>
      <vt:lpstr>Exemplary CAR 153915609</vt:lpstr>
      <vt:lpstr>PowerPoint Presentation</vt:lpstr>
      <vt:lpstr>CAR 163915828</vt:lpstr>
      <vt:lpstr>CAR 163915828</vt:lpstr>
      <vt:lpstr>CAR 163915828</vt:lpstr>
      <vt:lpstr>CAR 163915828 History Summary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70</cp:revision>
  <dcterms:created xsi:type="dcterms:W3CDTF">2013-11-16T00:53:42Z</dcterms:created>
  <dcterms:modified xsi:type="dcterms:W3CDTF">2016-09-30T19:01:40Z</dcterms:modified>
</cp:coreProperties>
</file>