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0" r:id="rId2"/>
    <p:sldId id="285" r:id="rId3"/>
    <p:sldId id="290" r:id="rId4"/>
    <p:sldId id="291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Geneva" charset="0"/>
        <a:cs typeface="Genev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C547"/>
    <a:srgbClr val="6EC1BC"/>
    <a:srgbClr val="F18307"/>
    <a:srgbClr val="459D2D"/>
    <a:srgbClr val="1B808E"/>
    <a:srgbClr val="C10036"/>
    <a:srgbClr val="FDC835"/>
    <a:srgbClr val="93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675" autoAdjust="0"/>
  </p:normalViewPr>
  <p:slideViewPr>
    <p:cSldViewPr snapToGrid="0" snapToObjects="1">
      <p:cViewPr>
        <p:scale>
          <a:sx n="85" d="100"/>
          <a:sy n="85" d="100"/>
        </p:scale>
        <p:origin x="-730" y="-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5388C844-FFDD-8E46-8307-B524E744D016}" type="datetime1">
              <a:rPr lang="en-US"/>
              <a:pPr>
                <a:defRPr/>
              </a:pPr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733D29D0-8797-7647-B384-1FF612B05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Geneva" charset="-128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wht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invGray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>
                <a:solidFill>
                  <a:schemeClr val="bg1"/>
                </a:solidFill>
              </a:rPr>
              <a:t>UL and the UL logo are trademarks of UL LLC © </a:t>
            </a:r>
            <a:r>
              <a:rPr lang="en-US" sz="1000" baseline="0" dirty="0" smtClean="0">
                <a:solidFill>
                  <a:schemeClr val="bg1"/>
                </a:solidFill>
              </a:rPr>
              <a:t>2013</a:t>
            </a:r>
            <a:endParaRPr lang="en-US" sz="1000" baseline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4248"/>
            <a:ext cx="5548579" cy="1399032"/>
          </a:xfrm>
        </p:spPr>
        <p:txBody>
          <a:bodyPr/>
          <a:lstStyle>
            <a:lvl1pPr algn="l"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61120"/>
            <a:ext cx="5548579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l_logo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938" y="482600"/>
            <a:ext cx="804862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8365"/>
            <a:ext cx="5486400" cy="1145591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hi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16216"/>
          <a:stretch>
            <a:fillRect/>
          </a:stretch>
        </p:blipFill>
        <p:spPr bwMode="auto">
          <a:xfrm>
            <a:off x="6308725" y="328613"/>
            <a:ext cx="28352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57200" y="6423025"/>
            <a:ext cx="3237510" cy="246221"/>
          </a:xfrm>
          <a:prstGeom prst="rect">
            <a:avLst/>
          </a:prstGeom>
          <a:noFill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000" baseline="0" dirty="0"/>
              <a:t>UL and the UL logo are trademarks of UL LLC © </a:t>
            </a:r>
            <a:r>
              <a:rPr lang="en-US" sz="1000" baseline="0" dirty="0" smtClean="0"/>
              <a:t>2013</a:t>
            </a:r>
            <a:endParaRPr lang="en-US" sz="1000" baseline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532888"/>
            <a:ext cx="5570525" cy="1399032"/>
          </a:xfrm>
        </p:spPr>
        <p:txBody>
          <a:bodyPr/>
          <a:lstStyle>
            <a:lvl1pPr algn="l"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959352"/>
            <a:ext cx="5570525" cy="1773936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00067"/>
            <a:ext cx="8229600" cy="3426095"/>
          </a:xfrm>
        </p:spPr>
        <p:txBody>
          <a:bodyPr>
            <a:normAutofit/>
          </a:bodyPr>
          <a:lstStyle>
            <a:lvl1pPr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2600" b="1" cap="none" baseline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9B393-1D32-C94A-A8DE-302BBD9B7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AE26D-2D88-344F-945E-F2B96DB86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L_Enterprise_red_rgb.gif"/>
          <p:cNvPicPr>
            <a:picLocks noChangeAspect="1"/>
          </p:cNvPicPr>
          <p:nvPr/>
        </p:nvPicPr>
        <p:blipFill>
          <a:blip r:embed="rId2"/>
          <a:srcRect r="79"/>
          <a:stretch>
            <a:fillRect/>
          </a:stretch>
        </p:blipFill>
        <p:spPr bwMode="auto">
          <a:xfrm>
            <a:off x="7132638" y="274638"/>
            <a:ext cx="1646237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246"/>
            <a:ext cx="5943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416299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2pPr>
            <a:lvl3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3pPr>
            <a:lvl4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4pPr>
            <a:lvl5pPr marL="0" indent="0">
              <a:buFontTx/>
              <a:buNone/>
              <a:defRPr sz="1600" b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5C745-0183-F448-8441-08D771CBE5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300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pic>
        <p:nvPicPr>
          <p:cNvPr id="4" name="Picture 6" descr="ul_pattern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532888"/>
            <a:ext cx="7984403" cy="1600200"/>
          </a:xfrm>
        </p:spPr>
        <p:txBody>
          <a:bodyPr/>
          <a:lstStyle>
            <a:lvl1pPr algn="l">
              <a:defRPr sz="3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800"/>
            </a:lvl1pPr>
            <a:lvl2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3pPr>
            <a:lvl4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4pPr>
            <a:lvl5pPr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buFont typeface="Arial" pitchFamily="34" charset="0"/>
              <a:buChar char="•"/>
              <a:defRPr sz="1600"/>
            </a:lvl2pPr>
            <a:lvl3pPr>
              <a:spcBef>
                <a:spcPts val="1200"/>
              </a:spcBef>
              <a:buFont typeface="Arial" pitchFamily="34" charset="0"/>
              <a:buChar char="‒"/>
              <a:defRPr sz="1400"/>
            </a:lvl3pPr>
            <a:lvl4pPr>
              <a:spcBef>
                <a:spcPts val="1200"/>
              </a:spcBef>
              <a:buFont typeface="Arial" pitchFamily="34" charset="0"/>
              <a:buChar char="‒"/>
              <a:defRPr sz="1400"/>
            </a:lvl4pPr>
            <a:lvl5pPr>
              <a:spcBef>
                <a:spcPts val="1200"/>
              </a:spcBef>
              <a:buFont typeface="Arial" pitchFamily="34" charset="0"/>
              <a:buChar char="‒"/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6EE98-D513-E24E-B547-6122FB860E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EA39-9159-434A-ACB4-B5AFF46E5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UL_Enterprise_red_rgb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259513"/>
            <a:ext cx="3937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99FC8-1AD9-A248-9538-C702B6A6DC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450" y="6276975"/>
            <a:ext cx="6413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ea typeface="Geneva" charset="-128"/>
                <a:cs typeface="Geneva" charset="-128"/>
              </a:defRPr>
            </a:lvl1pPr>
          </a:lstStyle>
          <a:p>
            <a:pPr>
              <a:defRPr/>
            </a:pPr>
            <a:fld id="{65805DA5-B412-2E47-AB31-67239A2C9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accent1"/>
          </a:solidFill>
          <a:latin typeface="Arial"/>
          <a:ea typeface="Geneva" charset="-128"/>
          <a:cs typeface="Geneva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  <a:ea typeface="Geneva" charset="-128"/>
          <a:cs typeface="Geneva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Helvetica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Geneva" charset="-128"/>
          <a:cs typeface="Geneva" charset="0"/>
        </a:defRPr>
      </a:lvl1pPr>
      <a:lvl2pPr marL="344488" indent="-171450" algn="l" defTabSz="4572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2pPr>
      <a:lvl3pPr marL="569913" indent="-22542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3pPr>
      <a:lvl4pPr marL="801688" indent="-231775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4pPr>
      <a:lvl5pPr marL="974725" indent="-173038" algn="l" defTabSz="457200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/>
          <a:ea typeface="Arial Unicode MS" pitchFamily="34" charset="-128"/>
          <a:cs typeface="Arial Unicode MS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153914664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06EE98-D513-E24E-B547-6122FB860ED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0" y="869950"/>
            <a:ext cx="6245707" cy="522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235687" y="3191684"/>
            <a:ext cx="13815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itchFamily="34" charset="0"/>
                <a:cs typeface="Arial" pitchFamily="34" charset="0"/>
              </a:rPr>
              <a:t>clause 7.3 of ISO 17020 should have been stated 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182139" y="3101009"/>
            <a:ext cx="1152940" cy="29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9833" y="4055163"/>
            <a:ext cx="1431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itchFamily="34" charset="0"/>
                <a:cs typeface="Arial" pitchFamily="34" charset="0"/>
              </a:rPr>
              <a:t>It would be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better  </a:t>
            </a:r>
            <a:r>
              <a:rPr lang="en-US" sz="1050" dirty="0" smtClean="0">
                <a:latin typeface="Arial" pitchFamily="34" charset="0"/>
                <a:cs typeface="Arial" pitchFamily="34" charset="0"/>
              </a:rPr>
              <a:t>reference to the employee number instead of the name.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6510130" y="4035287"/>
            <a:ext cx="824949" cy="298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153"/>
          </a:xfrm>
        </p:spPr>
        <p:txBody>
          <a:bodyPr/>
          <a:lstStyle/>
          <a:p>
            <a:r>
              <a:rPr lang="en-US" dirty="0"/>
              <a:t>CAR 153914664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1335674"/>
            <a:ext cx="70008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878286" y="1335675"/>
            <a:ext cx="402771" cy="819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55871" y="435429"/>
            <a:ext cx="216081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As this is an Observation Analysis, Root Cause and Scope of Non conformance should be N.A., but in this case the Owner just included an explanation.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4277" y="1977887"/>
            <a:ext cx="1221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No evidence of communication with the inspection staff</a:t>
            </a:r>
            <a:endParaRPr lang="en-US" sz="1050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0" y="3528391"/>
            <a:ext cx="794657" cy="636105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281057" y="3846442"/>
            <a:ext cx="1303415" cy="228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591824" y="3044294"/>
            <a:ext cx="1449723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 smtClean="0">
                <a:latin typeface="Arial" pitchFamily="34" charset="0"/>
                <a:cs typeface="Arial" pitchFamily="34" charset="0"/>
              </a:rPr>
              <a:t>Open discussion topic: </a:t>
            </a:r>
            <a:r>
              <a:rPr lang="en-US" sz="1050" dirty="0">
                <a:latin typeface="Arial" pitchFamily="34" charset="0"/>
                <a:cs typeface="Arial" pitchFamily="34" charset="0"/>
              </a:rPr>
              <a:t>If they want to apply this CAR to an entire region … they needed to at least show that they did ‘Refresher training’ for the entire region and then should have added a Verification milestone and sampled some records from the entire region.</a:t>
            </a:r>
            <a:endParaRPr lang="en-US" sz="105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32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0188"/>
          </a:xfrm>
        </p:spPr>
        <p:txBody>
          <a:bodyPr/>
          <a:lstStyle/>
          <a:p>
            <a:r>
              <a:rPr lang="en-US" dirty="0"/>
              <a:t>CAR 153914664 </a:t>
            </a:r>
            <a:r>
              <a:rPr lang="en-US" dirty="0" smtClean="0"/>
              <a:t>- CBS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6409" y="1723602"/>
            <a:ext cx="786185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INTEGRITY: Initiative &amp; Decision Making / Analyzing &amp; Problem Solving</a:t>
            </a: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Facilitates progression of the CAR through closure: extensions, escalations, reassignments, etc.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b="1" dirty="0">
              <a:solidFill>
                <a:srgbClr val="459D2D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Accurately completes the administrative fields within the CAR such as root cause category, process impacted, geography, etc. </a:t>
            </a:r>
            <a:r>
              <a:rPr lang="en-US" b="1" dirty="0" smtClean="0">
                <a:solidFill>
                  <a:srgbClr val="FF0000"/>
                </a:solidFill>
                <a:ea typeface="Geneva"/>
                <a:cs typeface="Times New Roman" panose="02020603050405020304" pitchFamily="18" charset="0"/>
              </a:rPr>
              <a:t>(-)</a:t>
            </a:r>
            <a:endParaRPr lang="en-US" dirty="0">
              <a:solidFill>
                <a:srgbClr val="FF0000"/>
              </a:solidFill>
              <a:ea typeface="Times New Roman" panose="02020603050405020304" pitchFamily="18" charset="0"/>
            </a:endParaRPr>
          </a:p>
          <a:p>
            <a:pPr marL="285750" indent="-28575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Acts on CARs within the required timeframe </a:t>
            </a:r>
            <a:r>
              <a:rPr lang="en-US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Geneva"/>
                <a:cs typeface="Times New Roman" panose="02020603050405020304" pitchFamily="18" charset="0"/>
              </a:rPr>
              <a:t>Most appropriate ‘category’, ‘type’, ‘geography’ are selected </a:t>
            </a:r>
            <a:r>
              <a:rPr lang="en-US" b="1" dirty="0" smtClean="0">
                <a:solidFill>
                  <a:srgbClr val="FF0000"/>
                </a:solidFill>
                <a:ea typeface="Geneva"/>
                <a:cs typeface="Times New Roman" panose="02020603050405020304" pitchFamily="18" charset="0"/>
              </a:rPr>
              <a:t>(-)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9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0066"/>
          </a:xfrm>
        </p:spPr>
        <p:txBody>
          <a:bodyPr/>
          <a:lstStyle/>
          <a:p>
            <a:r>
              <a:rPr lang="en-US" dirty="0"/>
              <a:t>CAR 153914664 - CBS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F2EA39-9159-434A-ACB4-B5AFF46E5A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6531" y="1302024"/>
            <a:ext cx="78121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COMPETIVENESS: Customer Focus / Achieve Business Results / Flexibility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Assists customers as they address all aspects of the CAR – analysis, root cause statement, milestone, containment, verification, etc.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Verifies CARs timely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Corrective </a:t>
            </a:r>
            <a:r>
              <a:rPr lang="en-US" sz="1400" dirty="0"/>
              <a:t>actions fix the objective evidence and other problems found; address entire root cause and scope. 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Milestones </a:t>
            </a:r>
            <a:r>
              <a:rPr lang="en-US" sz="1400" dirty="0" smtClean="0"/>
              <a:t>address; </a:t>
            </a:r>
            <a:r>
              <a:rPr lang="en-US" sz="1400" dirty="0"/>
              <a:t>completed per milestone </a:t>
            </a:r>
            <a:r>
              <a:rPr lang="en-US" sz="1400" dirty="0" smtClean="0"/>
              <a:t>expectations</a:t>
            </a:r>
            <a:r>
              <a:rPr lang="en-US" sz="1400" dirty="0"/>
              <a:t>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 smtClean="0"/>
              <a:t>Verification </a:t>
            </a:r>
            <a:r>
              <a:rPr lang="en-US" sz="1400" dirty="0"/>
              <a:t>per requirements 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14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sz="14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: Leading &amp; Engaging / Teamwork / Communication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Provides pertinent feedback at appropriate times; shares information and keeps others informed </a:t>
            </a:r>
            <a:r>
              <a:rPr lang="en-US" sz="1400" b="1" dirty="0">
                <a:solidFill>
                  <a:srgbClr val="459D2D"/>
                </a:solidFill>
                <a:ea typeface="Geneva"/>
                <a:cs typeface="Times New Roman" panose="02020603050405020304" pitchFamily="18" charset="0"/>
              </a:rPr>
              <a:t>(+)</a:t>
            </a:r>
            <a:endParaRPr lang="en-US" sz="1400" dirty="0"/>
          </a:p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CARs review 4th 2013">
  <a:themeElements>
    <a:clrScheme name="Custom 4">
      <a:dk1>
        <a:srgbClr val="000000"/>
      </a:dk1>
      <a:lt1>
        <a:sysClr val="window" lastClr="FFFFFF"/>
      </a:lt1>
      <a:dk2>
        <a:srgbClr val="C20632"/>
      </a:dk2>
      <a:lt2>
        <a:srgbClr val="D1C7B6"/>
      </a:lt2>
      <a:accent1>
        <a:srgbClr val="C70932"/>
      </a:accent1>
      <a:accent2>
        <a:srgbClr val="F58517"/>
      </a:accent2>
      <a:accent3>
        <a:srgbClr val="93C94B"/>
      </a:accent3>
      <a:accent4>
        <a:srgbClr val="3E9E33"/>
      </a:accent4>
      <a:accent5>
        <a:srgbClr val="54A4A0"/>
      </a:accent5>
      <a:accent6>
        <a:srgbClr val="0C6E7A"/>
      </a:accent6>
      <a:hlink>
        <a:srgbClr val="C30034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CARs review 4th 2013</Template>
  <TotalTime>759</TotalTime>
  <Words>256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CARs review 4th 2013</vt:lpstr>
      <vt:lpstr>CAR 153914664</vt:lpstr>
      <vt:lpstr>CAR 153914664</vt:lpstr>
      <vt:lpstr>CAR 153914664 - CBS</vt:lpstr>
      <vt:lpstr>CAR 153914664 - CBS</vt:lpstr>
    </vt:vector>
  </TitlesOfParts>
  <Company>Underwriters Laboratories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Review</dc:title>
  <dc:creator>Rebeca Navarrete</dc:creator>
  <cp:lastModifiedBy>Cheryl Adams</cp:lastModifiedBy>
  <cp:revision>65</cp:revision>
  <dcterms:created xsi:type="dcterms:W3CDTF">2013-11-14T03:16:18Z</dcterms:created>
  <dcterms:modified xsi:type="dcterms:W3CDTF">2015-09-30T13:32:46Z</dcterms:modified>
</cp:coreProperties>
</file>