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6" r:id="rId3"/>
    <p:sldId id="283" r:id="rId4"/>
    <p:sldId id="284" r:id="rId5"/>
    <p:sldId id="278" r:id="rId6"/>
    <p:sldId id="279" r:id="rId7"/>
    <p:sldId id="273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28" autoAdjust="0"/>
    <p:restoredTop sz="94676" autoAdjust="0"/>
  </p:normalViewPr>
  <p:slideViewPr>
    <p:cSldViewPr>
      <p:cViewPr>
        <p:scale>
          <a:sx n="83" d="100"/>
          <a:sy n="83" d="100"/>
        </p:scale>
        <p:origin x="-854" y="-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A7995-6EE7-4757-9C0D-A3B895CCDDBA}" type="datetimeFigureOut">
              <a:rPr lang="en-US" smtClean="0"/>
              <a:t>3/7/2014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3A900-D911-4AC6-BB5C-816D2CC9C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2014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Julie Heinzinger</a:t>
            </a:r>
          </a:p>
          <a:p>
            <a:pPr marL="0" indent="0">
              <a:buNone/>
            </a:pPr>
            <a:r>
              <a:rPr lang="en-US" dirty="0" smtClean="0"/>
              <a:t>Mark Jessen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475" y="4379893"/>
            <a:ext cx="3141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Number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: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133912654 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133911539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133912730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CAR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Number: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133912451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58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133912451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16977" y="118753"/>
            <a:ext cx="5183395" cy="6410925"/>
            <a:chOff x="4144488" y="469040"/>
            <a:chExt cx="4755884" cy="606063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488" y="469040"/>
              <a:ext cx="4750132" cy="1662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488" y="2072638"/>
              <a:ext cx="4755884" cy="445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Line Callout 3 6"/>
          <p:cNvSpPr/>
          <p:nvPr/>
        </p:nvSpPr>
        <p:spPr>
          <a:xfrm>
            <a:off x="973776" y="1117820"/>
            <a:ext cx="2517569" cy="152004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63744"/>
              <a:gd name="adj8" fmla="val 149562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Competitiveness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5 Whys approach for analysis and leads to defining the root cause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Stakeholders consultation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133912451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Line Callout 3 6"/>
          <p:cNvSpPr/>
          <p:nvPr/>
        </p:nvSpPr>
        <p:spPr>
          <a:xfrm>
            <a:off x="973776" y="1117820"/>
            <a:ext cx="2517569" cy="152004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61400"/>
              <a:gd name="adj8" fmla="val 53336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Competitiveness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Precise root cause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Clear definition of scope of non conformance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6" y="3610098"/>
            <a:ext cx="6712248" cy="173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>
            <a:off x="6359236" y="1117820"/>
            <a:ext cx="2327564" cy="16031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8426"/>
              <a:gd name="adj6" fmla="val -49728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All administrative fields filled effectively</a:t>
            </a:r>
          </a:p>
          <a:p>
            <a:endParaRPr lang="en-US" sz="140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133912451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Line Callout 3 6"/>
          <p:cNvSpPr/>
          <p:nvPr/>
        </p:nvSpPr>
        <p:spPr>
          <a:xfrm>
            <a:off x="973776" y="1117820"/>
            <a:ext cx="2517569" cy="152004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6400"/>
              <a:gd name="adj8" fmla="val 2031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Competitiveness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Three step corrective action plan with 3 distinct milestones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359236" y="1117820"/>
            <a:ext cx="2327564" cy="16031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8426"/>
              <a:gd name="adj6" fmla="val -49728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All administrative fields filled effectively</a:t>
            </a:r>
          </a:p>
          <a:p>
            <a:endParaRPr lang="en-US" sz="14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04" y="3509356"/>
            <a:ext cx="6305798" cy="264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4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133912451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8769"/>
            <a:ext cx="5399840" cy="558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1 7"/>
          <p:cNvSpPr/>
          <p:nvPr/>
        </p:nvSpPr>
        <p:spPr>
          <a:xfrm>
            <a:off x="6703622" y="604178"/>
            <a:ext cx="1971303" cy="1626919"/>
          </a:xfrm>
          <a:prstGeom prst="borderCallout1">
            <a:avLst>
              <a:gd name="adj1" fmla="val 18750"/>
              <a:gd name="adj2" fmla="val -8333"/>
              <a:gd name="adj3" fmla="val 146806"/>
              <a:gd name="adj4" fmla="val -71890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Containment milestone with evidence – clear and neat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715497" y="2669413"/>
            <a:ext cx="1971303" cy="1023814"/>
          </a:xfrm>
          <a:prstGeom prst="borderCallout1">
            <a:avLst>
              <a:gd name="adj1" fmla="val 18750"/>
              <a:gd name="adj2" fmla="val -8333"/>
              <a:gd name="adj3" fmla="val 146806"/>
              <a:gd name="adj4" fmla="val -7189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Competitiveness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Timely review and verification of milestone</a:t>
            </a:r>
          </a:p>
        </p:txBody>
      </p:sp>
    </p:spTree>
    <p:extLst>
      <p:ext uri="{BB962C8B-B14F-4D97-AF65-F5344CB8AC3E}">
        <p14:creationId xmlns:p14="http://schemas.microsoft.com/office/powerpoint/2010/main" val="13955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133912451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1" y="739556"/>
            <a:ext cx="5302332" cy="547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6638306" y="604177"/>
            <a:ext cx="2268187" cy="2447781"/>
          </a:xfrm>
          <a:prstGeom prst="borderCallout1">
            <a:avLst>
              <a:gd name="adj1" fmla="val 18750"/>
              <a:gd name="adj2" fmla="val -8333"/>
              <a:gd name="adj3" fmla="val 146806"/>
              <a:gd name="adj4" fmla="val -71890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Preventative milestone with evidence – clear and neat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Proposed implementation date changed to facilitate implementation, but meets the requirements &lt;30days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Reason is ??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638306" y="3181320"/>
            <a:ext cx="2268187" cy="1023814"/>
          </a:xfrm>
          <a:prstGeom prst="borderCallout1">
            <a:avLst>
              <a:gd name="adj1" fmla="val 18750"/>
              <a:gd name="adj2" fmla="val -8333"/>
              <a:gd name="adj3" fmla="val 146806"/>
              <a:gd name="adj4" fmla="val -7189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Competitiveness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Timely review and verification of milestone</a:t>
            </a:r>
          </a:p>
        </p:txBody>
      </p:sp>
    </p:spTree>
    <p:extLst>
      <p:ext uri="{BB962C8B-B14F-4D97-AF65-F5344CB8AC3E}">
        <p14:creationId xmlns:p14="http://schemas.microsoft.com/office/powerpoint/2010/main" val="8232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133912451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0" y="831273"/>
            <a:ext cx="5785812" cy="532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6638306" y="604177"/>
            <a:ext cx="2268187" cy="1877765"/>
          </a:xfrm>
          <a:prstGeom prst="borderCallout1">
            <a:avLst>
              <a:gd name="adj1" fmla="val 18750"/>
              <a:gd name="adj2" fmla="val -8333"/>
              <a:gd name="adj3" fmla="val 146806"/>
              <a:gd name="adj4" fmla="val -71890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Verification milestone with evidence – clear and neat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Proposed implementation date changed to facilitate the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Reason ???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638306" y="3181320"/>
            <a:ext cx="2268187" cy="1023814"/>
          </a:xfrm>
          <a:prstGeom prst="borderCallout1">
            <a:avLst>
              <a:gd name="adj1" fmla="val 18750"/>
              <a:gd name="adj2" fmla="val -8333"/>
              <a:gd name="adj3" fmla="val 165365"/>
              <a:gd name="adj4" fmla="val -54613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Competitiveness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Timely review and verification of milestone</a:t>
            </a:r>
          </a:p>
        </p:txBody>
      </p:sp>
    </p:spTree>
    <p:extLst>
      <p:ext uri="{BB962C8B-B14F-4D97-AF65-F5344CB8AC3E}">
        <p14:creationId xmlns:p14="http://schemas.microsoft.com/office/powerpoint/2010/main" val="1235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133912451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4" y="997466"/>
            <a:ext cx="6937970" cy="18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4" y="5165449"/>
            <a:ext cx="6937970" cy="53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2919379" y="3277590"/>
            <a:ext cx="2339439" cy="1484098"/>
          </a:xfrm>
          <a:prstGeom prst="borderCallout2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Nice way to close the CAR</a:t>
            </a:r>
          </a:p>
        </p:txBody>
      </p:sp>
      <p:sp>
        <p:nvSpPr>
          <p:cNvPr id="5" name="Oval 4"/>
          <p:cNvSpPr/>
          <p:nvPr/>
        </p:nvSpPr>
        <p:spPr>
          <a:xfrm>
            <a:off x="4089099" y="1769423"/>
            <a:ext cx="2287950" cy="68876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CAR 133912451 – Front End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01355" cy="444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90800" y="1849735"/>
            <a:ext cx="914400" cy="1465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849735"/>
            <a:ext cx="914400" cy="1465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4343400"/>
            <a:ext cx="22860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Good - Requirement matches Non-conformance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Sample size stated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Evidence attached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438400" y="48768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419600" y="4191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CAR 133912451 –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10" y="2441928"/>
            <a:ext cx="5303980" cy="284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00" y="1524000"/>
            <a:ext cx="19812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Good - Stakeholders Identified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4450" y="5556250"/>
            <a:ext cx="3810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Remainder of Analysis summarizes audit finding and new responsibility – Note that finding cited three “G” and analysis cited 2 “A” and 1 “G”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84450" y="1985665"/>
            <a:ext cx="3359150" cy="45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CAR 133912451 – Analysis</a:t>
            </a:r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8" y="2514600"/>
            <a:ext cx="5326842" cy="311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882900"/>
            <a:ext cx="236220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Good - Process for A and G noted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91200" y="2743200"/>
            <a:ext cx="533400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715000" y="3006011"/>
            <a:ext cx="609600" cy="194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54750" y="3829050"/>
            <a:ext cx="235585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Question – Cards not being updated by Certification Agencies, Field Staff and A/G Cards may include incomplete / inaccurate information not addressed further in CAR?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5400" y="3962400"/>
            <a:ext cx="1149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6019800"/>
            <a:ext cx="315182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Investigation of root cause begins – 5 Whys to follow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On next slide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95600" y="54864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CAR 133912451 – </a:t>
            </a:r>
            <a:r>
              <a:rPr lang="en-US" dirty="0" smtClean="0"/>
              <a:t>Analysis and Root Cause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5227773" cy="191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81600"/>
            <a:ext cx="66913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3962400"/>
            <a:ext cx="716280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Question – 5 Whys - Could additional “whys” have been asked? Why did Field Reps. not sufficiently plan the audits?  Not clear why training is required for reaction to not meeting SOP requirements? </a:t>
            </a:r>
            <a:r>
              <a:rPr lang="en-US" sz="1000" dirty="0"/>
              <a:t>Could additional causes beyond Area Manager oversight exist here? </a:t>
            </a:r>
            <a:r>
              <a:rPr lang="en-US" sz="1000" dirty="0" smtClean="0"/>
              <a:t>Additional </a:t>
            </a:r>
            <a:r>
              <a:rPr lang="en-US" sz="1000" dirty="0"/>
              <a:t>documented details could have been </a:t>
            </a:r>
            <a:r>
              <a:rPr lang="en-US" sz="1000" dirty="0" smtClean="0"/>
              <a:t>helpful</a:t>
            </a:r>
          </a:p>
          <a:p>
            <a:endParaRPr lang="en-US" sz="1000" dirty="0" smtClean="0"/>
          </a:p>
          <a:p>
            <a:r>
              <a:rPr lang="en-US" sz="1000" dirty="0" smtClean="0"/>
              <a:t>Root Cause Statement – Well written and concise.  Not clear if this is final root cause given questions above  </a:t>
            </a:r>
            <a:endParaRPr lang="en-US" sz="1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19200" y="4837787"/>
            <a:ext cx="685800" cy="43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400" y="3429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Finding CAR 133912451 – Analysis and Root Cause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4799"/>
            <a:ext cx="6363252" cy="13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838200"/>
            <a:ext cx="3124200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Question – Could not identify how scope was determined  - No evidence of consideration beyond objective evidence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886200"/>
            <a:ext cx="6523037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56300" y="3324255"/>
            <a:ext cx="27432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Corrective Action Plan matches Analysis and Root Cause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38400" y="9144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029200"/>
            <a:ext cx="66071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5105400" y="3429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6126163"/>
            <a:ext cx="325281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Milestones match corrective action plan and contained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Appropriate evidence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514600" y="57912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9238"/>
            <a:ext cx="4648200" cy="411162"/>
          </a:xfrm>
        </p:spPr>
        <p:txBody>
          <a:bodyPr/>
          <a:lstStyle/>
          <a:p>
            <a:r>
              <a:rPr lang="en-US" sz="1800" dirty="0" smtClean="0"/>
              <a:t>CAR Summary and CBS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1000"/>
            <a:ext cx="434340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CAR SUMMARY- Documenting in the CAR why training and supervisor oversight was determined to be the final root cause would be helpful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542"/>
            <a:ext cx="6378575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0" y="2452648"/>
            <a:ext cx="2667000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Question – Administrative CBS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may not be met due to need to ask additional “whys”</a:t>
            </a:r>
          </a:p>
          <a:p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4987" y="1371600"/>
            <a:ext cx="134461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Yellow highlighting  indicates CBS met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429000"/>
            <a:ext cx="6362700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34521" y="5014238"/>
            <a:ext cx="26670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Question – Root Cause CBS may not be met due to need to ask additional “whys”</a:t>
            </a:r>
          </a:p>
        </p:txBody>
      </p: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5562600" y="1571655"/>
            <a:ext cx="1322387" cy="10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</p:cNvCxnSpPr>
          <p:nvPr/>
        </p:nvCxnSpPr>
        <p:spPr>
          <a:xfrm flipH="1" flipV="1">
            <a:off x="5105400" y="2133601"/>
            <a:ext cx="1181100" cy="596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 flipV="1">
            <a:off x="5867399" y="4953000"/>
            <a:ext cx="467122" cy="261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Funny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Li,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Ravi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V, Matthew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Kim, J.Y.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Lee and Kila Yang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February 2014</a:t>
            </a:r>
          </a:p>
        </p:txBody>
      </p:sp>
    </p:spTree>
    <p:extLst>
      <p:ext uri="{BB962C8B-B14F-4D97-AF65-F5344CB8AC3E}">
        <p14:creationId xmlns:p14="http://schemas.microsoft.com/office/powerpoint/2010/main" val="27223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133912451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0" y="736270"/>
            <a:ext cx="6711002" cy="543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7053943" y="736270"/>
            <a:ext cx="1971303" cy="1626919"/>
          </a:xfrm>
          <a:prstGeom prst="borderCallout1">
            <a:avLst>
              <a:gd name="adj1" fmla="val 18750"/>
              <a:gd name="adj2" fmla="val -8333"/>
              <a:gd name="adj3" fmla="val 154106"/>
              <a:gd name="adj4" fmla="val -49601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Short and clear description of Non-conformance &amp; Objective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relevant fields filled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42016" y="1935678"/>
            <a:ext cx="570015" cy="33250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2012</Template>
  <TotalTime>5821</TotalTime>
  <Words>528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ULTemplate</vt:lpstr>
      <vt:lpstr>Q1 2014 CAR Analysis</vt:lpstr>
      <vt:lpstr>Finding CAR 133912451 – Front End</vt:lpstr>
      <vt:lpstr>Finding CAR 133912451 – Analysis</vt:lpstr>
      <vt:lpstr>Finding CAR 133912451 – Analysis</vt:lpstr>
      <vt:lpstr>Finding CAR 133912451 – Analysis and Root Cause</vt:lpstr>
      <vt:lpstr>Finding CAR 133912451 – Analysis and Root Cause</vt:lpstr>
      <vt:lpstr>CAR Summary and CBS</vt:lpstr>
      <vt:lpstr>CAR Calibration Meeting CAR Review</vt:lpstr>
      <vt:lpstr>CAR# 133912451</vt:lpstr>
      <vt:lpstr>CAR# 133912451</vt:lpstr>
      <vt:lpstr>CAR# 133912451</vt:lpstr>
      <vt:lpstr>CAR# 133912451</vt:lpstr>
      <vt:lpstr>CAR# 133912451</vt:lpstr>
      <vt:lpstr>CAR# 133912451</vt:lpstr>
      <vt:lpstr>CAR# 133912451</vt:lpstr>
      <vt:lpstr>CAR# 133912451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Marotto, Matthew J.</dc:creator>
  <cp:lastModifiedBy>Allison, Cheryl</cp:lastModifiedBy>
  <cp:revision>185</cp:revision>
  <dcterms:created xsi:type="dcterms:W3CDTF">2012-11-25T20:01:34Z</dcterms:created>
  <dcterms:modified xsi:type="dcterms:W3CDTF">2014-03-07T14:45:24Z</dcterms:modified>
</cp:coreProperties>
</file>