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0" r:id="rId2"/>
    <p:sldId id="274" r:id="rId3"/>
    <p:sldId id="275" r:id="rId4"/>
    <p:sldId id="276" r:id="rId5"/>
    <p:sldId id="277" r:id="rId6"/>
    <p:sldId id="278" r:id="rId7"/>
    <p:sldId id="279" r:id="rId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307"/>
    <a:srgbClr val="96C547"/>
    <a:srgbClr val="6EC1BC"/>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5" autoAdjust="0"/>
    <p:restoredTop sz="94668" autoAdjust="0"/>
  </p:normalViewPr>
  <p:slideViewPr>
    <p:cSldViewPr snapToGrid="0" snapToObjects="1" showGuides="1">
      <p:cViewPr>
        <p:scale>
          <a:sx n="82" d="100"/>
          <a:sy n="82" d="100"/>
        </p:scale>
        <p:origin x="-394" y="-2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9A5415E-B674-497B-84D8-451230F3F83F}" type="datetime1">
              <a:rPr lang="en-US"/>
              <a:pPr/>
              <a:t>6/3/2013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92DCD85-D3D7-4B1C-AAA0-6D7F17438FC1}" type="slidenum">
              <a:rPr lang="en-US"/>
              <a:pPr/>
              <a:t>‹#›</a:t>
            </a:fld>
            <a:endParaRPr lang="en-US"/>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2</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3</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4</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5</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6</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7</a:t>
            </a:fld>
            <a:endParaRPr lang="en-US"/>
          </a:p>
        </p:txBody>
      </p:sp>
    </p:spTree>
    <p:extLst>
      <p:ext uri="{BB962C8B-B14F-4D97-AF65-F5344CB8AC3E}">
        <p14:creationId xmlns:p14="http://schemas.microsoft.com/office/powerpoint/2010/main" val="1541273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latin typeface="Arial" charset="0"/>
                <a:ea typeface="Geneva" charset="0"/>
              </a:rPr>
              <a:t>CAR #</a:t>
            </a:r>
            <a:r>
              <a:rPr lang="en-US" sz="3200" dirty="0" smtClean="0"/>
              <a:t>123911329</a:t>
            </a:r>
            <a:r>
              <a:rPr lang="en-US" dirty="0" smtClean="0">
                <a:latin typeface="Arial" charset="0"/>
                <a:ea typeface="Geneva" charset="0"/>
              </a:rPr>
              <a:t>Analysis for CAR Calibration Meeting</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latin typeface="Arial" charset="0"/>
                <a:cs typeface="Arial" charset="0"/>
              </a:rPr>
              <a:t>By Erica Qin</a:t>
            </a:r>
          </a:p>
        </p:txBody>
      </p:sp>
    </p:spTree>
    <p:extLst>
      <p:ext uri="{BB962C8B-B14F-4D97-AF65-F5344CB8AC3E}">
        <p14:creationId xmlns:p14="http://schemas.microsoft.com/office/powerpoint/2010/main" val="1391429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2</a:t>
            </a:fld>
            <a:endParaRPr lang="en-US"/>
          </a:p>
        </p:txBody>
      </p:sp>
      <p:sp>
        <p:nvSpPr>
          <p:cNvPr id="11" name="Title 3"/>
          <p:cNvSpPr>
            <a:spLocks noGrp="1"/>
          </p:cNvSpPr>
          <p:nvPr>
            <p:ph type="title"/>
          </p:nvPr>
        </p:nvSpPr>
        <p:spPr>
          <a:xfrm>
            <a:off x="14006" y="96232"/>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(1)</a:t>
            </a:r>
            <a:endParaRPr lang="en-US" sz="2000" dirty="0">
              <a:latin typeface="Arial" charset="0"/>
              <a:cs typeface="Arial" charset="0"/>
            </a:endParaRPr>
          </a:p>
        </p:txBody>
      </p:sp>
      <p:grpSp>
        <p:nvGrpSpPr>
          <p:cNvPr id="2" name="Group 1"/>
          <p:cNvGrpSpPr/>
          <p:nvPr/>
        </p:nvGrpSpPr>
        <p:grpSpPr>
          <a:xfrm>
            <a:off x="817860" y="487833"/>
            <a:ext cx="6170788" cy="6797701"/>
            <a:chOff x="745360" y="682905"/>
            <a:chExt cx="6170788" cy="6797701"/>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60" y="682905"/>
              <a:ext cx="6085235" cy="5063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360" y="5746133"/>
              <a:ext cx="6025788"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ounded Rectangle 6"/>
          <p:cNvSpPr>
            <a:spLocks noChangeArrowheads="1"/>
          </p:cNvSpPr>
          <p:nvPr/>
        </p:nvSpPr>
        <p:spPr bwMode="auto">
          <a:xfrm>
            <a:off x="1210936" y="2968379"/>
            <a:ext cx="1141740" cy="2286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圆角矩形标注 3"/>
          <p:cNvSpPr/>
          <p:nvPr/>
        </p:nvSpPr>
        <p:spPr>
          <a:xfrm>
            <a:off x="6826895" y="1883745"/>
            <a:ext cx="2317105" cy="1630980"/>
          </a:xfrm>
          <a:prstGeom prst="wedgeRoundRectCallout">
            <a:avLst>
              <a:gd name="adj1" fmla="val -67997"/>
              <a:gd name="adj2" fmla="val 35816"/>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It’s recommended that the objective evidence should also cover the brief information ( </a:t>
            </a:r>
            <a:r>
              <a:rPr lang="en-US" sz="1200" dirty="0" err="1" smtClean="0">
                <a:latin typeface="Arial" pitchFamily="34" charset="0"/>
                <a:cs typeface="Arial" pitchFamily="34" charset="0"/>
              </a:rPr>
              <a:t>eg</a:t>
            </a:r>
            <a:r>
              <a:rPr lang="en-US" sz="1200" dirty="0" smtClean="0">
                <a:latin typeface="Arial" pitchFamily="34" charset="0"/>
                <a:cs typeface="Arial" pitchFamily="34" charset="0"/>
              </a:rPr>
              <a:t>. Agenda Number, issued date) of other 3  Audit Agendas, which will be more complete and accurate.</a:t>
            </a:r>
            <a:endParaRPr lang="en-US" sz="1200" dirty="0">
              <a:latin typeface="Arial" pitchFamily="34" charset="0"/>
              <a:cs typeface="Arial" pitchFamily="34" charset="0"/>
            </a:endParaRPr>
          </a:p>
        </p:txBody>
      </p:sp>
      <p:sp>
        <p:nvSpPr>
          <p:cNvPr id="13" name="Rounded Rectangle 12"/>
          <p:cNvSpPr/>
          <p:nvPr/>
        </p:nvSpPr>
        <p:spPr>
          <a:xfrm>
            <a:off x="1239511" y="5571145"/>
            <a:ext cx="1208414" cy="249381"/>
          </a:xfrm>
          <a:prstGeom prst="roundRect">
            <a:avLst/>
          </a:prstGeom>
          <a:noFill/>
          <a:ln w="19050">
            <a:solidFill>
              <a:srgbClr val="459D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4" name="圆角矩形标注 3"/>
          <p:cNvSpPr/>
          <p:nvPr/>
        </p:nvSpPr>
        <p:spPr>
          <a:xfrm>
            <a:off x="6826895" y="5441356"/>
            <a:ext cx="1859906" cy="758341"/>
          </a:xfrm>
          <a:prstGeom prst="wedgeRoundRectCallout">
            <a:avLst>
              <a:gd name="adj1" fmla="val -78367"/>
              <a:gd name="adj2" fmla="val 28720"/>
              <a:gd name="adj3" fmla="val 16667"/>
            </a:avLst>
          </a:prstGeom>
          <a:solidFill>
            <a:schemeClr val="accent3">
              <a:lumMod val="50000"/>
            </a:schemeClr>
          </a:solidFill>
          <a:ln>
            <a:solidFill>
              <a:srgbClr val="96C547">
                <a:alpha val="8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i="1" dirty="0" smtClean="0">
                <a:solidFill>
                  <a:schemeClr val="bg1"/>
                </a:solidFill>
              </a:rPr>
              <a:t>Referenced Template format is attached,</a:t>
            </a:r>
            <a:r>
              <a:rPr lang="en-US" sz="1200" dirty="0" smtClean="0">
                <a:solidFill>
                  <a:schemeClr val="bg1"/>
                </a:solidFill>
                <a:latin typeface="Arial" pitchFamily="34" charset="0"/>
                <a:cs typeface="Arial" pitchFamily="34" charset="0"/>
              </a:rPr>
              <a:t> very clear and easily identify those </a:t>
            </a:r>
            <a:r>
              <a:rPr lang="en-US" sz="1200" dirty="0" err="1" smtClean="0">
                <a:solidFill>
                  <a:schemeClr val="bg1"/>
                </a:solidFill>
                <a:latin typeface="Arial" pitchFamily="34" charset="0"/>
                <a:cs typeface="Arial" pitchFamily="34" charset="0"/>
              </a:rPr>
              <a:t>differnece</a:t>
            </a:r>
            <a:r>
              <a:rPr lang="en-US" sz="1200" dirty="0" smtClean="0">
                <a:solidFill>
                  <a:schemeClr val="bg1"/>
                </a:solidFill>
                <a:latin typeface="Arial" pitchFamily="34" charset="0"/>
                <a:cs typeface="Arial" pitchFamily="34" charset="0"/>
              </a:rPr>
              <a:t>. </a:t>
            </a:r>
            <a:endParaRPr lang="en-US" sz="1200" dirty="0">
              <a:solidFill>
                <a:schemeClr val="bg1"/>
              </a:solidFill>
              <a:latin typeface="Arial" pitchFamily="34" charset="0"/>
              <a:cs typeface="Arial" pitchFamily="34" charset="0"/>
            </a:endParaRPr>
          </a:p>
        </p:txBody>
      </p:sp>
      <p:cxnSp>
        <p:nvCxnSpPr>
          <p:cNvPr id="4" name="Straight Connector 3"/>
          <p:cNvCxnSpPr/>
          <p:nvPr/>
        </p:nvCxnSpPr>
        <p:spPr>
          <a:xfrm>
            <a:off x="5000625" y="6199697"/>
            <a:ext cx="714375" cy="0"/>
          </a:xfrm>
          <a:prstGeom prst="line">
            <a:avLst/>
          </a:prstGeom>
          <a:ln w="19050"/>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2419350" y="2892179"/>
            <a:ext cx="9144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428875" y="3069733"/>
            <a:ext cx="77152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428875" y="4812808"/>
            <a:ext cx="771525" cy="0"/>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133030" y="3085121"/>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spTree>
    <p:extLst>
      <p:ext uri="{BB962C8B-B14F-4D97-AF65-F5344CB8AC3E}">
        <p14:creationId xmlns:p14="http://schemas.microsoft.com/office/powerpoint/2010/main" val="1729424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3</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(2)</a:t>
            </a:r>
            <a:endParaRPr lang="en-US" sz="2000" dirty="0">
              <a:latin typeface="Arial" charset="0"/>
              <a:cs typeface="Arial" charset="0"/>
            </a:endParaRPr>
          </a:p>
        </p:txBody>
      </p:sp>
      <p:pic>
        <p:nvPicPr>
          <p:cNvPr id="10" name="Picture 9"/>
          <p:cNvPicPr/>
          <p:nvPr/>
        </p:nvPicPr>
        <p:blipFill>
          <a:blip r:embed="rId3"/>
          <a:stretch>
            <a:fillRect/>
          </a:stretch>
        </p:blipFill>
        <p:spPr>
          <a:xfrm>
            <a:off x="573644" y="611198"/>
            <a:ext cx="7089220" cy="5140301"/>
          </a:xfrm>
          <a:prstGeom prst="rect">
            <a:avLst/>
          </a:prstGeom>
        </p:spPr>
      </p:pic>
      <p:sp>
        <p:nvSpPr>
          <p:cNvPr id="16" name="Rounded Rectangle 15"/>
          <p:cNvSpPr/>
          <p:nvPr/>
        </p:nvSpPr>
        <p:spPr>
          <a:xfrm>
            <a:off x="871537" y="1781924"/>
            <a:ext cx="2928937" cy="1323226"/>
          </a:xfrm>
          <a:prstGeom prst="roundRect">
            <a:avLst/>
          </a:prstGeom>
          <a:noFill/>
          <a:ln w="19050">
            <a:solidFill>
              <a:srgbClr val="459D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圆角矩形标注 3"/>
          <p:cNvSpPr/>
          <p:nvPr/>
        </p:nvSpPr>
        <p:spPr>
          <a:xfrm>
            <a:off x="4321821" y="1293431"/>
            <a:ext cx="1859906" cy="758341"/>
          </a:xfrm>
          <a:prstGeom prst="wedgeRoundRectCallout">
            <a:avLst>
              <a:gd name="adj1" fmla="val -78367"/>
              <a:gd name="adj2" fmla="val 60121"/>
              <a:gd name="adj3" fmla="val 16667"/>
            </a:avLst>
          </a:prstGeom>
          <a:solidFill>
            <a:schemeClr val="accent3">
              <a:lumMod val="50000"/>
            </a:schemeClr>
          </a:solidFill>
          <a:ln>
            <a:solidFill>
              <a:srgbClr val="96C547">
                <a:alpha val="8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i="1" dirty="0" smtClean="0"/>
              <a:t>For Observation,</a:t>
            </a:r>
            <a:r>
              <a:rPr lang="en-US" sz="1200" i="1" dirty="0"/>
              <a:t> </a:t>
            </a:r>
            <a:r>
              <a:rPr lang="en-US" sz="1200" i="1" dirty="0" smtClean="0"/>
              <a:t>“Not required” being filled in are appropriate.</a:t>
            </a:r>
            <a:endParaRPr lang="en-US" sz="1200" dirty="0">
              <a:solidFill>
                <a:schemeClr val="bg1"/>
              </a:solidFill>
              <a:latin typeface="Arial" pitchFamily="34" charset="0"/>
              <a:cs typeface="Arial" pitchFamily="34" charset="0"/>
            </a:endParaRPr>
          </a:p>
        </p:txBody>
      </p:sp>
      <p:sp>
        <p:nvSpPr>
          <p:cNvPr id="18" name="Rounded Rectangle 6"/>
          <p:cNvSpPr>
            <a:spLocks noChangeArrowheads="1"/>
          </p:cNvSpPr>
          <p:nvPr/>
        </p:nvSpPr>
        <p:spPr bwMode="auto">
          <a:xfrm>
            <a:off x="871537" y="3673228"/>
            <a:ext cx="6443663" cy="86067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圆角矩形标注 3"/>
          <p:cNvSpPr/>
          <p:nvPr/>
        </p:nvSpPr>
        <p:spPr>
          <a:xfrm>
            <a:off x="6181727" y="1967696"/>
            <a:ext cx="2962274" cy="1992870"/>
          </a:xfrm>
          <a:prstGeom prst="wedgeRoundRectCallout">
            <a:avLst>
              <a:gd name="adj1" fmla="val -79138"/>
              <a:gd name="adj2" fmla="val 50072"/>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The corrective actions that revising SOP(00-FO-S0026) can  allow more flexibility to  generate audit agenda, it’s proper to  briefly clarify each NC points(4 items totally)and specify whether it is required item or optional one ,then resolve the template format issue. Also shall add “to publish the revised and approved SOP “into  CAP field to match the 2</a:t>
            </a:r>
            <a:r>
              <a:rPr lang="en-US" sz="1200" baseline="30000" dirty="0" smtClean="0">
                <a:latin typeface="Arial" pitchFamily="34" charset="0"/>
                <a:cs typeface="Arial" pitchFamily="34" charset="0"/>
              </a:rPr>
              <a:t>nd</a:t>
            </a:r>
            <a:r>
              <a:rPr lang="en-US" sz="1200" dirty="0" smtClean="0">
                <a:latin typeface="Arial" pitchFamily="34" charset="0"/>
                <a:cs typeface="Arial" pitchFamily="34" charset="0"/>
              </a:rPr>
              <a:t> Milestones.</a:t>
            </a:r>
            <a:endParaRPr lang="en-US" sz="1200" dirty="0">
              <a:latin typeface="Arial" pitchFamily="34" charset="0"/>
              <a:cs typeface="Arial" pitchFamily="34" charset="0"/>
            </a:endParaRPr>
          </a:p>
        </p:txBody>
      </p:sp>
      <p:sp>
        <p:nvSpPr>
          <p:cNvPr id="20" name="Rounded Rectangle 6"/>
          <p:cNvSpPr>
            <a:spLocks noChangeArrowheads="1"/>
          </p:cNvSpPr>
          <p:nvPr/>
        </p:nvSpPr>
        <p:spPr bwMode="auto">
          <a:xfrm>
            <a:off x="871537" y="5006728"/>
            <a:ext cx="6634163" cy="60349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Oval 20"/>
          <p:cNvSpPr/>
          <p:nvPr/>
        </p:nvSpPr>
        <p:spPr>
          <a:xfrm>
            <a:off x="5095405" y="3673228"/>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cs typeface="Arial" pitchFamily="34" charset="0"/>
              </a:rPr>
              <a:t>2</a:t>
            </a:r>
            <a:endParaRPr lang="en-US" dirty="0">
              <a:solidFill>
                <a:schemeClr val="tx1"/>
              </a:solidFill>
              <a:cs typeface="Arial" pitchFamily="34" charset="0"/>
            </a:endParaRPr>
          </a:p>
        </p:txBody>
      </p:sp>
    </p:spTree>
    <p:extLst>
      <p:ext uri="{BB962C8B-B14F-4D97-AF65-F5344CB8AC3E}">
        <p14:creationId xmlns:p14="http://schemas.microsoft.com/office/powerpoint/2010/main" val="156633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4</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(3)</a:t>
            </a:r>
            <a:endParaRPr lang="en-US" sz="2000" dirty="0">
              <a:latin typeface="Arial" charset="0"/>
              <a:cs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682906"/>
            <a:ext cx="75152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3"/>
          <p:cNvSpPr/>
          <p:nvPr/>
        </p:nvSpPr>
        <p:spPr>
          <a:xfrm>
            <a:off x="6086475" y="1428749"/>
            <a:ext cx="3057525" cy="1808039"/>
          </a:xfrm>
          <a:prstGeom prst="wedgeRoundRectCallout">
            <a:avLst>
              <a:gd name="adj1" fmla="val -65302"/>
              <a:gd name="adj2" fmla="val 34528"/>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Arial" pitchFamily="34" charset="0"/>
                <a:cs typeface="Arial" pitchFamily="34" charset="0"/>
              </a:rPr>
              <a:t>As the suggested method used to verify the CAP and Milestones effectiveness, the indicator should include published  SOP implementation effectiveness results by checking audit agendas.</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So the verification </a:t>
            </a:r>
            <a:r>
              <a:rPr lang="en-US" sz="1200" dirty="0">
                <a:latin typeface="Arial" pitchFamily="34" charset="0"/>
                <a:cs typeface="Arial" pitchFamily="34" charset="0"/>
              </a:rPr>
              <a:t>evidence </a:t>
            </a:r>
            <a:r>
              <a:rPr lang="en-US" sz="1200" dirty="0" smtClean="0">
                <a:latin typeface="Arial" pitchFamily="34" charset="0"/>
                <a:cs typeface="Arial" pitchFamily="34" charset="0"/>
              </a:rPr>
              <a:t>should be further revised based on updated indicator for published document.</a:t>
            </a:r>
            <a:endParaRPr lang="en-US" sz="1200" dirty="0">
              <a:latin typeface="Arial" pitchFamily="34" charset="0"/>
              <a:cs typeface="Arial" pitchFamily="34" charset="0"/>
            </a:endParaRPr>
          </a:p>
        </p:txBody>
      </p:sp>
      <p:sp>
        <p:nvSpPr>
          <p:cNvPr id="10" name="Rounded Rectangle 6"/>
          <p:cNvSpPr>
            <a:spLocks noChangeArrowheads="1"/>
          </p:cNvSpPr>
          <p:nvPr/>
        </p:nvSpPr>
        <p:spPr bwMode="auto">
          <a:xfrm>
            <a:off x="700088" y="2930278"/>
            <a:ext cx="5272088" cy="120357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p:nvPr/>
        </p:nvSpPr>
        <p:spPr>
          <a:xfrm>
            <a:off x="5316392" y="2856741"/>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cs typeface="Arial" pitchFamily="34" charset="0"/>
              </a:rPr>
              <a:t>3</a:t>
            </a:r>
            <a:endParaRPr lang="en-US" dirty="0">
              <a:solidFill>
                <a:schemeClr val="tx1"/>
              </a:solidFill>
              <a:cs typeface="Arial" pitchFamily="34" charset="0"/>
            </a:endParaRPr>
          </a:p>
        </p:txBody>
      </p:sp>
    </p:spTree>
    <p:extLst>
      <p:ext uri="{BB962C8B-B14F-4D97-AF65-F5344CB8AC3E}">
        <p14:creationId xmlns:p14="http://schemas.microsoft.com/office/powerpoint/2010/main" val="242489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5</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(4)</a:t>
            </a:r>
            <a:endParaRPr lang="en-US" sz="2000" dirty="0">
              <a:latin typeface="Arial" charset="0"/>
              <a:cs typeface="Arial" charset="0"/>
            </a:endParaRPr>
          </a:p>
        </p:txBody>
      </p:sp>
      <p:pic>
        <p:nvPicPr>
          <p:cNvPr id="6" name="Picture 5"/>
          <p:cNvPicPr/>
          <p:nvPr/>
        </p:nvPicPr>
        <p:blipFill rotWithShape="1">
          <a:blip r:embed="rId3"/>
          <a:srcRect t="2939"/>
          <a:stretch/>
        </p:blipFill>
        <p:spPr>
          <a:xfrm>
            <a:off x="430135" y="555947"/>
            <a:ext cx="7405926" cy="3912241"/>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35" y="4391988"/>
            <a:ext cx="8582938"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000125" y="2866240"/>
            <a:ext cx="4210050" cy="773579"/>
          </a:xfrm>
          <a:prstGeom prst="roundRect">
            <a:avLst/>
          </a:prstGeom>
          <a:noFill/>
          <a:ln w="28575">
            <a:solidFill>
              <a:srgbClr val="459D2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圆角矩形标注 3"/>
          <p:cNvSpPr/>
          <p:nvPr/>
        </p:nvSpPr>
        <p:spPr>
          <a:xfrm>
            <a:off x="5382630" y="2200275"/>
            <a:ext cx="2904120" cy="665965"/>
          </a:xfrm>
          <a:prstGeom prst="wedgeRoundRectCallout">
            <a:avLst>
              <a:gd name="adj1" fmla="val -54120"/>
              <a:gd name="adj2" fmla="val 78962"/>
              <a:gd name="adj3" fmla="val 16667"/>
            </a:avLst>
          </a:prstGeom>
          <a:solidFill>
            <a:schemeClr val="accent3">
              <a:lumMod val="50000"/>
            </a:schemeClr>
          </a:solidFill>
          <a:ln>
            <a:solidFill>
              <a:srgbClr val="96C547">
                <a:alpha val="8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200" i="1" dirty="0" smtClean="0"/>
              <a:t>Use the email </a:t>
            </a:r>
            <a:r>
              <a:rPr lang="en-US" sz="1200" i="1" dirty="0"/>
              <a:t>from KMS stating that the document </a:t>
            </a:r>
            <a:r>
              <a:rPr lang="en-US" sz="1200" i="1" dirty="0" smtClean="0"/>
              <a:t>under revision status</a:t>
            </a:r>
            <a:r>
              <a:rPr lang="en-US" sz="1200" dirty="0" smtClean="0"/>
              <a:t>.</a:t>
            </a:r>
            <a:endParaRPr lang="en-US" sz="1200" dirty="0"/>
          </a:p>
        </p:txBody>
      </p:sp>
      <p:cxnSp>
        <p:nvCxnSpPr>
          <p:cNvPr id="10" name="Straight Arrow Connector 9"/>
          <p:cNvCxnSpPr/>
          <p:nvPr/>
        </p:nvCxnSpPr>
        <p:spPr>
          <a:xfrm>
            <a:off x="3274578" y="3639820"/>
            <a:ext cx="1717040" cy="117856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3171825" y="5113847"/>
            <a:ext cx="714375" cy="0"/>
          </a:xfrm>
          <a:prstGeom prst="line">
            <a:avLst/>
          </a:prstGeom>
          <a:ln w="19050"/>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98999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6</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(5)</a:t>
            </a:r>
            <a:endParaRPr lang="en-US" sz="2000" dirty="0">
              <a:latin typeface="Arial" charset="0"/>
              <a:cs typeface="Arial" charset="0"/>
            </a:endParaRPr>
          </a:p>
        </p:txBody>
      </p:sp>
      <p:pic>
        <p:nvPicPr>
          <p:cNvPr id="6" name="Picture 5"/>
          <p:cNvPicPr/>
          <p:nvPr/>
        </p:nvPicPr>
        <p:blipFill>
          <a:blip r:embed="rId3"/>
          <a:stretch>
            <a:fillRect/>
          </a:stretch>
        </p:blipFill>
        <p:spPr>
          <a:xfrm>
            <a:off x="405114" y="697887"/>
            <a:ext cx="7892061" cy="4169294"/>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215" y="4927225"/>
            <a:ext cx="7592340" cy="1627687"/>
          </a:xfrm>
          <a:prstGeom prst="rect">
            <a:avLst/>
          </a:prstGeom>
          <a:noFill/>
          <a:ln w="127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3"/>
          <p:cNvSpPr/>
          <p:nvPr/>
        </p:nvSpPr>
        <p:spPr>
          <a:xfrm>
            <a:off x="5772150" y="193616"/>
            <a:ext cx="2764447" cy="1805792"/>
          </a:xfrm>
          <a:prstGeom prst="wedgeRoundRectCallout">
            <a:avLst>
              <a:gd name="adj1" fmla="val -60303"/>
              <a:gd name="adj2" fmla="val 92796"/>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smtClean="0">
              <a:solidFill>
                <a:schemeClr val="bg1"/>
              </a:solidFill>
            </a:endParaRPr>
          </a:p>
          <a:p>
            <a:pPr lvl="0"/>
            <a:r>
              <a:rPr lang="en-US" sz="1200" dirty="0" smtClean="0"/>
              <a:t>Has provided </a:t>
            </a:r>
            <a:r>
              <a:rPr lang="en-US" sz="1200" dirty="0"/>
              <a:t>the email from KMS </a:t>
            </a:r>
            <a:r>
              <a:rPr lang="en-US" sz="1200" dirty="0" smtClean="0"/>
              <a:t>stating </a:t>
            </a:r>
            <a:r>
              <a:rPr lang="en-US" sz="1200" dirty="0" smtClean="0">
                <a:solidFill>
                  <a:schemeClr val="bg1"/>
                </a:solidFill>
              </a:rPr>
              <a:t>that </a:t>
            </a:r>
            <a:r>
              <a:rPr lang="en-US" sz="1200" dirty="0">
                <a:solidFill>
                  <a:schemeClr val="bg1"/>
                </a:solidFill>
              </a:rPr>
              <a:t>the updated document has been </a:t>
            </a:r>
            <a:r>
              <a:rPr lang="en-US" sz="1200" dirty="0" smtClean="0">
                <a:solidFill>
                  <a:schemeClr val="bg1"/>
                </a:solidFill>
              </a:rPr>
              <a:t>published.</a:t>
            </a:r>
          </a:p>
          <a:p>
            <a:pPr lvl="0"/>
            <a:r>
              <a:rPr lang="en-US" sz="1200" dirty="0" smtClean="0">
                <a:solidFill>
                  <a:schemeClr val="bg1"/>
                </a:solidFill>
              </a:rPr>
              <a:t>However, the </a:t>
            </a:r>
            <a:r>
              <a:rPr lang="en-US" sz="1200" dirty="0">
                <a:solidFill>
                  <a:schemeClr val="bg1"/>
                </a:solidFill>
              </a:rPr>
              <a:t>updated, published document must also be </a:t>
            </a:r>
            <a:r>
              <a:rPr lang="en-US" sz="1200" dirty="0" smtClean="0">
                <a:solidFill>
                  <a:schemeClr val="bg1"/>
                </a:solidFill>
              </a:rPr>
              <a:t>attached per the </a:t>
            </a:r>
            <a:r>
              <a:rPr lang="en-US" sz="1200" dirty="0">
                <a:latin typeface="Arial" charset="0"/>
              </a:rPr>
              <a:t>R</a:t>
            </a:r>
            <a:r>
              <a:rPr lang="en-US" sz="1200" dirty="0" smtClean="0">
                <a:latin typeface="Arial" charset="0"/>
              </a:rPr>
              <a:t>equirements </a:t>
            </a:r>
            <a:r>
              <a:rPr lang="en-US" sz="1200" dirty="0">
                <a:latin typeface="Arial" charset="0"/>
              </a:rPr>
              <a:t>for Published Documents in </a:t>
            </a:r>
            <a:r>
              <a:rPr lang="en-US" sz="1200" dirty="0" smtClean="0">
                <a:latin typeface="Arial" charset="0"/>
              </a:rPr>
              <a:t>Milestones(refer to 1stQtr2012).</a:t>
            </a:r>
            <a:r>
              <a:rPr lang="en-US" sz="1200" dirty="0">
                <a:latin typeface="Arial" charset="0"/>
              </a:rPr>
              <a:t/>
            </a:r>
            <a:br>
              <a:rPr lang="en-US" sz="1200" dirty="0">
                <a:latin typeface="Arial" charset="0"/>
              </a:rPr>
            </a:br>
            <a:endParaRPr lang="en-US" sz="1200" dirty="0">
              <a:solidFill>
                <a:schemeClr val="bg1"/>
              </a:solidFill>
            </a:endParaRPr>
          </a:p>
          <a:p>
            <a:endParaRPr lang="en-US" sz="1200" dirty="0">
              <a:latin typeface="Arial" pitchFamily="34" charset="0"/>
              <a:cs typeface="Arial" pitchFamily="34" charset="0"/>
            </a:endParaRPr>
          </a:p>
        </p:txBody>
      </p:sp>
      <p:sp>
        <p:nvSpPr>
          <p:cNvPr id="8" name="Rounded Rectangle 6"/>
          <p:cNvSpPr>
            <a:spLocks noChangeArrowheads="1"/>
          </p:cNvSpPr>
          <p:nvPr/>
        </p:nvSpPr>
        <p:spPr bwMode="auto">
          <a:xfrm>
            <a:off x="990600" y="2933701"/>
            <a:ext cx="4781550" cy="12001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9" name="Straight Arrow Connector 8"/>
          <p:cNvCxnSpPr/>
          <p:nvPr/>
        </p:nvCxnSpPr>
        <p:spPr>
          <a:xfrm>
            <a:off x="3492624" y="4181476"/>
            <a:ext cx="1717040" cy="117856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a:off x="4685789" y="5504372"/>
            <a:ext cx="1086361" cy="0"/>
          </a:xfrm>
          <a:prstGeom prst="line">
            <a:avLst/>
          </a:prstGeom>
          <a:ln w="19050"/>
        </p:spPr>
        <p:style>
          <a:lnRef idx="2">
            <a:schemeClr val="accent4"/>
          </a:lnRef>
          <a:fillRef idx="0">
            <a:schemeClr val="accent4"/>
          </a:fillRef>
          <a:effectRef idx="1">
            <a:schemeClr val="accent4"/>
          </a:effectRef>
          <a:fontRef idx="minor">
            <a:schemeClr val="tx1"/>
          </a:fontRef>
        </p:style>
      </p:cxnSp>
      <p:sp>
        <p:nvSpPr>
          <p:cNvPr id="12" name="圆角矩形标注 3"/>
          <p:cNvSpPr/>
          <p:nvPr/>
        </p:nvSpPr>
        <p:spPr>
          <a:xfrm>
            <a:off x="6114836" y="2430684"/>
            <a:ext cx="2764447" cy="1894461"/>
          </a:xfrm>
          <a:prstGeom prst="wedgeRoundRectCallout">
            <a:avLst>
              <a:gd name="adj1" fmla="val -64830"/>
              <a:gd name="adj2" fmla="val 40835"/>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smtClean="0">
              <a:solidFill>
                <a:schemeClr val="bg1"/>
              </a:solidFill>
            </a:endParaRPr>
          </a:p>
          <a:p>
            <a:endParaRPr lang="en-US" sz="1200" i="1" dirty="0" smtClean="0">
              <a:solidFill>
                <a:schemeClr val="bg1"/>
              </a:solidFill>
            </a:endParaRPr>
          </a:p>
          <a:p>
            <a:endParaRPr lang="en-US" sz="1200" i="1" dirty="0" smtClean="0">
              <a:solidFill>
                <a:schemeClr val="bg1"/>
              </a:solidFill>
            </a:endParaRPr>
          </a:p>
          <a:p>
            <a:r>
              <a:rPr lang="en-US" sz="1200" i="1" dirty="0" smtClean="0">
                <a:solidFill>
                  <a:schemeClr val="bg1"/>
                </a:solidFill>
              </a:rPr>
              <a:t>Comments: There </a:t>
            </a:r>
            <a:r>
              <a:rPr lang="en-US" sz="1200" i="1" dirty="0">
                <a:solidFill>
                  <a:schemeClr val="bg1"/>
                </a:solidFill>
              </a:rPr>
              <a:t>should be evidence that shows how the new </a:t>
            </a:r>
            <a:r>
              <a:rPr lang="en-US" sz="1200" i="1" dirty="0" smtClean="0">
                <a:solidFill>
                  <a:schemeClr val="bg1"/>
                </a:solidFill>
              </a:rPr>
              <a:t>SOP was </a:t>
            </a:r>
            <a:r>
              <a:rPr lang="en-US" sz="1200" i="1" dirty="0">
                <a:solidFill>
                  <a:schemeClr val="bg1"/>
                </a:solidFill>
              </a:rPr>
              <a:t>implemented</a:t>
            </a:r>
            <a:r>
              <a:rPr lang="en-US" sz="1200" i="1" dirty="0" smtClean="0">
                <a:solidFill>
                  <a:schemeClr val="bg1"/>
                </a:solidFill>
              </a:rPr>
              <a:t>.</a:t>
            </a:r>
          </a:p>
          <a:p>
            <a:endParaRPr lang="en-US" sz="1200" i="1" dirty="0" smtClean="0">
              <a:solidFill>
                <a:schemeClr val="bg1"/>
              </a:solidFill>
            </a:endParaRPr>
          </a:p>
          <a:p>
            <a:pPr lvl="0"/>
            <a:r>
              <a:rPr lang="en-US" sz="1200" i="1" dirty="0" smtClean="0">
                <a:solidFill>
                  <a:schemeClr val="bg1"/>
                </a:solidFill>
              </a:rPr>
              <a:t> </a:t>
            </a:r>
            <a:r>
              <a:rPr lang="en-US" sz="1200" i="1" dirty="0">
                <a:solidFill>
                  <a:schemeClr val="bg1"/>
                </a:solidFill>
              </a:rPr>
              <a:t>This could include a </a:t>
            </a:r>
            <a:r>
              <a:rPr lang="en-US" sz="1200" i="1" dirty="0" smtClean="0">
                <a:solidFill>
                  <a:schemeClr val="bg1"/>
                </a:solidFill>
              </a:rPr>
              <a:t>proof </a:t>
            </a:r>
            <a:r>
              <a:rPr lang="en-US" sz="1200" i="1" dirty="0">
                <a:solidFill>
                  <a:schemeClr val="bg1"/>
                </a:solidFill>
              </a:rPr>
              <a:t>of training/implementation that shows names/signatures of </a:t>
            </a:r>
            <a:r>
              <a:rPr lang="en-US" sz="1200" i="1" dirty="0" smtClean="0">
                <a:solidFill>
                  <a:schemeClr val="bg1"/>
                </a:solidFill>
              </a:rPr>
              <a:t>participant and  the </a:t>
            </a:r>
            <a:r>
              <a:rPr lang="en-US" sz="1200" i="1" dirty="0">
                <a:solidFill>
                  <a:schemeClr val="bg1"/>
                </a:solidFill>
              </a:rPr>
              <a:t>topics </a:t>
            </a:r>
            <a:r>
              <a:rPr lang="en-US" sz="1200" i="1" dirty="0" smtClean="0">
                <a:solidFill>
                  <a:schemeClr val="bg1"/>
                </a:solidFill>
              </a:rPr>
              <a:t>covered.</a:t>
            </a:r>
            <a:endParaRPr lang="en-US" sz="1200" i="1" dirty="0">
              <a:solidFill>
                <a:schemeClr val="bg1"/>
              </a:solidFill>
            </a:endParaRPr>
          </a:p>
          <a:p>
            <a:pPr lvl="0"/>
            <a:r>
              <a:rPr lang="en-US" sz="1200" dirty="0">
                <a:latin typeface="Arial" charset="0"/>
              </a:rPr>
              <a:t/>
            </a:r>
            <a:br>
              <a:rPr lang="en-US" sz="1200" dirty="0">
                <a:latin typeface="Arial" charset="0"/>
              </a:rPr>
            </a:br>
            <a:endParaRPr lang="en-US" sz="1200" dirty="0">
              <a:solidFill>
                <a:schemeClr val="bg1"/>
              </a:solidFill>
            </a:endParaRPr>
          </a:p>
          <a:p>
            <a:endParaRPr lang="en-US" sz="1200" dirty="0">
              <a:latin typeface="Arial" pitchFamily="34" charset="0"/>
              <a:cs typeface="Arial" pitchFamily="34" charset="0"/>
            </a:endParaRPr>
          </a:p>
        </p:txBody>
      </p:sp>
      <p:sp>
        <p:nvSpPr>
          <p:cNvPr id="13" name="Oval 12"/>
          <p:cNvSpPr/>
          <p:nvPr/>
        </p:nvSpPr>
        <p:spPr>
          <a:xfrm>
            <a:off x="5289608" y="2646896"/>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cs typeface="Arial" pitchFamily="34" charset="0"/>
              </a:rPr>
              <a:t>4</a:t>
            </a:r>
            <a:endParaRPr lang="en-US" dirty="0">
              <a:solidFill>
                <a:schemeClr val="tx1"/>
              </a:solidFill>
              <a:cs typeface="Arial" pitchFamily="34" charset="0"/>
            </a:endParaRPr>
          </a:p>
        </p:txBody>
      </p:sp>
      <p:sp>
        <p:nvSpPr>
          <p:cNvPr id="14" name="Oval 13"/>
          <p:cNvSpPr/>
          <p:nvPr/>
        </p:nvSpPr>
        <p:spPr>
          <a:xfrm>
            <a:off x="5408143" y="4037807"/>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cs typeface="Arial" pitchFamily="34" charset="0"/>
              </a:rPr>
              <a:t>5</a:t>
            </a:r>
            <a:endParaRPr lang="en-US" dirty="0">
              <a:solidFill>
                <a:schemeClr val="tx1"/>
              </a:solidFill>
              <a:cs typeface="Arial" pitchFamily="34" charset="0"/>
            </a:endParaRPr>
          </a:p>
        </p:txBody>
      </p:sp>
    </p:spTree>
    <p:extLst>
      <p:ext uri="{BB962C8B-B14F-4D97-AF65-F5344CB8AC3E}">
        <p14:creationId xmlns:p14="http://schemas.microsoft.com/office/powerpoint/2010/main" val="4281195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7</a:t>
            </a:fld>
            <a:endParaRPr lang="en-US"/>
          </a:p>
        </p:txBody>
      </p:sp>
      <p:sp>
        <p:nvSpPr>
          <p:cNvPr id="11" name="Title 3"/>
          <p:cNvSpPr>
            <a:spLocks noGrp="1"/>
          </p:cNvSpPr>
          <p:nvPr>
            <p:ph type="title"/>
          </p:nvPr>
        </p:nvSpPr>
        <p:spPr>
          <a:xfrm>
            <a:off x="283580" y="193615"/>
            <a:ext cx="8229600" cy="489291"/>
          </a:xfrm>
        </p:spPr>
        <p:txBody>
          <a:bodyPr/>
          <a:lstStyle/>
          <a:p>
            <a:pPr marL="514350" indent="-514350" eaLnBrk="1" hangingPunct="1"/>
            <a:r>
              <a:rPr lang="en-US" sz="2000" dirty="0">
                <a:latin typeface="Arial" charset="0"/>
                <a:cs typeface="Arial" charset="0"/>
              </a:rPr>
              <a:t>CAR No. </a:t>
            </a:r>
            <a:r>
              <a:rPr lang="en-US" sz="2000" dirty="0" smtClean="0"/>
              <a:t>123911329</a:t>
            </a:r>
            <a:r>
              <a:rPr lang="en-US" sz="2000" dirty="0" smtClean="0">
                <a:latin typeface="Arial" charset="0"/>
                <a:cs typeface="Arial" charset="0"/>
              </a:rPr>
              <a:t> (6)</a:t>
            </a:r>
            <a:endParaRPr lang="en-US" sz="2000" dirty="0">
              <a:latin typeface="Arial" charset="0"/>
              <a:cs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571500"/>
            <a:ext cx="73152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3"/>
          <p:cNvSpPr/>
          <p:nvPr/>
        </p:nvSpPr>
        <p:spPr>
          <a:xfrm>
            <a:off x="5895975" y="2181225"/>
            <a:ext cx="3152775" cy="2381251"/>
          </a:xfrm>
          <a:prstGeom prst="wedgeRoundRectCallout">
            <a:avLst>
              <a:gd name="adj1" fmla="val -42731"/>
              <a:gd name="adj2" fmla="val 61667"/>
              <a:gd name="adj3" fmla="val 1666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bg1"/>
                </a:solidFill>
              </a:rPr>
              <a:t>When </a:t>
            </a:r>
            <a:r>
              <a:rPr lang="en-US" sz="1200" dirty="0">
                <a:solidFill>
                  <a:schemeClr val="bg1"/>
                </a:solidFill>
              </a:rPr>
              <a:t>accepting </a:t>
            </a:r>
            <a:r>
              <a:rPr lang="en-US" sz="1200" dirty="0" smtClean="0">
                <a:solidFill>
                  <a:schemeClr val="bg1"/>
                </a:solidFill>
              </a:rPr>
              <a:t>CAR Implementation,</a:t>
            </a:r>
            <a:r>
              <a:rPr lang="en-US" sz="1200" dirty="0">
                <a:solidFill>
                  <a:schemeClr val="bg1"/>
                </a:solidFill>
              </a:rPr>
              <a:t/>
            </a:r>
            <a:br>
              <a:rPr lang="en-US" sz="1200" dirty="0">
                <a:solidFill>
                  <a:schemeClr val="bg1"/>
                </a:solidFill>
              </a:rPr>
            </a:br>
            <a:r>
              <a:rPr lang="en-US" sz="1200" dirty="0" smtClean="0">
                <a:solidFill>
                  <a:schemeClr val="bg1"/>
                </a:solidFill>
              </a:rPr>
              <a:t>CAR </a:t>
            </a:r>
            <a:r>
              <a:rPr lang="en-US" sz="1200" dirty="0">
                <a:solidFill>
                  <a:schemeClr val="bg1"/>
                </a:solidFill>
              </a:rPr>
              <a:t>Admin </a:t>
            </a:r>
            <a:r>
              <a:rPr lang="en-US" sz="1200" dirty="0" smtClean="0">
                <a:solidFill>
                  <a:schemeClr val="bg1"/>
                </a:solidFill>
              </a:rPr>
              <a:t> should ensure the CAP </a:t>
            </a:r>
            <a:r>
              <a:rPr lang="en-US" sz="1200" dirty="0">
                <a:solidFill>
                  <a:schemeClr val="bg1"/>
                </a:solidFill>
              </a:rPr>
              <a:t>and all milestones must have corresponding evidence of effective </a:t>
            </a:r>
            <a:r>
              <a:rPr lang="en-US" sz="1200" dirty="0" smtClean="0">
                <a:solidFill>
                  <a:schemeClr val="bg1"/>
                </a:solidFill>
              </a:rPr>
              <a:t>implementation, for Milestone 2 lacking of the </a:t>
            </a:r>
            <a:r>
              <a:rPr lang="en-US" sz="1200" dirty="0">
                <a:solidFill>
                  <a:schemeClr val="bg1"/>
                </a:solidFill>
              </a:rPr>
              <a:t>attachment </a:t>
            </a:r>
            <a:r>
              <a:rPr lang="en-US" sz="1200" dirty="0" smtClean="0">
                <a:solidFill>
                  <a:schemeClr val="bg1"/>
                </a:solidFill>
              </a:rPr>
              <a:t>of updated</a:t>
            </a:r>
            <a:r>
              <a:rPr lang="en-US" sz="1200" dirty="0">
                <a:solidFill>
                  <a:schemeClr val="bg1"/>
                </a:solidFill>
              </a:rPr>
              <a:t>, published </a:t>
            </a:r>
            <a:r>
              <a:rPr lang="en-US" sz="1200" dirty="0" smtClean="0">
                <a:solidFill>
                  <a:schemeClr val="bg1"/>
                </a:solidFill>
              </a:rPr>
              <a:t>SOP 00-FO-S0026.</a:t>
            </a:r>
          </a:p>
          <a:p>
            <a:endParaRPr lang="en-US" sz="1200" dirty="0" smtClean="0">
              <a:solidFill>
                <a:schemeClr val="bg1"/>
              </a:solidFill>
            </a:endParaRPr>
          </a:p>
          <a:p>
            <a:r>
              <a:rPr lang="en-US" sz="1200" dirty="0" smtClean="0">
                <a:solidFill>
                  <a:schemeClr val="bg1"/>
                </a:solidFill>
              </a:rPr>
              <a:t>Due to this </a:t>
            </a:r>
            <a:r>
              <a:rPr lang="en-US" sz="1200" dirty="0">
                <a:solidFill>
                  <a:schemeClr val="bg1"/>
                </a:solidFill>
              </a:rPr>
              <a:t>corrective action plan </a:t>
            </a:r>
            <a:r>
              <a:rPr lang="en-US" sz="1200" dirty="0" smtClean="0">
                <a:solidFill>
                  <a:schemeClr val="bg1"/>
                </a:solidFill>
              </a:rPr>
              <a:t>related to the audit agenda creation, the reviews for the new agendas must </a:t>
            </a:r>
            <a:r>
              <a:rPr lang="en-US" sz="1200" dirty="0">
                <a:solidFill>
                  <a:schemeClr val="bg1"/>
                </a:solidFill>
              </a:rPr>
              <a:t>have taken place before closing the CAR or milestone.  </a:t>
            </a:r>
          </a:p>
        </p:txBody>
      </p:sp>
      <p:sp>
        <p:nvSpPr>
          <p:cNvPr id="9" name="Rounded Rectangle 6"/>
          <p:cNvSpPr>
            <a:spLocks noChangeArrowheads="1"/>
          </p:cNvSpPr>
          <p:nvPr/>
        </p:nvSpPr>
        <p:spPr bwMode="auto">
          <a:xfrm>
            <a:off x="981074" y="4647639"/>
            <a:ext cx="5286375" cy="55917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p:nvPr/>
        </p:nvSpPr>
        <p:spPr>
          <a:xfrm>
            <a:off x="5860547" y="4745457"/>
            <a:ext cx="312738" cy="287338"/>
          </a:xfrm>
          <a:prstGeom prst="ellipse">
            <a:avLst/>
          </a:prstGeom>
          <a:solidFill>
            <a:srgbClr val="C1003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tx1"/>
                </a:solidFill>
                <a:cs typeface="Arial" pitchFamily="34" charset="0"/>
              </a:rPr>
              <a:t>6</a:t>
            </a:r>
            <a:endParaRPr lang="en-US" dirty="0">
              <a:solidFill>
                <a:schemeClr val="tx1"/>
              </a:solidFill>
              <a:cs typeface="Arial" pitchFamily="34" charset="0"/>
            </a:endParaRPr>
          </a:p>
        </p:txBody>
      </p:sp>
    </p:spTree>
    <p:extLst>
      <p:ext uri="{BB962C8B-B14F-4D97-AF65-F5344CB8AC3E}">
        <p14:creationId xmlns:p14="http://schemas.microsoft.com/office/powerpoint/2010/main" val="3231967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TotalTime>
  <Words>381</Words>
  <Application>Microsoft Office PowerPoint</Application>
  <PresentationFormat>On-screen Show (4:3)</PresentationFormat>
  <Paragraphs>53</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ULTemplate</vt:lpstr>
      <vt:lpstr>CAR #123911329Analysis for CAR Calibration Meeting</vt:lpstr>
      <vt:lpstr>CAR No. 123911329 (1)</vt:lpstr>
      <vt:lpstr>CAR No. 123911329 (2)</vt:lpstr>
      <vt:lpstr>CAR No. 123911329 (3)</vt:lpstr>
      <vt:lpstr>CAR No. 123911329 (4)</vt:lpstr>
      <vt:lpstr>CAR No. 123911329 (5)</vt:lpstr>
      <vt:lpstr>CAR No. 123911329 (6)</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103</cp:revision>
  <dcterms:created xsi:type="dcterms:W3CDTF">2010-12-21T03:48:07Z</dcterms:created>
  <dcterms:modified xsi:type="dcterms:W3CDTF">2013-06-03T16:37:25Z</dcterms:modified>
</cp:coreProperties>
</file>