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99FF"/>
    <a:srgbClr val="CC99FF"/>
    <a:srgbClr val="C10036"/>
    <a:srgbClr val="000099"/>
    <a:srgbClr val="F18307"/>
    <a:srgbClr val="96C547"/>
    <a:srgbClr val="6EC1BC"/>
    <a:srgbClr val="459D2D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228" autoAdjust="0"/>
    <p:restoredTop sz="75408" autoAdjust="0"/>
  </p:normalViewPr>
  <p:slideViewPr>
    <p:cSldViewPr snapToGrid="0" snapToObjects="1" showGuides="1">
      <p:cViewPr>
        <p:scale>
          <a:sx n="82" d="100"/>
          <a:sy n="82" d="100"/>
        </p:scale>
        <p:origin x="-811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415E-B674-497B-84D8-451230F3F83F}" type="datetime1">
              <a:rPr lang="en-US"/>
              <a:pPr/>
              <a:t>12/10/2013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2DCD85-D3D7-4B1C-AAA0-6D7F17438F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Milestones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–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have final milestone for owner’s verification of effectiveness; enough time is allowed for new records to be examined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Geneva" charset="-128"/>
              <a:cs typeface="Geneva" charset="0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Geneva" charset="-128"/>
              <a:cs typeface="Geneva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Although CAR owner self-verification is added at the last milestone, it doesn’t cover the corrective action for the failure conducting previous Management Review.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In fact, would the next round of Management Review be able to conducted on-time, it has not been addressed.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It is suggested that the verification should focus on whether the updated process and/or next round of Management Review is in place to avoid recurrence of such nonconformity.</a:t>
            </a:r>
          </a:p>
          <a:p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Milestones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–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completed per milestone expectations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Geneva" charset="-128"/>
              <a:cs typeface="Geneva" charset="0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Geneva" charset="-128"/>
              <a:cs typeface="Geneva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It is acceptable as Containment Action for the supporting evidence covered in the 1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milestone, i.e. Management Review Report for Year 2011 and Year 2012 [Suggest to inviting a person could read German for verification…].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However, the evidence “</a:t>
            </a:r>
            <a:r>
              <a:rPr lang="en-US" sz="1200" i="1" u="sng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Attachment of the management review 2013 in milestone one.  The effectiveness of the management review was reviewed by the EULA Region Quality Manager and found to be acceptable.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” stated in the 2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milestone is irrelevant while the Management Review for Year 2013 has not been conducted yet.  Not sure how CAR Administrator accepts it.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In addition, for 2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Geneva" charset="-128"/>
                <a:cs typeface="Geneva" charset="0"/>
              </a:rPr>
              <a:t> milestone, it is suggested that a statement should be provided by CAR Owner to indicate that “Recommendation for improvement” is now covered as input in the process of Management Review for Year 2011 and 2012...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CD85-D3D7-4B1C-AAA0-6D7F17438FC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9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C50B43-5FBE-4B8D-80EA-71922DC889A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439023-E598-41EE-B6DC-08D0D22D993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1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E07486-AB40-422D-8B88-CD8C534962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0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3EBEF-87FB-43FB-9AA4-25841B7DC7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E2ABA8-5774-4DF1-8762-033C4990478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1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379A0-BA1D-4211-B453-755613BAB8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152EEC-D525-4A1A-B086-890FF29463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199" y="3960813"/>
            <a:ext cx="6383439" cy="1774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Catherine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Qiu, 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Kawano Motomu, </a:t>
            </a:r>
            <a:r>
              <a:rPr lang="fi-FI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Samantha </a:t>
            </a:r>
            <a:r>
              <a:rPr lang="fi-FI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Bang</a:t>
            </a: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and Simy Li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December 10, 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133911755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884D02-4B03-554C-800C-D0995767A576}" type="slidenum">
              <a:rPr lang="en-US">
                <a:ea typeface="Geneva" charset="0"/>
                <a:cs typeface="Geneva" charset="0"/>
              </a:rPr>
              <a:pPr/>
              <a:t>10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4636" name="TextBox 7"/>
          <p:cNvSpPr txBox="1">
            <a:spLocks noChangeArrowheads="1"/>
          </p:cNvSpPr>
          <p:nvPr/>
        </p:nvSpPr>
        <p:spPr bwMode="auto">
          <a:xfrm>
            <a:off x="4914900" y="62103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ea typeface="Arial" charset="0"/>
              <a:cs typeface="Arial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72" y="887151"/>
            <a:ext cx="6776508" cy="532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0" y="109911"/>
            <a:ext cx="3474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Analysis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going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around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requirement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. Re-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establishment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expiration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date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go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beyond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expiration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date and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against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rule.</a:t>
            </a:r>
            <a:endParaRPr 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5566" y="2477687"/>
            <a:ext cx="133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root</a:t>
            </a:r>
            <a:r>
              <a:rPr lang="es-MX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cause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established</a:t>
            </a:r>
            <a:endParaRPr 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7168200" y="887150"/>
            <a:ext cx="1518604" cy="14331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 flipV="1">
            <a:off x="7504592" y="2939352"/>
            <a:ext cx="690718" cy="2446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95565" y="3433191"/>
            <a:ext cx="14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scope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of non-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conformance</a:t>
            </a:r>
            <a:endParaRPr 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6926580" y="3729392"/>
            <a:ext cx="1257144" cy="1654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8415" y="3267727"/>
            <a:ext cx="132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or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deployment</a:t>
            </a:r>
            <a:endParaRPr 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347" y="4243087"/>
            <a:ext cx="107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Testing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Internal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UL)</a:t>
            </a:r>
            <a:endParaRPr 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urved Connector 26"/>
          <p:cNvCxnSpPr>
            <a:stCxn id="3" idx="2"/>
          </p:cNvCxnSpPr>
          <p:nvPr/>
        </p:nvCxnSpPr>
        <p:spPr>
          <a:xfrm rot="16200000" flipH="1">
            <a:off x="1609470" y="2202705"/>
            <a:ext cx="413623" cy="15490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30" idx="2"/>
          </p:cNvCxnSpPr>
          <p:nvPr/>
        </p:nvCxnSpPr>
        <p:spPr>
          <a:xfrm rot="5400000" flipH="1" flipV="1">
            <a:off x="1002091" y="4243803"/>
            <a:ext cx="109892" cy="812006"/>
          </a:xfrm>
          <a:prstGeom prst="curvedConnector4">
            <a:avLst>
              <a:gd name="adj1" fmla="val -208022"/>
              <a:gd name="adj2" fmla="val 831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6510" y="4326640"/>
            <a:ext cx="132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containment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nor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rationale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to do not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implement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200" dirty="0" err="1" smtClean="0">
                <a:latin typeface="Arial" pitchFamily="34" charset="0"/>
                <a:cs typeface="Arial" pitchFamily="34" charset="0"/>
              </a:rPr>
              <a:t>it</a:t>
            </a:r>
            <a:endParaRPr 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672" name="Curved Connector 28671"/>
          <p:cNvCxnSpPr>
            <a:stCxn id="35" idx="2"/>
          </p:cNvCxnSpPr>
          <p:nvPr/>
        </p:nvCxnSpPr>
        <p:spPr>
          <a:xfrm rot="5400000">
            <a:off x="7143989" y="4014398"/>
            <a:ext cx="12700" cy="2286478"/>
          </a:xfrm>
          <a:prstGeom prst="curvedConnector4">
            <a:avLst>
              <a:gd name="adj1" fmla="val 630000"/>
              <a:gd name="adj2" fmla="val 599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77" name="Curved Connector 28676"/>
          <p:cNvCxnSpPr>
            <a:stCxn id="35" idx="2"/>
          </p:cNvCxnSpPr>
          <p:nvPr/>
        </p:nvCxnSpPr>
        <p:spPr>
          <a:xfrm rot="5400000">
            <a:off x="7537219" y="5125010"/>
            <a:ext cx="717383" cy="7826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506" y="1870167"/>
            <a:ext cx="204651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What did we do to try and improve the wording in the requirements,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appears that RC is suggesting that there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is no basis for finding in analysis. 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>
            <a:off x="803433" y="4066458"/>
            <a:ext cx="812007" cy="1093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347" y="5056416"/>
            <a:ext cx="12997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CAP states this may be a LAB wide issue what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was done  to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determine if it was or not?</a:t>
            </a:r>
          </a:p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1066817" y="5199037"/>
            <a:ext cx="538843" cy="2536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133911755</a:t>
            </a:r>
          </a:p>
        </p:txBody>
      </p:sp>
      <p:pic>
        <p:nvPicPr>
          <p:cNvPr id="8" name="Content Placeholder 7" descr="Milestone for CAR-133911755 - IBM Lotus Note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4" y="1230086"/>
            <a:ext cx="7002550" cy="48960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EE98-D513-E24E-B547-6122FB860E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5914" y="2982686"/>
            <a:ext cx="22315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Verification – no training log attached, should not have been accepted.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0800000" flipV="1">
            <a:off x="2764972" y="3271226"/>
            <a:ext cx="2100943" cy="168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2764971" y="3271226"/>
            <a:ext cx="2100943" cy="168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</a:t>
            </a:r>
            <a:r>
              <a:rPr lang="en-US" dirty="0" smtClean="0"/>
              <a:t>133911755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9" y="1221196"/>
            <a:ext cx="4853511" cy="402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20609" y="1844985"/>
            <a:ext cx="3174267" cy="1107996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Finding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Expiration </a:t>
            </a:r>
            <a:r>
              <a:rPr lang="en-US" altLang="ko-KR" sz="12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date </a:t>
            </a:r>
            <a:r>
              <a:rPr lang="en-US" altLang="ko-KR" sz="12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of Consumable supplies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SOP allows the lab to extend it</a:t>
            </a:r>
          </a:p>
          <a:p>
            <a:r>
              <a:rPr lang="ko-KR" altLang="en-US" sz="12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   →</a:t>
            </a:r>
            <a:r>
              <a:rPr lang="en-US" altLang="ko-KR" sz="1200" dirty="0" smtClean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Document/Documentation</a:t>
            </a:r>
            <a:endParaRPr lang="en-US" altLang="ko-KR" sz="12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11267" y="4496475"/>
            <a:ext cx="1004761" cy="0"/>
          </a:xfrm>
          <a:prstGeom prst="line">
            <a:avLst/>
          </a:prstGeom>
          <a:ln>
            <a:solidFill>
              <a:srgbClr val="3333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标注 4"/>
          <p:cNvSpPr/>
          <p:nvPr/>
        </p:nvSpPr>
        <p:spPr>
          <a:xfrm>
            <a:off x="5720609" y="3373030"/>
            <a:ext cx="1625649" cy="537659"/>
          </a:xfrm>
          <a:prstGeom prst="wedgeRoundRectCallout">
            <a:avLst>
              <a:gd name="adj1" fmla="val -77580"/>
              <a:gd name="adj2" fmla="val -33308"/>
              <a:gd name="adj3" fmla="val 16667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/>
                <a:cs typeface="Times New Roman"/>
              </a:rPr>
              <a:t>Clear description of non-compliance</a:t>
            </a:r>
            <a:endParaRPr lang="en-US" sz="12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12" name="圆角矩形标注 4"/>
          <p:cNvSpPr/>
          <p:nvPr/>
        </p:nvSpPr>
        <p:spPr>
          <a:xfrm>
            <a:off x="5332651" y="4108269"/>
            <a:ext cx="1909721" cy="537659"/>
          </a:xfrm>
          <a:prstGeom prst="wedgeRoundRectCallout">
            <a:avLst>
              <a:gd name="adj1" fmla="val -176982"/>
              <a:gd name="adj2" fmla="val -98025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/>
                <a:cs typeface="Times New Roman"/>
              </a:rPr>
              <a:t>Not clearly  indicate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/>
                <a:cs typeface="Times New Roman"/>
              </a:rPr>
              <a:t>the objective evidence</a:t>
            </a:r>
            <a:endParaRPr lang="en-US" sz="12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86991" y="3373030"/>
            <a:ext cx="3545660" cy="33312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86991" y="3727944"/>
            <a:ext cx="1158510" cy="16656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626" y="5649293"/>
            <a:ext cx="5880016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Collaboration (L) : Objective evidence are attached as needed.  But, To be improved </a:t>
            </a:r>
            <a:r>
              <a:rPr lang="en-US" sz="1200" b="1" dirty="0">
                <a:solidFill>
                  <a:srgbClr val="0000FF"/>
                </a:solidFill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</a:rPr>
              <a:t>to indicate the objective evidence clearly.</a:t>
            </a:r>
          </a:p>
        </p:txBody>
      </p:sp>
    </p:spTree>
    <p:extLst>
      <p:ext uri="{BB962C8B-B14F-4D97-AF65-F5344CB8AC3E}">
        <p14:creationId xmlns:p14="http://schemas.microsoft.com/office/powerpoint/2010/main" val="30072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</a:t>
            </a:r>
            <a:r>
              <a:rPr lang="en-US" dirty="0" smtClean="0"/>
              <a:t>133911755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1815" y="818548"/>
            <a:ext cx="5450505" cy="5862189"/>
            <a:chOff x="586057" y="702637"/>
            <a:chExt cx="5450505" cy="58621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57" y="702637"/>
              <a:ext cx="5411868" cy="4787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30" y="5133768"/>
              <a:ext cx="5317432" cy="1431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圆角矩形标注 4"/>
          <p:cNvSpPr/>
          <p:nvPr/>
        </p:nvSpPr>
        <p:spPr>
          <a:xfrm>
            <a:off x="6161248" y="4505759"/>
            <a:ext cx="2748560" cy="743920"/>
          </a:xfrm>
          <a:prstGeom prst="wedgeRoundRectCallout">
            <a:avLst>
              <a:gd name="adj1" fmla="val -64027"/>
              <a:gd name="adj2" fmla="val 28378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ea typeface="Times New Roman"/>
                <a:cs typeface="Times New Roman"/>
              </a:rPr>
              <a:t>It is helpful to include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ea typeface="Times New Roman"/>
                <a:cs typeface="Times New Roman"/>
              </a:rPr>
              <a:t>the </a:t>
            </a:r>
            <a:r>
              <a:rPr lang="en-US" sz="1050" dirty="0">
                <a:solidFill>
                  <a:srgbClr val="000000"/>
                </a:solidFill>
                <a:ea typeface="Times New Roman"/>
                <a:cs typeface="Times New Roman"/>
              </a:rPr>
              <a:t>word </a:t>
            </a:r>
            <a:r>
              <a:rPr lang="en-US" sz="1050" dirty="0" smtClean="0">
                <a:solidFill>
                  <a:srgbClr val="000000"/>
                </a:solidFill>
                <a:ea typeface="Times New Roman"/>
                <a:cs typeface="Times New Roman"/>
              </a:rPr>
              <a:t>“Containment</a:t>
            </a:r>
            <a:r>
              <a:rPr lang="en-US" sz="1050" dirty="0">
                <a:solidFill>
                  <a:srgbClr val="000000"/>
                </a:solidFill>
                <a:ea typeface="Times New Roman"/>
                <a:cs typeface="Times New Roman"/>
              </a:rPr>
              <a:t>” </a:t>
            </a:r>
            <a:r>
              <a:rPr lang="en-US" sz="1050" dirty="0" smtClean="0">
                <a:solidFill>
                  <a:srgbClr val="000000"/>
                </a:solidFill>
                <a:ea typeface="Times New Roman"/>
                <a:cs typeface="Times New Roman"/>
              </a:rPr>
              <a:t>as </a:t>
            </a:r>
            <a:r>
              <a:rPr lang="en-US" sz="1050" dirty="0">
                <a:solidFill>
                  <a:srgbClr val="000000"/>
                </a:solidFill>
                <a:ea typeface="Times New Roman"/>
                <a:cs typeface="Times New Roman"/>
              </a:rPr>
              <a:t>a part of the milestone title  to clearly indicate that containment has been addressed.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96272" y="4948443"/>
            <a:ext cx="1644032" cy="16656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9330" y="5795525"/>
            <a:ext cx="4753712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[Collaboration] (C L) – To be improved by working with CAR Owner to get the reasonable Root Cause and CA Plan.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44235" y="1594131"/>
            <a:ext cx="4011503" cy="1060057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44235" y="2645422"/>
            <a:ext cx="4011503" cy="25962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7" name="圆角矩形标注 4"/>
          <p:cNvSpPr/>
          <p:nvPr/>
        </p:nvSpPr>
        <p:spPr>
          <a:xfrm>
            <a:off x="6161248" y="3082680"/>
            <a:ext cx="2644711" cy="1271404"/>
          </a:xfrm>
          <a:prstGeom prst="wedgeRoundRectCallout">
            <a:avLst>
              <a:gd name="adj1" fmla="val -65811"/>
              <a:gd name="adj2" fmla="val 43407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  <a:ea typeface="Times New Roman"/>
                <a:cs typeface="Times New Roman"/>
              </a:rPr>
              <a:t>“Containment” has not been documented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000000"/>
                </a:solidFill>
                <a:ea typeface="Times New Roman"/>
                <a:cs typeface="Times New Roman"/>
              </a:rPr>
              <a:t>The </a:t>
            </a:r>
            <a:r>
              <a:rPr lang="en-US" sz="1050" dirty="0">
                <a:solidFill>
                  <a:srgbClr val="000000"/>
                </a:solidFill>
                <a:ea typeface="Times New Roman"/>
                <a:cs typeface="Times New Roman"/>
              </a:rPr>
              <a:t>corrective action managing the root cause has not been addressed</a:t>
            </a:r>
            <a:r>
              <a:rPr lang="en-US" sz="1050" dirty="0" smtClean="0">
                <a:solidFill>
                  <a:srgbClr val="000000"/>
                </a:solidFill>
                <a:ea typeface="Times New Roman"/>
                <a:cs typeface="Times New Roman"/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  <a:ea typeface="Times New Roman"/>
                <a:cs typeface="Times New Roman"/>
              </a:rPr>
              <a:t>“Verification” to confirm the effectiveness of corrective action plan has not been documented</a:t>
            </a:r>
            <a:endParaRPr lang="en-US" sz="11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013" y="4199766"/>
            <a:ext cx="4789688" cy="273624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9" name="圆角矩形标注 4"/>
          <p:cNvSpPr/>
          <p:nvPr/>
        </p:nvSpPr>
        <p:spPr>
          <a:xfrm>
            <a:off x="6161248" y="1594132"/>
            <a:ext cx="2596159" cy="485522"/>
          </a:xfrm>
          <a:prstGeom prst="wedgeRoundRectCallout">
            <a:avLst>
              <a:gd name="adj1" fmla="val -61966"/>
              <a:gd name="adj2" fmla="val 26077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a typeface="Times New Roman"/>
                <a:cs typeface="Times New Roman"/>
              </a:rPr>
              <a:t>More analysis is needed to determine why this problem occurred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20" name="圆角矩形标注 4"/>
          <p:cNvSpPr/>
          <p:nvPr/>
        </p:nvSpPr>
        <p:spPr>
          <a:xfrm>
            <a:off x="6209800" y="2450539"/>
            <a:ext cx="2596159" cy="478779"/>
          </a:xfrm>
          <a:prstGeom prst="wedgeRoundRectCallout">
            <a:avLst>
              <a:gd name="adj1" fmla="val -61966"/>
              <a:gd name="adj2" fmla="val 26077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ea typeface="Times New Roman"/>
                <a:cs typeface="Times New Roman"/>
              </a:rPr>
              <a:t>To be improved by getting the succinct and  </a:t>
            </a:r>
            <a:r>
              <a:rPr lang="en-US" sz="1050" dirty="0">
                <a:solidFill>
                  <a:srgbClr val="000000"/>
                </a:solidFill>
                <a:ea typeface="Times New Roman"/>
                <a:cs typeface="Times New Roman"/>
              </a:rPr>
              <a:t>reasonable </a:t>
            </a:r>
            <a:r>
              <a:rPr lang="en-US" sz="1050" dirty="0" smtClean="0">
                <a:solidFill>
                  <a:srgbClr val="000000"/>
                </a:solidFill>
                <a:ea typeface="Times New Roman"/>
                <a:cs typeface="Times New Roman"/>
              </a:rPr>
              <a:t>root cause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5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</a:t>
            </a:r>
            <a:r>
              <a:rPr lang="en-US" dirty="0" smtClean="0"/>
              <a:t>133911755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9" y="987936"/>
            <a:ext cx="5124954" cy="402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4"/>
          <p:cNvSpPr/>
          <p:nvPr/>
        </p:nvSpPr>
        <p:spPr>
          <a:xfrm>
            <a:off x="4612460" y="2191024"/>
            <a:ext cx="1553671" cy="537659"/>
          </a:xfrm>
          <a:prstGeom prst="wedgeRoundRectCallout">
            <a:avLst>
              <a:gd name="adj1" fmla="val -109638"/>
              <a:gd name="adj2" fmla="val -27288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/>
                <a:cs typeface="Times New Roman"/>
              </a:rPr>
              <a:t>Need to address containment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82746" y="2293293"/>
            <a:ext cx="1158510" cy="16656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2626" y="5415256"/>
            <a:ext cx="535403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[Competitiveness] (C) </a:t>
            </a:r>
            <a:r>
              <a:rPr lang="en-US" sz="1200" b="1" dirty="0" smtClean="0">
                <a:solidFill>
                  <a:srgbClr val="0000FF"/>
                </a:solidFill>
              </a:rPr>
              <a:t>- To be improved by addressing containment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86993" y="1934197"/>
            <a:ext cx="1158508" cy="0"/>
          </a:xfrm>
          <a:prstGeom prst="lin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54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</a:t>
            </a:r>
            <a:r>
              <a:rPr lang="en-US" dirty="0" smtClean="0"/>
              <a:t>133911755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1" y="1057026"/>
            <a:ext cx="4913289" cy="379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4"/>
          <p:cNvSpPr/>
          <p:nvPr/>
        </p:nvSpPr>
        <p:spPr>
          <a:xfrm>
            <a:off x="3612398" y="2432910"/>
            <a:ext cx="1954921" cy="533347"/>
          </a:xfrm>
          <a:prstGeom prst="wedgeRoundRectCallout">
            <a:avLst>
              <a:gd name="adj1" fmla="val -76952"/>
              <a:gd name="adj2" fmla="val -27035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/>
                <a:cs typeface="Times New Roman"/>
              </a:rPr>
              <a:t>Need to address Milestone expectation</a:t>
            </a:r>
            <a:endParaRPr lang="en-US" sz="11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22257" y="2596921"/>
            <a:ext cx="1068146" cy="232135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625" y="5212956"/>
            <a:ext cx="6721587" cy="46166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</a:t>
            </a:r>
            <a:r>
              <a:rPr lang="en-US" sz="1200" b="1" dirty="0">
                <a:solidFill>
                  <a:srgbClr val="0000FF"/>
                </a:solidFill>
              </a:rPr>
              <a:t>Competitiveness] (C) </a:t>
            </a:r>
            <a:r>
              <a:rPr lang="en-US" sz="1200" b="1" dirty="0" smtClean="0">
                <a:solidFill>
                  <a:srgbClr val="0000FF"/>
                </a:solidFill>
              </a:rPr>
              <a:t>- To be improved by engaging with CAR Owner  to complete milestone as per expectation.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754625" y="2438962"/>
            <a:ext cx="1068146" cy="0"/>
          </a:xfrm>
          <a:prstGeom prst="lin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518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CAR# </a:t>
            </a:r>
            <a:r>
              <a:rPr lang="en-US" dirty="0" smtClean="0"/>
              <a:t>133911755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7" y="1025181"/>
            <a:ext cx="4802624" cy="439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810" y="5579047"/>
            <a:ext cx="5625006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</a:t>
            </a:r>
            <a:r>
              <a:rPr lang="en-US" sz="1200" b="1" dirty="0">
                <a:solidFill>
                  <a:srgbClr val="0000FF"/>
                </a:solidFill>
              </a:rPr>
              <a:t>Integrity] (</a:t>
            </a:r>
            <a:r>
              <a:rPr lang="en-US" sz="1200" b="1" dirty="0" smtClean="0">
                <a:solidFill>
                  <a:srgbClr val="0000FF"/>
                </a:solidFill>
              </a:rPr>
              <a:t>C) </a:t>
            </a:r>
            <a:r>
              <a:rPr lang="en-US" sz="1200" b="1" dirty="0">
                <a:solidFill>
                  <a:srgbClr val="0000FF"/>
                </a:solidFill>
              </a:rPr>
              <a:t>– No extension is over 30 days or more than 3 </a:t>
            </a:r>
            <a:r>
              <a:rPr lang="en-US" sz="1200" b="1" dirty="0" smtClean="0">
                <a:solidFill>
                  <a:srgbClr val="0000FF"/>
                </a:solidFill>
              </a:rPr>
              <a:t>times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2591" y="3926872"/>
            <a:ext cx="4338680" cy="588483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圆角矩形标注 4"/>
          <p:cNvSpPr/>
          <p:nvPr/>
        </p:nvSpPr>
        <p:spPr>
          <a:xfrm>
            <a:off x="5607321" y="4004208"/>
            <a:ext cx="2047744" cy="664896"/>
          </a:xfrm>
          <a:prstGeom prst="wedgeRoundRectCallout">
            <a:avLst>
              <a:gd name="adj1" fmla="val -77580"/>
              <a:gd name="adj2" fmla="val -33308"/>
              <a:gd name="adj3" fmla="val 16667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The number of extensions is still meeting the requirement.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9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283580" y="193615"/>
            <a:ext cx="8229600" cy="489291"/>
          </a:xfrm>
        </p:spPr>
        <p:txBody>
          <a:bodyPr/>
          <a:lstStyle/>
          <a:p>
            <a:pPr marL="514350" indent="-514350" eaLnBrk="1" hangingPunct="1"/>
            <a:r>
              <a:rPr lang="en-US" dirty="0"/>
              <a:t>CAR# </a:t>
            </a:r>
            <a:r>
              <a:rPr lang="en-US" altLang="ja-JP" dirty="0" smtClean="0"/>
              <a:t>133911755</a:t>
            </a:r>
            <a:r>
              <a:rPr lang="en-US" dirty="0" smtClean="0"/>
              <a:t> (Overall Comment)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1A0C2F37-C9FD-4799-AA5A-0E5311F50DB9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8263" y="1053296"/>
            <a:ext cx="8258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kumimoji="1" lang="en-US" altLang="ja-JP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 </a:t>
            </a: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kumimoji="1" lang="en-US" altLang="ja-JP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enough and a root cause needs to be more reasonable.</a:t>
            </a:r>
          </a:p>
          <a:p>
            <a:pPr marL="285750" indent="-285750">
              <a:buFontTx/>
              <a:buChar char="-"/>
            </a:pPr>
            <a:endParaRPr kumimoji="1" lang="en-US" altLang="ja-JP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Corrective action plan needs to be developed based </a:t>
            </a:r>
            <a:r>
              <a:rPr kumimoji="1" lang="en-US" altLang="ja-JP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on the root cause identified.</a:t>
            </a:r>
          </a:p>
          <a:p>
            <a:endParaRPr kumimoji="1" lang="en-US" altLang="ja-JP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Some </a:t>
            </a:r>
            <a:r>
              <a:rPr kumimoji="1" lang="en-US" altLang="ja-JP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actions </a:t>
            </a: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have </a:t>
            </a:r>
            <a:r>
              <a:rPr kumimoji="1" lang="en-US" altLang="ja-JP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 been </a:t>
            </a:r>
            <a:r>
              <a:rPr kumimoji="1" lang="en-US" altLang="ja-JP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conducted as planned.</a:t>
            </a:r>
            <a:endParaRPr kumimoji="1" lang="en-US" altLang="ja-JP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kumimoji="1" lang="en-US" altLang="ja-JP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Review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Team B:</a:t>
            </a:r>
          </a:p>
          <a:p>
            <a:r>
              <a:rPr lang="es-MX" dirty="0">
                <a:latin typeface="Arial" charset="0"/>
                <a:ea typeface="Arial" charset="0"/>
                <a:cs typeface="Arial" charset="0"/>
              </a:rPr>
              <a:t>Matthew Marotto, 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Rebeca </a:t>
            </a:r>
            <a:r>
              <a:rPr lang="es-MX" dirty="0">
                <a:latin typeface="Arial" charset="0"/>
                <a:ea typeface="Arial" charset="0"/>
                <a:cs typeface="Arial" charset="0"/>
              </a:rPr>
              <a:t>Navarrete, Jim Kurtz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133911755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9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67" y="816571"/>
            <a:ext cx="73914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urved Connector 4"/>
          <p:cNvCxnSpPr/>
          <p:nvPr/>
        </p:nvCxnSpPr>
        <p:spPr>
          <a:xfrm flipV="1">
            <a:off x="1094013" y="2277626"/>
            <a:ext cx="529047" cy="28051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26" y="3243943"/>
            <a:ext cx="1534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Standard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Revision?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571" y="2188029"/>
            <a:ext cx="888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Correct Audit number?</a:t>
            </a:r>
          </a:p>
        </p:txBody>
      </p:sp>
      <p:cxnSp>
        <p:nvCxnSpPr>
          <p:cNvPr id="10" name="Curved Connector 9"/>
          <p:cNvCxnSpPr>
            <a:stCxn id="4" idx="0"/>
          </p:cNvCxnSpPr>
          <p:nvPr/>
        </p:nvCxnSpPr>
        <p:spPr>
          <a:xfrm rot="5400000" flipH="1" flipV="1">
            <a:off x="1120715" y="2741597"/>
            <a:ext cx="152400" cy="85229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23857" y="4005943"/>
            <a:ext cx="29826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Not  clear why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non-conformance statement “Section 7.5 in SOP 06-LO-S0539 UCMR3 300.1 should also be removed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.” How does the non-conformance relate to the requirement?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endParaRPr lang="en-US" sz="1050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0800000">
            <a:off x="5203371" y="3810000"/>
            <a:ext cx="620488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0770" y="4103063"/>
            <a:ext cx="1752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Suggest placing OE in body of CAR, rather than referring to a report.</a:t>
            </a:r>
          </a:p>
        </p:txBody>
      </p:sp>
      <p:cxnSp>
        <p:nvCxnSpPr>
          <p:cNvPr id="19" name="Curved Connector 18"/>
          <p:cNvCxnSpPr>
            <a:stCxn id="15" idx="3"/>
          </p:cNvCxnSpPr>
          <p:nvPr/>
        </p:nvCxnSpPr>
        <p:spPr>
          <a:xfrm flipH="1" flipV="1">
            <a:off x="4691748" y="3907975"/>
            <a:ext cx="511622" cy="483629"/>
          </a:xfrm>
          <a:prstGeom prst="curvedConnector3">
            <a:avLst>
              <a:gd name="adj1" fmla="val -446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540</Words>
  <Application>Microsoft Office PowerPoint</Application>
  <PresentationFormat>On-screen Show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ULTemplate</vt:lpstr>
      <vt:lpstr>CAR Calibration Meeting CAR Review</vt:lpstr>
      <vt:lpstr>CAR# 133911755 </vt:lpstr>
      <vt:lpstr>CAR# 133911755 </vt:lpstr>
      <vt:lpstr>CAR# 133911755 </vt:lpstr>
      <vt:lpstr>CAR# 133911755 </vt:lpstr>
      <vt:lpstr>CAR# 133911755 </vt:lpstr>
      <vt:lpstr>CAR# 133911755 (Overall Comment)</vt:lpstr>
      <vt:lpstr>CAR Review</vt:lpstr>
      <vt:lpstr>CAR 133911755</vt:lpstr>
      <vt:lpstr>CAR 133911755</vt:lpstr>
      <vt:lpstr>CAR 133911755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216</cp:revision>
  <cp:lastPrinted>2013-11-12T06:27:06Z</cp:lastPrinted>
  <dcterms:created xsi:type="dcterms:W3CDTF">2010-12-21T03:48:07Z</dcterms:created>
  <dcterms:modified xsi:type="dcterms:W3CDTF">2013-12-10T15:43:16Z</dcterms:modified>
</cp:coreProperties>
</file>