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319" r:id="rId2"/>
    <p:sldId id="488" r:id="rId3"/>
    <p:sldId id="489" r:id="rId4"/>
    <p:sldId id="490" r:id="rId5"/>
  </p:sldIdLst>
  <p:sldSz cx="9144000" cy="6858000" type="screen4x3"/>
  <p:notesSz cx="6807200" cy="9939338"/>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D1"/>
    <a:srgbClr val="FF6600"/>
    <a:srgbClr val="000000"/>
    <a:srgbClr val="FDC835"/>
    <a:srgbClr val="939598"/>
    <a:srgbClr val="96C547"/>
    <a:srgbClr val="6EC1BC"/>
    <a:srgbClr val="F18307"/>
    <a:srgbClr val="459D2D"/>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86" autoAdjust="0"/>
    <p:restoredTop sz="36224" autoAdjust="0"/>
  </p:normalViewPr>
  <p:slideViewPr>
    <p:cSldViewPr snapToGrid="0" snapToObjects="1" showGuides="1">
      <p:cViewPr>
        <p:scale>
          <a:sx n="83" d="100"/>
          <a:sy n="83" d="100"/>
        </p:scale>
        <p:origin x="-605" y="-326"/>
      </p:cViewPr>
      <p:guideLst>
        <p:guide orient="horz" pos="2166"/>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2/28/2013</a:t>
            </a:fld>
            <a:endParaRPr lang="en-US"/>
          </a:p>
        </p:txBody>
      </p:sp>
      <p:sp>
        <p:nvSpPr>
          <p:cNvPr id="4" name="Footer Placeholder 3"/>
          <p:cNvSpPr>
            <a:spLocks noGrp="1"/>
          </p:cNvSpPr>
          <p:nvPr>
            <p:ph type="ftr" sz="quarter" idx="2"/>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1712055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2/28/2013</a:t>
            </a:fld>
            <a:endParaRPr lang="en-US"/>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0721"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1874614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r="-3957"/>
          <a:stretch>
            <a:fillRect/>
          </a:stretch>
        </p:blipFill>
        <p:spPr bwMode="auto">
          <a:xfrm>
            <a:off x="0" y="336550"/>
            <a:ext cx="2935288" cy="3392488"/>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dirty="0">
                <a:cs typeface="Arial" charset="0"/>
              </a:rPr>
              <a:t>© </a:t>
            </a:r>
            <a:r>
              <a:rPr lang="en-US" sz="1000" dirty="0" smtClean="0">
                <a:cs typeface="Arial" charset="0"/>
              </a:rPr>
              <a:t>2013 </a:t>
            </a:r>
            <a:r>
              <a:rPr lang="en-US" sz="1000" dirty="0">
                <a:cs typeface="Arial" charset="0"/>
              </a:rPr>
              <a:t>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725" y="328613"/>
            <a:ext cx="2835275" cy="3392487"/>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0" fontAlgn="base" hangingPunct="0">
        <a:spcBef>
          <a:spcPct val="0"/>
        </a:spcBef>
        <a:spcAft>
          <a:spcPct val="0"/>
        </a:spcAft>
        <a:defRPr sz="2800" b="1" kern="1200">
          <a:solidFill>
            <a:schemeClr val="accent2"/>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57200" y="2165154"/>
            <a:ext cx="6161964" cy="1398588"/>
          </a:xfrm>
        </p:spPr>
        <p:txBody>
          <a:bodyPr/>
          <a:lstStyle/>
          <a:p>
            <a:pPr eaLnBrk="1" hangingPunct="1"/>
            <a:r>
              <a:rPr lang="en-US" altLang="ja-JP" sz="2400" dirty="0"/>
              <a:t>CAR Administrator Calibration Meeting</a:t>
            </a:r>
            <a:r>
              <a:rPr lang="en-US" altLang="ja-JP" sz="2400" dirty="0" smtClean="0">
                <a:latin typeface="Arial" charset="0"/>
                <a:ea typeface="Geneva" charset="0"/>
              </a:rPr>
              <a:t/>
            </a:r>
            <a:br>
              <a:rPr lang="en-US" altLang="ja-JP" sz="2400" dirty="0" smtClean="0">
                <a:latin typeface="Arial" charset="0"/>
                <a:ea typeface="Geneva" charset="0"/>
              </a:rPr>
            </a:br>
            <a:r>
              <a:rPr lang="en-US" altLang="ja-JP" sz="2400" dirty="0" smtClean="0">
                <a:latin typeface="Arial" charset="0"/>
                <a:ea typeface="Geneva" charset="0"/>
              </a:rPr>
              <a:t>- CAR Review -</a:t>
            </a:r>
            <a:endParaRPr lang="en-US" sz="2400" dirty="0" smtClean="0">
              <a:latin typeface="Arial" charset="0"/>
              <a:ea typeface="Geneva" charset="0"/>
            </a:endParaRPr>
          </a:p>
        </p:txBody>
      </p:sp>
      <p:sp>
        <p:nvSpPr>
          <p:cNvPr id="30723" name="Subtitle 2"/>
          <p:cNvSpPr>
            <a:spLocks noGrp="1"/>
          </p:cNvSpPr>
          <p:nvPr>
            <p:ph type="subTitle" idx="1"/>
          </p:nvPr>
        </p:nvSpPr>
        <p:spPr>
          <a:xfrm>
            <a:off x="457200" y="3959225"/>
            <a:ext cx="7485797" cy="1774825"/>
          </a:xfrm>
        </p:spPr>
        <p:txBody>
          <a:bodyPr>
            <a:normAutofit fontScale="92500" lnSpcReduction="20000"/>
          </a:bodyPr>
          <a:lstStyle/>
          <a:p>
            <a:endParaRPr lang="en-US" altLang="ja-JP" dirty="0" smtClean="0">
              <a:latin typeface="Arial" charset="0"/>
              <a:cs typeface="Arial" charset="0"/>
            </a:endParaRPr>
          </a:p>
          <a:p>
            <a:endParaRPr lang="en-US" altLang="ja-JP" dirty="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r>
              <a:rPr lang="en-US" altLang="ja-JP" dirty="0" smtClean="0">
                <a:latin typeface="+mj-lt"/>
                <a:cs typeface="Arial" charset="0"/>
              </a:rPr>
              <a:t>February 26 2013</a:t>
            </a:r>
          </a:p>
          <a:p>
            <a:r>
              <a:rPr lang="en-US" altLang="ja-JP" dirty="0">
                <a:latin typeface="+mj-lt"/>
              </a:rPr>
              <a:t>Team A: Paul Ip, Thomas Kestner, Balina Ling, </a:t>
            </a:r>
            <a:r>
              <a:rPr lang="en-US" altLang="ja-JP" dirty="0" err="1">
                <a:latin typeface="+mj-lt"/>
              </a:rPr>
              <a:t>Kila</a:t>
            </a:r>
            <a:r>
              <a:rPr lang="en-US" altLang="ja-JP" dirty="0">
                <a:latin typeface="+mj-lt"/>
              </a:rPr>
              <a:t> Yang</a:t>
            </a:r>
            <a:endParaRPr lang="en-US" altLang="ja-JP" dirty="0">
              <a:latin typeface="+mj-lt"/>
              <a:cs typeface="Arial" charset="0"/>
            </a:endParaRPr>
          </a:p>
        </p:txBody>
      </p:sp>
    </p:spTree>
    <p:extLst>
      <p:ext uri="{BB962C8B-B14F-4D97-AF65-F5344CB8AC3E}">
        <p14:creationId xmlns:p14="http://schemas.microsoft.com/office/powerpoint/2010/main" val="250307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CAR No. </a:t>
            </a:r>
            <a:r>
              <a:rPr lang="en-US" dirty="0" smtClean="0"/>
              <a:t>123911401</a:t>
            </a:r>
            <a:endParaRPr lang="en-US" dirty="0"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48" y="2715763"/>
            <a:ext cx="7598751" cy="354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a:xfrm>
            <a:off x="4519258" y="878551"/>
            <a:ext cx="4454622" cy="805218"/>
          </a:xfrm>
          <a:prstGeom prst="wedgeRoundRectCallout">
            <a:avLst>
              <a:gd name="adj1" fmla="val -64486"/>
              <a:gd name="adj2" fmla="val -9258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Tx/>
              <a:buChar char="-"/>
            </a:pPr>
            <a:endParaRPr lang="en-US" dirty="0" smtClean="0">
              <a:latin typeface="Arial" pitchFamily="34" charset="0"/>
              <a:cs typeface="Arial" pitchFamily="34" charset="0"/>
            </a:endParaRPr>
          </a:p>
          <a:p>
            <a:pPr marL="342900" indent="-342900">
              <a:buFontTx/>
              <a:buChar char="-"/>
            </a:pPr>
            <a:r>
              <a:rPr lang="en-US" dirty="0" smtClean="0">
                <a:solidFill>
                  <a:srgbClr val="000000"/>
                </a:solidFill>
                <a:latin typeface="Arial" pitchFamily="34" charset="0"/>
                <a:cs typeface="Arial" pitchFamily="34" charset="0"/>
              </a:rPr>
              <a:t>State Audit for Water Quality </a:t>
            </a:r>
          </a:p>
          <a:p>
            <a:pPr marL="342900" indent="-342900">
              <a:buFontTx/>
              <a:buChar char="-"/>
            </a:pPr>
            <a:r>
              <a:rPr lang="en-US" dirty="0" smtClean="0">
                <a:solidFill>
                  <a:srgbClr val="000000"/>
                </a:solidFill>
                <a:latin typeface="Arial" pitchFamily="34" charset="0"/>
                <a:cs typeface="Arial" pitchFamily="34" charset="0"/>
              </a:rPr>
              <a:t>Observation</a:t>
            </a:r>
            <a:r>
              <a:rPr lang="en-US" dirty="0" smtClean="0">
                <a:latin typeface="Arial" pitchFamily="34" charset="0"/>
                <a:cs typeface="Arial" pitchFamily="34" charset="0"/>
              </a:rPr>
              <a:t> </a:t>
            </a:r>
          </a:p>
          <a:p>
            <a:pPr algn="ctr"/>
            <a:endParaRPr lang="en-US" dirty="0" err="1" smtClean="0">
              <a:latin typeface="Arial" pitchFamily="34" charset="0"/>
              <a:cs typeface="Arial" pitchFamily="34" charset="0"/>
            </a:endParaRPr>
          </a:p>
        </p:txBody>
      </p:sp>
      <p:sp>
        <p:nvSpPr>
          <p:cNvPr id="7" name="TextBox 6"/>
          <p:cNvSpPr txBox="1"/>
          <p:nvPr/>
        </p:nvSpPr>
        <p:spPr>
          <a:xfrm>
            <a:off x="457199" y="1815152"/>
            <a:ext cx="8229601" cy="1200329"/>
          </a:xfrm>
          <a:prstGeom prst="rect">
            <a:avLst/>
          </a:prstGeom>
          <a:noFill/>
        </p:spPr>
        <p:txBody>
          <a:bodyPr wrap="square" rtlCol="0">
            <a:spAutoFit/>
          </a:bodyPr>
          <a:lstStyle/>
          <a:p>
            <a:r>
              <a:rPr lang="en-US" dirty="0" smtClean="0">
                <a:solidFill>
                  <a:srgbClr val="000000"/>
                </a:solidFill>
                <a:latin typeface="Arial" pitchFamily="34" charset="0"/>
                <a:cs typeface="Arial" pitchFamily="34" charset="0"/>
              </a:rPr>
              <a:t>NC:  According to requirement, a technical data from samples was not checked</a:t>
            </a:r>
          </a:p>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593073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CAR No. </a:t>
            </a:r>
            <a:r>
              <a:rPr lang="en-US" dirty="0" smtClean="0"/>
              <a:t>123911401</a:t>
            </a:r>
            <a:r>
              <a:rPr lang="en-US" dirty="0">
                <a:latin typeface="Arial" charset="0"/>
                <a:ea typeface="Geneva" charset="0"/>
              </a:rPr>
              <a:t/>
            </a:r>
            <a:br>
              <a:rPr lang="en-US" dirty="0">
                <a:latin typeface="Arial" charset="0"/>
                <a:ea typeface="Geneva" charset="0"/>
              </a:rPr>
            </a:br>
            <a:endParaRPr lang="en-US" dirty="0"/>
          </a:p>
        </p:txBody>
      </p:sp>
      <p:sp>
        <p:nvSpPr>
          <p:cNvPr id="4" name="Slide Number Placeholder 3"/>
          <p:cNvSpPr>
            <a:spLocks noGrp="1"/>
          </p:cNvSpPr>
          <p:nvPr>
            <p:ph type="sldNum" sz="quarter" idx="10"/>
          </p:nvPr>
        </p:nvSpPr>
        <p:spPr/>
        <p:txBody>
          <a:bodyPr/>
          <a:lstStyle/>
          <a:p>
            <a:fld id="{B3577B40-8226-4B72-BB70-7424A8905847}" type="slidenum">
              <a:rPr lang="en-US" smtClean="0"/>
              <a:pPr/>
              <a:t>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7" y="2500995"/>
            <a:ext cx="9048466" cy="174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46298"/>
            <a:ext cx="9075763" cy="196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4551530" y="5933050"/>
            <a:ext cx="2943221" cy="556207"/>
          </a:xfrm>
          <a:prstGeom prst="wedgeRoundRectCallout">
            <a:avLst>
              <a:gd name="adj1" fmla="val -71564"/>
              <a:gd name="adj2" fmla="val -21590"/>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Category:                                  </a:t>
            </a:r>
            <a:r>
              <a:rPr lang="en-US" sz="1500" dirty="0" smtClean="0">
                <a:solidFill>
                  <a:schemeClr val="accent1"/>
                </a:solidFill>
              </a:rPr>
              <a:t>Root cause not required</a:t>
            </a:r>
            <a:endParaRPr lang="en-US" sz="1600" dirty="0">
              <a:solidFill>
                <a:schemeClr val="accent1"/>
              </a:solidFill>
            </a:endParaRPr>
          </a:p>
        </p:txBody>
      </p:sp>
      <p:sp>
        <p:nvSpPr>
          <p:cNvPr id="8" name="Rounded Rectangular Callout 7"/>
          <p:cNvSpPr/>
          <p:nvPr/>
        </p:nvSpPr>
        <p:spPr>
          <a:xfrm>
            <a:off x="844217" y="805218"/>
            <a:ext cx="7699282" cy="1450198"/>
          </a:xfrm>
          <a:prstGeom prst="wedgeRoundRectCallout">
            <a:avLst>
              <a:gd name="adj1" fmla="val -46026"/>
              <a:gd name="adj2" fmla="val 81245"/>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400" b="1" dirty="0" smtClean="0">
                <a:solidFill>
                  <a:schemeClr val="accent1"/>
                </a:solidFill>
              </a:rPr>
              <a:t>Analysis : </a:t>
            </a:r>
            <a:r>
              <a:rPr lang="en-US" sz="1400" dirty="0" smtClean="0">
                <a:solidFill>
                  <a:schemeClr val="accent1"/>
                </a:solidFill>
              </a:rPr>
              <a:t>Provided although it was an observation CAR.   CAR Owner provided much information to explain UL meeting the requirement, just only not record the data in Datasheet.    Therefore, it would be reporting issue instead of technical issue.    Thus, considered this CAR to be an OBSERVATION rather than FINDING.</a:t>
            </a:r>
          </a:p>
          <a:p>
            <a:r>
              <a:rPr lang="en-US" sz="1500" i="1" dirty="0" smtClean="0">
                <a:solidFill>
                  <a:schemeClr val="accent6">
                    <a:lumMod val="75000"/>
                  </a:schemeClr>
                </a:solidFill>
              </a:rPr>
              <a:t>It was considered as a good practice </a:t>
            </a:r>
            <a:endParaRPr lang="en-US" sz="1500" i="1" dirty="0">
              <a:solidFill>
                <a:schemeClr val="accent6">
                  <a:lumMod val="75000"/>
                </a:schemeClr>
              </a:solidFill>
            </a:endParaRPr>
          </a:p>
          <a:p>
            <a:endParaRPr lang="en-US" sz="1600" dirty="0">
              <a:solidFill>
                <a:schemeClr val="accent1"/>
              </a:solidFill>
            </a:endParaRPr>
          </a:p>
        </p:txBody>
      </p:sp>
      <p:sp>
        <p:nvSpPr>
          <p:cNvPr id="9" name="Rounded Rectangular Callout 8"/>
          <p:cNvSpPr/>
          <p:nvPr/>
        </p:nvSpPr>
        <p:spPr>
          <a:xfrm>
            <a:off x="5777699" y="4655335"/>
            <a:ext cx="3086522" cy="858361"/>
          </a:xfrm>
          <a:prstGeom prst="wedgeRoundRectCallout">
            <a:avLst>
              <a:gd name="adj1" fmla="val -67787"/>
              <a:gd name="adj2" fmla="val 40238"/>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400" b="1" dirty="0" smtClean="0">
                <a:solidFill>
                  <a:schemeClr val="accent1"/>
                </a:solidFill>
              </a:rPr>
              <a:t>Scope of Nonconformance: </a:t>
            </a:r>
            <a:r>
              <a:rPr lang="en-US" sz="1400" dirty="0">
                <a:solidFill>
                  <a:srgbClr val="000000"/>
                </a:solidFill>
              </a:rPr>
              <a:t>limited to the objective evidence provided for the nonconformance.</a:t>
            </a:r>
          </a:p>
        </p:txBody>
      </p:sp>
      <p:sp>
        <p:nvSpPr>
          <p:cNvPr id="10" name="Rounded Rectangular Callout 9"/>
          <p:cNvSpPr/>
          <p:nvPr/>
        </p:nvSpPr>
        <p:spPr>
          <a:xfrm>
            <a:off x="230068" y="4246298"/>
            <a:ext cx="1789801" cy="556207"/>
          </a:xfrm>
          <a:prstGeom prst="wedgeRoundRectCallout">
            <a:avLst>
              <a:gd name="adj1" fmla="val -25095"/>
              <a:gd name="adj2" fmla="val 101065"/>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Root Cause : </a:t>
            </a:r>
            <a:r>
              <a:rPr lang="en-US" sz="1500" dirty="0" smtClean="0">
                <a:solidFill>
                  <a:schemeClr val="accent1"/>
                </a:solidFill>
              </a:rPr>
              <a:t>Not Required</a:t>
            </a:r>
            <a:endParaRPr lang="en-US" sz="1600" dirty="0">
              <a:solidFill>
                <a:schemeClr val="accent1"/>
              </a:solidFill>
            </a:endParaRPr>
          </a:p>
        </p:txBody>
      </p:sp>
    </p:spTree>
    <p:extLst>
      <p:ext uri="{BB962C8B-B14F-4D97-AF65-F5344CB8AC3E}">
        <p14:creationId xmlns:p14="http://schemas.microsoft.com/office/powerpoint/2010/main" val="248848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CAR No. </a:t>
            </a:r>
            <a:r>
              <a:rPr lang="en-US" dirty="0"/>
              <a:t>12311401</a:t>
            </a:r>
          </a:p>
        </p:txBody>
      </p:sp>
      <p:sp>
        <p:nvSpPr>
          <p:cNvPr id="4" name="Slide Number Placeholder 3"/>
          <p:cNvSpPr>
            <a:spLocks noGrp="1"/>
          </p:cNvSpPr>
          <p:nvPr>
            <p:ph type="sldNum" sz="quarter" idx="10"/>
          </p:nvPr>
        </p:nvSpPr>
        <p:spPr/>
        <p:txBody>
          <a:bodyPr/>
          <a:lstStyle/>
          <a:p>
            <a:fld id="{4AD9F5AA-A384-4EDE-964E-B3E14D40EAE6}" type="slidenum">
              <a:rPr lang="en-US" smtClean="0"/>
              <a:pPr/>
              <a:t>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0" y="991220"/>
            <a:ext cx="8934228" cy="483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998864" y="3682615"/>
            <a:ext cx="3466619" cy="691093"/>
          </a:xfrm>
          <a:prstGeom prst="wedgeRoundRectCallout">
            <a:avLst>
              <a:gd name="adj1" fmla="val -88708"/>
              <a:gd name="adj2" fmla="val 128090"/>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Verification:                                  </a:t>
            </a:r>
            <a:r>
              <a:rPr lang="en-US" sz="1500" dirty="0" smtClean="0">
                <a:solidFill>
                  <a:schemeClr val="accent1"/>
                </a:solidFill>
              </a:rPr>
              <a:t>Occurred immediately after acceptance of the last milestone</a:t>
            </a:r>
            <a:endParaRPr lang="en-US" sz="1600" dirty="0">
              <a:solidFill>
                <a:schemeClr val="accent1"/>
              </a:solidFill>
            </a:endParaRPr>
          </a:p>
        </p:txBody>
      </p:sp>
      <p:sp>
        <p:nvSpPr>
          <p:cNvPr id="7" name="Rounded Rectangular Callout 6"/>
          <p:cNvSpPr/>
          <p:nvPr/>
        </p:nvSpPr>
        <p:spPr>
          <a:xfrm>
            <a:off x="4687918" y="2369324"/>
            <a:ext cx="3650864" cy="878843"/>
          </a:xfrm>
          <a:prstGeom prst="wedgeRoundRectCallout">
            <a:avLst>
              <a:gd name="adj1" fmla="val -67441"/>
              <a:gd name="adj2" fmla="val -98122"/>
              <a:gd name="adj3" fmla="val 16667"/>
            </a:avLst>
          </a:prstGeom>
          <a:solidFill>
            <a:schemeClr val="accent2">
              <a:lumMod val="20000"/>
              <a:lumOff val="80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solidFill>
                  <a:schemeClr val="accent1"/>
                </a:solidFill>
              </a:rPr>
              <a:t>Milestone:                                  </a:t>
            </a:r>
            <a:r>
              <a:rPr lang="en-US" sz="1500" dirty="0" smtClean="0">
                <a:solidFill>
                  <a:schemeClr val="accent1"/>
                </a:solidFill>
              </a:rPr>
              <a:t>Completed per milestone expectation and provided enough evidence</a:t>
            </a:r>
            <a:endParaRPr lang="en-US" sz="1600" dirty="0">
              <a:solidFill>
                <a:schemeClr val="accent1"/>
              </a:solidFill>
            </a:endParaRPr>
          </a:p>
        </p:txBody>
      </p:sp>
    </p:spTree>
    <p:extLst>
      <p:ext uri="{BB962C8B-B14F-4D97-AF65-F5344CB8AC3E}">
        <p14:creationId xmlns:p14="http://schemas.microsoft.com/office/powerpoint/2010/main" val="2285480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3546</TotalTime>
  <Words>153</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UL Advanced 011011</vt:lpstr>
      <vt:lpstr>CAR Administrator Calibration Meeting - CAR Review -</vt:lpstr>
      <vt:lpstr>CAR No. 123911401</vt:lpstr>
      <vt:lpstr>CAR No. 123911401 </vt:lpstr>
      <vt:lpstr>CAR No. 12311401</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Allison, Cheryl</cp:lastModifiedBy>
  <cp:revision>469</cp:revision>
  <cp:lastPrinted>2012-10-12T07:57:07Z</cp:lastPrinted>
  <dcterms:created xsi:type="dcterms:W3CDTF">2011-03-22T02:11:00Z</dcterms:created>
  <dcterms:modified xsi:type="dcterms:W3CDTF">2013-02-28T20:45:52Z</dcterms:modified>
</cp:coreProperties>
</file>