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345" r:id="rId3"/>
    <p:sldId id="346" r:id="rId4"/>
    <p:sldId id="347" r:id="rId5"/>
    <p:sldId id="348" r:id="rId6"/>
    <p:sldId id="349" r:id="rId7"/>
    <p:sldId id="350" r:id="rId8"/>
    <p:sldId id="351" r:id="rId9"/>
    <p:sldId id="352" r:id="rId10"/>
    <p:sldId id="353" r:id="rId11"/>
  </p:sldIdLst>
  <p:sldSz cx="9144000" cy="6858000" type="screen4x3"/>
  <p:notesSz cx="7010400" cy="9296400"/>
  <p:defaultTextStyle>
    <a:defPPr>
      <a:defRPr lang="en-US"/>
    </a:defPPr>
    <a:lvl1pPr algn="l" defTabSz="457200" rtl="0" fontAlgn="base">
      <a:spcBef>
        <a:spcPct val="0"/>
      </a:spcBef>
      <a:spcAft>
        <a:spcPct val="0"/>
      </a:spcAft>
      <a:defRPr kern="1200">
        <a:solidFill>
          <a:schemeClr val="tx1"/>
        </a:solidFill>
        <a:latin typeface="Arial" charset="0"/>
        <a:ea typeface="Geneva" charset="0"/>
        <a:cs typeface="Geneva" charset="0"/>
      </a:defRPr>
    </a:lvl1pPr>
    <a:lvl2pPr marL="457200" algn="l" defTabSz="457200" rtl="0" fontAlgn="base">
      <a:spcBef>
        <a:spcPct val="0"/>
      </a:spcBef>
      <a:spcAft>
        <a:spcPct val="0"/>
      </a:spcAft>
      <a:defRPr kern="1200">
        <a:solidFill>
          <a:schemeClr val="tx1"/>
        </a:solidFill>
        <a:latin typeface="Arial" charset="0"/>
        <a:ea typeface="Geneva" charset="0"/>
        <a:cs typeface="Geneva" charset="0"/>
      </a:defRPr>
    </a:lvl2pPr>
    <a:lvl3pPr marL="914400" algn="l" defTabSz="457200" rtl="0" fontAlgn="base">
      <a:spcBef>
        <a:spcPct val="0"/>
      </a:spcBef>
      <a:spcAft>
        <a:spcPct val="0"/>
      </a:spcAft>
      <a:defRPr kern="1200">
        <a:solidFill>
          <a:schemeClr val="tx1"/>
        </a:solidFill>
        <a:latin typeface="Arial" charset="0"/>
        <a:ea typeface="Geneva" charset="0"/>
        <a:cs typeface="Geneva" charset="0"/>
      </a:defRPr>
    </a:lvl3pPr>
    <a:lvl4pPr marL="1371600" algn="l" defTabSz="457200" rtl="0" fontAlgn="base">
      <a:spcBef>
        <a:spcPct val="0"/>
      </a:spcBef>
      <a:spcAft>
        <a:spcPct val="0"/>
      </a:spcAft>
      <a:defRPr kern="1200">
        <a:solidFill>
          <a:schemeClr val="tx1"/>
        </a:solidFill>
        <a:latin typeface="Arial" charset="0"/>
        <a:ea typeface="Geneva" charset="0"/>
        <a:cs typeface="Geneva" charset="0"/>
      </a:defRPr>
    </a:lvl4pPr>
    <a:lvl5pPr marL="1828800" algn="l" defTabSz="457200" rtl="0" fontAlgn="base">
      <a:spcBef>
        <a:spcPct val="0"/>
      </a:spcBef>
      <a:spcAft>
        <a:spcPct val="0"/>
      </a:spcAft>
      <a:defRPr kern="1200">
        <a:solidFill>
          <a:schemeClr val="tx1"/>
        </a:solidFill>
        <a:latin typeface="Arial" charset="0"/>
        <a:ea typeface="Geneva" charset="0"/>
        <a:cs typeface="Geneva" charset="0"/>
      </a:defRPr>
    </a:lvl5pPr>
    <a:lvl6pPr marL="2286000" algn="l" defTabSz="914400" rtl="0" eaLnBrk="1" latinLnBrk="0" hangingPunct="1">
      <a:defRPr kern="1200">
        <a:solidFill>
          <a:schemeClr val="tx1"/>
        </a:solidFill>
        <a:latin typeface="Arial" charset="0"/>
        <a:ea typeface="Geneva" charset="0"/>
        <a:cs typeface="Geneva" charset="0"/>
      </a:defRPr>
    </a:lvl6pPr>
    <a:lvl7pPr marL="2743200" algn="l" defTabSz="914400" rtl="0" eaLnBrk="1" latinLnBrk="0" hangingPunct="1">
      <a:defRPr kern="1200">
        <a:solidFill>
          <a:schemeClr val="tx1"/>
        </a:solidFill>
        <a:latin typeface="Arial" charset="0"/>
        <a:ea typeface="Geneva" charset="0"/>
        <a:cs typeface="Geneva" charset="0"/>
      </a:defRPr>
    </a:lvl7pPr>
    <a:lvl8pPr marL="3200400" algn="l" defTabSz="914400" rtl="0" eaLnBrk="1" latinLnBrk="0" hangingPunct="1">
      <a:defRPr kern="1200">
        <a:solidFill>
          <a:schemeClr val="tx1"/>
        </a:solidFill>
        <a:latin typeface="Arial" charset="0"/>
        <a:ea typeface="Geneva" charset="0"/>
        <a:cs typeface="Geneva" charset="0"/>
      </a:defRPr>
    </a:lvl8pPr>
    <a:lvl9pPr marL="3657600" algn="l" defTabSz="914400" rtl="0" eaLnBrk="1" latinLnBrk="0" hangingPunct="1">
      <a:defRPr kern="1200">
        <a:solidFill>
          <a:schemeClr val="tx1"/>
        </a:solidFill>
        <a:latin typeface="Arial" charset="0"/>
        <a:ea typeface="Geneva" charset="0"/>
        <a:cs typeface="Geneva"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59D2D"/>
    <a:srgbClr val="000099"/>
    <a:srgbClr val="0000FF"/>
    <a:srgbClr val="F18307"/>
    <a:srgbClr val="96C547"/>
    <a:srgbClr val="6EC1BC"/>
    <a:srgbClr val="1B808E"/>
    <a:srgbClr val="C10036"/>
    <a:srgbClr val="FDC835"/>
    <a:srgbClr val="93C6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228" autoAdjust="0"/>
    <p:restoredTop sz="94820" autoAdjust="0"/>
  </p:normalViewPr>
  <p:slideViewPr>
    <p:cSldViewPr snapToGrid="0" snapToObjects="1" showGuides="1">
      <p:cViewPr>
        <p:scale>
          <a:sx n="85" d="100"/>
          <a:sy n="85" d="100"/>
        </p:scale>
        <p:origin x="-686" y="-1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wrap="square" lIns="93177" tIns="46589" rIns="93177" bIns="46589" numCol="1" anchor="t" anchorCtr="0" compatLnSpc="1">
            <a:prstTxWarp prst="textNoShape">
              <a:avLst/>
            </a:prstTxWarp>
          </a:bodyPr>
          <a:lstStyle>
            <a:lvl1pPr>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wrap="square" lIns="93177" tIns="46589" rIns="93177" bIns="46589" numCol="1" anchor="t" anchorCtr="0" compatLnSpc="1">
            <a:prstTxWarp prst="textNoShape">
              <a:avLst/>
            </a:prstTxWarp>
          </a:bodyPr>
          <a:lstStyle>
            <a:lvl1pPr algn="r">
              <a:defRPr sz="1200"/>
            </a:lvl1pPr>
          </a:lstStyle>
          <a:p>
            <a:fld id="{89A5415E-B674-497B-84D8-451230F3F83F}" type="datetime1">
              <a:rPr lang="en-US"/>
              <a:pPr/>
              <a:t>3/7/2014</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wrap="square" lIns="93177" tIns="46589" rIns="93177" bIns="46589" numCol="1" anchor="ctr" anchorCtr="0" compatLnSpc="1">
            <a:prstTxWarp prst="textNoShape">
              <a:avLst/>
            </a:prstTxWarp>
          </a:bodyPr>
          <a:lstStyle/>
          <a:p>
            <a:pPr lvl="0"/>
            <a:endParaRPr lang="en-US" noProof="0" dirty="0" smtClean="0"/>
          </a:p>
        </p:txBody>
      </p:sp>
      <p:sp>
        <p:nvSpPr>
          <p:cNvPr id="5" name="Notes Placeholder 4"/>
          <p:cNvSpPr>
            <a:spLocks noGrp="1"/>
          </p:cNvSpPr>
          <p:nvPr>
            <p:ph type="body" sz="quarter" idx="3"/>
          </p:nvPr>
        </p:nvSpPr>
        <p:spPr>
          <a:xfrm>
            <a:off x="701040" y="4415790"/>
            <a:ext cx="5608320" cy="4183380"/>
          </a:xfrm>
          <a:prstGeom prst="rect">
            <a:avLst/>
          </a:prstGeom>
        </p:spPr>
        <p:txBody>
          <a:bodyPr vert="horz" wrap="square" lIns="93177" tIns="46589" rIns="93177" bIns="46589" numCol="1" anchor="t" anchorCtr="0" compatLnSpc="1">
            <a:prstTxWarp prst="textNoShape">
              <a:avLst/>
            </a:prstTxWarp>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wrap="square" lIns="93177" tIns="46589" rIns="93177" bIns="46589" numCol="1" anchor="b" anchorCtr="0" compatLnSpc="1">
            <a:prstTxWarp prst="textNoShape">
              <a:avLst/>
            </a:prstTxWarp>
          </a:bodyPr>
          <a:lstStyle>
            <a:lvl1pPr>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wrap="square" lIns="93177" tIns="46589" rIns="93177" bIns="46589" numCol="1" anchor="b" anchorCtr="0" compatLnSpc="1">
            <a:prstTxWarp prst="textNoShape">
              <a:avLst/>
            </a:prstTxWarp>
          </a:bodyPr>
          <a:lstStyle>
            <a:lvl1pPr algn="r">
              <a:defRPr sz="1200"/>
            </a:lvl1pPr>
          </a:lstStyle>
          <a:p>
            <a:fld id="{F92DCD85-D3D7-4B1C-AAA0-6D7F17438FC1}" type="slidenum">
              <a:rPr lang="en-US"/>
              <a:pPr/>
              <a:t>‹#›</a:t>
            </a:fld>
            <a:endParaRPr lang="en-US" dirty="0"/>
          </a:p>
        </p:txBody>
      </p:sp>
    </p:spTree>
    <p:extLst>
      <p:ext uri="{BB962C8B-B14F-4D97-AF65-F5344CB8AC3E}">
        <p14:creationId xmlns:p14="http://schemas.microsoft.com/office/powerpoint/2010/main" val="27057951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a:ea typeface="Geneva" charset="-128"/>
        <a:cs typeface="Geneva" charset="0"/>
      </a:defRPr>
    </a:lvl1pPr>
    <a:lvl2pPr marL="4572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2pPr>
    <a:lvl3pPr marL="9144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3pPr>
    <a:lvl4pPr marL="13716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4pPr>
    <a:lvl5pPr marL="18288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2DCD85-D3D7-4B1C-AAA0-6D7F17438FC1}" type="slidenum">
              <a:rPr lang="en-US" smtClean="0"/>
              <a:pPr/>
              <a:t>2</a:t>
            </a:fld>
            <a:endParaRPr lang="en-US" dirty="0"/>
          </a:p>
        </p:txBody>
      </p:sp>
    </p:spTree>
    <p:extLst>
      <p:ext uri="{BB962C8B-B14F-4D97-AF65-F5344CB8AC3E}">
        <p14:creationId xmlns:p14="http://schemas.microsoft.com/office/powerpoint/2010/main" val="34984643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b="1" dirty="0"/>
              <a:t>Analysis</a:t>
            </a:r>
            <a:r>
              <a:rPr lang="en-US" i="1" dirty="0"/>
              <a:t> – clear path to root cause; stakeholders identified</a:t>
            </a:r>
            <a:endParaRPr lang="en-US" dirty="0"/>
          </a:p>
          <a:p>
            <a:endParaRPr lang="en-US" dirty="0"/>
          </a:p>
          <a:p>
            <a:r>
              <a:rPr lang="en-US" dirty="0"/>
              <a:t>There are TWO (2) discrepancies: a) Failure conducting Management Review in the required time period, and b) Missing input element in the Management Review process.  There should be two separate root cause analysis.</a:t>
            </a:r>
          </a:p>
          <a:p>
            <a:r>
              <a:rPr lang="en-US" dirty="0"/>
              <a:t> </a:t>
            </a:r>
          </a:p>
          <a:p>
            <a:r>
              <a:rPr lang="en-US" dirty="0"/>
              <a:t>The “5 WHYs” approach hasn’t been utilized well because it doesn’t seem that it is able to identify the possible causes.  For example, as mentioned in the “Analysis” field that “</a:t>
            </a:r>
            <a:r>
              <a:rPr lang="en-US" i="1" u="sng" dirty="0"/>
              <a:t>There was no general framework to set up an utilizable management review in that period. Thus the issue of the review has been postponed….</a:t>
            </a:r>
            <a:r>
              <a:rPr lang="en-US" dirty="0"/>
              <a:t>”  It is questionable whether it is specifically illustrated in the DEWI Quality Manual about the process and framework of Management Review, or the process is not even existing, or other reasons resulting now Management Review is not executed in the required timeframe after a personnel left the organization?  The “5 WHYs” analysis can go further deeper.</a:t>
            </a:r>
          </a:p>
          <a:p>
            <a:r>
              <a:rPr lang="en-US" dirty="0"/>
              <a:t> </a:t>
            </a:r>
          </a:p>
          <a:p>
            <a:r>
              <a:rPr lang="en-US" dirty="0"/>
              <a:t>In addition, does a statement “</a:t>
            </a:r>
            <a:r>
              <a:rPr lang="en-US" i="1" u="sng" dirty="0"/>
              <a:t>… Thus the issue of the review has been postponed.</a:t>
            </a:r>
            <a:r>
              <a:rPr lang="en-US" dirty="0"/>
              <a:t>” mean that does the previous Management Review officially determine to be postponed?  If yes, is there any supporting evidence?</a:t>
            </a:r>
          </a:p>
          <a:p>
            <a:r>
              <a:rPr lang="en-US" dirty="0"/>
              <a:t> </a:t>
            </a:r>
          </a:p>
          <a:p>
            <a:r>
              <a:rPr lang="en-US" dirty="0"/>
              <a:t>And there is no analysis related to illustrate why “Recommendation for improvement” is not covered as input in the process of Management Review stated in the current DEWI Quality Manual.</a:t>
            </a:r>
          </a:p>
          <a:p>
            <a:endParaRPr lang="en-US" dirty="0" smtClean="0"/>
          </a:p>
        </p:txBody>
      </p:sp>
      <p:sp>
        <p:nvSpPr>
          <p:cNvPr id="4" name="Slide Number Placeholder 3"/>
          <p:cNvSpPr>
            <a:spLocks noGrp="1"/>
          </p:cNvSpPr>
          <p:nvPr>
            <p:ph type="sldNum" sz="quarter" idx="10"/>
          </p:nvPr>
        </p:nvSpPr>
        <p:spPr/>
        <p:txBody>
          <a:bodyPr/>
          <a:lstStyle/>
          <a:p>
            <a:fld id="{F92DCD85-D3D7-4B1C-AAA0-6D7F17438FC1}" type="slidenum">
              <a:rPr lang="en-US" smtClean="0"/>
              <a:pPr/>
              <a:t>3</a:t>
            </a:fld>
            <a:endParaRPr lang="en-US" dirty="0"/>
          </a:p>
        </p:txBody>
      </p:sp>
    </p:spTree>
    <p:extLst>
      <p:ext uri="{BB962C8B-B14F-4D97-AF65-F5344CB8AC3E}">
        <p14:creationId xmlns:p14="http://schemas.microsoft.com/office/powerpoint/2010/main" val="2112808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b="1" dirty="0"/>
              <a:t>Root Cause </a:t>
            </a:r>
            <a:r>
              <a:rPr lang="en-US" dirty="0"/>
              <a:t>– </a:t>
            </a:r>
            <a:r>
              <a:rPr lang="en-US" i="1" dirty="0"/>
              <a:t>is succinct; reasonable and complete based upon the analysis</a:t>
            </a:r>
            <a:endParaRPr lang="en-US" dirty="0"/>
          </a:p>
          <a:p>
            <a:endParaRPr lang="en-US" dirty="0"/>
          </a:p>
          <a:p>
            <a:r>
              <a:rPr lang="en-US" dirty="0"/>
              <a:t>Not quite sure whether how would the process and initiator of the Management Review be outlined in the Quality Manual or the related SOPs.  For the instance, is there a deputy person being determined to keep running of the Management Review process for any reason the initiator is absence.</a:t>
            </a:r>
          </a:p>
          <a:p>
            <a:r>
              <a:rPr lang="en-US" dirty="0"/>
              <a:t> </a:t>
            </a:r>
          </a:p>
          <a:p>
            <a:r>
              <a:rPr lang="en-US" dirty="0"/>
              <a:t>Absence of the initiator in this case is not necessary resulting the failure of the quality process.  [Refer to back to the result of the root cause analysis]</a:t>
            </a:r>
          </a:p>
          <a:p>
            <a:r>
              <a:rPr lang="en-US" dirty="0"/>
              <a:t> </a:t>
            </a:r>
          </a:p>
          <a:p>
            <a:r>
              <a:rPr lang="en-US" dirty="0"/>
              <a:t>As mentioned above, there should be two separate root cause analysis.  Another root cause is not addressed and identified.</a:t>
            </a:r>
          </a:p>
          <a:p>
            <a:endParaRPr lang="en-US" b="1" dirty="0"/>
          </a:p>
          <a:p>
            <a:r>
              <a:rPr lang="en-US" b="1" dirty="0"/>
              <a:t>Scope</a:t>
            </a:r>
            <a:r>
              <a:rPr lang="en-US" i="1" dirty="0"/>
              <a:t> – tells how widespread the problem is</a:t>
            </a:r>
            <a:endParaRPr lang="en-US" dirty="0"/>
          </a:p>
          <a:p>
            <a:endParaRPr lang="en-US" dirty="0"/>
          </a:p>
          <a:p>
            <a:r>
              <a:rPr lang="en-US" dirty="0"/>
              <a:t>The widespread of the discrepancy has not been addressed in this field.  e.g. How would it be affected by division, operation team, function, area/region, and the time period?</a:t>
            </a:r>
          </a:p>
          <a:p>
            <a:r>
              <a:rPr lang="en-US" dirty="0"/>
              <a:t> </a:t>
            </a:r>
          </a:p>
          <a:p>
            <a:r>
              <a:rPr lang="en-US" dirty="0"/>
              <a:t>Remarks:  Prior to the CAR review, if I were the CAR Administrator, it is necessary to clarify what are the differences to the organizations of DEWI and DEWI Wilhelmshaven, are they different entities?  And is there any operation connection to DEWI-OCC?</a:t>
            </a:r>
          </a:p>
        </p:txBody>
      </p:sp>
      <p:sp>
        <p:nvSpPr>
          <p:cNvPr id="4" name="Slide Number Placeholder 3"/>
          <p:cNvSpPr>
            <a:spLocks noGrp="1"/>
          </p:cNvSpPr>
          <p:nvPr>
            <p:ph type="sldNum" sz="quarter" idx="10"/>
          </p:nvPr>
        </p:nvSpPr>
        <p:spPr/>
        <p:txBody>
          <a:bodyPr/>
          <a:lstStyle/>
          <a:p>
            <a:fld id="{F92DCD85-D3D7-4B1C-AAA0-6D7F17438FC1}" type="slidenum">
              <a:rPr lang="en-US" smtClean="0"/>
              <a:pPr/>
              <a:t>4</a:t>
            </a:fld>
            <a:endParaRPr lang="en-US" dirty="0"/>
          </a:p>
        </p:txBody>
      </p:sp>
    </p:spTree>
    <p:extLst>
      <p:ext uri="{BB962C8B-B14F-4D97-AF65-F5344CB8AC3E}">
        <p14:creationId xmlns:p14="http://schemas.microsoft.com/office/powerpoint/2010/main" val="2112808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b="1" dirty="0"/>
              <a:t>Corrective Actions</a:t>
            </a:r>
            <a:r>
              <a:rPr lang="en-US" dirty="0"/>
              <a:t> – </a:t>
            </a:r>
            <a:r>
              <a:rPr lang="en-US" i="1" dirty="0"/>
              <a:t>fix the objective evidence</a:t>
            </a:r>
            <a:endParaRPr lang="en-US" dirty="0"/>
          </a:p>
          <a:p>
            <a:endParaRPr lang="en-US" dirty="0"/>
          </a:p>
          <a:p>
            <a:r>
              <a:rPr lang="en-US" dirty="0"/>
              <a:t>If it only addresses the Containment to the “Root Cause” recorded above, I think it is sufficient…</a:t>
            </a:r>
          </a:p>
          <a:p>
            <a:r>
              <a:rPr lang="en-US" dirty="0"/>
              <a:t> </a:t>
            </a:r>
          </a:p>
          <a:p>
            <a:r>
              <a:rPr lang="en-US" dirty="0"/>
              <a:t>However, the reason of why failure conducting of previous Management Review is not addressed in the fields of “Root Cause” and “Correction Action Plan”.</a:t>
            </a:r>
          </a:p>
          <a:p>
            <a:endParaRPr lang="en-US" dirty="0" smtClean="0"/>
          </a:p>
          <a:p>
            <a:r>
              <a:rPr lang="en-US" b="1" dirty="0"/>
              <a:t>Corrective Actions</a:t>
            </a:r>
            <a:r>
              <a:rPr lang="en-US" dirty="0"/>
              <a:t> – </a:t>
            </a:r>
            <a:r>
              <a:rPr lang="en-US" i="1" dirty="0"/>
              <a:t>address the entire root cause</a:t>
            </a:r>
            <a:endParaRPr lang="en-US" dirty="0"/>
          </a:p>
          <a:p>
            <a:endParaRPr lang="en-US" dirty="0"/>
          </a:p>
          <a:p>
            <a:r>
              <a:rPr lang="en-US" dirty="0"/>
              <a:t>As noted above, it is sufficient to cover the containment action though, the corrective action managing the root cause has not been addressed.</a:t>
            </a:r>
          </a:p>
          <a:p>
            <a:r>
              <a:rPr lang="en-US" dirty="0"/>
              <a:t> </a:t>
            </a:r>
          </a:p>
          <a:p>
            <a:r>
              <a:rPr lang="en-US" dirty="0"/>
              <a:t>Again, there is no any corrective action related to address why “Recommendation for improvement” is not covered as input in the process of Management Review stated in the current DEWI Quality Manual.</a:t>
            </a:r>
          </a:p>
          <a:p>
            <a:endParaRPr lang="en-US" dirty="0" smtClean="0"/>
          </a:p>
          <a:p>
            <a:r>
              <a:rPr lang="en-US" b="1" dirty="0"/>
              <a:t>Corrective Actions</a:t>
            </a:r>
            <a:r>
              <a:rPr lang="en-US" dirty="0"/>
              <a:t> – </a:t>
            </a:r>
            <a:r>
              <a:rPr lang="en-US" i="1" dirty="0"/>
              <a:t>address the items identified in the analysis</a:t>
            </a:r>
            <a:endParaRPr lang="en-US" dirty="0"/>
          </a:p>
          <a:p>
            <a:endParaRPr lang="en-US" dirty="0"/>
          </a:p>
          <a:p>
            <a:r>
              <a:rPr lang="en-US" dirty="0"/>
              <a:t>As noted above.</a:t>
            </a:r>
          </a:p>
          <a:p>
            <a:endParaRPr lang="en-US" dirty="0" smtClean="0"/>
          </a:p>
          <a:p>
            <a:r>
              <a:rPr lang="en-US" b="1" dirty="0"/>
              <a:t>Corrective Actions</a:t>
            </a:r>
            <a:r>
              <a:rPr lang="en-US" dirty="0"/>
              <a:t> – </a:t>
            </a:r>
            <a:r>
              <a:rPr lang="en-US" i="1" dirty="0"/>
              <a:t>cover the scope and geography</a:t>
            </a:r>
            <a:endParaRPr lang="en-US" dirty="0"/>
          </a:p>
          <a:p>
            <a:endParaRPr lang="en-US" dirty="0"/>
          </a:p>
          <a:p>
            <a:r>
              <a:rPr lang="en-US" dirty="0"/>
              <a:t>Comment as stated in “Geography” above.</a:t>
            </a:r>
          </a:p>
          <a:p>
            <a:endParaRPr lang="en-US" dirty="0"/>
          </a:p>
        </p:txBody>
      </p:sp>
      <p:sp>
        <p:nvSpPr>
          <p:cNvPr id="4" name="Slide Number Placeholder 3"/>
          <p:cNvSpPr>
            <a:spLocks noGrp="1"/>
          </p:cNvSpPr>
          <p:nvPr>
            <p:ph type="sldNum" sz="quarter" idx="10"/>
          </p:nvPr>
        </p:nvSpPr>
        <p:spPr/>
        <p:txBody>
          <a:bodyPr/>
          <a:lstStyle/>
          <a:p>
            <a:fld id="{F92DCD85-D3D7-4B1C-AAA0-6D7F17438FC1}" type="slidenum">
              <a:rPr lang="en-US" smtClean="0"/>
              <a:pPr/>
              <a:t>5</a:t>
            </a:fld>
            <a:endParaRPr lang="en-US" dirty="0"/>
          </a:p>
        </p:txBody>
      </p:sp>
    </p:spTree>
    <p:extLst>
      <p:ext uri="{BB962C8B-B14F-4D97-AF65-F5344CB8AC3E}">
        <p14:creationId xmlns:p14="http://schemas.microsoft.com/office/powerpoint/2010/main" val="21128089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smtClean="0"/>
              <a:t>Good and no abnormality is found.</a:t>
            </a:r>
            <a:endParaRPr lang="en-US" dirty="0"/>
          </a:p>
        </p:txBody>
      </p:sp>
      <p:sp>
        <p:nvSpPr>
          <p:cNvPr id="4" name="Slide Number Placeholder 3"/>
          <p:cNvSpPr>
            <a:spLocks noGrp="1"/>
          </p:cNvSpPr>
          <p:nvPr>
            <p:ph type="sldNum" sz="quarter" idx="10"/>
          </p:nvPr>
        </p:nvSpPr>
        <p:spPr/>
        <p:txBody>
          <a:bodyPr/>
          <a:lstStyle/>
          <a:p>
            <a:fld id="{F92DCD85-D3D7-4B1C-AAA0-6D7F17438FC1}" type="slidenum">
              <a:rPr lang="en-US" smtClean="0"/>
              <a:pPr/>
              <a:t>6</a:t>
            </a:fld>
            <a:endParaRPr lang="en-US" dirty="0"/>
          </a:p>
        </p:txBody>
      </p:sp>
    </p:spTree>
    <p:extLst>
      <p:ext uri="{BB962C8B-B14F-4D97-AF65-F5344CB8AC3E}">
        <p14:creationId xmlns:p14="http://schemas.microsoft.com/office/powerpoint/2010/main" val="21128089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b="1" dirty="0"/>
              <a:t>Milestones</a:t>
            </a:r>
            <a:r>
              <a:rPr lang="en-US" dirty="0"/>
              <a:t> – </a:t>
            </a:r>
            <a:r>
              <a:rPr lang="en-US" i="1" dirty="0"/>
              <a:t>address containment unless CAP indicates reason why not required</a:t>
            </a:r>
            <a:endParaRPr lang="en-US" dirty="0"/>
          </a:p>
          <a:p>
            <a:endParaRPr lang="en-US" dirty="0"/>
          </a:p>
          <a:p>
            <a:r>
              <a:rPr lang="en-US" dirty="0"/>
              <a:t>Milestone solely for containment is good but not for corrective action. [Suggest to inviting a person could read German for verification whether “Recommendation for improvement” is now covered as input in the process of Management Review.]</a:t>
            </a:r>
          </a:p>
          <a:p>
            <a:r>
              <a:rPr lang="en-US" dirty="0"/>
              <a:t> </a:t>
            </a:r>
          </a:p>
          <a:p>
            <a:r>
              <a:rPr lang="en-US" dirty="0"/>
              <a:t>See below comments for corrective actions.</a:t>
            </a:r>
          </a:p>
          <a:p>
            <a:endParaRPr lang="en-US" dirty="0" smtClean="0"/>
          </a:p>
        </p:txBody>
      </p:sp>
      <p:sp>
        <p:nvSpPr>
          <p:cNvPr id="4" name="Slide Number Placeholder 3"/>
          <p:cNvSpPr>
            <a:spLocks noGrp="1"/>
          </p:cNvSpPr>
          <p:nvPr>
            <p:ph type="sldNum" sz="quarter" idx="10"/>
          </p:nvPr>
        </p:nvSpPr>
        <p:spPr/>
        <p:txBody>
          <a:bodyPr/>
          <a:lstStyle/>
          <a:p>
            <a:fld id="{F92DCD85-D3D7-4B1C-AAA0-6D7F17438FC1}" type="slidenum">
              <a:rPr lang="en-US" smtClean="0"/>
              <a:pPr/>
              <a:t>7</a:t>
            </a:fld>
            <a:endParaRPr lang="en-US" dirty="0"/>
          </a:p>
        </p:txBody>
      </p:sp>
    </p:spTree>
    <p:extLst>
      <p:ext uri="{BB962C8B-B14F-4D97-AF65-F5344CB8AC3E}">
        <p14:creationId xmlns:p14="http://schemas.microsoft.com/office/powerpoint/2010/main" val="21128089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b="1" dirty="0"/>
              <a:t>Milestones</a:t>
            </a:r>
            <a:r>
              <a:rPr lang="en-US" dirty="0"/>
              <a:t> – </a:t>
            </a:r>
            <a:r>
              <a:rPr lang="en-US" i="1" dirty="0"/>
              <a:t>have final milestone for owner’s verification of effectiveness; enough time is allowed for new records to be examined</a:t>
            </a:r>
            <a:endParaRPr lang="en-US" dirty="0"/>
          </a:p>
          <a:p>
            <a:endParaRPr lang="en-US" dirty="0"/>
          </a:p>
          <a:p>
            <a:r>
              <a:rPr lang="en-US" dirty="0"/>
              <a:t>Although CAR owner self-verification is added at the last milestone, it doesn’t cover the corrective action for the failure conducting previous Management Review.</a:t>
            </a:r>
          </a:p>
          <a:p>
            <a:r>
              <a:rPr lang="en-US" dirty="0"/>
              <a:t> </a:t>
            </a:r>
          </a:p>
          <a:p>
            <a:r>
              <a:rPr lang="en-US" dirty="0"/>
              <a:t>In fact, would the next round of Management Review be able to conducted on-time, it has not been addressed.</a:t>
            </a:r>
          </a:p>
          <a:p>
            <a:r>
              <a:rPr lang="en-US" dirty="0"/>
              <a:t> </a:t>
            </a:r>
          </a:p>
          <a:p>
            <a:r>
              <a:rPr lang="en-US" dirty="0"/>
              <a:t>It is suggested that the verification should focus on whether the updated process and/or next round of Management Review is in place to avoid recurrence of such nonconformity.</a:t>
            </a:r>
          </a:p>
          <a:p>
            <a:endParaRPr lang="en-US" dirty="0" smtClean="0"/>
          </a:p>
          <a:p>
            <a:r>
              <a:rPr lang="en-US" b="1" dirty="0"/>
              <a:t>Milestones</a:t>
            </a:r>
            <a:r>
              <a:rPr lang="en-US" dirty="0"/>
              <a:t> – </a:t>
            </a:r>
            <a:r>
              <a:rPr lang="en-US" i="1" dirty="0"/>
              <a:t>completed per milestone expectations</a:t>
            </a:r>
            <a:endParaRPr lang="en-US" dirty="0"/>
          </a:p>
          <a:p>
            <a:endParaRPr lang="en-US" dirty="0"/>
          </a:p>
          <a:p>
            <a:r>
              <a:rPr lang="en-US" dirty="0"/>
              <a:t>It is acceptable as Containment Action for the supporting evidence covered in the 1</a:t>
            </a:r>
            <a:r>
              <a:rPr lang="en-US" baseline="30000" dirty="0"/>
              <a:t>st</a:t>
            </a:r>
            <a:r>
              <a:rPr lang="en-US" dirty="0"/>
              <a:t> milestone, i.e. Management Review Report for Year 2011 and Year 2012 [Suggest to inviting a person could read German for verification…].</a:t>
            </a:r>
          </a:p>
          <a:p>
            <a:r>
              <a:rPr lang="en-US" dirty="0"/>
              <a:t> </a:t>
            </a:r>
          </a:p>
          <a:p>
            <a:r>
              <a:rPr lang="en-US" dirty="0"/>
              <a:t>However, the evidence “</a:t>
            </a:r>
            <a:r>
              <a:rPr lang="en-US" i="1" u="sng" dirty="0"/>
              <a:t>Attachment of the management review 2013 in milestone one.  The effectiveness of the management review was reviewed by the EULA Region Quality Manager and found to be acceptable.</a:t>
            </a:r>
            <a:r>
              <a:rPr lang="en-US" dirty="0"/>
              <a:t>” stated in the 2</a:t>
            </a:r>
            <a:r>
              <a:rPr lang="en-US" baseline="30000" dirty="0"/>
              <a:t>nd</a:t>
            </a:r>
            <a:r>
              <a:rPr lang="en-US" dirty="0"/>
              <a:t> milestone is irrelevant while the Management Review for Year 2013 has not been conducted yet.  Not sure how CAR Administrator accepts it.</a:t>
            </a:r>
          </a:p>
          <a:p>
            <a:r>
              <a:rPr lang="en-US" dirty="0"/>
              <a:t> </a:t>
            </a:r>
          </a:p>
          <a:p>
            <a:r>
              <a:rPr lang="en-US" dirty="0"/>
              <a:t>In addition, for 2</a:t>
            </a:r>
            <a:r>
              <a:rPr lang="en-US" baseline="30000" dirty="0"/>
              <a:t>nd</a:t>
            </a:r>
            <a:r>
              <a:rPr lang="en-US" dirty="0"/>
              <a:t> milestone, it is suggested that a statement should be provided by CAR Owner to indicate that “Recommendation for improvement” is now covered as input in the process of Management Review for Year 2011 and 2012...</a:t>
            </a:r>
          </a:p>
          <a:p>
            <a:endParaRPr lang="en-US" dirty="0"/>
          </a:p>
          <a:p>
            <a:endParaRPr lang="en-US" dirty="0"/>
          </a:p>
        </p:txBody>
      </p:sp>
      <p:sp>
        <p:nvSpPr>
          <p:cNvPr id="4" name="Slide Number Placeholder 3"/>
          <p:cNvSpPr>
            <a:spLocks noGrp="1"/>
          </p:cNvSpPr>
          <p:nvPr>
            <p:ph type="sldNum" sz="quarter" idx="10"/>
          </p:nvPr>
        </p:nvSpPr>
        <p:spPr/>
        <p:txBody>
          <a:bodyPr/>
          <a:lstStyle/>
          <a:p>
            <a:fld id="{F92DCD85-D3D7-4B1C-AAA0-6D7F17438FC1}" type="slidenum">
              <a:rPr lang="en-US" smtClean="0"/>
              <a:pPr/>
              <a:t>8</a:t>
            </a:fld>
            <a:endParaRPr lang="en-US" dirty="0"/>
          </a:p>
        </p:txBody>
      </p:sp>
    </p:spTree>
    <p:extLst>
      <p:ext uri="{BB962C8B-B14F-4D97-AF65-F5344CB8AC3E}">
        <p14:creationId xmlns:p14="http://schemas.microsoft.com/office/powerpoint/2010/main" val="21128089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b="1" dirty="0"/>
              <a:t>Milestones</a:t>
            </a:r>
            <a:r>
              <a:rPr lang="en-US" dirty="0"/>
              <a:t> – </a:t>
            </a:r>
            <a:r>
              <a:rPr lang="en-US" i="1" dirty="0"/>
              <a:t>have final milestone for owner’s verification of effectiveness; enough time is allowed for new records to be examined</a:t>
            </a:r>
            <a:endParaRPr lang="en-US" dirty="0"/>
          </a:p>
          <a:p>
            <a:endParaRPr lang="en-US" dirty="0"/>
          </a:p>
          <a:p>
            <a:r>
              <a:rPr lang="en-US" dirty="0"/>
              <a:t>Although CAR owner self-verification is added at the last milestone, it doesn’t cover the corrective action for the failure conducting previous Management Review.</a:t>
            </a:r>
          </a:p>
          <a:p>
            <a:r>
              <a:rPr lang="en-US" dirty="0"/>
              <a:t> </a:t>
            </a:r>
          </a:p>
          <a:p>
            <a:r>
              <a:rPr lang="en-US" dirty="0"/>
              <a:t>In fact, would the next round of Management Review be able to conducted on-time, it has not been addressed.</a:t>
            </a:r>
          </a:p>
          <a:p>
            <a:r>
              <a:rPr lang="en-US" dirty="0"/>
              <a:t> </a:t>
            </a:r>
          </a:p>
          <a:p>
            <a:r>
              <a:rPr lang="en-US" dirty="0"/>
              <a:t>It is suggested that the verification should focus on whether the updated process and/or next round of Management Review is in place to avoid recurrence of such nonconformity.</a:t>
            </a:r>
          </a:p>
          <a:p>
            <a:endParaRPr lang="en-US" dirty="0" smtClean="0"/>
          </a:p>
          <a:p>
            <a:r>
              <a:rPr lang="en-US" b="1" dirty="0"/>
              <a:t>Milestones</a:t>
            </a:r>
            <a:r>
              <a:rPr lang="en-US" dirty="0"/>
              <a:t> – </a:t>
            </a:r>
            <a:r>
              <a:rPr lang="en-US" i="1" dirty="0"/>
              <a:t>completed per milestone expectations</a:t>
            </a:r>
            <a:endParaRPr lang="en-US" dirty="0"/>
          </a:p>
          <a:p>
            <a:endParaRPr lang="en-US" dirty="0"/>
          </a:p>
          <a:p>
            <a:r>
              <a:rPr lang="en-US" dirty="0"/>
              <a:t>It is acceptable as Containment Action for the supporting evidence covered in the 1</a:t>
            </a:r>
            <a:r>
              <a:rPr lang="en-US" baseline="30000" dirty="0"/>
              <a:t>st</a:t>
            </a:r>
            <a:r>
              <a:rPr lang="en-US" dirty="0"/>
              <a:t> milestone, i.e. Management Review Report for Year 2011 and Year 2012 [Suggest to inviting a person could read German for verification…].</a:t>
            </a:r>
          </a:p>
          <a:p>
            <a:r>
              <a:rPr lang="en-US" dirty="0"/>
              <a:t> </a:t>
            </a:r>
          </a:p>
          <a:p>
            <a:r>
              <a:rPr lang="en-US" dirty="0"/>
              <a:t>However, the evidence “</a:t>
            </a:r>
            <a:r>
              <a:rPr lang="en-US" i="1" u="sng" dirty="0"/>
              <a:t>Attachment of the management review 2013 in milestone one.  The effectiveness of the management review was reviewed by the EULA Region Quality Manager and found to be acceptable.</a:t>
            </a:r>
            <a:r>
              <a:rPr lang="en-US" dirty="0"/>
              <a:t>” stated in the 2</a:t>
            </a:r>
            <a:r>
              <a:rPr lang="en-US" baseline="30000" dirty="0"/>
              <a:t>nd</a:t>
            </a:r>
            <a:r>
              <a:rPr lang="en-US" dirty="0"/>
              <a:t> milestone is irrelevant while the Management Review for Year 2013 has not been conducted yet.  Not sure how CAR Administrator accepts it.</a:t>
            </a:r>
          </a:p>
          <a:p>
            <a:r>
              <a:rPr lang="en-US" dirty="0"/>
              <a:t> </a:t>
            </a:r>
          </a:p>
          <a:p>
            <a:r>
              <a:rPr lang="en-US" dirty="0"/>
              <a:t>In addition, for 2</a:t>
            </a:r>
            <a:r>
              <a:rPr lang="en-US" baseline="30000" dirty="0"/>
              <a:t>nd</a:t>
            </a:r>
            <a:r>
              <a:rPr lang="en-US" dirty="0"/>
              <a:t> milestone, it is suggested that a statement should be provided by CAR Owner to indicate that “Recommendation for improvement” is now covered as input in the process of Management Review for Year 2011 and 2012...</a:t>
            </a:r>
          </a:p>
          <a:p>
            <a:endParaRPr lang="en-US" dirty="0"/>
          </a:p>
          <a:p>
            <a:endParaRPr lang="en-US" dirty="0"/>
          </a:p>
        </p:txBody>
      </p:sp>
      <p:sp>
        <p:nvSpPr>
          <p:cNvPr id="4" name="Slide Number Placeholder 3"/>
          <p:cNvSpPr>
            <a:spLocks noGrp="1"/>
          </p:cNvSpPr>
          <p:nvPr>
            <p:ph type="sldNum" sz="quarter" idx="10"/>
          </p:nvPr>
        </p:nvSpPr>
        <p:spPr/>
        <p:txBody>
          <a:bodyPr/>
          <a:lstStyle/>
          <a:p>
            <a:fld id="{F92DCD85-D3D7-4B1C-AAA0-6D7F17438FC1}" type="slidenum">
              <a:rPr lang="en-US" smtClean="0"/>
              <a:pPr/>
              <a:t>9</a:t>
            </a:fld>
            <a:endParaRPr lang="en-US" dirty="0"/>
          </a:p>
        </p:txBody>
      </p:sp>
    </p:spTree>
    <p:extLst>
      <p:ext uri="{BB962C8B-B14F-4D97-AF65-F5344CB8AC3E}">
        <p14:creationId xmlns:p14="http://schemas.microsoft.com/office/powerpoint/2010/main" val="21128089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b="1" dirty="0"/>
              <a:t>Verification</a:t>
            </a:r>
            <a:r>
              <a:rPr lang="en-US" dirty="0"/>
              <a:t> – </a:t>
            </a:r>
            <a:r>
              <a:rPr lang="en-US" i="1" dirty="0"/>
              <a:t>completed within 6 months of CAR closure or explanation provided; enough time is allowed for new records to be examined</a:t>
            </a:r>
            <a:endParaRPr lang="en-US" dirty="0"/>
          </a:p>
          <a:p>
            <a:endParaRPr lang="en-US" dirty="0"/>
          </a:p>
          <a:p>
            <a:r>
              <a:rPr lang="en-US" dirty="0"/>
              <a:t>Please be noted that this CAR hasn’t been closed yet.  It is still under a state of “Closed Awaiting Verification”, hence, the field of “Verification Evidence” is still kept empty.</a:t>
            </a:r>
          </a:p>
          <a:p>
            <a:r>
              <a:rPr lang="en-US" dirty="0"/>
              <a:t> </a:t>
            </a:r>
          </a:p>
          <a:p>
            <a:r>
              <a:rPr lang="en-US" dirty="0"/>
              <a:t>However, when both root cause identification and the related corrective action stated in 2</a:t>
            </a:r>
            <a:r>
              <a:rPr lang="en-US" baseline="30000" dirty="0"/>
              <a:t>nd</a:t>
            </a:r>
            <a:r>
              <a:rPr lang="en-US" dirty="0"/>
              <a:t> milestone are questionable, the comment “</a:t>
            </a:r>
            <a:r>
              <a:rPr lang="en-US" i="1" u="sng" dirty="0"/>
              <a:t>The corrective action was effective</a:t>
            </a:r>
            <a:r>
              <a:rPr lang="en-US" dirty="0"/>
              <a:t>” stated in the field of “CAR Effectiveness Indicator” shows too generic and lack of logical consideration…</a:t>
            </a:r>
          </a:p>
          <a:p>
            <a:r>
              <a:rPr lang="en-US" dirty="0"/>
              <a:t> </a:t>
            </a:r>
          </a:p>
          <a:p>
            <a:r>
              <a:rPr lang="en-US" dirty="0"/>
              <a:t>If I were the CAR Administrator, will suggest the CAR Owner to reconsider the revisit of the current Management Review process and hence fill up the loophole resulting this nonconformance by adding one or two more milestones to illustrate and support the proper completion of corresponding efforts / activities.  The timeline of last milestone for CAR Owner self-verification could be set right after completion of Management Review for Year 2013.</a:t>
            </a:r>
          </a:p>
          <a:p>
            <a:endParaRPr lang="en-US" dirty="0" smtClean="0"/>
          </a:p>
          <a:p>
            <a:pPr defTabSz="931774">
              <a:defRPr/>
            </a:pPr>
            <a:r>
              <a:rPr lang="en-US" dirty="0" smtClean="0"/>
              <a:t>For the “General Notes”, shouldn’t it be an analysis field provided by CAR Owner instead of CAR Admin?</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F92DCD85-D3D7-4B1C-AAA0-6D7F17438FC1}"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21128089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Red">
    <p:bg>
      <p:bgPr>
        <a:solidFill>
          <a:schemeClr val="accent1"/>
        </a:solidFill>
        <a:effectLst/>
      </p:bgPr>
    </p:bg>
    <p:spTree>
      <p:nvGrpSpPr>
        <p:cNvPr id="1" name=""/>
        <p:cNvGrpSpPr/>
        <p:nvPr/>
      </p:nvGrpSpPr>
      <p:grpSpPr>
        <a:xfrm>
          <a:off x="0" y="0"/>
          <a:ext cx="0" cy="0"/>
          <a:chOff x="0" y="0"/>
          <a:chExt cx="0" cy="0"/>
        </a:xfrm>
      </p:grpSpPr>
      <p:pic>
        <p:nvPicPr>
          <p:cNvPr id="4" name="Picture 6" descr="UL_Enterprise_wht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invGray">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userDrawn="1"/>
        </p:nvSpPr>
        <p:spPr>
          <a:xfrm>
            <a:off x="457200" y="6423025"/>
            <a:ext cx="3236913" cy="246063"/>
          </a:xfrm>
          <a:prstGeom prst="rect">
            <a:avLst/>
          </a:prstGeom>
          <a:noFill/>
        </p:spPr>
        <p:txBody>
          <a:bodyPr wrap="none">
            <a:spAutoFit/>
          </a:bodyPr>
          <a:lstStyle>
            <a:lvl1pPr eaLnBrk="0" hangingPunct="0">
              <a:defRPr sz="2400">
                <a:solidFill>
                  <a:schemeClr val="tx1"/>
                </a:solidFill>
                <a:latin typeface="Arial" charset="0"/>
                <a:ea typeface="Geneva" charset="0"/>
                <a:cs typeface="Geneva" charset="0"/>
              </a:defRPr>
            </a:lvl1pPr>
            <a:lvl2pPr marL="37931725" indent="-37474525" eaLnBrk="0" hangingPunct="0">
              <a:defRPr sz="2400">
                <a:solidFill>
                  <a:schemeClr val="tx1"/>
                </a:solidFill>
                <a:latin typeface="Arial" charset="0"/>
                <a:ea typeface="Geneva" charset="0"/>
                <a:cs typeface="Geneva" charset="0"/>
              </a:defRPr>
            </a:lvl2pPr>
            <a:lvl3pPr eaLnBrk="0" hangingPunct="0">
              <a:defRPr sz="2400">
                <a:solidFill>
                  <a:schemeClr val="tx1"/>
                </a:solidFill>
                <a:latin typeface="Arial" charset="0"/>
                <a:ea typeface="Geneva" charset="0"/>
                <a:cs typeface="Geneva" charset="0"/>
              </a:defRPr>
            </a:lvl3pPr>
            <a:lvl4pPr eaLnBrk="0" hangingPunct="0">
              <a:defRPr sz="2400">
                <a:solidFill>
                  <a:schemeClr val="tx1"/>
                </a:solidFill>
                <a:latin typeface="Arial" charset="0"/>
                <a:ea typeface="Geneva" charset="0"/>
                <a:cs typeface="Geneva" charset="0"/>
              </a:defRPr>
            </a:lvl4pPr>
            <a:lvl5pPr eaLnBrk="0" hangingPunct="0">
              <a:defRPr sz="2400">
                <a:solidFill>
                  <a:schemeClr val="tx1"/>
                </a:solidFill>
                <a:latin typeface="Arial" charset="0"/>
                <a:ea typeface="Geneva" charset="0"/>
                <a:cs typeface="Geneva" charset="0"/>
              </a:defRPr>
            </a:lvl5pPr>
            <a:lvl6pPr marL="457200" eaLnBrk="0" fontAlgn="base" hangingPunct="0">
              <a:spcBef>
                <a:spcPct val="0"/>
              </a:spcBef>
              <a:spcAft>
                <a:spcPct val="0"/>
              </a:spcAft>
              <a:defRPr sz="2400">
                <a:solidFill>
                  <a:schemeClr val="tx1"/>
                </a:solidFill>
                <a:latin typeface="Arial" charset="0"/>
                <a:ea typeface="Geneva" charset="0"/>
                <a:cs typeface="Geneva" charset="0"/>
              </a:defRPr>
            </a:lvl6pPr>
            <a:lvl7pPr marL="914400" eaLnBrk="0" fontAlgn="base" hangingPunct="0">
              <a:spcBef>
                <a:spcPct val="0"/>
              </a:spcBef>
              <a:spcAft>
                <a:spcPct val="0"/>
              </a:spcAft>
              <a:defRPr sz="2400">
                <a:solidFill>
                  <a:schemeClr val="tx1"/>
                </a:solidFill>
                <a:latin typeface="Arial" charset="0"/>
                <a:ea typeface="Geneva" charset="0"/>
                <a:cs typeface="Geneva" charset="0"/>
              </a:defRPr>
            </a:lvl7pPr>
            <a:lvl8pPr marL="1371600" eaLnBrk="0" fontAlgn="base" hangingPunct="0">
              <a:spcBef>
                <a:spcPct val="0"/>
              </a:spcBef>
              <a:spcAft>
                <a:spcPct val="0"/>
              </a:spcAft>
              <a:defRPr sz="2400">
                <a:solidFill>
                  <a:schemeClr val="tx1"/>
                </a:solidFill>
                <a:latin typeface="Arial" charset="0"/>
                <a:ea typeface="Geneva" charset="0"/>
                <a:cs typeface="Geneva" charset="0"/>
              </a:defRPr>
            </a:lvl8pPr>
            <a:lvl9pPr marL="1828800" eaLnBrk="0" fontAlgn="base" hangingPunct="0">
              <a:spcBef>
                <a:spcPct val="0"/>
              </a:spcBef>
              <a:spcAft>
                <a:spcPct val="0"/>
              </a:spcAft>
              <a:defRPr sz="2400">
                <a:solidFill>
                  <a:schemeClr val="tx1"/>
                </a:solidFill>
                <a:latin typeface="Arial" charset="0"/>
                <a:ea typeface="Geneva" charset="0"/>
                <a:cs typeface="Geneva" charset="0"/>
              </a:defRPr>
            </a:lvl9pPr>
          </a:lstStyle>
          <a:p>
            <a:pPr eaLnBrk="1" hangingPunct="1">
              <a:defRPr/>
            </a:pPr>
            <a:r>
              <a:rPr lang="en-US" sz="1000" dirty="0" smtClean="0">
                <a:solidFill>
                  <a:schemeClr val="bg1"/>
                </a:solidFill>
              </a:rPr>
              <a:t>UL and the UL logo are trademarks of UL LLC © 2013</a:t>
            </a:r>
          </a:p>
        </p:txBody>
      </p:sp>
      <p:sp>
        <p:nvSpPr>
          <p:cNvPr id="2" name="Title 1"/>
          <p:cNvSpPr>
            <a:spLocks noGrp="1"/>
          </p:cNvSpPr>
          <p:nvPr>
            <p:ph type="ctrTitle"/>
          </p:nvPr>
        </p:nvSpPr>
        <p:spPr>
          <a:xfrm>
            <a:off x="457199" y="2534248"/>
            <a:ext cx="5548579" cy="1399032"/>
          </a:xfrm>
        </p:spPr>
        <p:txBody>
          <a:bodyPr/>
          <a:lstStyle>
            <a:lvl1pPr algn="l">
              <a:defRPr sz="3000" b="1">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7199" y="3961120"/>
            <a:ext cx="5548579" cy="1773936"/>
          </a:xfrm>
        </p:spPr>
        <p:txBody>
          <a:bodyPr>
            <a:normAutofit/>
          </a:bodyPr>
          <a:lstStyle>
            <a:lvl1pPr marL="0" indent="0" algn="l">
              <a:buNone/>
              <a:defRPr sz="1600" b="1">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511488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pic>
        <p:nvPicPr>
          <p:cNvPr id="3" name="Picture 4" descr="ul_logo.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81938" y="482600"/>
            <a:ext cx="804862"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327934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White ">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auto">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userDrawn="1"/>
        </p:nvSpPr>
        <p:spPr>
          <a:xfrm>
            <a:off x="457200" y="6423025"/>
            <a:ext cx="3236913" cy="246063"/>
          </a:xfrm>
          <a:prstGeom prst="rect">
            <a:avLst/>
          </a:prstGeom>
          <a:noFill/>
        </p:spPr>
        <p:txBody>
          <a:bodyPr wrap="none">
            <a:spAutoFit/>
          </a:bodyPr>
          <a:lstStyle>
            <a:lvl1pPr eaLnBrk="0" hangingPunct="0">
              <a:defRPr sz="2400">
                <a:solidFill>
                  <a:schemeClr val="tx1"/>
                </a:solidFill>
                <a:latin typeface="Arial" charset="0"/>
                <a:ea typeface="Geneva" charset="0"/>
                <a:cs typeface="Geneva" charset="0"/>
              </a:defRPr>
            </a:lvl1pPr>
            <a:lvl2pPr marL="37931725" indent="-37474525" eaLnBrk="0" hangingPunct="0">
              <a:defRPr sz="2400">
                <a:solidFill>
                  <a:schemeClr val="tx1"/>
                </a:solidFill>
                <a:latin typeface="Arial" charset="0"/>
                <a:ea typeface="Geneva" charset="0"/>
                <a:cs typeface="Geneva" charset="0"/>
              </a:defRPr>
            </a:lvl2pPr>
            <a:lvl3pPr eaLnBrk="0" hangingPunct="0">
              <a:defRPr sz="2400">
                <a:solidFill>
                  <a:schemeClr val="tx1"/>
                </a:solidFill>
                <a:latin typeface="Arial" charset="0"/>
                <a:ea typeface="Geneva" charset="0"/>
                <a:cs typeface="Geneva" charset="0"/>
              </a:defRPr>
            </a:lvl3pPr>
            <a:lvl4pPr eaLnBrk="0" hangingPunct="0">
              <a:defRPr sz="2400">
                <a:solidFill>
                  <a:schemeClr val="tx1"/>
                </a:solidFill>
                <a:latin typeface="Arial" charset="0"/>
                <a:ea typeface="Geneva" charset="0"/>
                <a:cs typeface="Geneva" charset="0"/>
              </a:defRPr>
            </a:lvl4pPr>
            <a:lvl5pPr eaLnBrk="0" hangingPunct="0">
              <a:defRPr sz="2400">
                <a:solidFill>
                  <a:schemeClr val="tx1"/>
                </a:solidFill>
                <a:latin typeface="Arial" charset="0"/>
                <a:ea typeface="Geneva" charset="0"/>
                <a:cs typeface="Geneva" charset="0"/>
              </a:defRPr>
            </a:lvl5pPr>
            <a:lvl6pPr marL="457200" eaLnBrk="0" fontAlgn="base" hangingPunct="0">
              <a:spcBef>
                <a:spcPct val="0"/>
              </a:spcBef>
              <a:spcAft>
                <a:spcPct val="0"/>
              </a:spcAft>
              <a:defRPr sz="2400">
                <a:solidFill>
                  <a:schemeClr val="tx1"/>
                </a:solidFill>
                <a:latin typeface="Arial" charset="0"/>
                <a:ea typeface="Geneva" charset="0"/>
                <a:cs typeface="Geneva" charset="0"/>
              </a:defRPr>
            </a:lvl6pPr>
            <a:lvl7pPr marL="914400" eaLnBrk="0" fontAlgn="base" hangingPunct="0">
              <a:spcBef>
                <a:spcPct val="0"/>
              </a:spcBef>
              <a:spcAft>
                <a:spcPct val="0"/>
              </a:spcAft>
              <a:defRPr sz="2400">
                <a:solidFill>
                  <a:schemeClr val="tx1"/>
                </a:solidFill>
                <a:latin typeface="Arial" charset="0"/>
                <a:ea typeface="Geneva" charset="0"/>
                <a:cs typeface="Geneva" charset="0"/>
              </a:defRPr>
            </a:lvl7pPr>
            <a:lvl8pPr marL="1371600" eaLnBrk="0" fontAlgn="base" hangingPunct="0">
              <a:spcBef>
                <a:spcPct val="0"/>
              </a:spcBef>
              <a:spcAft>
                <a:spcPct val="0"/>
              </a:spcAft>
              <a:defRPr sz="2400">
                <a:solidFill>
                  <a:schemeClr val="tx1"/>
                </a:solidFill>
                <a:latin typeface="Arial" charset="0"/>
                <a:ea typeface="Geneva" charset="0"/>
                <a:cs typeface="Geneva" charset="0"/>
              </a:defRPr>
            </a:lvl8pPr>
            <a:lvl9pPr marL="1828800" eaLnBrk="0" fontAlgn="base" hangingPunct="0">
              <a:spcBef>
                <a:spcPct val="0"/>
              </a:spcBef>
              <a:spcAft>
                <a:spcPct val="0"/>
              </a:spcAft>
              <a:defRPr sz="2400">
                <a:solidFill>
                  <a:schemeClr val="tx1"/>
                </a:solidFill>
                <a:latin typeface="Arial" charset="0"/>
                <a:ea typeface="Geneva" charset="0"/>
                <a:cs typeface="Geneva" charset="0"/>
              </a:defRPr>
            </a:lvl9pPr>
          </a:lstStyle>
          <a:p>
            <a:pPr eaLnBrk="1" hangingPunct="1">
              <a:defRPr/>
            </a:pPr>
            <a:r>
              <a:rPr lang="en-US" sz="1000" dirty="0" smtClean="0"/>
              <a:t>UL and the UL logo are trademarks of UL LLC © 2013</a:t>
            </a:r>
          </a:p>
        </p:txBody>
      </p:sp>
      <p:sp>
        <p:nvSpPr>
          <p:cNvPr id="2" name="Title 1"/>
          <p:cNvSpPr>
            <a:spLocks noGrp="1"/>
          </p:cNvSpPr>
          <p:nvPr>
            <p:ph type="ctrTitle"/>
          </p:nvPr>
        </p:nvSpPr>
        <p:spPr>
          <a:xfrm>
            <a:off x="457199" y="2532888"/>
            <a:ext cx="5570525" cy="1399032"/>
          </a:xfrm>
        </p:spPr>
        <p:txBody>
          <a:bodyPr/>
          <a:lstStyle>
            <a:lvl1pPr algn="l">
              <a:defRPr sz="3000" b="1">
                <a:solidFill>
                  <a:schemeClr val="accent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7199" y="3959352"/>
            <a:ext cx="5570525" cy="1773936"/>
          </a:xfrm>
        </p:spPr>
        <p:txBody>
          <a:bodyPr>
            <a:normAutofit/>
          </a:bodyPr>
          <a:lstStyle>
            <a:lvl1pPr marL="0" indent="0" algn="l">
              <a:buNone/>
              <a:defRPr sz="1600" b="1">
                <a:solidFill>
                  <a:schemeClr val="accent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792531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4638"/>
            <a:ext cx="8229600" cy="1143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fld id="{BFC50B43-5FBE-4B8D-80EA-71922DC889A8}" type="slidenum">
              <a:rPr lang="en-US"/>
              <a:pPr/>
              <a:t>‹#›</a:t>
            </a:fld>
            <a:endParaRPr lang="en-US" dirty="0"/>
          </a:p>
        </p:txBody>
      </p:sp>
    </p:spTree>
    <p:extLst>
      <p:ext uri="{BB962C8B-B14F-4D97-AF65-F5344CB8AC3E}">
        <p14:creationId xmlns:p14="http://schemas.microsoft.com/office/powerpoint/2010/main" val="4152159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fld id="{94439023-E598-41EE-B6DC-08D0D22D9931}" type="slidenum">
              <a:rPr lang="en-US"/>
              <a:pPr/>
              <a:t>‹#›</a:t>
            </a:fld>
            <a:endParaRPr lang="en-US" dirty="0"/>
          </a:p>
        </p:txBody>
      </p:sp>
    </p:spTree>
    <p:extLst>
      <p:ext uri="{BB962C8B-B14F-4D97-AF65-F5344CB8AC3E}">
        <p14:creationId xmlns:p14="http://schemas.microsoft.com/office/powerpoint/2010/main" val="607217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79"/>
          <a:stretch>
            <a:fillRect/>
          </a:stretch>
        </p:blipFill>
        <p:spPr bwMode="auto">
          <a:xfrm>
            <a:off x="7132638" y="274638"/>
            <a:ext cx="1646237"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561246"/>
            <a:ext cx="5943600" cy="1143000"/>
          </a:xfrm>
        </p:spPr>
        <p:txBody>
          <a:bodyPr/>
          <a:lstStyle>
            <a:lvl1pPr>
              <a:defRPr sz="2800"/>
            </a:lvl1pPr>
          </a:lstStyle>
          <a:p>
            <a:r>
              <a:rPr lang="en-US" dirty="0" smtClean="0"/>
              <a:t>Click to edit Master title style</a:t>
            </a:r>
            <a:endParaRPr lang="en-US" dirty="0"/>
          </a:p>
        </p:txBody>
      </p:sp>
      <p:sp>
        <p:nvSpPr>
          <p:cNvPr id="3" name="Content Placeholder 2"/>
          <p:cNvSpPr>
            <a:spLocks noGrp="1"/>
          </p:cNvSpPr>
          <p:nvPr>
            <p:ph idx="1"/>
          </p:nvPr>
        </p:nvSpPr>
        <p:spPr>
          <a:xfrm>
            <a:off x="457200" y="2743200"/>
            <a:ext cx="8229600" cy="3416299"/>
          </a:xfrm>
        </p:spPr>
        <p:txBody>
          <a:bodyPr>
            <a:normAutofit/>
          </a:bodyPr>
          <a:lstStyle>
            <a:lvl1pPr>
              <a:defRPr sz="1600" b="1">
                <a:solidFill>
                  <a:schemeClr val="accent1"/>
                </a:solidFill>
                <a:latin typeface="Arial" pitchFamily="34" charset="0"/>
                <a:cs typeface="Arial" pitchFamily="34" charset="0"/>
              </a:defRPr>
            </a:lvl1pPr>
            <a:lvl2pPr marL="0" indent="0">
              <a:buFontTx/>
              <a:buNone/>
              <a:defRPr sz="1600" b="0">
                <a:solidFill>
                  <a:schemeClr val="accent1"/>
                </a:solidFill>
                <a:latin typeface="Arial" pitchFamily="34" charset="0"/>
                <a:cs typeface="Arial" pitchFamily="34" charset="0"/>
              </a:defRPr>
            </a:lvl2pPr>
            <a:lvl3pPr marL="0" indent="0">
              <a:buFontTx/>
              <a:buNone/>
              <a:defRPr sz="1600" b="0">
                <a:solidFill>
                  <a:schemeClr val="accent1"/>
                </a:solidFill>
                <a:latin typeface="Arial" pitchFamily="34" charset="0"/>
                <a:cs typeface="Arial" pitchFamily="34" charset="0"/>
              </a:defRPr>
            </a:lvl3pPr>
            <a:lvl4pPr marL="0" indent="0">
              <a:buFontTx/>
              <a:buNone/>
              <a:defRPr sz="1600" b="0">
                <a:solidFill>
                  <a:schemeClr val="accent1"/>
                </a:solidFill>
                <a:latin typeface="Arial" pitchFamily="34" charset="0"/>
                <a:cs typeface="Arial" pitchFamily="34" charset="0"/>
              </a:defRPr>
            </a:lvl4pPr>
            <a:lvl5pPr marL="0" indent="0">
              <a:buFontTx/>
              <a:buNone/>
              <a:defRPr sz="1600" b="0">
                <a:solidFill>
                  <a:schemeClr val="accent1"/>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0"/>
          </p:nvPr>
        </p:nvSpPr>
        <p:spPr/>
        <p:txBody>
          <a:bodyPr/>
          <a:lstStyle>
            <a:lvl1pPr>
              <a:defRPr/>
            </a:lvl1pPr>
          </a:lstStyle>
          <a:p>
            <a:fld id="{54E07486-AB40-422D-8B88-CD8C53496263}" type="slidenum">
              <a:rPr lang="en-US"/>
              <a:pPr/>
              <a:t>‹#›</a:t>
            </a:fld>
            <a:endParaRPr lang="en-US" dirty="0"/>
          </a:p>
        </p:txBody>
      </p:sp>
    </p:spTree>
    <p:extLst>
      <p:ext uri="{BB962C8B-B14F-4D97-AF65-F5344CB8AC3E}">
        <p14:creationId xmlns:p14="http://schemas.microsoft.com/office/powerpoint/2010/main" val="2420965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rgbClr val="C3003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dirty="0">
              <a:solidFill>
                <a:srgbClr val="FFFFFF"/>
              </a:solidFill>
              <a:cs typeface="Arial" charset="0"/>
            </a:endParaRPr>
          </a:p>
        </p:txBody>
      </p:sp>
      <p:pic>
        <p:nvPicPr>
          <p:cNvPr id="4" name="Picture 6" descr="ul_pattern.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775530303"/>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rmAutofit/>
          </a:bodyPr>
          <a:lstStyle>
            <a:lvl1pPr>
              <a:lnSpc>
                <a:spcPct val="100000"/>
              </a:lnSpc>
              <a:spcBef>
                <a:spcPts val="1200"/>
              </a:spcBef>
              <a:defRPr sz="1800"/>
            </a:lvl1pPr>
            <a:lvl2pPr>
              <a:lnSpc>
                <a:spcPct val="100000"/>
              </a:lnSpc>
              <a:spcBef>
                <a:spcPts val="1200"/>
              </a:spcBef>
              <a:buFont typeface="Arial" pitchFamily="34" charset="0"/>
              <a:buChar char="•"/>
              <a:defRPr sz="1600"/>
            </a:lvl2pPr>
            <a:lvl3pPr>
              <a:lnSpc>
                <a:spcPct val="100000"/>
              </a:lnSpc>
              <a:spcBef>
                <a:spcPts val="1200"/>
              </a:spcBef>
              <a:buFont typeface="Arial" pitchFamily="34" charset="0"/>
              <a:buChar char="−"/>
              <a:defRPr sz="1400"/>
            </a:lvl3pPr>
            <a:lvl4pPr>
              <a:lnSpc>
                <a:spcPct val="100000"/>
              </a:lnSpc>
              <a:spcBef>
                <a:spcPts val="1200"/>
              </a:spcBef>
              <a:buFont typeface="Arial" pitchFamily="34" charset="0"/>
              <a:buChar char="−"/>
              <a:defRPr sz="1400"/>
            </a:lvl4pPr>
            <a:lvl5pPr>
              <a:lnSpc>
                <a:spcPct val="100000"/>
              </a:lnSpc>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rmAutofit/>
          </a:bodyPr>
          <a:lstStyle>
            <a:lvl1pPr>
              <a:spcBef>
                <a:spcPts val="1200"/>
              </a:spcBef>
              <a:defRPr sz="1800"/>
            </a:lvl1pPr>
            <a:lvl2pPr>
              <a:spcBef>
                <a:spcPts val="1200"/>
              </a:spcBef>
              <a:buFont typeface="Arial" pitchFamily="34" charset="0"/>
              <a:buChar char="•"/>
              <a:defRPr sz="1600"/>
            </a:lvl2pPr>
            <a:lvl3pPr>
              <a:spcBef>
                <a:spcPts val="1200"/>
              </a:spcBef>
              <a:buFont typeface="Arial" pitchFamily="34" charset="0"/>
              <a:buChar char="‒"/>
              <a:defRPr sz="1400"/>
            </a:lvl3pPr>
            <a:lvl4pPr>
              <a:spcBef>
                <a:spcPts val="1200"/>
              </a:spcBef>
              <a:buFont typeface="Arial" pitchFamily="34" charset="0"/>
              <a:buChar char="‒"/>
              <a:defRPr sz="1400"/>
            </a:lvl4pPr>
            <a:lvl5pPr>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fld id="{7143EBEF-87FB-43FB-9AA4-25841B7DC7B3}" type="slidenum">
              <a:rPr lang="en-US"/>
              <a:pPr/>
              <a:t>‹#›</a:t>
            </a:fld>
            <a:endParaRPr lang="en-US" dirty="0"/>
          </a:p>
        </p:txBody>
      </p:sp>
    </p:spTree>
    <p:extLst>
      <p:ext uri="{BB962C8B-B14F-4D97-AF65-F5344CB8AC3E}">
        <p14:creationId xmlns:p14="http://schemas.microsoft.com/office/powerpoint/2010/main" val="1799511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fld id="{6AE2ABA8-5774-4DF1-8762-033C4990478E}" type="slidenum">
              <a:rPr lang="en-US"/>
              <a:pPr/>
              <a:t>‹#›</a:t>
            </a:fld>
            <a:endParaRPr lang="en-US" dirty="0"/>
          </a:p>
        </p:txBody>
      </p:sp>
    </p:spTree>
    <p:extLst>
      <p:ext uri="{BB962C8B-B14F-4D97-AF65-F5344CB8AC3E}">
        <p14:creationId xmlns:p14="http://schemas.microsoft.com/office/powerpoint/2010/main" val="1845716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3"/>
          <p:cNvSpPr>
            <a:spLocks noGrp="1"/>
          </p:cNvSpPr>
          <p:nvPr>
            <p:ph type="sldNum" sz="quarter" idx="10"/>
          </p:nvPr>
        </p:nvSpPr>
        <p:spPr/>
        <p:txBody>
          <a:bodyPr/>
          <a:lstStyle>
            <a:lvl1pPr>
              <a:defRPr/>
            </a:lvl1pPr>
          </a:lstStyle>
          <a:p>
            <a:fld id="{47B379A0-BA1D-4211-B453-755613BAB874}" type="slidenum">
              <a:rPr lang="en-US"/>
              <a:pPr/>
              <a:t>‹#›</a:t>
            </a:fld>
            <a:endParaRPr lang="en-US" dirty="0"/>
          </a:p>
        </p:txBody>
      </p:sp>
    </p:spTree>
    <p:extLst>
      <p:ext uri="{BB962C8B-B14F-4D97-AF65-F5344CB8AC3E}">
        <p14:creationId xmlns:p14="http://schemas.microsoft.com/office/powerpoint/2010/main" val="1613390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Slide Number Placeholder 5"/>
          <p:cNvSpPr>
            <a:spLocks noGrp="1"/>
          </p:cNvSpPr>
          <p:nvPr>
            <p:ph type="sldNum" sz="quarter" idx="4"/>
          </p:nvPr>
        </p:nvSpPr>
        <p:spPr>
          <a:xfrm>
            <a:off x="8045450" y="6276975"/>
            <a:ext cx="641350" cy="365125"/>
          </a:xfrm>
          <a:prstGeom prst="rect">
            <a:avLst/>
          </a:prstGeom>
        </p:spPr>
        <p:txBody>
          <a:bodyPr vert="horz" wrap="square" lIns="91440" tIns="45720" rIns="91440" bIns="45720" numCol="1" anchor="ctr" anchorCtr="0" compatLnSpc="1">
            <a:prstTxWarp prst="textNoShape">
              <a:avLst/>
            </a:prstTxWarp>
          </a:bodyPr>
          <a:lstStyle>
            <a:lvl1pPr algn="r">
              <a:defRPr sz="1000"/>
            </a:lvl1pPr>
          </a:lstStyle>
          <a:p>
            <a:fld id="{22152EEC-D525-4A1A-B086-890FF2946373}" type="slidenum">
              <a:rPr lang="en-US"/>
              <a:pPr/>
              <a:t>‹#›</a:t>
            </a:fld>
            <a:endParaRPr lang="en-US" dirty="0"/>
          </a:p>
        </p:txBody>
      </p:sp>
    </p:spTree>
  </p:cSld>
  <p:clrMap bg1="lt1" tx1="dk1" bg2="lt2" tx2="dk2" accent1="accent1" accent2="accent2" accent3="accent3" accent4="accent4" accent5="accent5" accent6="accent6" hlink="hlink" folHlink="folHlink"/>
  <p:sldLayoutIdLst>
    <p:sldLayoutId id="2147483954" r:id="rId1"/>
    <p:sldLayoutId id="2147483955" r:id="rId2"/>
    <p:sldLayoutId id="2147483956" r:id="rId3"/>
    <p:sldLayoutId id="2147483957" r:id="rId4"/>
    <p:sldLayoutId id="2147483958" r:id="rId5"/>
    <p:sldLayoutId id="2147483959" r:id="rId6"/>
    <p:sldLayoutId id="2147483960" r:id="rId7"/>
    <p:sldLayoutId id="2147483961" r:id="rId8"/>
    <p:sldLayoutId id="2147483962" r:id="rId9"/>
    <p:sldLayoutId id="2147483963" r:id="rId10"/>
  </p:sldLayoutIdLst>
  <p:hf hdr="0"/>
  <p:txStyles>
    <p:titleStyle>
      <a:lvl1pPr algn="l" defTabSz="457200" rtl="0" eaLnBrk="0" fontAlgn="base" hangingPunct="0">
        <a:spcBef>
          <a:spcPct val="0"/>
        </a:spcBef>
        <a:spcAft>
          <a:spcPct val="0"/>
        </a:spcAft>
        <a:defRPr sz="2800" b="1" kern="1200">
          <a:solidFill>
            <a:schemeClr val="accent1"/>
          </a:solidFill>
          <a:latin typeface="Arial"/>
          <a:ea typeface="Geneva" charset="-128"/>
          <a:cs typeface="Geneva" charset="0"/>
        </a:defRPr>
      </a:lvl1pPr>
      <a:lvl2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2pPr>
      <a:lvl3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3pPr>
      <a:lvl4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4pPr>
      <a:lvl5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5pPr>
      <a:lvl6pPr marL="457200" algn="l" defTabSz="457200" rtl="0" fontAlgn="base">
        <a:spcBef>
          <a:spcPct val="0"/>
        </a:spcBef>
        <a:spcAft>
          <a:spcPct val="0"/>
        </a:spcAft>
        <a:defRPr sz="2800" b="1">
          <a:solidFill>
            <a:schemeClr val="accent1"/>
          </a:solidFill>
          <a:latin typeface="Helvetica" charset="0"/>
        </a:defRPr>
      </a:lvl6pPr>
      <a:lvl7pPr marL="914400" algn="l" defTabSz="457200" rtl="0" fontAlgn="base">
        <a:spcBef>
          <a:spcPct val="0"/>
        </a:spcBef>
        <a:spcAft>
          <a:spcPct val="0"/>
        </a:spcAft>
        <a:defRPr sz="2800" b="1">
          <a:solidFill>
            <a:schemeClr val="accent1"/>
          </a:solidFill>
          <a:latin typeface="Helvetica" charset="0"/>
        </a:defRPr>
      </a:lvl7pPr>
      <a:lvl8pPr marL="1371600" algn="l" defTabSz="457200" rtl="0" fontAlgn="base">
        <a:spcBef>
          <a:spcPct val="0"/>
        </a:spcBef>
        <a:spcAft>
          <a:spcPct val="0"/>
        </a:spcAft>
        <a:defRPr sz="2800" b="1">
          <a:solidFill>
            <a:schemeClr val="accent1"/>
          </a:solidFill>
          <a:latin typeface="Helvetica" charset="0"/>
        </a:defRPr>
      </a:lvl8pPr>
      <a:lvl9pPr marL="1828800" algn="l" defTabSz="457200" rtl="0" fontAlgn="base">
        <a:spcBef>
          <a:spcPct val="0"/>
        </a:spcBef>
        <a:spcAft>
          <a:spcPct val="0"/>
        </a:spcAft>
        <a:defRPr sz="2800" b="1">
          <a:solidFill>
            <a:schemeClr val="accent1"/>
          </a:solidFill>
          <a:latin typeface="Helvetica" charset="0"/>
        </a:defRPr>
      </a:lvl9pPr>
    </p:titleStyle>
    <p:bodyStyle>
      <a:lvl1pPr marL="342900" indent="-342900" algn="l" defTabSz="457200" rtl="0" eaLnBrk="0" fontAlgn="base" hangingPunct="0">
        <a:spcBef>
          <a:spcPct val="20000"/>
        </a:spcBef>
        <a:spcAft>
          <a:spcPct val="0"/>
        </a:spcAft>
        <a:defRPr sz="2000" kern="1200">
          <a:solidFill>
            <a:schemeClr val="tx1"/>
          </a:solidFill>
          <a:latin typeface="Arial"/>
          <a:ea typeface="Geneva" charset="-128"/>
          <a:cs typeface="Geneva" charset="0"/>
        </a:defRPr>
      </a:lvl1pPr>
      <a:lvl2pPr marL="344488" indent="-171450" algn="l" defTabSz="457200" rtl="0" eaLnBrk="0" fontAlgn="base" hangingPunct="0">
        <a:spcBef>
          <a:spcPts val="1200"/>
        </a:spcBef>
        <a:spcAft>
          <a:spcPct val="0"/>
        </a:spcAft>
        <a:buFont typeface="Arial" charset="0"/>
        <a:buChar char="•"/>
        <a:defRPr kern="1200">
          <a:solidFill>
            <a:schemeClr val="tx1"/>
          </a:solidFill>
          <a:latin typeface="Arial"/>
          <a:ea typeface="Arial Unicode MS" pitchFamily="34" charset="-128"/>
          <a:cs typeface="Arial Unicode MS" pitchFamily="34" charset="-128"/>
        </a:defRPr>
      </a:lvl2pPr>
      <a:lvl3pPr marL="569913" indent="-225425" algn="l" defTabSz="457200" rtl="0" eaLnBrk="0" fontAlgn="base" hangingPunct="0">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3pPr>
      <a:lvl4pPr marL="801688" indent="-231775" algn="l" defTabSz="457200" rtl="0" eaLnBrk="0" fontAlgn="base" hangingPunct="0">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4pPr>
      <a:lvl5pPr marL="974725" indent="-173038" algn="l" defTabSz="457200" rtl="0" eaLnBrk="0" fontAlgn="base" hangingPunct="0">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ctrTitle"/>
          </p:nvPr>
        </p:nvSpPr>
        <p:spPr>
          <a:xfrm>
            <a:off x="457200" y="2533650"/>
            <a:ext cx="5843588" cy="1400175"/>
          </a:xfrm>
        </p:spPr>
        <p:txBody>
          <a:bodyPr/>
          <a:lstStyle/>
          <a:p>
            <a:pPr eaLnBrk="1" hangingPunct="1"/>
            <a:r>
              <a:rPr lang="en-US" dirty="0" smtClean="0">
                <a:effectLst>
                  <a:outerShdw blurRad="38100" dist="38100" dir="2700000" algn="tl">
                    <a:srgbClr val="000000">
                      <a:alpha val="43137"/>
                    </a:srgbClr>
                  </a:outerShdw>
                </a:effectLst>
                <a:latin typeface="Arial" charset="0"/>
                <a:ea typeface="Geneva" charset="0"/>
              </a:rPr>
              <a:t>CAR Calibration Meeting</a:t>
            </a:r>
            <a:br>
              <a:rPr lang="en-US" dirty="0" smtClean="0">
                <a:effectLst>
                  <a:outerShdw blurRad="38100" dist="38100" dir="2700000" algn="tl">
                    <a:srgbClr val="000000">
                      <a:alpha val="43137"/>
                    </a:srgbClr>
                  </a:outerShdw>
                </a:effectLst>
                <a:latin typeface="Arial" charset="0"/>
                <a:ea typeface="Geneva" charset="0"/>
              </a:rPr>
            </a:br>
            <a:r>
              <a:rPr lang="en-US" dirty="0" smtClean="0">
                <a:effectLst>
                  <a:outerShdw blurRad="38100" dist="38100" dir="2700000" algn="tl">
                    <a:srgbClr val="000000">
                      <a:alpha val="43137"/>
                    </a:srgbClr>
                  </a:outerShdw>
                </a:effectLst>
                <a:latin typeface="Arial" charset="0"/>
                <a:ea typeface="Geneva" charset="0"/>
              </a:rPr>
              <a:t>CAR Review</a:t>
            </a:r>
          </a:p>
        </p:txBody>
      </p:sp>
      <p:sp>
        <p:nvSpPr>
          <p:cNvPr id="12291" name="Subtitle 2"/>
          <p:cNvSpPr>
            <a:spLocks noGrp="1"/>
          </p:cNvSpPr>
          <p:nvPr>
            <p:ph type="subTitle" idx="1"/>
          </p:nvPr>
        </p:nvSpPr>
        <p:spPr>
          <a:xfrm>
            <a:off x="457200" y="3960813"/>
            <a:ext cx="5843588" cy="1774825"/>
          </a:xfrm>
        </p:spPr>
        <p:txBody>
          <a:bodyPr/>
          <a:lstStyle/>
          <a:p>
            <a:pPr eaLnBrk="1" hangingPunct="1"/>
            <a:r>
              <a:rPr lang="fi-FI" dirty="0" smtClean="0">
                <a:effectLst>
                  <a:outerShdw blurRad="38100" dist="38100" dir="2700000" algn="tl">
                    <a:srgbClr val="000000">
                      <a:alpha val="43137"/>
                    </a:srgbClr>
                  </a:outerShdw>
                </a:effectLst>
                <a:latin typeface="Arial" charset="0"/>
                <a:cs typeface="Arial" charset="0"/>
              </a:rPr>
              <a:t>AP Team</a:t>
            </a:r>
          </a:p>
          <a:p>
            <a:pPr eaLnBrk="1" hangingPunct="1"/>
            <a:endParaRPr lang="fi-FI" dirty="0">
              <a:effectLst>
                <a:outerShdw blurRad="38100" dist="38100" dir="2700000" algn="tl">
                  <a:srgbClr val="000000">
                    <a:alpha val="43137"/>
                  </a:srgbClr>
                </a:outerShdw>
              </a:effectLst>
              <a:latin typeface="Arial" charset="0"/>
              <a:cs typeface="Arial" charset="0"/>
            </a:endParaRPr>
          </a:p>
          <a:p>
            <a:pPr eaLnBrk="1" hangingPunct="1"/>
            <a:r>
              <a:rPr lang="fi-FI" dirty="0">
                <a:effectLst>
                  <a:outerShdw blurRad="38100" dist="38100" dir="2700000" algn="tl">
                    <a:srgbClr val="000000">
                      <a:alpha val="43137"/>
                    </a:srgbClr>
                  </a:outerShdw>
                </a:effectLst>
                <a:latin typeface="Arial" charset="0"/>
                <a:cs typeface="Arial" charset="0"/>
              </a:rPr>
              <a:t>Funny </a:t>
            </a:r>
            <a:r>
              <a:rPr lang="fi-FI" dirty="0" smtClean="0">
                <a:effectLst>
                  <a:outerShdw blurRad="38100" dist="38100" dir="2700000" algn="tl">
                    <a:srgbClr val="000000">
                      <a:alpha val="43137"/>
                    </a:srgbClr>
                  </a:outerShdw>
                </a:effectLst>
                <a:latin typeface="Arial" charset="0"/>
                <a:cs typeface="Arial" charset="0"/>
              </a:rPr>
              <a:t>Li, </a:t>
            </a:r>
            <a:r>
              <a:rPr lang="fi-FI" dirty="0">
                <a:effectLst>
                  <a:outerShdw blurRad="38100" dist="38100" dir="2700000" algn="tl">
                    <a:srgbClr val="000000">
                      <a:alpha val="43137"/>
                    </a:srgbClr>
                  </a:outerShdw>
                </a:effectLst>
                <a:latin typeface="Arial" charset="0"/>
                <a:cs typeface="Arial" charset="0"/>
              </a:rPr>
              <a:t>Ravi </a:t>
            </a:r>
            <a:r>
              <a:rPr lang="fi-FI" dirty="0" smtClean="0">
                <a:effectLst>
                  <a:outerShdw blurRad="38100" dist="38100" dir="2700000" algn="tl">
                    <a:srgbClr val="000000">
                      <a:alpha val="43137"/>
                    </a:srgbClr>
                  </a:outerShdw>
                </a:effectLst>
                <a:latin typeface="Arial" charset="0"/>
                <a:cs typeface="Arial" charset="0"/>
              </a:rPr>
              <a:t>V, Matthew </a:t>
            </a:r>
            <a:r>
              <a:rPr lang="fi-FI" dirty="0">
                <a:effectLst>
                  <a:outerShdw blurRad="38100" dist="38100" dir="2700000" algn="tl">
                    <a:srgbClr val="000000">
                      <a:alpha val="43137"/>
                    </a:srgbClr>
                  </a:outerShdw>
                </a:effectLst>
                <a:latin typeface="Arial" charset="0"/>
                <a:cs typeface="Arial" charset="0"/>
              </a:rPr>
              <a:t>Kim, J.Y. </a:t>
            </a:r>
            <a:r>
              <a:rPr lang="fi-FI" dirty="0" smtClean="0">
                <a:effectLst>
                  <a:outerShdw blurRad="38100" dist="38100" dir="2700000" algn="tl">
                    <a:srgbClr val="000000">
                      <a:alpha val="43137"/>
                    </a:srgbClr>
                  </a:outerShdw>
                </a:effectLst>
                <a:latin typeface="Arial" charset="0"/>
                <a:cs typeface="Arial" charset="0"/>
              </a:rPr>
              <a:t>Lee and Kila Yang</a:t>
            </a:r>
            <a:endParaRPr lang="fi-FI" dirty="0">
              <a:effectLst>
                <a:outerShdw blurRad="38100" dist="38100" dir="2700000" algn="tl">
                  <a:srgbClr val="000000">
                    <a:alpha val="43137"/>
                  </a:srgbClr>
                </a:outerShdw>
              </a:effectLst>
              <a:latin typeface="Arial" charset="0"/>
              <a:cs typeface="Arial" charset="0"/>
            </a:endParaRPr>
          </a:p>
          <a:p>
            <a:pPr eaLnBrk="1" hangingPunct="1"/>
            <a:endParaRPr lang="fi-FI" dirty="0" smtClean="0">
              <a:effectLst>
                <a:outerShdw blurRad="38100" dist="38100" dir="2700000" algn="tl">
                  <a:srgbClr val="000000">
                    <a:alpha val="43137"/>
                  </a:srgbClr>
                </a:outerShdw>
              </a:effectLst>
              <a:latin typeface="Arial" charset="0"/>
              <a:cs typeface="Arial" charset="0"/>
            </a:endParaRPr>
          </a:p>
          <a:p>
            <a:pPr eaLnBrk="1" hangingPunct="1"/>
            <a:r>
              <a:rPr lang="fi-FI" dirty="0" smtClean="0">
                <a:effectLst>
                  <a:outerShdw blurRad="38100" dist="38100" dir="2700000" algn="tl">
                    <a:srgbClr val="000000">
                      <a:alpha val="43137"/>
                    </a:srgbClr>
                  </a:outerShdw>
                </a:effectLst>
                <a:latin typeface="Arial" charset="0"/>
                <a:cs typeface="Arial" charset="0"/>
              </a:rPr>
              <a:t>February 2014</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438149" y="1064600"/>
            <a:ext cx="6932965" cy="3218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38" name="Title 3"/>
          <p:cNvSpPr>
            <a:spLocks noGrp="1"/>
          </p:cNvSpPr>
          <p:nvPr>
            <p:ph type="title"/>
          </p:nvPr>
        </p:nvSpPr>
        <p:spPr>
          <a:xfrm>
            <a:off x="283580" y="193615"/>
            <a:ext cx="8229600" cy="489291"/>
          </a:xfrm>
        </p:spPr>
        <p:txBody>
          <a:bodyPr/>
          <a:lstStyle/>
          <a:p>
            <a:pPr marL="514350" indent="-514350" eaLnBrk="1" hangingPunct="1"/>
            <a:r>
              <a:rPr lang="en-US" dirty="0"/>
              <a:t>CAR# </a:t>
            </a:r>
            <a:r>
              <a:rPr lang="en-US" dirty="0" smtClean="0"/>
              <a:t>133912082 (Verification)</a:t>
            </a:r>
            <a:endParaRPr lang="en-US" dirty="0">
              <a:latin typeface="Arial" charset="0"/>
              <a:cs typeface="Arial" charset="0"/>
            </a:endParaRPr>
          </a:p>
        </p:txBody>
      </p:sp>
      <p:sp>
        <p:nvSpPr>
          <p:cNvPr id="14340" name="Slide Number Placeholder 8"/>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1A0C2F37-C9FD-4799-AA5A-0E5311F50DB9}" type="slidenum">
              <a:rPr lang="en-US">
                <a:solidFill>
                  <a:srgbClr val="000000"/>
                </a:solidFill>
              </a:rPr>
              <a:pPr eaLnBrk="1" hangingPunct="1"/>
              <a:t>10</a:t>
            </a:fld>
            <a:endParaRPr lang="en-US" dirty="0">
              <a:solidFill>
                <a:srgbClr val="000000"/>
              </a:solidFill>
            </a:endParaRPr>
          </a:p>
        </p:txBody>
      </p:sp>
      <p:sp>
        <p:nvSpPr>
          <p:cNvPr id="8" name="圆角矩形标注 4"/>
          <p:cNvSpPr/>
          <p:nvPr/>
        </p:nvSpPr>
        <p:spPr>
          <a:xfrm>
            <a:off x="6482875" y="1410653"/>
            <a:ext cx="2661125" cy="2377576"/>
          </a:xfrm>
          <a:prstGeom prst="wedgeRoundRectCallout">
            <a:avLst>
              <a:gd name="adj1" fmla="val -59827"/>
              <a:gd name="adj2" fmla="val -13085"/>
              <a:gd name="adj3" fmla="val 16667"/>
            </a:avLst>
          </a:prstGeom>
          <a:solidFill>
            <a:schemeClr val="accent4">
              <a:lumMod val="75000"/>
            </a:schemeClr>
          </a:solidFill>
          <a:ln/>
        </p:spPr>
        <p:style>
          <a:lnRef idx="3">
            <a:schemeClr val="lt1"/>
          </a:lnRef>
          <a:fillRef idx="1">
            <a:schemeClr val="accent4"/>
          </a:fillRef>
          <a:effectRef idx="1">
            <a:schemeClr val="accent4"/>
          </a:effectRef>
          <a:fontRef idx="minor">
            <a:schemeClr val="lt1"/>
          </a:fontRef>
        </p:style>
        <p:txBody>
          <a:bodyPr rtlCol="0" anchor="ctr"/>
          <a:lstStyle/>
          <a:p>
            <a:pPr>
              <a:spcBef>
                <a:spcPts val="0"/>
              </a:spcBef>
              <a:spcAft>
                <a:spcPts val="0"/>
              </a:spcAft>
            </a:pPr>
            <a:r>
              <a:rPr lang="en-US" sz="1400" dirty="0">
                <a:solidFill>
                  <a:prstClr val="white"/>
                </a:solidFill>
                <a:ea typeface="Times New Roman"/>
                <a:cs typeface="Times New Roman"/>
              </a:rPr>
              <a:t>T</a:t>
            </a:r>
            <a:r>
              <a:rPr lang="en-US" sz="1400" dirty="0" smtClean="0">
                <a:solidFill>
                  <a:prstClr val="white"/>
                </a:solidFill>
                <a:ea typeface="Times New Roman"/>
                <a:cs typeface="Times New Roman"/>
              </a:rPr>
              <a:t>his CAR was verified with checking both actual project and technicians who conducted testing.</a:t>
            </a:r>
          </a:p>
          <a:p>
            <a:pPr>
              <a:spcBef>
                <a:spcPts val="0"/>
              </a:spcBef>
              <a:spcAft>
                <a:spcPts val="0"/>
              </a:spcAft>
            </a:pPr>
            <a:endParaRPr lang="en-US" sz="1400" dirty="0">
              <a:solidFill>
                <a:prstClr val="white"/>
              </a:solidFill>
              <a:ea typeface="Times New Roman"/>
              <a:cs typeface="Times New Roman"/>
            </a:endParaRPr>
          </a:p>
          <a:p>
            <a:pPr>
              <a:spcBef>
                <a:spcPts val="0"/>
              </a:spcBef>
              <a:spcAft>
                <a:spcPts val="0"/>
              </a:spcAft>
            </a:pPr>
            <a:r>
              <a:rPr lang="en-US" sz="1400" dirty="0" smtClean="0">
                <a:solidFill>
                  <a:prstClr val="white"/>
                </a:solidFill>
                <a:ea typeface="Times New Roman"/>
                <a:cs typeface="Times New Roman"/>
              </a:rPr>
              <a:t>Verification was concluded effective.</a:t>
            </a:r>
            <a:endParaRPr lang="en-US" sz="1400" dirty="0">
              <a:solidFill>
                <a:prstClr val="white"/>
              </a:solidFill>
              <a:ea typeface="Times New Roman"/>
              <a:cs typeface="Times New Roman"/>
            </a:endParaRPr>
          </a:p>
        </p:txBody>
      </p:sp>
      <p:sp>
        <p:nvSpPr>
          <p:cNvPr id="9" name="TextBox 8"/>
          <p:cNvSpPr txBox="1"/>
          <p:nvPr/>
        </p:nvSpPr>
        <p:spPr>
          <a:xfrm>
            <a:off x="1005854" y="5609020"/>
            <a:ext cx="7397366" cy="907941"/>
          </a:xfrm>
          <a:prstGeom prst="rect">
            <a:avLst/>
          </a:prstGeom>
          <a:solidFill>
            <a:srgbClr val="FFFF00"/>
          </a:solidFill>
          <a:effectLst>
            <a:outerShdw blurRad="50800" dist="76200" dir="2700000" algn="tl" rotWithShape="0">
              <a:prstClr val="black">
                <a:alpha val="40000"/>
              </a:prstClr>
            </a:outerShdw>
          </a:effectLst>
        </p:spPr>
        <p:txBody>
          <a:bodyPr wrap="square" rtlCol="0">
            <a:spAutoFit/>
          </a:bodyPr>
          <a:lstStyle/>
          <a:p>
            <a:pPr marL="171450" indent="-171450">
              <a:spcBef>
                <a:spcPts val="600"/>
              </a:spcBef>
              <a:buFont typeface="Wingdings" pitchFamily="2" charset="2"/>
              <a:buChar char="§"/>
              <a:tabLst>
                <a:tab pos="57150" algn="l"/>
              </a:tabLst>
            </a:pPr>
            <a:r>
              <a:rPr lang="en-US" sz="1200" b="1" dirty="0" smtClean="0">
                <a:solidFill>
                  <a:srgbClr val="0000FF"/>
                </a:solidFill>
              </a:rPr>
              <a:t>[Collaboration] (C L) – </a:t>
            </a:r>
            <a:r>
              <a:rPr lang="en-US" sz="1200" b="1" dirty="0">
                <a:solidFill>
                  <a:srgbClr val="0000FF"/>
                </a:solidFill>
              </a:rPr>
              <a:t>P</a:t>
            </a:r>
            <a:r>
              <a:rPr lang="en-US" sz="1200" b="1" dirty="0" smtClean="0">
                <a:solidFill>
                  <a:srgbClr val="0000FF"/>
                </a:solidFill>
              </a:rPr>
              <a:t>roactively working with CAR Owner to verify the effectiveness of the agreed CA Plan.</a:t>
            </a:r>
          </a:p>
          <a:p>
            <a:pPr marL="171450" indent="-171450">
              <a:spcBef>
                <a:spcPts val="600"/>
              </a:spcBef>
              <a:buFont typeface="Wingdings" pitchFamily="2" charset="2"/>
              <a:buChar char="§"/>
              <a:tabLst>
                <a:tab pos="57150" algn="l"/>
              </a:tabLst>
            </a:pPr>
            <a:r>
              <a:rPr lang="en-US" sz="1200" b="1" dirty="0" smtClean="0">
                <a:solidFill>
                  <a:srgbClr val="0000FF"/>
                </a:solidFill>
              </a:rPr>
              <a:t>[Integrity] (P, T) –Reasonable verification evidences provided and sufficient verification to be considered.</a:t>
            </a:r>
          </a:p>
        </p:txBody>
      </p:sp>
      <p:sp>
        <p:nvSpPr>
          <p:cNvPr id="7" name="圆角矩形标注 4"/>
          <p:cNvSpPr/>
          <p:nvPr/>
        </p:nvSpPr>
        <p:spPr>
          <a:xfrm>
            <a:off x="4061361" y="4085112"/>
            <a:ext cx="5082639" cy="748146"/>
          </a:xfrm>
          <a:prstGeom prst="wedgeRoundRectCallout">
            <a:avLst>
              <a:gd name="adj1" fmla="val -66369"/>
              <a:gd name="adj2" fmla="val -42057"/>
              <a:gd name="adj3" fmla="val 16667"/>
            </a:avLst>
          </a:prstGeom>
          <a:solidFill>
            <a:schemeClr val="tx2">
              <a:lumMod val="40000"/>
              <a:lumOff val="60000"/>
            </a:schemeClr>
          </a:solidFill>
          <a:ln/>
        </p:spPr>
        <p:style>
          <a:lnRef idx="3">
            <a:schemeClr val="lt1"/>
          </a:lnRef>
          <a:fillRef idx="1">
            <a:schemeClr val="accent4"/>
          </a:fillRef>
          <a:effectRef idx="1">
            <a:schemeClr val="accent4"/>
          </a:effectRef>
          <a:fontRef idx="minor">
            <a:schemeClr val="lt1"/>
          </a:fontRef>
        </p:style>
        <p:txBody>
          <a:bodyPr rtlCol="0" anchor="t"/>
          <a:lstStyle/>
          <a:p>
            <a:pPr>
              <a:spcBef>
                <a:spcPts val="0"/>
              </a:spcBef>
              <a:spcAft>
                <a:spcPts val="0"/>
              </a:spcAft>
            </a:pPr>
            <a:r>
              <a:rPr lang="en-US" sz="1400" dirty="0" smtClean="0">
                <a:solidFill>
                  <a:schemeClr val="tx1"/>
                </a:solidFill>
                <a:ea typeface="Times New Roman"/>
                <a:cs typeface="Times New Roman"/>
              </a:rPr>
              <a:t>One comment: This CAR was verified on Nov 8, which was quite close to the close date of last milestone (Oct 15).  </a:t>
            </a:r>
            <a:endParaRPr lang="en-US" sz="1400" dirty="0">
              <a:solidFill>
                <a:schemeClr val="tx1"/>
              </a:solidFill>
              <a:ea typeface="Times New Roman"/>
              <a:cs typeface="Times New Roman"/>
            </a:endParaRPr>
          </a:p>
        </p:txBody>
      </p:sp>
    </p:spTree>
    <p:extLst>
      <p:ext uri="{BB962C8B-B14F-4D97-AF65-F5344CB8AC3E}">
        <p14:creationId xmlns:p14="http://schemas.microsoft.com/office/powerpoint/2010/main" val="3154961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3"/>
          <p:cNvSpPr>
            <a:spLocks noGrp="1"/>
          </p:cNvSpPr>
          <p:nvPr>
            <p:ph type="title"/>
          </p:nvPr>
        </p:nvSpPr>
        <p:spPr>
          <a:xfrm>
            <a:off x="283580" y="193615"/>
            <a:ext cx="8229600" cy="489291"/>
          </a:xfrm>
        </p:spPr>
        <p:txBody>
          <a:bodyPr/>
          <a:lstStyle/>
          <a:p>
            <a:pPr marL="514350" indent="-514350" eaLnBrk="1" hangingPunct="1"/>
            <a:r>
              <a:rPr lang="en-US" dirty="0"/>
              <a:t>CAR# </a:t>
            </a:r>
            <a:r>
              <a:rPr lang="en-US" dirty="0" smtClean="0"/>
              <a:t>133912082</a:t>
            </a:r>
            <a:endParaRPr lang="en-US" dirty="0">
              <a:latin typeface="Arial" charset="0"/>
              <a:cs typeface="Arial" charset="0"/>
            </a:endParaRPr>
          </a:p>
        </p:txBody>
      </p:sp>
      <p:sp>
        <p:nvSpPr>
          <p:cNvPr id="14340" name="Slide Number Placeholder 8"/>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1A0C2F37-C9FD-4799-AA5A-0E5311F50DB9}" type="slidenum">
              <a:rPr lang="en-US">
                <a:solidFill>
                  <a:srgbClr val="000000"/>
                </a:solidFill>
              </a:rPr>
              <a:pPr eaLnBrk="1" hangingPunct="1"/>
              <a:t>2</a:t>
            </a:fld>
            <a:endParaRPr lang="en-US" dirty="0">
              <a:solidFill>
                <a:srgbClr val="000000"/>
              </a:solidFill>
            </a:endParaRPr>
          </a:p>
        </p:txBody>
      </p:sp>
      <p:sp>
        <p:nvSpPr>
          <p:cNvPr id="8" name="圆角矩形标注 4"/>
          <p:cNvSpPr/>
          <p:nvPr/>
        </p:nvSpPr>
        <p:spPr>
          <a:xfrm>
            <a:off x="6427972" y="356856"/>
            <a:ext cx="2478831" cy="3031962"/>
          </a:xfrm>
          <a:prstGeom prst="wedgeRoundRectCallout">
            <a:avLst>
              <a:gd name="adj1" fmla="val -70179"/>
              <a:gd name="adj2" fmla="val 47221"/>
              <a:gd name="adj3" fmla="val 16667"/>
            </a:avLst>
          </a:prstGeom>
          <a:solidFill>
            <a:schemeClr val="accent4">
              <a:lumMod val="75000"/>
            </a:schemeClr>
          </a:solidFill>
          <a:ln/>
        </p:spPr>
        <p:style>
          <a:lnRef idx="3">
            <a:schemeClr val="lt1"/>
          </a:lnRef>
          <a:fillRef idx="1">
            <a:schemeClr val="accent4"/>
          </a:fillRef>
          <a:effectRef idx="1">
            <a:schemeClr val="accent4"/>
          </a:effectRef>
          <a:fontRef idx="minor">
            <a:schemeClr val="lt1"/>
          </a:fontRef>
        </p:style>
        <p:txBody>
          <a:bodyPr rtlCol="0" anchor="t"/>
          <a:lstStyle/>
          <a:p>
            <a:pPr>
              <a:spcBef>
                <a:spcPts val="0"/>
              </a:spcBef>
              <a:spcAft>
                <a:spcPts val="0"/>
              </a:spcAft>
            </a:pPr>
            <a:r>
              <a:rPr lang="en-US" sz="1400" dirty="0">
                <a:solidFill>
                  <a:prstClr val="white"/>
                </a:solidFill>
                <a:ea typeface="Times New Roman"/>
                <a:cs typeface="Times New Roman"/>
              </a:rPr>
              <a:t>This CAR was initiated by CNAS in </a:t>
            </a:r>
            <a:r>
              <a:rPr lang="en-US" sz="1400" dirty="0" smtClean="0">
                <a:solidFill>
                  <a:prstClr val="white"/>
                </a:solidFill>
                <a:ea typeface="Times New Roman"/>
                <a:cs typeface="Times New Roman"/>
              </a:rPr>
              <a:t>Chinese. CNAS auditor didn’t accept first hand testing data was recorded in laptop directly, so it’s concluded the data was not recorded at the time of testing.</a:t>
            </a:r>
          </a:p>
          <a:p>
            <a:pPr>
              <a:spcBef>
                <a:spcPts val="0"/>
              </a:spcBef>
              <a:spcAft>
                <a:spcPts val="0"/>
              </a:spcAft>
            </a:pPr>
            <a:endParaRPr lang="en-US" sz="1400" dirty="0">
              <a:solidFill>
                <a:prstClr val="white"/>
              </a:solidFill>
              <a:ea typeface="Times New Roman"/>
              <a:cs typeface="Times New Roman"/>
            </a:endParaRPr>
          </a:p>
          <a:p>
            <a:pPr>
              <a:spcBef>
                <a:spcPts val="0"/>
              </a:spcBef>
              <a:spcAft>
                <a:spcPts val="0"/>
              </a:spcAft>
            </a:pPr>
            <a:r>
              <a:rPr lang="en-US" sz="1400" dirty="0" smtClean="0">
                <a:solidFill>
                  <a:prstClr val="white"/>
                </a:solidFill>
                <a:ea typeface="Times New Roman"/>
                <a:cs typeface="Times New Roman"/>
              </a:rPr>
              <a:t>This CAR was handled by Erica Qin as trainee, supported and reviewed by Kyle Huang.</a:t>
            </a:r>
          </a:p>
          <a:p>
            <a:pPr>
              <a:spcBef>
                <a:spcPts val="0"/>
              </a:spcBef>
              <a:spcAft>
                <a:spcPts val="0"/>
              </a:spcAft>
            </a:pPr>
            <a:endParaRPr lang="en-US" sz="1400" dirty="0" smtClean="0">
              <a:solidFill>
                <a:prstClr val="white"/>
              </a:solidFill>
              <a:ea typeface="Times New Roman"/>
              <a:cs typeface="Times New Roman"/>
            </a:endParaRPr>
          </a:p>
          <a:p>
            <a:pPr>
              <a:spcBef>
                <a:spcPts val="0"/>
              </a:spcBef>
              <a:spcAft>
                <a:spcPts val="0"/>
              </a:spcAft>
            </a:pPr>
            <a:endParaRPr lang="en-US" sz="1400" dirty="0">
              <a:solidFill>
                <a:prstClr val="white"/>
              </a:solidFill>
              <a:ea typeface="Times New Roman"/>
              <a:cs typeface="Times New Roman"/>
            </a:endParaRPr>
          </a:p>
          <a:p>
            <a:pPr>
              <a:spcBef>
                <a:spcPts val="0"/>
              </a:spcBef>
              <a:spcAft>
                <a:spcPts val="0"/>
              </a:spcAft>
            </a:pPr>
            <a:r>
              <a:rPr lang="en-US" sz="1400" dirty="0" smtClean="0">
                <a:solidFill>
                  <a:prstClr val="white"/>
                </a:solidFill>
                <a:ea typeface="Times New Roman"/>
                <a:cs typeface="Times New Roman"/>
              </a:rPr>
              <a:t>. </a:t>
            </a:r>
            <a:endParaRPr lang="en-US" sz="1400" dirty="0">
              <a:solidFill>
                <a:prstClr val="white"/>
              </a:solidFill>
              <a:ea typeface="Times New Roman"/>
              <a:cs typeface="Times New Roman"/>
            </a:endParaRPr>
          </a:p>
        </p:txBody>
      </p:sp>
      <p:graphicFrame>
        <p:nvGraphicFramePr>
          <p:cNvPr id="10" name="Table 9"/>
          <p:cNvGraphicFramePr>
            <a:graphicFrameLocks noGrp="1"/>
          </p:cNvGraphicFramePr>
          <p:nvPr>
            <p:extLst>
              <p:ext uri="{D42A27DB-BD31-4B8C-83A1-F6EECF244321}">
                <p14:modId xmlns:p14="http://schemas.microsoft.com/office/powerpoint/2010/main" val="338093994"/>
              </p:ext>
            </p:extLst>
          </p:nvPr>
        </p:nvGraphicFramePr>
        <p:xfrm>
          <a:off x="283580" y="762910"/>
          <a:ext cx="5728115" cy="5285749"/>
        </p:xfrm>
        <a:graphic>
          <a:graphicData uri="http://schemas.openxmlformats.org/drawingml/2006/table">
            <a:tbl>
              <a:tblPr firstRow="1" firstCol="1" bandRow="1" bandCol="1"/>
              <a:tblGrid>
                <a:gridCol w="236844"/>
                <a:gridCol w="1165030"/>
                <a:gridCol w="1578960"/>
                <a:gridCol w="236844"/>
                <a:gridCol w="1105272"/>
                <a:gridCol w="1405165"/>
              </a:tblGrid>
              <a:tr h="139486">
                <a:tc>
                  <a:txBody>
                    <a:bodyPr/>
                    <a:lstStyle/>
                    <a:p>
                      <a:pPr marL="19050" indent="130810">
                        <a:spcAft>
                          <a:spcPts val="0"/>
                        </a:spcAft>
                      </a:pPr>
                      <a:r>
                        <a:rPr lang="en-US" sz="800" dirty="0">
                          <a:effectLst/>
                          <a:latin typeface="SimSun"/>
                          <a:ea typeface="SimSun"/>
                          <a:cs typeface="Times New Roman"/>
                        </a:rPr>
                        <a:t> </a:t>
                      </a:r>
                      <a:endParaRPr lang="en-US" sz="800" dirty="0">
                        <a:effectLst/>
                        <a:latin typeface="Calibri"/>
                        <a:ea typeface="SimSun"/>
                        <a:cs typeface="Times New Roman"/>
                      </a:endParaRPr>
                    </a:p>
                  </a:txBody>
                  <a:tcPr marL="0" marR="0" marT="0" marB="0">
                    <a:lnL w="19050" cap="flat" cmpd="sng" algn="ctr">
                      <a:solidFill>
                        <a:srgbClr val="808080"/>
                      </a:solidFill>
                      <a:prstDash val="solid"/>
                      <a:round/>
                      <a:headEnd type="none" w="med" len="med"/>
                      <a:tailEnd type="none" w="med" len="med"/>
                    </a:lnL>
                    <a:lnR>
                      <a:noFill/>
                    </a:lnR>
                    <a:lnT>
                      <a:noFill/>
                    </a:lnT>
                    <a:lnB>
                      <a:noFill/>
                    </a:lnB>
                    <a:solidFill>
                      <a:srgbClr val="EFEFEF"/>
                    </a:solidFill>
                  </a:tcPr>
                </a:tc>
                <a:tc>
                  <a:txBody>
                    <a:bodyPr/>
                    <a:lstStyle/>
                    <a:p>
                      <a:pPr>
                        <a:spcAft>
                          <a:spcPts val="0"/>
                        </a:spcAft>
                      </a:pPr>
                      <a:r>
                        <a:rPr lang="en-US" sz="800">
                          <a:solidFill>
                            <a:srgbClr val="000000"/>
                          </a:solidFill>
                          <a:effectLst/>
                          <a:latin typeface="Tahoma"/>
                          <a:ea typeface="SimSun"/>
                          <a:cs typeface="Times New Roman"/>
                        </a:rPr>
                        <a:t>CAR Number:</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133912082</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indent="139065">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00"/>
                          </a:solidFill>
                          <a:effectLst/>
                          <a:latin typeface="Tahoma"/>
                          <a:ea typeface="SimSun"/>
                          <a:cs typeface="Times New Roman"/>
                        </a:rPr>
                        <a:t>Open Date:</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2013-06-26</a:t>
                      </a:r>
                      <a:endParaRPr lang="en-US" sz="800">
                        <a:effectLst/>
                        <a:latin typeface="Calibri"/>
                        <a:ea typeface="SimSun"/>
                        <a:cs typeface="Times New Roman"/>
                      </a:endParaRPr>
                    </a:p>
                  </a:txBody>
                  <a:tcPr marL="0" marR="0" marT="0" marB="0">
                    <a:lnL>
                      <a:noFill/>
                    </a:lnL>
                    <a:lnR w="19050" cap="flat" cmpd="sng" algn="ctr">
                      <a:solidFill>
                        <a:srgbClr val="808080"/>
                      </a:solidFill>
                      <a:prstDash val="solid"/>
                      <a:round/>
                      <a:headEnd type="none" w="med" len="med"/>
                      <a:tailEnd type="none" w="med" len="med"/>
                    </a:lnR>
                    <a:lnT>
                      <a:noFill/>
                    </a:lnT>
                    <a:lnB>
                      <a:noFill/>
                    </a:lnB>
                    <a:solidFill>
                      <a:srgbClr val="EFEFEF"/>
                    </a:solidFill>
                  </a:tcPr>
                </a:tc>
              </a:tr>
              <a:tr h="104616">
                <a:tc>
                  <a:txBody>
                    <a:bodyPr/>
                    <a:lstStyle/>
                    <a:p>
                      <a:pPr marL="19050" indent="130810">
                        <a:spcAft>
                          <a:spcPts val="0"/>
                        </a:spcAft>
                      </a:pPr>
                      <a:r>
                        <a:rPr lang="en-US" sz="800" dirty="0">
                          <a:solidFill>
                            <a:srgbClr val="000080"/>
                          </a:solidFill>
                          <a:effectLst/>
                          <a:latin typeface="Tahoma"/>
                          <a:ea typeface="SimSun"/>
                          <a:cs typeface="Times New Roman"/>
                        </a:rPr>
                        <a:t> </a:t>
                      </a:r>
                      <a:endParaRPr lang="en-US" sz="800" dirty="0">
                        <a:effectLst/>
                        <a:latin typeface="Calibri"/>
                        <a:ea typeface="SimSun"/>
                        <a:cs typeface="Times New Roman"/>
                      </a:endParaRPr>
                    </a:p>
                  </a:txBody>
                  <a:tcPr marL="0" marR="0" marT="0" marB="0">
                    <a:lnL w="19050" cap="flat" cmpd="sng" algn="ctr">
                      <a:solidFill>
                        <a:srgbClr val="808080"/>
                      </a:solidFill>
                      <a:prstDash val="solid"/>
                      <a:round/>
                      <a:headEnd type="none" w="med" len="med"/>
                      <a:tailEnd type="none" w="med" len="med"/>
                    </a:lnL>
                    <a:lnR>
                      <a:noFill/>
                    </a:lnR>
                    <a:lnT>
                      <a:noFill/>
                    </a:lnT>
                    <a:lnB>
                      <a:noFill/>
                    </a:lnB>
                    <a:solidFill>
                      <a:srgbClr val="EFEFEF"/>
                    </a:solidFill>
                  </a:tcPr>
                </a:tc>
                <a:tc>
                  <a:txBody>
                    <a:bodyPr/>
                    <a:lstStyle/>
                    <a:p>
                      <a:pPr>
                        <a:spcAft>
                          <a:spcPts val="0"/>
                        </a:spcAft>
                      </a:pPr>
                      <a:r>
                        <a:rPr lang="en-US" sz="800">
                          <a:solidFill>
                            <a:srgbClr val="000000"/>
                          </a:solidFill>
                          <a:effectLst/>
                          <a:latin typeface="Tahoma"/>
                          <a:ea typeface="SimSun"/>
                          <a:cs typeface="Times New Roman"/>
                        </a:rPr>
                        <a:t>Originator:</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Erica Qin</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indent="126365">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00"/>
                          </a:solidFill>
                          <a:effectLst/>
                          <a:latin typeface="Tahoma"/>
                          <a:ea typeface="SimSun"/>
                          <a:cs typeface="Times New Roman"/>
                        </a:rPr>
                        <a:t>Initiator:</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marR="158115">
                        <a:spcAft>
                          <a:spcPts val="0"/>
                        </a:spcAft>
                      </a:pPr>
                      <a:r>
                        <a:rPr lang="en-US" sz="800">
                          <a:solidFill>
                            <a:srgbClr val="000080"/>
                          </a:solidFill>
                          <a:effectLst/>
                          <a:latin typeface="Tahoma"/>
                          <a:ea typeface="SimSun"/>
                          <a:cs typeface="Times New Roman"/>
                        </a:rPr>
                        <a:t>Erica Qin</a:t>
                      </a:r>
                      <a:endParaRPr lang="en-US" sz="800">
                        <a:effectLst/>
                        <a:latin typeface="Calibri"/>
                        <a:ea typeface="SimSun"/>
                        <a:cs typeface="Times New Roman"/>
                      </a:endParaRPr>
                    </a:p>
                  </a:txBody>
                  <a:tcPr marL="0" marR="0" marT="0" marB="0">
                    <a:lnL>
                      <a:noFill/>
                    </a:lnL>
                    <a:lnR w="19050" cap="flat" cmpd="sng" algn="ctr">
                      <a:solidFill>
                        <a:srgbClr val="808080"/>
                      </a:solidFill>
                      <a:prstDash val="solid"/>
                      <a:round/>
                      <a:headEnd type="none" w="med" len="med"/>
                      <a:tailEnd type="none" w="med" len="med"/>
                    </a:lnR>
                    <a:lnT>
                      <a:noFill/>
                    </a:lnT>
                    <a:lnB>
                      <a:noFill/>
                    </a:lnB>
                    <a:solidFill>
                      <a:srgbClr val="EFEFEF"/>
                    </a:solidFill>
                  </a:tcPr>
                </a:tc>
              </a:tr>
              <a:tr h="104616">
                <a:tc>
                  <a:txBody>
                    <a:bodyPr/>
                    <a:lstStyle/>
                    <a:p>
                      <a:pPr marL="19050" indent="130810">
                        <a:spcAft>
                          <a:spcPts val="0"/>
                        </a:spcAft>
                      </a:pPr>
                      <a:r>
                        <a:rPr lang="en-US" sz="800" dirty="0">
                          <a:solidFill>
                            <a:srgbClr val="000080"/>
                          </a:solidFill>
                          <a:effectLst/>
                          <a:latin typeface="Tahoma"/>
                          <a:ea typeface="SimSun"/>
                          <a:cs typeface="Times New Roman"/>
                        </a:rPr>
                        <a:t> </a:t>
                      </a:r>
                      <a:endParaRPr lang="en-US" sz="800" dirty="0">
                        <a:effectLst/>
                        <a:latin typeface="Calibri"/>
                        <a:ea typeface="SimSun"/>
                        <a:cs typeface="Times New Roman"/>
                      </a:endParaRPr>
                    </a:p>
                  </a:txBody>
                  <a:tcPr marL="0" marR="0" marT="0" marB="0">
                    <a:lnL w="19050" cap="flat" cmpd="sng" algn="ctr">
                      <a:solidFill>
                        <a:srgbClr val="808080"/>
                      </a:solidFill>
                      <a:prstDash val="solid"/>
                      <a:round/>
                      <a:headEnd type="none" w="med" len="med"/>
                      <a:tailEnd type="none" w="med" len="med"/>
                    </a:lnL>
                    <a:lnR>
                      <a:noFill/>
                    </a:lnR>
                    <a:lnT>
                      <a:noFill/>
                    </a:lnT>
                    <a:lnB>
                      <a:noFill/>
                    </a:lnB>
                    <a:solidFill>
                      <a:srgbClr val="EFEFEF"/>
                    </a:solidFill>
                  </a:tcPr>
                </a:tc>
                <a:tc>
                  <a:txBody>
                    <a:bodyPr/>
                    <a:lstStyle/>
                    <a:p>
                      <a:pPr>
                        <a:spcAft>
                          <a:spcPts val="0"/>
                        </a:spcAft>
                      </a:pPr>
                      <a:r>
                        <a:rPr lang="en-US" sz="800">
                          <a:solidFill>
                            <a:srgbClr val="000000"/>
                          </a:solidFill>
                          <a:effectLst/>
                          <a:latin typeface="Tahoma"/>
                          <a:ea typeface="SimSun"/>
                          <a:cs typeface="Times New Roman"/>
                        </a:rPr>
                        <a:t>CAR Source:</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CNAS</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indent="126365">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00"/>
                          </a:solidFill>
                          <a:effectLst/>
                          <a:latin typeface="Tahoma"/>
                          <a:ea typeface="SimSun"/>
                          <a:cs typeface="Times New Roman"/>
                        </a:rPr>
                        <a:t>Finding or Observation?</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Finding</a:t>
                      </a:r>
                      <a:endParaRPr lang="en-US" sz="800">
                        <a:effectLst/>
                        <a:latin typeface="Calibri"/>
                        <a:ea typeface="SimSun"/>
                        <a:cs typeface="Times New Roman"/>
                      </a:endParaRPr>
                    </a:p>
                  </a:txBody>
                  <a:tcPr marL="0" marR="0" marT="0" marB="0">
                    <a:lnL>
                      <a:noFill/>
                    </a:lnL>
                    <a:lnR w="19050" cap="flat" cmpd="sng" algn="ctr">
                      <a:solidFill>
                        <a:srgbClr val="808080"/>
                      </a:solidFill>
                      <a:prstDash val="solid"/>
                      <a:round/>
                      <a:headEnd type="none" w="med" len="med"/>
                      <a:tailEnd type="none" w="med" len="med"/>
                    </a:lnR>
                    <a:lnT>
                      <a:noFill/>
                    </a:lnT>
                    <a:lnB>
                      <a:noFill/>
                    </a:lnB>
                    <a:solidFill>
                      <a:srgbClr val="EFEFEF"/>
                    </a:solidFill>
                  </a:tcPr>
                </a:tc>
              </a:tr>
              <a:tr h="104616">
                <a:tc>
                  <a:txBody>
                    <a:bodyPr/>
                    <a:lstStyle/>
                    <a:p>
                      <a:pPr marL="19050" indent="130810">
                        <a:spcAft>
                          <a:spcPts val="0"/>
                        </a:spcAft>
                      </a:pPr>
                      <a:r>
                        <a:rPr lang="en-US" sz="800" dirty="0">
                          <a:solidFill>
                            <a:srgbClr val="000080"/>
                          </a:solidFill>
                          <a:effectLst/>
                          <a:latin typeface="Tahoma"/>
                          <a:ea typeface="SimSun"/>
                          <a:cs typeface="Times New Roman"/>
                        </a:rPr>
                        <a:t> </a:t>
                      </a:r>
                      <a:endParaRPr lang="en-US" sz="800" dirty="0">
                        <a:effectLst/>
                        <a:latin typeface="Calibri"/>
                        <a:ea typeface="SimSun"/>
                        <a:cs typeface="Times New Roman"/>
                      </a:endParaRPr>
                    </a:p>
                  </a:txBody>
                  <a:tcPr marL="0" marR="0" marT="0" marB="0">
                    <a:lnL w="19050" cap="flat" cmpd="sng" algn="ctr">
                      <a:solidFill>
                        <a:srgbClr val="808080"/>
                      </a:solidFill>
                      <a:prstDash val="solid"/>
                      <a:round/>
                      <a:headEnd type="none" w="med" len="med"/>
                      <a:tailEnd type="none" w="med" len="med"/>
                    </a:lnL>
                    <a:lnR>
                      <a:noFill/>
                    </a:lnR>
                    <a:lnT>
                      <a:noFill/>
                    </a:lnT>
                    <a:lnB>
                      <a:noFill/>
                    </a:lnB>
                    <a:solidFill>
                      <a:srgbClr val="EFEFEF"/>
                    </a:solidFill>
                  </a:tcPr>
                </a:tc>
                <a:tc>
                  <a:txBody>
                    <a:bodyPr/>
                    <a:lstStyle/>
                    <a:p>
                      <a:pPr>
                        <a:spcAft>
                          <a:spcPts val="0"/>
                        </a:spcAft>
                      </a:pPr>
                      <a:r>
                        <a:rPr lang="en-US" sz="800">
                          <a:solidFill>
                            <a:srgbClr val="000000"/>
                          </a:solidFill>
                          <a:effectLst/>
                          <a:latin typeface="Tahoma"/>
                          <a:ea typeface="SimSun"/>
                          <a:cs typeface="Times New Roman"/>
                        </a:rPr>
                        <a:t>Audited Region:</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Asia</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indent="126365">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00"/>
                          </a:solidFill>
                          <a:effectLst/>
                          <a:latin typeface="Tahoma"/>
                          <a:ea typeface="SimSun"/>
                          <a:cs typeface="Times New Roman"/>
                        </a:rPr>
                        <a:t>Site Audited:</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GUZ- Guangzhou, China</a:t>
                      </a:r>
                      <a:endParaRPr lang="en-US" sz="800">
                        <a:effectLst/>
                        <a:latin typeface="Calibri"/>
                        <a:ea typeface="SimSun"/>
                        <a:cs typeface="Times New Roman"/>
                      </a:endParaRPr>
                    </a:p>
                  </a:txBody>
                  <a:tcPr marL="0" marR="0" marT="0" marB="0">
                    <a:lnL>
                      <a:noFill/>
                    </a:lnL>
                    <a:lnR w="19050" cap="flat" cmpd="sng" algn="ctr">
                      <a:solidFill>
                        <a:srgbClr val="808080"/>
                      </a:solidFill>
                      <a:prstDash val="solid"/>
                      <a:round/>
                      <a:headEnd type="none" w="med" len="med"/>
                      <a:tailEnd type="none" w="med" len="med"/>
                    </a:lnR>
                    <a:lnT>
                      <a:noFill/>
                    </a:lnT>
                    <a:lnB>
                      <a:noFill/>
                    </a:lnB>
                    <a:solidFill>
                      <a:srgbClr val="EFEFEF"/>
                    </a:solidFill>
                  </a:tcPr>
                </a:tc>
              </a:tr>
              <a:tr h="209231">
                <a:tc>
                  <a:txBody>
                    <a:bodyPr/>
                    <a:lstStyle/>
                    <a:p>
                      <a:pPr marL="19050" indent="130810">
                        <a:spcAft>
                          <a:spcPts val="0"/>
                        </a:spcAft>
                      </a:pPr>
                      <a:r>
                        <a:rPr lang="en-US" sz="800" dirty="0">
                          <a:solidFill>
                            <a:srgbClr val="000080"/>
                          </a:solidFill>
                          <a:effectLst/>
                          <a:latin typeface="Tahoma"/>
                          <a:ea typeface="SimSun"/>
                          <a:cs typeface="Times New Roman"/>
                        </a:rPr>
                        <a:t> </a:t>
                      </a:r>
                      <a:endParaRPr lang="en-US" sz="800" dirty="0">
                        <a:effectLst/>
                        <a:latin typeface="Calibri"/>
                        <a:ea typeface="SimSun"/>
                        <a:cs typeface="Times New Roman"/>
                      </a:endParaRPr>
                    </a:p>
                  </a:txBody>
                  <a:tcPr marL="0" marR="0" marT="0" marB="0">
                    <a:lnL w="19050" cap="flat" cmpd="sng" algn="ctr">
                      <a:solidFill>
                        <a:srgbClr val="808080"/>
                      </a:solidFill>
                      <a:prstDash val="solid"/>
                      <a:round/>
                      <a:headEnd type="none" w="med" len="med"/>
                      <a:tailEnd type="none" w="med" len="med"/>
                    </a:lnL>
                    <a:lnR>
                      <a:noFill/>
                    </a:lnR>
                    <a:lnT>
                      <a:noFill/>
                    </a:lnT>
                    <a:lnB>
                      <a:noFill/>
                    </a:lnB>
                    <a:solidFill>
                      <a:srgbClr val="EFEFEF"/>
                    </a:solidFill>
                  </a:tcPr>
                </a:tc>
                <a:tc>
                  <a:txBody>
                    <a:bodyPr/>
                    <a:lstStyle/>
                    <a:p>
                      <a:pPr>
                        <a:spcAft>
                          <a:spcPts val="0"/>
                        </a:spcAft>
                      </a:pPr>
                      <a:r>
                        <a:rPr lang="en-US" sz="800">
                          <a:solidFill>
                            <a:srgbClr val="000000"/>
                          </a:solidFill>
                          <a:effectLst/>
                          <a:latin typeface="Tahoma"/>
                          <a:ea typeface="SimSun"/>
                          <a:cs typeface="Times New Roman"/>
                        </a:rPr>
                        <a:t>Audit Number:</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dirty="0">
                          <a:solidFill>
                            <a:srgbClr val="000080"/>
                          </a:solidFill>
                          <a:effectLst/>
                          <a:latin typeface="Tahoma"/>
                          <a:ea typeface="SimSun"/>
                          <a:cs typeface="Times New Roman"/>
                        </a:rPr>
                        <a:t>2013-276</a:t>
                      </a:r>
                      <a:endParaRPr lang="en-US" sz="800" dirty="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indent="126365">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00"/>
                          </a:solidFill>
                          <a:effectLst/>
                          <a:latin typeface="Tahoma"/>
                          <a:ea typeface="SimSun"/>
                          <a:cs typeface="Times New Roman"/>
                        </a:rPr>
                        <a:t>Auditor's Finding#/Field Report#:</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marR="100965">
                        <a:spcAft>
                          <a:spcPts val="0"/>
                        </a:spcAft>
                      </a:pPr>
                      <a:r>
                        <a:rPr lang="en-US" sz="800">
                          <a:solidFill>
                            <a:srgbClr val="000080"/>
                          </a:solidFill>
                          <a:effectLst/>
                          <a:latin typeface="Tahoma"/>
                          <a:ea typeface="SimSun"/>
                          <a:cs typeface="Times New Roman"/>
                        </a:rPr>
                        <a:t>2013-276-01</a:t>
                      </a:r>
                      <a:endParaRPr lang="en-US" sz="800">
                        <a:effectLst/>
                        <a:latin typeface="Calibri"/>
                        <a:ea typeface="SimSun"/>
                        <a:cs typeface="Times New Roman"/>
                      </a:endParaRPr>
                    </a:p>
                  </a:txBody>
                  <a:tcPr marL="0" marR="0" marT="0" marB="0">
                    <a:lnL>
                      <a:noFill/>
                    </a:lnL>
                    <a:lnR w="19050" cap="flat" cmpd="sng" algn="ctr">
                      <a:solidFill>
                        <a:srgbClr val="808080"/>
                      </a:solidFill>
                      <a:prstDash val="solid"/>
                      <a:round/>
                      <a:headEnd type="none" w="med" len="med"/>
                      <a:tailEnd type="none" w="med" len="med"/>
                    </a:lnR>
                    <a:lnT>
                      <a:noFill/>
                    </a:lnT>
                    <a:lnB>
                      <a:noFill/>
                    </a:lnB>
                    <a:solidFill>
                      <a:srgbClr val="EFEFEF"/>
                    </a:solidFill>
                  </a:tcPr>
                </a:tc>
              </a:tr>
              <a:tr h="192938">
                <a:tc>
                  <a:txBody>
                    <a:bodyPr/>
                    <a:lstStyle/>
                    <a:p>
                      <a:pPr marL="19050" indent="130810">
                        <a:spcAft>
                          <a:spcPts val="0"/>
                        </a:spcAft>
                      </a:pPr>
                      <a:r>
                        <a:rPr lang="en-US" sz="800" dirty="0">
                          <a:solidFill>
                            <a:srgbClr val="000080"/>
                          </a:solidFill>
                          <a:effectLst/>
                          <a:latin typeface="Tahoma"/>
                          <a:ea typeface="SimSun"/>
                          <a:cs typeface="Times New Roman"/>
                        </a:rPr>
                        <a:t> </a:t>
                      </a:r>
                      <a:endParaRPr lang="en-US" sz="800" dirty="0">
                        <a:effectLst/>
                        <a:latin typeface="Calibri"/>
                        <a:ea typeface="SimSun"/>
                        <a:cs typeface="Times New Roman"/>
                      </a:endParaRPr>
                    </a:p>
                  </a:txBody>
                  <a:tcPr marL="0" marR="0" marT="0" marB="0">
                    <a:lnL w="19050" cap="flat" cmpd="sng" algn="ctr">
                      <a:solidFill>
                        <a:srgbClr val="808080"/>
                      </a:solidFill>
                      <a:prstDash val="solid"/>
                      <a:round/>
                      <a:headEnd type="none" w="med" len="med"/>
                      <a:tailEnd type="none" w="med" len="med"/>
                    </a:lnL>
                    <a:lnR>
                      <a:noFill/>
                    </a:lnR>
                    <a:lnT>
                      <a:noFill/>
                    </a:lnT>
                    <a:lnB>
                      <a:noFill/>
                    </a:lnB>
                    <a:solidFill>
                      <a:srgbClr val="EFEFEF"/>
                    </a:solidFill>
                  </a:tcPr>
                </a:tc>
                <a:tc>
                  <a:txBody>
                    <a:bodyPr/>
                    <a:lstStyle/>
                    <a:p>
                      <a:pPr>
                        <a:spcAft>
                          <a:spcPts val="0"/>
                        </a:spcAft>
                      </a:pPr>
                      <a:r>
                        <a:rPr lang="en-US" sz="800">
                          <a:solidFill>
                            <a:srgbClr val="000000"/>
                          </a:solidFill>
                          <a:effectLst/>
                          <a:latin typeface="Tahoma"/>
                          <a:ea typeface="SimSun"/>
                          <a:cs typeface="Times New Roman"/>
                        </a:rPr>
                        <a:t>Standard Number: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dirty="0">
                          <a:solidFill>
                            <a:srgbClr val="000000"/>
                          </a:solidFill>
                          <a:effectLst/>
                          <a:latin typeface="Tahoma"/>
                          <a:ea typeface="SimSun"/>
                          <a:cs typeface="Times New Roman"/>
                        </a:rPr>
                        <a:t> </a:t>
                      </a:r>
                      <a:r>
                        <a:rPr lang="en-US" sz="800" kern="1200" dirty="0" smtClean="0">
                          <a:solidFill>
                            <a:srgbClr val="000080"/>
                          </a:solidFill>
                          <a:effectLst/>
                          <a:latin typeface="Tahoma"/>
                          <a:ea typeface="SimSun"/>
                          <a:cs typeface="Times New Roman"/>
                        </a:rPr>
                        <a:t>ISO/17025</a:t>
                      </a:r>
                      <a:endParaRPr lang="en-US" sz="800" kern="1200" dirty="0">
                        <a:solidFill>
                          <a:srgbClr val="000080"/>
                        </a:solidFill>
                        <a:effectLst/>
                        <a:latin typeface="Tahoma"/>
                        <a:ea typeface="SimSun"/>
                        <a:cs typeface="Times New Roman"/>
                      </a:endParaRPr>
                    </a:p>
                  </a:txBody>
                  <a:tcPr marL="0" marR="0" marT="0" marB="0">
                    <a:lnL>
                      <a:noFill/>
                    </a:lnL>
                    <a:lnR>
                      <a:noFill/>
                    </a:lnR>
                    <a:lnT>
                      <a:noFill/>
                    </a:lnT>
                    <a:lnB>
                      <a:noFill/>
                    </a:lnB>
                    <a:solidFill>
                      <a:srgbClr val="EFEFEF"/>
                    </a:solidFill>
                  </a:tcPr>
                </a:tc>
                <a:tc>
                  <a:txBody>
                    <a:bodyPr/>
                    <a:lstStyle/>
                    <a:p>
                      <a:pPr indent="126365">
                        <a:spcAft>
                          <a:spcPts val="0"/>
                        </a:spcAft>
                      </a:pPr>
                      <a:r>
                        <a:rPr lang="en-US" sz="800">
                          <a:solidFill>
                            <a:srgbClr val="00000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dirty="0">
                          <a:solidFill>
                            <a:srgbClr val="000000"/>
                          </a:solidFill>
                          <a:effectLst/>
                          <a:latin typeface="Tahoma"/>
                          <a:ea typeface="SimSun"/>
                          <a:cs typeface="Times New Roman"/>
                        </a:rPr>
                        <a:t>Clause</a:t>
                      </a:r>
                      <a:r>
                        <a:rPr lang="en-US" sz="800" dirty="0" smtClean="0">
                          <a:solidFill>
                            <a:srgbClr val="000000"/>
                          </a:solidFill>
                          <a:effectLst/>
                          <a:latin typeface="Tahoma"/>
                          <a:ea typeface="SimSun"/>
                          <a:cs typeface="Times New Roman"/>
                        </a:rPr>
                        <a:t>:</a:t>
                      </a:r>
                      <a:endParaRPr lang="en-US" sz="800" dirty="0">
                        <a:effectLst/>
                        <a:latin typeface="Calibri"/>
                        <a:ea typeface="SimSun"/>
                        <a:cs typeface="Times New Roman"/>
                      </a:endParaRPr>
                    </a:p>
                    <a:p>
                      <a:pPr>
                        <a:spcAft>
                          <a:spcPts val="0"/>
                        </a:spcAft>
                      </a:pPr>
                      <a:r>
                        <a:rPr lang="en-US" sz="800" dirty="0">
                          <a:solidFill>
                            <a:srgbClr val="000000"/>
                          </a:solidFill>
                          <a:effectLst/>
                          <a:latin typeface="Tahoma"/>
                          <a:ea typeface="SimSun"/>
                          <a:cs typeface="Times New Roman"/>
                        </a:rPr>
                        <a:t> </a:t>
                      </a:r>
                      <a:endParaRPr lang="en-US" sz="800" dirty="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marR="100965">
                        <a:spcAft>
                          <a:spcPts val="0"/>
                        </a:spcAft>
                      </a:pPr>
                      <a:r>
                        <a:rPr lang="en-US" sz="800" dirty="0" smtClean="0">
                          <a:solidFill>
                            <a:srgbClr val="000080"/>
                          </a:solidFill>
                          <a:effectLst/>
                          <a:latin typeface="Tahoma"/>
                          <a:ea typeface="SimSun"/>
                          <a:cs typeface="Times New Roman"/>
                        </a:rPr>
                        <a:t>4.13.2</a:t>
                      </a:r>
                      <a:endParaRPr lang="en-US" sz="800" dirty="0">
                        <a:effectLst/>
                        <a:latin typeface="Calibri"/>
                        <a:ea typeface="SimSun"/>
                        <a:cs typeface="Times New Roman"/>
                      </a:endParaRPr>
                    </a:p>
                  </a:txBody>
                  <a:tcPr marL="0" marR="0" marT="0" marB="0">
                    <a:lnL>
                      <a:noFill/>
                    </a:lnL>
                    <a:lnR w="19050" cap="flat" cmpd="sng" algn="ctr">
                      <a:solidFill>
                        <a:srgbClr val="808080"/>
                      </a:solidFill>
                      <a:prstDash val="solid"/>
                      <a:round/>
                      <a:headEnd type="none" w="med" len="med"/>
                      <a:tailEnd type="none" w="med" len="med"/>
                    </a:lnR>
                    <a:lnT>
                      <a:noFill/>
                    </a:lnT>
                    <a:lnB>
                      <a:noFill/>
                    </a:lnB>
                    <a:solidFill>
                      <a:srgbClr val="EFEFEF"/>
                    </a:solidFill>
                  </a:tcPr>
                </a:tc>
              </a:tr>
              <a:tr h="104616">
                <a:tc>
                  <a:txBody>
                    <a:bodyPr/>
                    <a:lstStyle/>
                    <a:p>
                      <a:pPr marL="19050">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w="19050" cap="flat" cmpd="sng" algn="ctr">
                      <a:solidFill>
                        <a:srgbClr val="808080"/>
                      </a:solidFill>
                      <a:prstDash val="solid"/>
                      <a:round/>
                      <a:headEnd type="none" w="med" len="med"/>
                      <a:tailEnd type="none" w="med" len="med"/>
                    </a:lnL>
                    <a:lnR>
                      <a:noFill/>
                    </a:lnR>
                    <a:lnT>
                      <a:noFill/>
                    </a:lnT>
                    <a:lnB>
                      <a:noFill/>
                    </a:lnB>
                    <a:solidFill>
                      <a:srgbClr val="EFEFEF"/>
                    </a:solidFill>
                  </a:tcPr>
                </a:tc>
                <a:tc>
                  <a:txBody>
                    <a:bodyPr/>
                    <a:lstStyle/>
                    <a:p>
                      <a:pPr>
                        <a:spcAft>
                          <a:spcPts val="0"/>
                        </a:spcAft>
                      </a:pPr>
                      <a:r>
                        <a:rPr lang="en-US" sz="800">
                          <a:solidFill>
                            <a:srgbClr val="000000"/>
                          </a:solidFill>
                          <a:effectLst/>
                          <a:latin typeface="Tahoma"/>
                          <a:ea typeface="SimSun"/>
                          <a:cs typeface="Times New Roman"/>
                        </a:rPr>
                        <a:t>Standard Revision:</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2005</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00"/>
                          </a:solidFill>
                          <a:effectLst/>
                          <a:latin typeface="Tahoma"/>
                          <a:ea typeface="SimSun"/>
                          <a:cs typeface="Times New Roman"/>
                        </a:rPr>
                        <a:t>Repeat CAR:</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0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w="19050" cap="flat" cmpd="sng" algn="ctr">
                      <a:solidFill>
                        <a:srgbClr val="808080"/>
                      </a:solidFill>
                      <a:prstDash val="solid"/>
                      <a:round/>
                      <a:headEnd type="none" w="med" len="med"/>
                      <a:tailEnd type="none" w="med" len="med"/>
                    </a:lnR>
                    <a:lnT>
                      <a:noFill/>
                    </a:lnT>
                    <a:lnB>
                      <a:noFill/>
                    </a:lnB>
                    <a:solidFill>
                      <a:srgbClr val="EFEFEF"/>
                    </a:solidFill>
                  </a:tcPr>
                </a:tc>
              </a:tr>
              <a:tr h="104616">
                <a:tc>
                  <a:txBody>
                    <a:bodyPr/>
                    <a:lstStyle/>
                    <a:p>
                      <a:pPr marL="19050" indent="130810">
                        <a:spcAft>
                          <a:spcPts val="0"/>
                        </a:spcAft>
                      </a:pPr>
                      <a:r>
                        <a:rPr lang="en-US" sz="800">
                          <a:solidFill>
                            <a:srgbClr val="000000"/>
                          </a:solidFill>
                          <a:effectLst/>
                          <a:latin typeface="Tahoma"/>
                          <a:ea typeface="SimSun"/>
                          <a:cs typeface="Times New Roman"/>
                        </a:rPr>
                        <a:t> </a:t>
                      </a:r>
                      <a:endParaRPr lang="en-US" sz="800">
                        <a:effectLst/>
                        <a:latin typeface="Calibri"/>
                        <a:ea typeface="SimSun"/>
                        <a:cs typeface="Times New Roman"/>
                      </a:endParaRPr>
                    </a:p>
                  </a:txBody>
                  <a:tcPr marL="0" marR="0" marT="0" marB="0">
                    <a:lnL w="19050" cap="flat" cmpd="sng" algn="ctr">
                      <a:solidFill>
                        <a:srgbClr val="808080"/>
                      </a:solidFill>
                      <a:prstDash val="solid"/>
                      <a:round/>
                      <a:headEnd type="none" w="med" len="med"/>
                      <a:tailEnd type="none" w="med" len="med"/>
                    </a:lnL>
                    <a:lnR>
                      <a:noFill/>
                    </a:lnR>
                    <a:lnT>
                      <a:noFill/>
                    </a:lnT>
                    <a:lnB>
                      <a:noFill/>
                    </a:lnB>
                    <a:solidFill>
                      <a:srgbClr val="EFEFEF"/>
                    </a:solidFill>
                  </a:tcPr>
                </a:tc>
                <a:tc>
                  <a:txBody>
                    <a:bodyPr/>
                    <a:lstStyle/>
                    <a:p>
                      <a:pPr>
                        <a:spcAft>
                          <a:spcPts val="0"/>
                        </a:spcAft>
                      </a:pPr>
                      <a:r>
                        <a:rPr lang="en-US" sz="800">
                          <a:solidFill>
                            <a:srgbClr val="00000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0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indent="139065">
                        <a:spcAft>
                          <a:spcPts val="0"/>
                        </a:spcAft>
                      </a:pPr>
                      <a:r>
                        <a:rPr lang="en-US" sz="800">
                          <a:solidFill>
                            <a:srgbClr val="00000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0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0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w="19050" cap="flat" cmpd="sng" algn="ctr">
                      <a:solidFill>
                        <a:srgbClr val="808080"/>
                      </a:solidFill>
                      <a:prstDash val="solid"/>
                      <a:round/>
                      <a:headEnd type="none" w="med" len="med"/>
                      <a:tailEnd type="none" w="med" len="med"/>
                    </a:lnR>
                    <a:lnT>
                      <a:noFill/>
                    </a:lnT>
                    <a:lnB>
                      <a:noFill/>
                    </a:lnB>
                    <a:solidFill>
                      <a:srgbClr val="EFEFEF"/>
                    </a:solidFill>
                  </a:tcPr>
                </a:tc>
              </a:tr>
              <a:tr h="496107">
                <a:tc>
                  <a:txBody>
                    <a:bodyPr/>
                    <a:lstStyle/>
                    <a:p>
                      <a:pPr marL="19050" indent="130810">
                        <a:spcAft>
                          <a:spcPts val="0"/>
                        </a:spcAft>
                      </a:pPr>
                      <a:r>
                        <a:rPr lang="en-US" sz="800">
                          <a:solidFill>
                            <a:srgbClr val="000000"/>
                          </a:solidFill>
                          <a:effectLst/>
                          <a:latin typeface="Tahoma"/>
                          <a:ea typeface="SimSun"/>
                          <a:cs typeface="Times New Roman"/>
                        </a:rPr>
                        <a:t> </a:t>
                      </a:r>
                      <a:endParaRPr lang="en-US" sz="800">
                        <a:effectLst/>
                        <a:latin typeface="Calibri"/>
                        <a:ea typeface="SimSun"/>
                        <a:cs typeface="Times New Roman"/>
                      </a:endParaRPr>
                    </a:p>
                  </a:txBody>
                  <a:tcPr marL="0" marR="0" marT="0" marB="0">
                    <a:lnL w="19050" cap="flat" cmpd="sng" algn="ctr">
                      <a:solidFill>
                        <a:srgbClr val="808080"/>
                      </a:solidFill>
                      <a:prstDash val="solid"/>
                      <a:round/>
                      <a:headEnd type="none" w="med" len="med"/>
                      <a:tailEnd type="none" w="med" len="med"/>
                    </a:lnL>
                    <a:lnR>
                      <a:noFill/>
                    </a:lnR>
                    <a:lnT>
                      <a:noFill/>
                    </a:lnT>
                    <a:lnB>
                      <a:noFill/>
                    </a:lnB>
                    <a:solidFill>
                      <a:srgbClr val="EFEFEF"/>
                    </a:solidFill>
                  </a:tcPr>
                </a:tc>
                <a:tc>
                  <a:txBody>
                    <a:bodyPr/>
                    <a:lstStyle/>
                    <a:p>
                      <a:pPr>
                        <a:spcAft>
                          <a:spcPts val="0"/>
                        </a:spcAft>
                      </a:pPr>
                      <a:r>
                        <a:rPr lang="en-US" sz="800">
                          <a:solidFill>
                            <a:srgbClr val="000000"/>
                          </a:solidFill>
                          <a:effectLst/>
                          <a:latin typeface="Tahoma"/>
                          <a:ea typeface="SimSun"/>
                          <a:cs typeface="Times New Roman"/>
                        </a:rPr>
                        <a:t>Requirement:</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gridSpan="4">
                  <a:txBody>
                    <a:bodyPr/>
                    <a:lstStyle/>
                    <a:p>
                      <a:pPr marR="184150">
                        <a:spcAft>
                          <a:spcPts val="0"/>
                        </a:spcAft>
                      </a:pPr>
                      <a:r>
                        <a:rPr lang="en-US" sz="800">
                          <a:solidFill>
                            <a:srgbClr val="000080"/>
                          </a:solidFill>
                          <a:effectLst/>
                          <a:latin typeface="Tahoma"/>
                          <a:ea typeface="SimSun"/>
                          <a:cs typeface="Times New Roman"/>
                        </a:rPr>
                        <a:t>4.13.2.2 Observations, data and calculations shall be recorded at the time they are made and shall be identifiable to the specific task.</a:t>
                      </a:r>
                      <a:br>
                        <a:rPr lang="en-US" sz="800">
                          <a:solidFill>
                            <a:srgbClr val="000080"/>
                          </a:solidFill>
                          <a:effectLst/>
                          <a:latin typeface="Tahoma"/>
                          <a:ea typeface="SimSun"/>
                          <a:cs typeface="Times New Roman"/>
                        </a:rPr>
                      </a:br>
                      <a:r>
                        <a:rPr lang="en-US" sz="800">
                          <a:solidFill>
                            <a:srgbClr val="000080"/>
                          </a:solidFill>
                          <a:effectLst/>
                          <a:latin typeface="Tahoma"/>
                          <a:ea typeface="SimSun"/>
                          <a:cs typeface="Times New Roman"/>
                        </a:rPr>
                        <a:t/>
                      </a:r>
                      <a:br>
                        <a:rPr lang="en-US" sz="800">
                          <a:solidFill>
                            <a:srgbClr val="000080"/>
                          </a:solidFill>
                          <a:effectLst/>
                          <a:latin typeface="Tahoma"/>
                          <a:ea typeface="SimSun"/>
                          <a:cs typeface="Times New Roman"/>
                        </a:rPr>
                      </a:br>
                      <a:r>
                        <a:rPr lang="en-US" sz="800">
                          <a:solidFill>
                            <a:srgbClr val="000080"/>
                          </a:solidFill>
                          <a:effectLst/>
                          <a:latin typeface="Tahoma"/>
                          <a:ea typeface="SimSun"/>
                          <a:cs typeface="Times New Roman"/>
                        </a:rPr>
                        <a:t>UL Procedure:  00-LC-S0258 Datasheet Package Preparation, Review and Handling, and Data Recording Procedure.  </a:t>
                      </a:r>
                      <a:endParaRPr lang="en-US" sz="800">
                        <a:effectLst/>
                        <a:latin typeface="Calibri"/>
                        <a:ea typeface="SimSun"/>
                        <a:cs typeface="Times New Roman"/>
                      </a:endParaRPr>
                    </a:p>
                  </a:txBody>
                  <a:tcPr marL="0" marR="0" marT="0" marB="0">
                    <a:lnL>
                      <a:noFill/>
                    </a:lnL>
                    <a:lnR w="19050" cap="flat" cmpd="sng" algn="ctr">
                      <a:solidFill>
                        <a:srgbClr val="808080"/>
                      </a:solidFill>
                      <a:prstDash val="solid"/>
                      <a:round/>
                      <a:headEnd type="none" w="med" len="med"/>
                      <a:tailEnd type="none" w="med" len="med"/>
                    </a:lnR>
                    <a:lnT>
                      <a:noFill/>
                    </a:lnT>
                    <a:lnB>
                      <a:noFill/>
                    </a:lnB>
                    <a:solidFill>
                      <a:srgbClr val="EFEFEF"/>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104616">
                <a:tc>
                  <a:txBody>
                    <a:bodyPr/>
                    <a:lstStyle/>
                    <a:p>
                      <a:pPr marL="19050" indent="130810">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w="19050" cap="flat" cmpd="sng" algn="ctr">
                      <a:solidFill>
                        <a:srgbClr val="808080"/>
                      </a:solidFill>
                      <a:prstDash val="solid"/>
                      <a:round/>
                      <a:headEnd type="none" w="med" len="med"/>
                      <a:tailEnd type="none" w="med" len="med"/>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w="19050" cap="flat" cmpd="sng" algn="ctr">
                      <a:solidFill>
                        <a:srgbClr val="808080"/>
                      </a:solidFill>
                      <a:prstDash val="solid"/>
                      <a:round/>
                      <a:headEnd type="none" w="med" len="med"/>
                      <a:tailEnd type="none" w="med" len="med"/>
                    </a:lnR>
                    <a:lnT>
                      <a:noFill/>
                    </a:lnT>
                    <a:lnB>
                      <a:noFill/>
                    </a:lnB>
                    <a:solidFill>
                      <a:srgbClr val="EFEFEF"/>
                    </a:solidFill>
                  </a:tcPr>
                </a:tc>
              </a:tr>
              <a:tr h="313846">
                <a:tc>
                  <a:txBody>
                    <a:bodyPr/>
                    <a:lstStyle/>
                    <a:p>
                      <a:pPr marL="19050" indent="130810">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w="19050" cap="flat" cmpd="sng" algn="ctr">
                      <a:solidFill>
                        <a:srgbClr val="808080"/>
                      </a:solidFill>
                      <a:prstDash val="solid"/>
                      <a:round/>
                      <a:headEnd type="none" w="med" len="med"/>
                      <a:tailEnd type="none" w="med" len="med"/>
                    </a:lnL>
                    <a:lnR>
                      <a:noFill/>
                    </a:lnR>
                    <a:lnT>
                      <a:noFill/>
                    </a:lnT>
                    <a:lnB>
                      <a:noFill/>
                    </a:lnB>
                    <a:solidFill>
                      <a:srgbClr val="EFEFEF"/>
                    </a:solidFill>
                  </a:tcPr>
                </a:tc>
                <a:tc>
                  <a:txBody>
                    <a:bodyPr/>
                    <a:lstStyle/>
                    <a:p>
                      <a:pPr>
                        <a:spcAft>
                          <a:spcPts val="0"/>
                        </a:spcAft>
                      </a:pPr>
                      <a:r>
                        <a:rPr lang="en-US" sz="800">
                          <a:solidFill>
                            <a:srgbClr val="000000"/>
                          </a:solidFill>
                          <a:effectLst/>
                          <a:latin typeface="Tahoma"/>
                          <a:ea typeface="SimSun"/>
                          <a:cs typeface="Times New Roman"/>
                        </a:rPr>
                        <a:t>Non-Conformance:</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gridSpan="4">
                  <a:txBody>
                    <a:bodyPr/>
                    <a:lstStyle/>
                    <a:p>
                      <a:pPr marR="184150">
                        <a:spcAft>
                          <a:spcPts val="0"/>
                        </a:spcAft>
                      </a:pPr>
                      <a:r>
                        <a:rPr lang="en-US" sz="800">
                          <a:solidFill>
                            <a:srgbClr val="000080"/>
                          </a:solidFill>
                          <a:effectLst/>
                          <a:latin typeface="Tahoma"/>
                          <a:ea typeface="SimSun"/>
                          <a:cs typeface="Times New Roman"/>
                        </a:rPr>
                        <a:t>The data and the description of testing results for  lithium ion battery vibration test,crushing of cells and low-pressure test, etc.  in the Records of Testing were printed. They were not recorded by the testing staff at the time of testing</a:t>
                      </a:r>
                      <a:endParaRPr lang="en-US" sz="800">
                        <a:effectLst/>
                        <a:latin typeface="Calibri"/>
                        <a:ea typeface="SimSun"/>
                        <a:cs typeface="Times New Roman"/>
                      </a:endParaRPr>
                    </a:p>
                  </a:txBody>
                  <a:tcPr marL="0" marR="0" marT="0" marB="0">
                    <a:lnL>
                      <a:noFill/>
                    </a:lnL>
                    <a:lnR w="19050" cap="flat" cmpd="sng" algn="ctr">
                      <a:solidFill>
                        <a:srgbClr val="808080"/>
                      </a:solidFill>
                      <a:prstDash val="solid"/>
                      <a:round/>
                      <a:headEnd type="none" w="med" len="med"/>
                      <a:tailEnd type="none" w="med" len="med"/>
                    </a:lnR>
                    <a:lnT>
                      <a:noFill/>
                    </a:lnT>
                    <a:lnB>
                      <a:noFill/>
                    </a:lnB>
                    <a:solidFill>
                      <a:srgbClr val="EFEFEF"/>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104616">
                <a:tc>
                  <a:txBody>
                    <a:bodyPr/>
                    <a:lstStyle/>
                    <a:p>
                      <a:pPr marL="19050" indent="130810">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w="19050" cap="flat" cmpd="sng" algn="ctr">
                      <a:solidFill>
                        <a:srgbClr val="808080"/>
                      </a:solidFill>
                      <a:prstDash val="solid"/>
                      <a:round/>
                      <a:headEnd type="none" w="med" len="med"/>
                      <a:tailEnd type="none" w="med" len="med"/>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indent="139065">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w="19050" cap="flat" cmpd="sng" algn="ctr">
                      <a:solidFill>
                        <a:srgbClr val="808080"/>
                      </a:solidFill>
                      <a:prstDash val="solid"/>
                      <a:round/>
                      <a:headEnd type="none" w="med" len="med"/>
                      <a:tailEnd type="none" w="med" len="med"/>
                    </a:lnR>
                    <a:lnT>
                      <a:noFill/>
                    </a:lnT>
                    <a:lnB>
                      <a:noFill/>
                    </a:lnB>
                    <a:solidFill>
                      <a:srgbClr val="EFEFEF"/>
                    </a:solidFill>
                  </a:tcPr>
                </a:tc>
              </a:tr>
              <a:tr h="757143">
                <a:tc>
                  <a:txBody>
                    <a:bodyPr/>
                    <a:lstStyle/>
                    <a:p>
                      <a:pPr marL="19050" indent="130810">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w="19050" cap="flat" cmpd="sng" algn="ctr">
                      <a:solidFill>
                        <a:srgbClr val="808080"/>
                      </a:solidFill>
                      <a:prstDash val="solid"/>
                      <a:round/>
                      <a:headEnd type="none" w="med" len="med"/>
                      <a:tailEnd type="none" w="med" len="med"/>
                    </a:lnL>
                    <a:lnR>
                      <a:noFill/>
                    </a:lnR>
                    <a:lnT>
                      <a:noFill/>
                    </a:lnT>
                    <a:lnB>
                      <a:noFill/>
                    </a:lnB>
                    <a:solidFill>
                      <a:srgbClr val="EFEFEF"/>
                    </a:solidFill>
                  </a:tcPr>
                </a:tc>
                <a:tc>
                  <a:txBody>
                    <a:bodyPr/>
                    <a:lstStyle/>
                    <a:p>
                      <a:pPr>
                        <a:spcAft>
                          <a:spcPts val="0"/>
                        </a:spcAft>
                      </a:pPr>
                      <a:r>
                        <a:rPr lang="en-US" sz="800">
                          <a:solidFill>
                            <a:srgbClr val="000000"/>
                          </a:solidFill>
                          <a:effectLst/>
                          <a:latin typeface="Tahoma"/>
                          <a:ea typeface="SimSun"/>
                          <a:cs typeface="Times New Roman"/>
                        </a:rPr>
                        <a:t>Objective Evidence:</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gridSpan="4">
                  <a:txBody>
                    <a:bodyPr/>
                    <a:lstStyle/>
                    <a:p>
                      <a:pPr marR="170815">
                        <a:spcAft>
                          <a:spcPts val="0"/>
                        </a:spcAft>
                      </a:pPr>
                      <a:r>
                        <a:rPr lang="en-US" sz="800" dirty="0">
                          <a:solidFill>
                            <a:srgbClr val="000080"/>
                          </a:solidFill>
                          <a:effectLst/>
                          <a:latin typeface="Tahoma"/>
                          <a:ea typeface="SimSun"/>
                          <a:cs typeface="Times New Roman"/>
                        </a:rPr>
                        <a:t>Testing Report No:12CB1001-A-1 :</a:t>
                      </a:r>
                      <a:br>
                        <a:rPr lang="en-US" sz="800" dirty="0">
                          <a:solidFill>
                            <a:srgbClr val="000080"/>
                          </a:solidFill>
                          <a:effectLst/>
                          <a:latin typeface="Tahoma"/>
                          <a:ea typeface="SimSun"/>
                          <a:cs typeface="Times New Roman"/>
                        </a:rPr>
                      </a:br>
                      <a:r>
                        <a:rPr lang="en-US" sz="800" dirty="0">
                          <a:solidFill>
                            <a:srgbClr val="000080"/>
                          </a:solidFill>
                          <a:effectLst/>
                          <a:latin typeface="Tahoma"/>
                          <a:ea typeface="SimSun"/>
                          <a:cs typeface="Times New Roman"/>
                        </a:rPr>
                        <a:t> </a:t>
                      </a:r>
                      <a:br>
                        <a:rPr lang="en-US" sz="800" dirty="0">
                          <a:solidFill>
                            <a:srgbClr val="000080"/>
                          </a:solidFill>
                          <a:effectLst/>
                          <a:latin typeface="Tahoma"/>
                          <a:ea typeface="SimSun"/>
                          <a:cs typeface="Times New Roman"/>
                        </a:rPr>
                      </a:br>
                      <a:r>
                        <a:rPr lang="en-US" sz="800" dirty="0">
                          <a:solidFill>
                            <a:srgbClr val="000080"/>
                          </a:solidFill>
                          <a:effectLst/>
                          <a:latin typeface="Tahoma"/>
                          <a:ea typeface="SimSun"/>
                          <a:cs typeface="Times New Roman"/>
                        </a:rPr>
                        <a:t>The Records of  lithium ion battery vibration </a:t>
                      </a:r>
                      <a:r>
                        <a:rPr lang="en-US" sz="800" dirty="0" err="1">
                          <a:solidFill>
                            <a:srgbClr val="000080"/>
                          </a:solidFill>
                          <a:effectLst/>
                          <a:latin typeface="Tahoma"/>
                          <a:ea typeface="SimSun"/>
                          <a:cs typeface="Times New Roman"/>
                        </a:rPr>
                        <a:t>test,crushing</a:t>
                      </a:r>
                      <a:r>
                        <a:rPr lang="en-US" sz="800" dirty="0">
                          <a:solidFill>
                            <a:srgbClr val="000080"/>
                          </a:solidFill>
                          <a:effectLst/>
                          <a:latin typeface="Tahoma"/>
                          <a:ea typeface="SimSun"/>
                          <a:cs typeface="Times New Roman"/>
                        </a:rPr>
                        <a:t> of cells and low-pressure test, etc. were reviewed.  The data and the description of testing results were printed. They were not recorded by the testing staff at the time of testing</a:t>
                      </a:r>
                      <a:r>
                        <a:rPr lang="en-US" sz="800" dirty="0" smtClean="0">
                          <a:solidFill>
                            <a:srgbClr val="000080"/>
                          </a:solidFill>
                          <a:effectLst/>
                          <a:latin typeface="Tahoma"/>
                          <a:ea typeface="SimSun"/>
                          <a:cs typeface="Times New Roman"/>
                        </a:rPr>
                        <a:t>.</a:t>
                      </a:r>
                      <a:r>
                        <a:rPr lang="en-US" sz="800" dirty="0">
                          <a:solidFill>
                            <a:srgbClr val="000080"/>
                          </a:solidFill>
                          <a:effectLst/>
                          <a:latin typeface="Tahoma"/>
                          <a:ea typeface="SimSun"/>
                          <a:cs typeface="Times New Roman"/>
                        </a:rPr>
                        <a:t/>
                      </a:r>
                      <a:br>
                        <a:rPr lang="en-US" sz="800" dirty="0">
                          <a:solidFill>
                            <a:srgbClr val="000080"/>
                          </a:solidFill>
                          <a:effectLst/>
                          <a:latin typeface="Tahoma"/>
                          <a:ea typeface="SimSun"/>
                          <a:cs typeface="Times New Roman"/>
                        </a:rPr>
                      </a:br>
                      <a:r>
                        <a:rPr lang="en-US" sz="800" dirty="0">
                          <a:solidFill>
                            <a:srgbClr val="000080"/>
                          </a:solidFill>
                          <a:effectLst/>
                          <a:latin typeface="Tahoma"/>
                          <a:ea typeface="SimSun"/>
                          <a:cs typeface="Times New Roman"/>
                        </a:rPr>
                        <a:t>    </a:t>
                      </a:r>
                      <a:endParaRPr lang="en-US" sz="800" dirty="0">
                        <a:effectLst/>
                        <a:latin typeface="Calibri"/>
                        <a:ea typeface="SimSun"/>
                        <a:cs typeface="Times New Roman"/>
                      </a:endParaRPr>
                    </a:p>
                  </a:txBody>
                  <a:tcPr marL="0" marR="0" marT="0" marB="0">
                    <a:lnL>
                      <a:noFill/>
                    </a:lnL>
                    <a:lnR w="19050" cap="flat" cmpd="sng" algn="ctr">
                      <a:solidFill>
                        <a:srgbClr val="808080"/>
                      </a:solidFill>
                      <a:prstDash val="solid"/>
                      <a:round/>
                      <a:headEnd type="none" w="med" len="med"/>
                      <a:tailEnd type="none" w="med" len="med"/>
                    </a:lnR>
                    <a:lnT>
                      <a:noFill/>
                    </a:lnT>
                    <a:lnB>
                      <a:noFill/>
                    </a:lnB>
                    <a:solidFill>
                      <a:srgbClr val="EFEFEF"/>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104616">
                <a:tc>
                  <a:txBody>
                    <a:bodyPr/>
                    <a:lstStyle/>
                    <a:p>
                      <a:pPr marL="19050">
                        <a:spcAft>
                          <a:spcPts val="0"/>
                        </a:spcAft>
                      </a:pPr>
                      <a:r>
                        <a:rPr lang="en-US" sz="800" dirty="0">
                          <a:solidFill>
                            <a:srgbClr val="000080"/>
                          </a:solidFill>
                          <a:effectLst/>
                          <a:latin typeface="Tahoma"/>
                          <a:ea typeface="SimSun"/>
                          <a:cs typeface="Times New Roman"/>
                        </a:rPr>
                        <a:t> </a:t>
                      </a:r>
                      <a:endParaRPr lang="en-US" sz="800" dirty="0">
                        <a:effectLst/>
                        <a:latin typeface="Calibri"/>
                        <a:ea typeface="SimSun"/>
                        <a:cs typeface="Times New Roman"/>
                      </a:endParaRPr>
                    </a:p>
                  </a:txBody>
                  <a:tcPr marL="0" marR="0" marT="0" marB="0">
                    <a:lnL w="19050" cap="flat" cmpd="sng" algn="ctr">
                      <a:solidFill>
                        <a:srgbClr val="808080"/>
                      </a:solidFill>
                      <a:prstDash val="solid"/>
                      <a:round/>
                      <a:headEnd type="none" w="med" len="med"/>
                      <a:tailEnd type="none" w="med" len="med"/>
                    </a:lnL>
                    <a:lnR>
                      <a:noFill/>
                    </a:lnR>
                    <a:lnT>
                      <a:noFill/>
                    </a:lnT>
                    <a:lnB>
                      <a:noFill/>
                    </a:lnB>
                    <a:solidFill>
                      <a:srgbClr val="EFEFEF"/>
                    </a:solidFill>
                  </a:tcPr>
                </a:tc>
                <a:tc>
                  <a:txBody>
                    <a:bodyPr/>
                    <a:lstStyle/>
                    <a:p>
                      <a:pPr>
                        <a:spcAft>
                          <a:spcPts val="0"/>
                        </a:spcAft>
                      </a:pPr>
                      <a:r>
                        <a:rPr lang="en-US" sz="800">
                          <a:solidFill>
                            <a:srgbClr val="000000"/>
                          </a:solidFill>
                          <a:effectLst/>
                          <a:latin typeface="Tahoma"/>
                          <a:ea typeface="SimSun"/>
                          <a:cs typeface="Times New Roman"/>
                        </a:rPr>
                        <a:t>Attachments/Comments:</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0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0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0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0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w="19050" cap="flat" cmpd="sng" algn="ctr">
                      <a:solidFill>
                        <a:srgbClr val="808080"/>
                      </a:solidFill>
                      <a:prstDash val="solid"/>
                      <a:round/>
                      <a:headEnd type="none" w="med" len="med"/>
                      <a:tailEnd type="none" w="med" len="med"/>
                    </a:lnR>
                    <a:lnT>
                      <a:noFill/>
                    </a:lnT>
                    <a:lnB>
                      <a:noFill/>
                    </a:lnB>
                    <a:solidFill>
                      <a:srgbClr val="EFEFEF"/>
                    </a:solidFill>
                  </a:tcPr>
                </a:tc>
              </a:tr>
              <a:tr h="1392229">
                <a:tc>
                  <a:txBody>
                    <a:bodyPr/>
                    <a:lstStyle/>
                    <a:p>
                      <a:pPr marL="19050" indent="130810">
                        <a:spcAft>
                          <a:spcPts val="0"/>
                        </a:spcAft>
                      </a:pPr>
                      <a:r>
                        <a:rPr lang="en-US" sz="800" dirty="0">
                          <a:solidFill>
                            <a:srgbClr val="000000"/>
                          </a:solidFill>
                          <a:effectLst/>
                          <a:latin typeface="Tahoma"/>
                          <a:ea typeface="SimSun"/>
                          <a:cs typeface="Times New Roman"/>
                        </a:rPr>
                        <a:t> </a:t>
                      </a:r>
                      <a:endParaRPr lang="en-US" sz="800" dirty="0">
                        <a:effectLst/>
                        <a:latin typeface="Calibri"/>
                        <a:ea typeface="SimSun"/>
                        <a:cs typeface="Times New Roman"/>
                      </a:endParaRPr>
                    </a:p>
                  </a:txBody>
                  <a:tcPr marL="0" marR="0" marT="0" marB="0">
                    <a:lnL w="19050" cap="flat" cmpd="sng" algn="ctr">
                      <a:solidFill>
                        <a:srgbClr val="808080"/>
                      </a:solidFill>
                      <a:prstDash val="solid"/>
                      <a:round/>
                      <a:headEnd type="none" w="med" len="med"/>
                      <a:tailEnd type="none" w="med" len="med"/>
                    </a:lnL>
                    <a:lnR>
                      <a:noFill/>
                    </a:lnR>
                    <a:lnT>
                      <a:noFill/>
                    </a:lnT>
                    <a:lnB>
                      <a:noFill/>
                    </a:lnB>
                    <a:solidFill>
                      <a:srgbClr val="EFEFEF"/>
                    </a:solidFill>
                  </a:tcPr>
                </a:tc>
                <a:tc gridSpan="5">
                  <a:txBody>
                    <a:bodyPr/>
                    <a:lstStyle/>
                    <a:p>
                      <a:pPr marR="170815">
                        <a:spcAft>
                          <a:spcPts val="0"/>
                        </a:spcAft>
                      </a:pPr>
                      <a:r>
                        <a:rPr lang="en-US" sz="800" dirty="0">
                          <a:solidFill>
                            <a:srgbClr val="000080"/>
                          </a:solidFill>
                          <a:effectLst/>
                          <a:latin typeface="Tahoma"/>
                          <a:ea typeface="SimSun"/>
                          <a:cs typeface="Times New Roman"/>
                        </a:rPr>
                        <a:t>  </a:t>
                      </a:r>
                      <a:r>
                        <a:rPr lang="en-US" sz="800" dirty="0">
                          <a:solidFill>
                            <a:srgbClr val="000000"/>
                          </a:solidFill>
                          <a:effectLst/>
                          <a:latin typeface="SimSun"/>
                          <a:ea typeface="SimSun"/>
                          <a:cs typeface="SimSun"/>
                        </a:rPr>
                        <a:t>  </a:t>
                      </a:r>
                      <a:endParaRPr lang="en-US" sz="800" dirty="0">
                        <a:effectLst/>
                        <a:latin typeface="Calibri"/>
                        <a:ea typeface="SimSun"/>
                        <a:cs typeface="Times New Roman"/>
                      </a:endParaRPr>
                    </a:p>
                    <a:p>
                      <a:pPr marR="170815">
                        <a:spcAft>
                          <a:spcPts val="0"/>
                        </a:spcAft>
                      </a:pPr>
                      <a:r>
                        <a:rPr lang="en-US" sz="800" b="1" dirty="0">
                          <a:solidFill>
                            <a:srgbClr val="000000"/>
                          </a:solidFill>
                          <a:effectLst/>
                          <a:latin typeface="Tahoma"/>
                          <a:ea typeface="SimSun"/>
                          <a:cs typeface="Times New Roman"/>
                        </a:rPr>
                        <a:t>From:</a:t>
                      </a:r>
                      <a:r>
                        <a:rPr lang="en-US" sz="800" dirty="0">
                          <a:solidFill>
                            <a:srgbClr val="000000"/>
                          </a:solidFill>
                          <a:effectLst/>
                          <a:latin typeface="Tahoma"/>
                          <a:ea typeface="SimSun"/>
                          <a:cs typeface="Times New Roman"/>
                        </a:rPr>
                        <a:t> Wu, Jamway </a:t>
                      </a:r>
                      <a:r>
                        <a:rPr lang="en-US" sz="800" b="1" dirty="0">
                          <a:solidFill>
                            <a:srgbClr val="000000"/>
                          </a:solidFill>
                          <a:effectLst/>
                          <a:latin typeface="Tahoma"/>
                          <a:ea typeface="SimSun"/>
                          <a:cs typeface="Times New Roman"/>
                        </a:rPr>
                        <a:t>Sent:</a:t>
                      </a:r>
                      <a:r>
                        <a:rPr lang="en-US" sz="800" dirty="0">
                          <a:solidFill>
                            <a:srgbClr val="000000"/>
                          </a:solidFill>
                          <a:effectLst/>
                          <a:latin typeface="Tahoma"/>
                          <a:ea typeface="SimSun"/>
                          <a:cs typeface="Times New Roman"/>
                        </a:rPr>
                        <a:t> Tuesday, July 02, 2013 9:08 </a:t>
                      </a:r>
                      <a:r>
                        <a:rPr lang="en-US" sz="800" dirty="0" err="1">
                          <a:solidFill>
                            <a:srgbClr val="000000"/>
                          </a:solidFill>
                          <a:effectLst/>
                          <a:latin typeface="Tahoma"/>
                          <a:ea typeface="SimSun"/>
                          <a:cs typeface="Times New Roman"/>
                        </a:rPr>
                        <a:t>PM</a:t>
                      </a:r>
                      <a:r>
                        <a:rPr lang="en-US" sz="800" b="1" dirty="0" err="1">
                          <a:solidFill>
                            <a:srgbClr val="000000"/>
                          </a:solidFill>
                          <a:effectLst/>
                          <a:latin typeface="Tahoma"/>
                          <a:ea typeface="SimSun"/>
                          <a:cs typeface="Times New Roman"/>
                        </a:rPr>
                        <a:t>To</a:t>
                      </a:r>
                      <a:r>
                        <a:rPr lang="en-US" sz="800" b="1" dirty="0">
                          <a:solidFill>
                            <a:srgbClr val="000000"/>
                          </a:solidFill>
                          <a:effectLst/>
                          <a:latin typeface="Tahoma"/>
                          <a:ea typeface="SimSun"/>
                          <a:cs typeface="Times New Roman"/>
                        </a:rPr>
                        <a:t>:</a:t>
                      </a:r>
                      <a:r>
                        <a:rPr lang="en-US" sz="800" dirty="0">
                          <a:solidFill>
                            <a:srgbClr val="000000"/>
                          </a:solidFill>
                          <a:effectLst/>
                          <a:latin typeface="Tahoma"/>
                          <a:ea typeface="SimSun"/>
                          <a:cs typeface="Times New Roman"/>
                        </a:rPr>
                        <a:t> Huang, </a:t>
                      </a:r>
                      <a:r>
                        <a:rPr lang="en-US" sz="800" dirty="0" err="1">
                          <a:solidFill>
                            <a:srgbClr val="000000"/>
                          </a:solidFill>
                          <a:effectLst/>
                          <a:latin typeface="Tahoma"/>
                          <a:ea typeface="SimSun"/>
                          <a:cs typeface="Times New Roman"/>
                        </a:rPr>
                        <a:t>Kai</a:t>
                      </a:r>
                      <a:r>
                        <a:rPr lang="en-US" sz="800" b="1" dirty="0" err="1">
                          <a:solidFill>
                            <a:srgbClr val="000000"/>
                          </a:solidFill>
                          <a:effectLst/>
                          <a:latin typeface="Tahoma"/>
                          <a:ea typeface="SimSun"/>
                          <a:cs typeface="Times New Roman"/>
                        </a:rPr>
                        <a:t>Cc</a:t>
                      </a:r>
                      <a:r>
                        <a:rPr lang="en-US" sz="800" b="1" dirty="0">
                          <a:solidFill>
                            <a:srgbClr val="000000"/>
                          </a:solidFill>
                          <a:effectLst/>
                          <a:latin typeface="Tahoma"/>
                          <a:ea typeface="SimSun"/>
                          <a:cs typeface="Times New Roman"/>
                        </a:rPr>
                        <a:t>:</a:t>
                      </a:r>
                      <a:r>
                        <a:rPr lang="en-US" sz="800" dirty="0">
                          <a:solidFill>
                            <a:srgbClr val="000000"/>
                          </a:solidFill>
                          <a:effectLst/>
                          <a:latin typeface="Tahoma"/>
                          <a:ea typeface="SimSun"/>
                          <a:cs typeface="Times New Roman"/>
                        </a:rPr>
                        <a:t> Qin, Erica; Li, Funny; Liu, Lily; Chen, </a:t>
                      </a:r>
                      <a:r>
                        <a:rPr lang="en-US" sz="800" dirty="0" err="1">
                          <a:solidFill>
                            <a:srgbClr val="000000"/>
                          </a:solidFill>
                          <a:effectLst/>
                          <a:latin typeface="Tahoma"/>
                          <a:ea typeface="SimSun"/>
                          <a:cs typeface="Times New Roman"/>
                        </a:rPr>
                        <a:t>Nelson</a:t>
                      </a:r>
                      <a:r>
                        <a:rPr lang="en-US" sz="800" b="1" dirty="0" err="1">
                          <a:solidFill>
                            <a:srgbClr val="000000"/>
                          </a:solidFill>
                          <a:effectLst/>
                          <a:latin typeface="Tahoma"/>
                          <a:ea typeface="SimSun"/>
                          <a:cs typeface="Times New Roman"/>
                        </a:rPr>
                        <a:t>Subject</a:t>
                      </a:r>
                      <a:r>
                        <a:rPr lang="en-US" sz="800" b="1" dirty="0">
                          <a:solidFill>
                            <a:srgbClr val="000000"/>
                          </a:solidFill>
                          <a:effectLst/>
                          <a:latin typeface="Tahoma"/>
                          <a:ea typeface="SimSun"/>
                          <a:cs typeface="Times New Roman"/>
                        </a:rPr>
                        <a:t>:</a:t>
                      </a:r>
                      <a:r>
                        <a:rPr lang="en-US" sz="800" dirty="0">
                          <a:solidFill>
                            <a:srgbClr val="000000"/>
                          </a:solidFill>
                          <a:effectLst/>
                          <a:latin typeface="Tahoma"/>
                          <a:ea typeface="SimSun"/>
                          <a:cs typeface="Times New Roman"/>
                        </a:rPr>
                        <a:t> RE: Seeking your clarification on CAR 133912082</a:t>
                      </a:r>
                      <a:endParaRPr lang="en-US" sz="800" dirty="0">
                        <a:effectLst/>
                        <a:latin typeface="Calibri"/>
                        <a:ea typeface="SimSun"/>
                        <a:cs typeface="Times New Roman"/>
                      </a:endParaRPr>
                    </a:p>
                    <a:p>
                      <a:pPr marR="170815">
                        <a:spcAft>
                          <a:spcPts val="0"/>
                        </a:spcAft>
                      </a:pPr>
                      <a:r>
                        <a:rPr lang="en-US" sz="800" dirty="0">
                          <a:solidFill>
                            <a:srgbClr val="000000"/>
                          </a:solidFill>
                          <a:effectLst/>
                          <a:latin typeface="Tahoma"/>
                          <a:ea typeface="SimSun"/>
                          <a:cs typeface="Times New Roman"/>
                        </a:rPr>
                        <a:t> </a:t>
                      </a:r>
                      <a:endParaRPr lang="en-US" sz="800" dirty="0">
                        <a:effectLst/>
                        <a:latin typeface="Calibri"/>
                        <a:ea typeface="SimSun"/>
                        <a:cs typeface="Times New Roman"/>
                      </a:endParaRPr>
                    </a:p>
                    <a:p>
                      <a:pPr marR="170815">
                        <a:spcAft>
                          <a:spcPts val="0"/>
                        </a:spcAft>
                      </a:pPr>
                      <a:r>
                        <a:rPr lang="en-US" sz="800" dirty="0">
                          <a:solidFill>
                            <a:srgbClr val="000000"/>
                          </a:solidFill>
                          <a:effectLst/>
                          <a:latin typeface="Calibri"/>
                          <a:ea typeface="SimSun"/>
                          <a:cs typeface="Calibri"/>
                        </a:rPr>
                        <a:t>Hi Kyle,</a:t>
                      </a:r>
                      <a:endParaRPr lang="en-US" sz="800" dirty="0">
                        <a:effectLst/>
                        <a:latin typeface="Calibri"/>
                        <a:ea typeface="SimSun"/>
                        <a:cs typeface="Times New Roman"/>
                      </a:endParaRPr>
                    </a:p>
                    <a:p>
                      <a:pPr marR="170815">
                        <a:spcAft>
                          <a:spcPts val="0"/>
                        </a:spcAft>
                      </a:pPr>
                      <a:r>
                        <a:rPr lang="en-US" sz="800" dirty="0">
                          <a:solidFill>
                            <a:srgbClr val="000000"/>
                          </a:solidFill>
                          <a:effectLst/>
                          <a:latin typeface="Calibri"/>
                          <a:ea typeface="SimSun"/>
                          <a:cs typeface="Calibri"/>
                        </a:rPr>
                        <a:t> </a:t>
                      </a:r>
                      <a:endParaRPr lang="en-US" sz="800" dirty="0">
                        <a:effectLst/>
                        <a:latin typeface="Calibri"/>
                        <a:ea typeface="SimSun"/>
                        <a:cs typeface="Times New Roman"/>
                      </a:endParaRPr>
                    </a:p>
                    <a:p>
                      <a:pPr marR="170815">
                        <a:spcAft>
                          <a:spcPts val="0"/>
                        </a:spcAft>
                      </a:pPr>
                      <a:r>
                        <a:rPr lang="en-US" sz="800" dirty="0">
                          <a:solidFill>
                            <a:srgbClr val="000000"/>
                          </a:solidFill>
                          <a:effectLst/>
                          <a:latin typeface="Calibri"/>
                          <a:ea typeface="SimSun"/>
                          <a:cs typeface="Calibri"/>
                        </a:rPr>
                        <a:t>The reality for this case is, at the end of the test, technician went to the observe the final test result after test completed, and did some works for taking away the tested sample from the fixture and cleaning the fixture,  then he moved to the laptop which was 10 meters away from the testing area to record the result in his laptop. Frankly there was a few minutes passed from observing the final result to recording it. </a:t>
                      </a:r>
                      <a:endParaRPr lang="en-US" sz="800" dirty="0">
                        <a:effectLst/>
                        <a:latin typeface="Calibri"/>
                        <a:ea typeface="SimSun"/>
                        <a:cs typeface="Times New Roman"/>
                      </a:endParaRPr>
                    </a:p>
                    <a:p>
                      <a:pPr marR="170815">
                        <a:spcAft>
                          <a:spcPts val="0"/>
                        </a:spcAft>
                      </a:pPr>
                      <a:r>
                        <a:rPr lang="en-US" sz="800" dirty="0">
                          <a:solidFill>
                            <a:srgbClr val="000000"/>
                          </a:solidFill>
                          <a:effectLst/>
                          <a:latin typeface="Calibri"/>
                          <a:ea typeface="SimSun"/>
                          <a:cs typeface="Calibri"/>
                        </a:rPr>
                        <a:t> </a:t>
                      </a:r>
                      <a:endParaRPr lang="en-US" sz="800" dirty="0">
                        <a:effectLst/>
                        <a:latin typeface="Calibri"/>
                        <a:ea typeface="SimSun"/>
                        <a:cs typeface="Times New Roman"/>
                      </a:endParaRPr>
                    </a:p>
                    <a:p>
                      <a:pPr marR="170815">
                        <a:spcAft>
                          <a:spcPts val="0"/>
                        </a:spcAft>
                      </a:pPr>
                      <a:r>
                        <a:rPr lang="en-US" sz="800" dirty="0">
                          <a:solidFill>
                            <a:srgbClr val="000000"/>
                          </a:solidFill>
                          <a:effectLst/>
                          <a:latin typeface="Calibri"/>
                          <a:ea typeface="SimSun"/>
                          <a:cs typeface="Calibri"/>
                        </a:rPr>
                        <a:t>The argument between CNAS auditor and our representative is, they require the “</a:t>
                      </a:r>
                      <a:r>
                        <a:rPr lang="zh-CN" sz="800" dirty="0">
                          <a:solidFill>
                            <a:srgbClr val="000000"/>
                          </a:solidFill>
                          <a:effectLst/>
                          <a:latin typeface="Calibri"/>
                          <a:ea typeface="SimSun"/>
                          <a:cs typeface="SimSun"/>
                        </a:rPr>
                        <a:t>第一时间</a:t>
                      </a:r>
                      <a:r>
                        <a:rPr lang="en-US" sz="800" dirty="0">
                          <a:solidFill>
                            <a:srgbClr val="000000"/>
                          </a:solidFill>
                          <a:effectLst/>
                          <a:latin typeface="Calibri"/>
                          <a:ea typeface="SimSun"/>
                          <a:cs typeface="Calibri"/>
                        </a:rPr>
                        <a:t>” but we claimed that we did not do any other test before recording the test result. However, we could not show the concrete evidence that the record is in “</a:t>
                      </a:r>
                      <a:r>
                        <a:rPr lang="zh-CN" sz="800" dirty="0">
                          <a:solidFill>
                            <a:srgbClr val="000000"/>
                          </a:solidFill>
                          <a:effectLst/>
                          <a:latin typeface="Calibri"/>
                          <a:ea typeface="SimSun"/>
                          <a:cs typeface="SimSun"/>
                        </a:rPr>
                        <a:t>第一时间</a:t>
                      </a:r>
                      <a:r>
                        <a:rPr lang="en-US" sz="800" dirty="0">
                          <a:solidFill>
                            <a:srgbClr val="000000"/>
                          </a:solidFill>
                          <a:effectLst/>
                          <a:latin typeface="Calibri"/>
                          <a:ea typeface="SimSun"/>
                          <a:cs typeface="Calibri"/>
                        </a:rPr>
                        <a:t>” because everything in our record is electronic even we print it out.</a:t>
                      </a:r>
                      <a:endParaRPr lang="en-US" sz="800" dirty="0">
                        <a:effectLst/>
                        <a:latin typeface="Calibri"/>
                        <a:ea typeface="SimSun"/>
                        <a:cs typeface="Times New Roman"/>
                      </a:endParaRPr>
                    </a:p>
                    <a:p>
                      <a:pPr marR="170815">
                        <a:spcAft>
                          <a:spcPts val="0"/>
                        </a:spcAft>
                      </a:pPr>
                      <a:r>
                        <a:rPr lang="en-US" sz="800" dirty="0">
                          <a:solidFill>
                            <a:srgbClr val="000000"/>
                          </a:solidFill>
                          <a:effectLst/>
                          <a:latin typeface="SimSun"/>
                          <a:ea typeface="SimSun"/>
                          <a:cs typeface="SimSun"/>
                        </a:rPr>
                        <a:t> </a:t>
                      </a:r>
                      <a:endParaRPr lang="en-US" sz="800" dirty="0">
                        <a:effectLst/>
                        <a:latin typeface="Calibri"/>
                        <a:ea typeface="SimSun"/>
                        <a:cs typeface="Times New Roman"/>
                      </a:endParaRPr>
                    </a:p>
                  </a:txBody>
                  <a:tcPr marL="0" marR="0" marT="0" marB="0">
                    <a:lnL>
                      <a:noFill/>
                    </a:lnL>
                    <a:lnR w="19050" cap="flat" cmpd="sng" algn="ctr">
                      <a:solidFill>
                        <a:srgbClr val="808080"/>
                      </a:solidFill>
                      <a:prstDash val="solid"/>
                      <a:round/>
                      <a:headEnd type="none" w="med" len="med"/>
                      <a:tailEnd type="none" w="med" len="med"/>
                    </a:lnR>
                    <a:lnT>
                      <a:noFill/>
                    </a:lnT>
                    <a:lnB>
                      <a:noFill/>
                    </a:lnB>
                    <a:solidFill>
                      <a:srgbClr val="EFEFE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19065">
                <a:tc>
                  <a:txBody>
                    <a:bodyPr/>
                    <a:lstStyle/>
                    <a:p>
                      <a:pPr marL="19050" indent="138430">
                        <a:spcAft>
                          <a:spcPts val="0"/>
                        </a:spcAft>
                      </a:pPr>
                      <a:r>
                        <a:rPr lang="en-US" sz="800" dirty="0">
                          <a:solidFill>
                            <a:srgbClr val="000000"/>
                          </a:solidFill>
                          <a:effectLst/>
                          <a:latin typeface="SimSun"/>
                          <a:ea typeface="SimSun"/>
                          <a:cs typeface="SimSun"/>
                        </a:rPr>
                        <a:t> </a:t>
                      </a:r>
                      <a:endParaRPr lang="en-US" sz="800" dirty="0">
                        <a:effectLst/>
                        <a:latin typeface="Calibri"/>
                        <a:ea typeface="SimSun"/>
                        <a:cs typeface="Times New Roman"/>
                      </a:endParaRPr>
                    </a:p>
                  </a:txBody>
                  <a:tcPr marL="0" marR="0" marT="0" marB="0">
                    <a:lnL w="19050" cap="flat" cmpd="sng" algn="ctr">
                      <a:solidFill>
                        <a:srgbClr val="808080"/>
                      </a:solidFill>
                      <a:prstDash val="solid"/>
                      <a:round/>
                      <a:headEnd type="none" w="med" len="med"/>
                      <a:tailEnd type="none" w="med" len="med"/>
                    </a:lnL>
                    <a:lnR>
                      <a:noFill/>
                    </a:lnR>
                    <a:lnT>
                      <a:noFill/>
                    </a:lnT>
                    <a:lnB>
                      <a:noFill/>
                    </a:lnB>
                    <a:solidFill>
                      <a:srgbClr val="EFEFEF"/>
                    </a:solidFill>
                  </a:tcPr>
                </a:tc>
                <a:tc>
                  <a:txBody>
                    <a:bodyPr/>
                    <a:lstStyle/>
                    <a:p>
                      <a:pPr>
                        <a:spcAft>
                          <a:spcPts val="0"/>
                        </a:spcAft>
                      </a:pPr>
                      <a:r>
                        <a:rPr lang="en-US" sz="800">
                          <a:solidFill>
                            <a:srgbClr val="000000"/>
                          </a:solidFill>
                          <a:effectLst/>
                          <a:latin typeface="Tahoma"/>
                          <a:ea typeface="SimSun"/>
                          <a:cs typeface="Times New Roman"/>
                        </a:rPr>
                        <a:t>Standard Category:</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dirty="0">
                          <a:solidFill>
                            <a:srgbClr val="000080"/>
                          </a:solidFill>
                          <a:effectLst/>
                          <a:latin typeface="Tahoma"/>
                          <a:ea typeface="SimSun"/>
                          <a:cs typeface="Times New Roman"/>
                        </a:rPr>
                        <a:t>Records</a:t>
                      </a:r>
                      <a:endParaRPr lang="en-US" sz="800" dirty="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indent="133985">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00"/>
                          </a:solidFill>
                          <a:effectLst/>
                          <a:latin typeface="Tahoma"/>
                          <a:ea typeface="SimSun"/>
                          <a:cs typeface="Times New Roman"/>
                        </a:rPr>
                        <a:t>Owner’s Org./Function:</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dirty="0">
                          <a:solidFill>
                            <a:srgbClr val="000080"/>
                          </a:solidFill>
                          <a:effectLst/>
                          <a:latin typeface="Tahoma"/>
                          <a:ea typeface="SimSun"/>
                          <a:cs typeface="Times New Roman"/>
                        </a:rPr>
                        <a:t>Global Labs</a:t>
                      </a:r>
                      <a:endParaRPr lang="en-US" sz="800" dirty="0">
                        <a:effectLst/>
                        <a:latin typeface="Calibri"/>
                        <a:ea typeface="SimSun"/>
                        <a:cs typeface="Times New Roman"/>
                      </a:endParaRPr>
                    </a:p>
                  </a:txBody>
                  <a:tcPr marL="0" marR="0" marT="0" marB="0">
                    <a:lnL>
                      <a:noFill/>
                    </a:lnL>
                    <a:lnR w="19050" cap="flat" cmpd="sng" algn="ctr">
                      <a:solidFill>
                        <a:srgbClr val="808080"/>
                      </a:solidFill>
                      <a:prstDash val="solid"/>
                      <a:round/>
                      <a:headEnd type="none" w="med" len="med"/>
                      <a:tailEnd type="none" w="med" len="med"/>
                    </a:lnR>
                    <a:lnT>
                      <a:noFill/>
                    </a:lnT>
                    <a:lnB>
                      <a:noFill/>
                    </a:lnB>
                    <a:solidFill>
                      <a:srgbClr val="EFEFEF"/>
                    </a:solidFill>
                  </a:tcPr>
                </a:tc>
              </a:tr>
            </a:tbl>
          </a:graphicData>
        </a:graphic>
      </p:graphicFrame>
      <p:sp>
        <p:nvSpPr>
          <p:cNvPr id="11" name="Rectangle 43"/>
          <p:cNvSpPr>
            <a:spLocks noChangeArrowheads="1"/>
          </p:cNvSpPr>
          <p:nvPr/>
        </p:nvSpPr>
        <p:spPr bwMode="auto">
          <a:xfrm>
            <a:off x="2628900" y="15986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130175"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9" name="圆角矩形标注 4"/>
          <p:cNvSpPr/>
          <p:nvPr/>
        </p:nvSpPr>
        <p:spPr>
          <a:xfrm>
            <a:off x="6427972" y="3388818"/>
            <a:ext cx="2478831" cy="2569580"/>
          </a:xfrm>
          <a:prstGeom prst="wedgeRoundRectCallout">
            <a:avLst>
              <a:gd name="adj1" fmla="val -72095"/>
              <a:gd name="adj2" fmla="val -4540"/>
              <a:gd name="adj3" fmla="val 16667"/>
            </a:avLst>
          </a:prstGeom>
          <a:solidFill>
            <a:schemeClr val="accent4">
              <a:lumMod val="75000"/>
            </a:schemeClr>
          </a:solidFill>
          <a:ln/>
        </p:spPr>
        <p:style>
          <a:lnRef idx="3">
            <a:schemeClr val="lt1"/>
          </a:lnRef>
          <a:fillRef idx="1">
            <a:schemeClr val="accent4"/>
          </a:fillRef>
          <a:effectRef idx="1">
            <a:schemeClr val="accent4"/>
          </a:effectRef>
          <a:fontRef idx="minor">
            <a:schemeClr val="lt1"/>
          </a:fontRef>
        </p:style>
        <p:txBody>
          <a:bodyPr rtlCol="0" anchor="t"/>
          <a:lstStyle/>
          <a:p>
            <a:pPr>
              <a:spcBef>
                <a:spcPts val="0"/>
              </a:spcBef>
              <a:spcAft>
                <a:spcPts val="0"/>
              </a:spcAft>
            </a:pPr>
            <a:r>
              <a:rPr lang="en-US" sz="1400" dirty="0" smtClean="0">
                <a:solidFill>
                  <a:prstClr val="white"/>
                </a:solidFill>
                <a:ea typeface="Times New Roman"/>
                <a:cs typeface="Times New Roman"/>
              </a:rPr>
              <a:t>In order to clarify the actual situation with CAR trainer and supporter, the related communication information was attached.</a:t>
            </a:r>
          </a:p>
          <a:p>
            <a:pPr>
              <a:spcBef>
                <a:spcPts val="0"/>
              </a:spcBef>
              <a:spcAft>
                <a:spcPts val="0"/>
              </a:spcAft>
            </a:pPr>
            <a:endParaRPr lang="en-US" sz="1400" dirty="0">
              <a:solidFill>
                <a:prstClr val="white"/>
              </a:solidFill>
              <a:ea typeface="Times New Roman"/>
              <a:cs typeface="Times New Roman"/>
            </a:endParaRPr>
          </a:p>
          <a:p>
            <a:pPr>
              <a:spcBef>
                <a:spcPts val="0"/>
              </a:spcBef>
              <a:spcAft>
                <a:spcPts val="0"/>
              </a:spcAft>
            </a:pPr>
            <a:r>
              <a:rPr lang="en-US" sz="1400" dirty="0" smtClean="0">
                <a:solidFill>
                  <a:prstClr val="white"/>
                </a:solidFill>
                <a:ea typeface="Times New Roman"/>
                <a:cs typeface="Times New Roman"/>
              </a:rPr>
              <a:t>It told clear background.</a:t>
            </a:r>
          </a:p>
          <a:p>
            <a:pPr>
              <a:spcBef>
                <a:spcPts val="0"/>
              </a:spcBef>
              <a:spcAft>
                <a:spcPts val="0"/>
              </a:spcAft>
            </a:pPr>
            <a:endParaRPr lang="en-US" sz="1400" dirty="0">
              <a:solidFill>
                <a:prstClr val="white"/>
              </a:solidFill>
              <a:ea typeface="Times New Roman"/>
              <a:cs typeface="Times New Roman"/>
            </a:endParaRPr>
          </a:p>
          <a:p>
            <a:pPr>
              <a:spcBef>
                <a:spcPts val="0"/>
              </a:spcBef>
              <a:spcAft>
                <a:spcPts val="0"/>
              </a:spcAft>
            </a:pPr>
            <a:r>
              <a:rPr lang="en-US" sz="1400" dirty="0" smtClean="0">
                <a:solidFill>
                  <a:prstClr val="white"/>
                </a:solidFill>
                <a:ea typeface="Times New Roman"/>
                <a:cs typeface="Times New Roman"/>
              </a:rPr>
              <a:t>Standard Category was identified correctly.</a:t>
            </a:r>
            <a:endParaRPr lang="en-US" sz="1400" dirty="0">
              <a:solidFill>
                <a:prstClr val="white"/>
              </a:solidFill>
              <a:ea typeface="Times New Roman"/>
              <a:cs typeface="Times New Roman"/>
            </a:endParaRPr>
          </a:p>
        </p:txBody>
      </p:sp>
      <p:sp>
        <p:nvSpPr>
          <p:cNvPr id="20" name="TextBox 19"/>
          <p:cNvSpPr txBox="1"/>
          <p:nvPr/>
        </p:nvSpPr>
        <p:spPr>
          <a:xfrm>
            <a:off x="875224" y="6048659"/>
            <a:ext cx="7900949" cy="538609"/>
          </a:xfrm>
          <a:prstGeom prst="rect">
            <a:avLst/>
          </a:prstGeom>
          <a:solidFill>
            <a:srgbClr val="FFFF00"/>
          </a:solidFill>
          <a:effectLst>
            <a:outerShdw blurRad="50800" dist="76200" dir="2700000" algn="tl" rotWithShape="0">
              <a:prstClr val="black">
                <a:alpha val="40000"/>
              </a:prstClr>
            </a:outerShdw>
          </a:effectLst>
        </p:spPr>
        <p:txBody>
          <a:bodyPr wrap="square" rtlCol="0">
            <a:spAutoFit/>
          </a:bodyPr>
          <a:lstStyle/>
          <a:p>
            <a:pPr marL="171450" indent="-171450">
              <a:spcBef>
                <a:spcPts val="600"/>
              </a:spcBef>
              <a:buFont typeface="Wingdings" pitchFamily="2" charset="2"/>
              <a:buChar char="§"/>
              <a:tabLst>
                <a:tab pos="57150" algn="l"/>
              </a:tabLst>
            </a:pPr>
            <a:r>
              <a:rPr lang="en-US" sz="1200" b="1" dirty="0" smtClean="0">
                <a:solidFill>
                  <a:srgbClr val="0000FF"/>
                </a:solidFill>
              </a:rPr>
              <a:t>[Collaboration] (P) – Fully communication between trainee and trainer</a:t>
            </a:r>
          </a:p>
          <a:p>
            <a:pPr marL="171450" indent="-171450">
              <a:spcBef>
                <a:spcPts val="600"/>
              </a:spcBef>
              <a:buFont typeface="Wingdings" pitchFamily="2" charset="2"/>
              <a:buChar char="§"/>
              <a:tabLst>
                <a:tab pos="57150" algn="l"/>
              </a:tabLst>
            </a:pPr>
            <a:r>
              <a:rPr lang="en-US" sz="1200" b="1" dirty="0" smtClean="0">
                <a:solidFill>
                  <a:srgbClr val="0000FF"/>
                </a:solidFill>
              </a:rPr>
              <a:t>[Integrity] (T) – Clear message provided and clarified.</a:t>
            </a:r>
            <a:endParaRPr lang="en-US" sz="1200" b="1" dirty="0">
              <a:solidFill>
                <a:srgbClr val="0000FF"/>
              </a:solidFill>
            </a:endParaRPr>
          </a:p>
        </p:txBody>
      </p:sp>
    </p:spTree>
    <p:extLst>
      <p:ext uri="{BB962C8B-B14F-4D97-AF65-F5344CB8AC3E}">
        <p14:creationId xmlns:p14="http://schemas.microsoft.com/office/powerpoint/2010/main" val="398107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1000"/>
                                        <p:tgtEl>
                                          <p:spTgt spid="20"/>
                                        </p:tgtEl>
                                      </p:cBhvr>
                                    </p:animEffect>
                                    <p:anim calcmode="lin" valueType="num">
                                      <p:cBhvr>
                                        <p:cTn id="18" dur="1000" fill="hold"/>
                                        <p:tgtEl>
                                          <p:spTgt spid="20"/>
                                        </p:tgtEl>
                                        <p:attrNameLst>
                                          <p:attrName>ppt_x</p:attrName>
                                        </p:attrNameLst>
                                      </p:cBhvr>
                                      <p:tavLst>
                                        <p:tav tm="0">
                                          <p:val>
                                            <p:strVal val="#ppt_x"/>
                                          </p:val>
                                        </p:tav>
                                        <p:tav tm="100000">
                                          <p:val>
                                            <p:strVal val="#ppt_x"/>
                                          </p:val>
                                        </p:tav>
                                      </p:tavLst>
                                    </p:anim>
                                    <p:anim calcmode="lin" valueType="num">
                                      <p:cBhvr>
                                        <p:cTn id="1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9" grpId="0" animBg="1"/>
      <p:bldP spid="2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084182216"/>
              </p:ext>
            </p:extLst>
          </p:nvPr>
        </p:nvGraphicFramePr>
        <p:xfrm>
          <a:off x="283580" y="682906"/>
          <a:ext cx="5815663" cy="5852160"/>
        </p:xfrm>
        <a:graphic>
          <a:graphicData uri="http://schemas.openxmlformats.org/drawingml/2006/table">
            <a:tbl>
              <a:tblPr firstRow="1" firstCol="1" bandRow="1" bandCol="1"/>
              <a:tblGrid>
                <a:gridCol w="1170513"/>
                <a:gridCol w="1586391"/>
                <a:gridCol w="237958"/>
                <a:gridCol w="1110473"/>
                <a:gridCol w="1710328"/>
              </a:tblGrid>
              <a:tr h="90519">
                <a:tc>
                  <a:txBody>
                    <a:bodyPr/>
                    <a:lstStyle/>
                    <a:p>
                      <a:pPr>
                        <a:spcAft>
                          <a:spcPts val="0"/>
                        </a:spcAft>
                      </a:pPr>
                      <a:r>
                        <a:rPr lang="en-US" sz="800" b="1" dirty="0">
                          <a:solidFill>
                            <a:srgbClr val="000000"/>
                          </a:solidFill>
                          <a:effectLst/>
                          <a:latin typeface="Tahoma"/>
                          <a:ea typeface="SimSun"/>
                          <a:cs typeface="Times New Roman"/>
                        </a:rPr>
                        <a:t>Current State:</a:t>
                      </a:r>
                      <a:endParaRPr lang="en-US" sz="800" dirty="0">
                        <a:effectLst/>
                        <a:latin typeface="Calibri"/>
                        <a:ea typeface="SimSun"/>
                        <a:cs typeface="Times New Roman"/>
                      </a:endParaRPr>
                    </a:p>
                  </a:txBody>
                  <a:tcPr marL="0" marR="0" marT="0" marB="0">
                    <a:lnL>
                      <a:noFill/>
                    </a:lnL>
                    <a:lnR>
                      <a:noFill/>
                    </a:lnR>
                    <a:lnT>
                      <a:noFill/>
                    </a:lnT>
                    <a:lnB>
                      <a:noFill/>
                    </a:lnB>
                    <a:solidFill>
                      <a:srgbClr val="EFEFEF"/>
                    </a:solidFill>
                  </a:tcPr>
                </a:tc>
                <a:tc gridSpan="4">
                  <a:txBody>
                    <a:bodyPr/>
                    <a:lstStyle/>
                    <a:p>
                      <a:pPr>
                        <a:spcAft>
                          <a:spcPts val="0"/>
                        </a:spcAft>
                      </a:pPr>
                      <a:r>
                        <a:rPr lang="en-US" sz="800" b="1">
                          <a:solidFill>
                            <a:srgbClr val="FF0000"/>
                          </a:solidFill>
                          <a:effectLst/>
                          <a:latin typeface="Tahoma"/>
                          <a:ea typeface="SimSun"/>
                          <a:cs typeface="Times New Roman"/>
                        </a:rPr>
                        <a:t>Closed - Verified as Effective</a:t>
                      </a:r>
                      <a:endParaRPr lang="en-US" sz="800">
                        <a:effectLst/>
                        <a:latin typeface="Calibri"/>
                        <a:ea typeface="SimSun"/>
                        <a:cs typeface="Times New Roman"/>
                      </a:endParaRPr>
                    </a:p>
                  </a:txBody>
                  <a:tcPr marL="0" marR="0" marT="0" marB="0">
                    <a:lnL>
                      <a:noFill/>
                    </a:lnL>
                    <a:lnR w="19050" cap="flat" cmpd="sng" algn="ctr">
                      <a:solidFill>
                        <a:srgbClr val="808080"/>
                      </a:solidFill>
                      <a:prstDash val="solid"/>
                      <a:round/>
                      <a:headEnd type="none" w="med" len="med"/>
                      <a:tailEnd type="none" w="med" len="med"/>
                    </a:lnR>
                    <a:lnT>
                      <a:noFill/>
                    </a:lnT>
                    <a:lnB>
                      <a:noFill/>
                    </a:lnB>
                    <a:solidFill>
                      <a:srgbClr val="EFEFEF"/>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90519">
                <a:tc>
                  <a:txBody>
                    <a:bodyPr/>
                    <a:lstStyle/>
                    <a:p>
                      <a:pPr>
                        <a:spcAft>
                          <a:spcPts val="0"/>
                        </a:spcAft>
                      </a:pPr>
                      <a:r>
                        <a:rPr lang="en-US" sz="800" b="1" dirty="0">
                          <a:solidFill>
                            <a:srgbClr val="000000"/>
                          </a:solidFill>
                          <a:effectLst/>
                          <a:latin typeface="Tahoma"/>
                          <a:ea typeface="SimSun"/>
                          <a:cs typeface="Times New Roman"/>
                        </a:rPr>
                        <a:t>Next Action Due:</a:t>
                      </a:r>
                      <a:endParaRPr lang="en-US" sz="800" dirty="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b="1">
                          <a:solidFill>
                            <a:srgbClr val="00000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b="1">
                          <a:solidFill>
                            <a:srgbClr val="00000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b="1">
                          <a:solidFill>
                            <a:srgbClr val="00000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b="1">
                          <a:solidFill>
                            <a:srgbClr val="00000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w="19050" cap="flat" cmpd="sng" algn="ctr">
                      <a:solidFill>
                        <a:srgbClr val="808080"/>
                      </a:solidFill>
                      <a:prstDash val="solid"/>
                      <a:round/>
                      <a:headEnd type="none" w="med" len="med"/>
                      <a:tailEnd type="none" w="med" len="med"/>
                    </a:lnR>
                    <a:lnT>
                      <a:noFill/>
                    </a:lnT>
                    <a:lnB>
                      <a:noFill/>
                    </a:lnB>
                    <a:solidFill>
                      <a:srgbClr val="EFEFEF"/>
                    </a:solidFill>
                  </a:tcPr>
                </a:tc>
              </a:tr>
              <a:tr h="74061">
                <a:tc>
                  <a:txBody>
                    <a:bodyPr/>
                    <a:lstStyle/>
                    <a:p>
                      <a:pPr>
                        <a:spcAft>
                          <a:spcPts val="0"/>
                        </a:spcAft>
                      </a:pPr>
                      <a:r>
                        <a:rPr lang="en-US" sz="800" dirty="0">
                          <a:solidFill>
                            <a:srgbClr val="000000"/>
                          </a:solidFill>
                          <a:effectLst/>
                          <a:latin typeface="Tahoma"/>
                          <a:ea typeface="SimSun"/>
                          <a:cs typeface="Times New Roman"/>
                        </a:rPr>
                        <a:t>Actual Response Date:</a:t>
                      </a:r>
                      <a:endParaRPr lang="en-US" sz="800" dirty="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2013-07-17</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w="19050" cap="flat" cmpd="sng" algn="ctr">
                      <a:solidFill>
                        <a:srgbClr val="808080"/>
                      </a:solidFill>
                      <a:prstDash val="solid"/>
                      <a:round/>
                      <a:headEnd type="none" w="med" len="med"/>
                      <a:tailEnd type="none" w="med" len="med"/>
                    </a:lnR>
                    <a:lnT>
                      <a:noFill/>
                    </a:lnT>
                    <a:lnB>
                      <a:noFill/>
                    </a:lnB>
                    <a:solidFill>
                      <a:srgbClr val="EFEFEF"/>
                    </a:solidFill>
                  </a:tcPr>
                </a:tc>
              </a:tr>
              <a:tr h="2666203">
                <a:tc>
                  <a:txBody>
                    <a:bodyPr/>
                    <a:lstStyle/>
                    <a:p>
                      <a:pPr>
                        <a:spcAft>
                          <a:spcPts val="0"/>
                        </a:spcAft>
                      </a:pPr>
                      <a:r>
                        <a:rPr lang="en-US" sz="800" dirty="0">
                          <a:solidFill>
                            <a:srgbClr val="000000"/>
                          </a:solidFill>
                          <a:effectLst/>
                          <a:latin typeface="Tahoma"/>
                          <a:ea typeface="SimSun"/>
                          <a:cs typeface="Times New Roman"/>
                        </a:rPr>
                        <a:t>Analysis:</a:t>
                      </a:r>
                      <a:endParaRPr lang="en-US" sz="800" dirty="0">
                        <a:effectLst/>
                        <a:latin typeface="Calibri"/>
                        <a:ea typeface="SimSun"/>
                        <a:cs typeface="Times New Roman"/>
                      </a:endParaRPr>
                    </a:p>
                  </a:txBody>
                  <a:tcPr marL="0" marR="0" marT="0" marB="0">
                    <a:lnL>
                      <a:noFill/>
                    </a:lnL>
                    <a:lnR>
                      <a:noFill/>
                    </a:lnR>
                    <a:lnT>
                      <a:noFill/>
                    </a:lnT>
                    <a:lnB>
                      <a:noFill/>
                    </a:lnB>
                    <a:solidFill>
                      <a:srgbClr val="EFEFEF"/>
                    </a:solidFill>
                  </a:tcPr>
                </a:tc>
                <a:tc gridSpan="4">
                  <a:txBody>
                    <a:bodyPr/>
                    <a:lstStyle/>
                    <a:p>
                      <a:pPr>
                        <a:spcAft>
                          <a:spcPts val="0"/>
                        </a:spcAft>
                      </a:pPr>
                      <a:r>
                        <a:rPr lang="en-US" sz="800" dirty="0">
                          <a:solidFill>
                            <a:srgbClr val="000080"/>
                          </a:solidFill>
                          <a:effectLst/>
                          <a:latin typeface="Tahoma"/>
                          <a:ea typeface="SimSun"/>
                          <a:cs typeface="Times New Roman"/>
                        </a:rPr>
                        <a:t>2013-07-01 10:00</a:t>
                      </a:r>
                      <a:br>
                        <a:rPr lang="en-US" sz="800" dirty="0">
                          <a:solidFill>
                            <a:srgbClr val="000080"/>
                          </a:solidFill>
                          <a:effectLst/>
                          <a:latin typeface="Tahoma"/>
                          <a:ea typeface="SimSun"/>
                          <a:cs typeface="Times New Roman"/>
                        </a:rPr>
                      </a:br>
                      <a:r>
                        <a:rPr lang="en-US" sz="800" dirty="0">
                          <a:solidFill>
                            <a:srgbClr val="000080"/>
                          </a:solidFill>
                          <a:effectLst/>
                          <a:latin typeface="Tahoma"/>
                          <a:ea typeface="SimSun"/>
                          <a:cs typeface="Times New Roman"/>
                        </a:rPr>
                        <a:t>Stakeholder: Erica Qin(Quality Assurance Analyst),Nelson Chen(CAS Engineer Leader),Jamway Wu (Lab Manager)Lily Liu (Lab Team Leader), Devin He, Alex Lin, Jason Chen (Lab Technician), 3027CGUB team</a:t>
                      </a:r>
                      <a:r>
                        <a:rPr lang="en-US" sz="800" dirty="0" smtClean="0">
                          <a:solidFill>
                            <a:srgbClr val="000080"/>
                          </a:solidFill>
                          <a:effectLst/>
                          <a:latin typeface="Tahoma"/>
                          <a:ea typeface="SimSun"/>
                          <a:cs typeface="Times New Roman"/>
                        </a:rPr>
                        <a:t>.</a:t>
                      </a:r>
                      <a:r>
                        <a:rPr lang="en-US" sz="800" dirty="0">
                          <a:solidFill>
                            <a:srgbClr val="000080"/>
                          </a:solidFill>
                          <a:effectLst/>
                          <a:latin typeface="Tahoma"/>
                          <a:ea typeface="SimSun"/>
                          <a:cs typeface="Times New Roman"/>
                        </a:rPr>
                        <a:t/>
                      </a:r>
                      <a:br>
                        <a:rPr lang="en-US" sz="800" dirty="0">
                          <a:solidFill>
                            <a:srgbClr val="000080"/>
                          </a:solidFill>
                          <a:effectLst/>
                          <a:latin typeface="Tahoma"/>
                          <a:ea typeface="SimSun"/>
                          <a:cs typeface="Times New Roman"/>
                        </a:rPr>
                      </a:br>
                      <a:r>
                        <a:rPr lang="en-US" sz="800" dirty="0">
                          <a:solidFill>
                            <a:srgbClr val="000080"/>
                          </a:solidFill>
                          <a:effectLst/>
                          <a:latin typeface="Tahoma"/>
                          <a:ea typeface="SimSun"/>
                          <a:cs typeface="Times New Roman"/>
                        </a:rPr>
                        <a:t>Q: Why did not record the crush testing result at the time of testing shown in non-conformance description?</a:t>
                      </a:r>
                      <a:br>
                        <a:rPr lang="en-US" sz="800" dirty="0">
                          <a:solidFill>
                            <a:srgbClr val="000080"/>
                          </a:solidFill>
                          <a:effectLst/>
                          <a:latin typeface="Tahoma"/>
                          <a:ea typeface="SimSun"/>
                          <a:cs typeface="Times New Roman"/>
                        </a:rPr>
                      </a:br>
                      <a:r>
                        <a:rPr lang="en-US" sz="800" dirty="0">
                          <a:solidFill>
                            <a:srgbClr val="000080"/>
                          </a:solidFill>
                          <a:effectLst/>
                          <a:latin typeface="Tahoma"/>
                          <a:ea typeface="SimSun"/>
                          <a:cs typeface="Times New Roman"/>
                        </a:rPr>
                        <a:t>A: Due to crush testing with safety risk, it is not appropriate for testing staff to record the results at the scene of testing. Therefore, the video camera has been installed at crush testing area since battery lab establishment; make sure the original results can be observed directly through the display screen placed in office working area. So actually we have recorded the crush testing results in electronic datasheet at the time of testing in office working area</a:t>
                      </a:r>
                      <a:r>
                        <a:rPr lang="en-US" sz="800" dirty="0" smtClean="0">
                          <a:solidFill>
                            <a:srgbClr val="000080"/>
                          </a:solidFill>
                          <a:effectLst/>
                          <a:latin typeface="Tahoma"/>
                          <a:ea typeface="SimSun"/>
                          <a:cs typeface="Times New Roman"/>
                        </a:rPr>
                        <a:t>.</a:t>
                      </a:r>
                      <a:r>
                        <a:rPr lang="en-US" sz="800" dirty="0">
                          <a:solidFill>
                            <a:srgbClr val="000080"/>
                          </a:solidFill>
                          <a:effectLst/>
                          <a:latin typeface="Tahoma"/>
                          <a:ea typeface="SimSun"/>
                          <a:cs typeface="Times New Roman"/>
                        </a:rPr>
                        <a:t/>
                      </a:r>
                      <a:br>
                        <a:rPr lang="en-US" sz="800" dirty="0">
                          <a:solidFill>
                            <a:srgbClr val="000080"/>
                          </a:solidFill>
                          <a:effectLst/>
                          <a:latin typeface="Tahoma"/>
                          <a:ea typeface="SimSun"/>
                          <a:cs typeface="Times New Roman"/>
                        </a:rPr>
                      </a:br>
                      <a:r>
                        <a:rPr lang="en-US" sz="800" dirty="0">
                          <a:solidFill>
                            <a:srgbClr val="000080"/>
                          </a:solidFill>
                          <a:effectLst/>
                          <a:latin typeface="Tahoma"/>
                          <a:ea typeface="SimSun"/>
                          <a:cs typeface="Times New Roman"/>
                        </a:rPr>
                        <a:t>Q: Why was crush testing still include in the non-conformance description</a:t>
                      </a:r>
                      <a:r>
                        <a:rPr lang="zh-CN" sz="800" dirty="0">
                          <a:solidFill>
                            <a:srgbClr val="000080"/>
                          </a:solidFill>
                          <a:effectLst/>
                          <a:latin typeface="Tahoma"/>
                          <a:ea typeface="SimSun"/>
                          <a:cs typeface="Tahoma"/>
                        </a:rPr>
                        <a:t>？</a:t>
                      </a:r>
                      <a:r>
                        <a:rPr lang="en-US" sz="800" dirty="0">
                          <a:solidFill>
                            <a:srgbClr val="000080"/>
                          </a:solidFill>
                          <a:effectLst/>
                          <a:latin typeface="Tahoma"/>
                          <a:ea typeface="SimSun"/>
                          <a:cs typeface="Times New Roman"/>
                        </a:rPr>
                        <a:t/>
                      </a:r>
                      <a:br>
                        <a:rPr lang="en-US" sz="800" dirty="0">
                          <a:solidFill>
                            <a:srgbClr val="000080"/>
                          </a:solidFill>
                          <a:effectLst/>
                          <a:latin typeface="Tahoma"/>
                          <a:ea typeface="SimSun"/>
                          <a:cs typeface="Times New Roman"/>
                        </a:rPr>
                      </a:br>
                      <a:r>
                        <a:rPr lang="en-US" sz="800" dirty="0">
                          <a:solidFill>
                            <a:srgbClr val="000080"/>
                          </a:solidFill>
                          <a:effectLst/>
                          <a:latin typeface="Tahoma"/>
                          <a:ea typeface="SimSun"/>
                          <a:cs typeface="Times New Roman"/>
                        </a:rPr>
                        <a:t>A</a:t>
                      </a:r>
                      <a:r>
                        <a:rPr lang="zh-CN" sz="800" dirty="0">
                          <a:solidFill>
                            <a:srgbClr val="000080"/>
                          </a:solidFill>
                          <a:effectLst/>
                          <a:latin typeface="Tahoma"/>
                          <a:ea typeface="SimSun"/>
                          <a:cs typeface="Tahoma"/>
                        </a:rPr>
                        <a:t>：</a:t>
                      </a:r>
                      <a:r>
                        <a:rPr lang="en-US" sz="800" dirty="0">
                          <a:solidFill>
                            <a:srgbClr val="000080"/>
                          </a:solidFill>
                          <a:effectLst/>
                          <a:latin typeface="Tahoma"/>
                          <a:ea typeface="SimSun"/>
                          <a:cs typeface="Times New Roman"/>
                        </a:rPr>
                        <a:t>We have explained the specific data recording way of crush testing results to the auditor, the auditor said that it depends on us and suggested to identify the testing items by ourselves.  So based on the actual practice and analysis as per auditor comments, crush testing data recording was excluded from non-conformance scope. </a:t>
                      </a:r>
                      <a:br>
                        <a:rPr lang="en-US" sz="800" dirty="0">
                          <a:solidFill>
                            <a:srgbClr val="000080"/>
                          </a:solidFill>
                          <a:effectLst/>
                          <a:latin typeface="Tahoma"/>
                          <a:ea typeface="SimSun"/>
                          <a:cs typeface="Times New Roman"/>
                        </a:rPr>
                      </a:br>
                      <a:r>
                        <a:rPr lang="en-US" sz="800" dirty="0">
                          <a:solidFill>
                            <a:srgbClr val="000080"/>
                          </a:solidFill>
                          <a:effectLst/>
                          <a:latin typeface="Tahoma"/>
                          <a:ea typeface="SimSun"/>
                          <a:cs typeface="Times New Roman"/>
                        </a:rPr>
                        <a:t>Q: Why did not record the vibration testing and low pressure testing results at the time of testing?</a:t>
                      </a:r>
                      <a:br>
                        <a:rPr lang="en-US" sz="800" dirty="0">
                          <a:solidFill>
                            <a:srgbClr val="000080"/>
                          </a:solidFill>
                          <a:effectLst/>
                          <a:latin typeface="Tahoma"/>
                          <a:ea typeface="SimSun"/>
                          <a:cs typeface="Times New Roman"/>
                        </a:rPr>
                      </a:br>
                      <a:r>
                        <a:rPr lang="en-US" sz="800" dirty="0">
                          <a:solidFill>
                            <a:srgbClr val="000080"/>
                          </a:solidFill>
                          <a:effectLst/>
                          <a:latin typeface="Tahoma"/>
                          <a:ea typeface="SimSun"/>
                          <a:cs typeface="Times New Roman"/>
                        </a:rPr>
                        <a:t>A: For vibration and low pressure testing, we observed testing results during the testing. But for safety concern, we shall take away the tested sample from the fixture ,which takes 2 minutes normally. Then we moved to laptop placed in the office working area, which was around 10 meters away from testing area to record the results in electronic datasheet</a:t>
                      </a:r>
                      <a:r>
                        <a:rPr lang="en-US" sz="800" dirty="0" smtClean="0">
                          <a:solidFill>
                            <a:srgbClr val="000080"/>
                          </a:solidFill>
                          <a:effectLst/>
                          <a:latin typeface="Tahoma"/>
                          <a:ea typeface="SimSun"/>
                          <a:cs typeface="Times New Roman"/>
                        </a:rPr>
                        <a:t>.</a:t>
                      </a:r>
                      <a:r>
                        <a:rPr lang="en-US" sz="800" dirty="0">
                          <a:solidFill>
                            <a:srgbClr val="000080"/>
                          </a:solidFill>
                          <a:effectLst/>
                          <a:latin typeface="Tahoma"/>
                          <a:ea typeface="SimSun"/>
                          <a:cs typeface="Times New Roman"/>
                        </a:rPr>
                        <a:t/>
                      </a:r>
                      <a:br>
                        <a:rPr lang="en-US" sz="800" dirty="0">
                          <a:solidFill>
                            <a:srgbClr val="000080"/>
                          </a:solidFill>
                          <a:effectLst/>
                          <a:latin typeface="Tahoma"/>
                          <a:ea typeface="SimSun"/>
                          <a:cs typeface="Times New Roman"/>
                        </a:rPr>
                      </a:br>
                      <a:r>
                        <a:rPr lang="en-US" sz="800" dirty="0">
                          <a:solidFill>
                            <a:srgbClr val="000080"/>
                          </a:solidFill>
                          <a:effectLst/>
                          <a:latin typeface="Tahoma"/>
                          <a:ea typeface="SimSun"/>
                          <a:cs typeface="Times New Roman"/>
                        </a:rPr>
                        <a:t>Q: Why cannot record the results at the vibration testing and low pressure testing area?</a:t>
                      </a:r>
                      <a:br>
                        <a:rPr lang="en-US" sz="800" dirty="0">
                          <a:solidFill>
                            <a:srgbClr val="000080"/>
                          </a:solidFill>
                          <a:effectLst/>
                          <a:latin typeface="Tahoma"/>
                          <a:ea typeface="SimSun"/>
                          <a:cs typeface="Times New Roman"/>
                        </a:rPr>
                      </a:br>
                      <a:r>
                        <a:rPr lang="en-US" sz="800" dirty="0">
                          <a:solidFill>
                            <a:srgbClr val="000080"/>
                          </a:solidFill>
                          <a:effectLst/>
                          <a:latin typeface="Tahoma"/>
                          <a:ea typeface="SimSun"/>
                          <a:cs typeface="Times New Roman"/>
                        </a:rPr>
                        <a:t>A: There is no table near vibration testing and low pressure testing area to place our laptop; therefore we could not  record the results at the testing area at the time of testing, but need to go to office working area to key in electronic datasheet saved in our laptop</a:t>
                      </a:r>
                      <a:r>
                        <a:rPr lang="en-US" sz="800" dirty="0" smtClean="0">
                          <a:solidFill>
                            <a:srgbClr val="000080"/>
                          </a:solidFill>
                          <a:effectLst/>
                          <a:latin typeface="Tahoma"/>
                          <a:ea typeface="SimSun"/>
                          <a:cs typeface="Times New Roman"/>
                        </a:rPr>
                        <a:t>.</a:t>
                      </a:r>
                      <a:r>
                        <a:rPr lang="en-US" sz="800" dirty="0">
                          <a:solidFill>
                            <a:srgbClr val="000080"/>
                          </a:solidFill>
                          <a:effectLst/>
                          <a:latin typeface="Tahoma"/>
                          <a:ea typeface="SimSun"/>
                          <a:cs typeface="Times New Roman"/>
                        </a:rPr>
                        <a:t/>
                      </a:r>
                      <a:br>
                        <a:rPr lang="en-US" sz="800" dirty="0">
                          <a:solidFill>
                            <a:srgbClr val="000080"/>
                          </a:solidFill>
                          <a:effectLst/>
                          <a:latin typeface="Tahoma"/>
                          <a:ea typeface="SimSun"/>
                          <a:cs typeface="Times New Roman"/>
                        </a:rPr>
                      </a:br>
                      <a:r>
                        <a:rPr lang="en-US" sz="800" dirty="0">
                          <a:solidFill>
                            <a:srgbClr val="000080"/>
                          </a:solidFill>
                          <a:effectLst/>
                          <a:latin typeface="Tahoma"/>
                          <a:ea typeface="SimSun"/>
                          <a:cs typeface="Times New Roman"/>
                        </a:rPr>
                        <a:t>Q: Is this an individual case in GUB lab?</a:t>
                      </a:r>
                      <a:br>
                        <a:rPr lang="en-US" sz="800" dirty="0">
                          <a:solidFill>
                            <a:srgbClr val="000080"/>
                          </a:solidFill>
                          <a:effectLst/>
                          <a:latin typeface="Tahoma"/>
                          <a:ea typeface="SimSun"/>
                          <a:cs typeface="Times New Roman"/>
                        </a:rPr>
                      </a:br>
                      <a:r>
                        <a:rPr lang="en-US" sz="800" dirty="0">
                          <a:solidFill>
                            <a:srgbClr val="000080"/>
                          </a:solidFill>
                          <a:effectLst/>
                          <a:latin typeface="Tahoma"/>
                          <a:ea typeface="SimSun"/>
                          <a:cs typeface="Times New Roman"/>
                        </a:rPr>
                        <a:t>A: Yes, only battery testing area exist high safety risk in GUB lab</a:t>
                      </a:r>
                      <a:r>
                        <a:rPr lang="en-US" sz="800" dirty="0" smtClean="0">
                          <a:solidFill>
                            <a:srgbClr val="000080"/>
                          </a:solidFill>
                          <a:effectLst/>
                          <a:latin typeface="Tahoma"/>
                          <a:ea typeface="SimSun"/>
                          <a:cs typeface="Times New Roman"/>
                        </a:rPr>
                        <a:t>.</a:t>
                      </a:r>
                      <a:r>
                        <a:rPr lang="en-US" sz="800" dirty="0">
                          <a:solidFill>
                            <a:srgbClr val="000080"/>
                          </a:solidFill>
                          <a:effectLst/>
                          <a:latin typeface="Tahoma"/>
                          <a:ea typeface="SimSun"/>
                          <a:cs typeface="Times New Roman"/>
                        </a:rPr>
                        <a:t/>
                      </a:r>
                      <a:br>
                        <a:rPr lang="en-US" sz="800" dirty="0">
                          <a:solidFill>
                            <a:srgbClr val="000080"/>
                          </a:solidFill>
                          <a:effectLst/>
                          <a:latin typeface="Tahoma"/>
                          <a:ea typeface="SimSun"/>
                          <a:cs typeface="Times New Roman"/>
                        </a:rPr>
                      </a:br>
                      <a:r>
                        <a:rPr lang="en-US" sz="800" dirty="0">
                          <a:solidFill>
                            <a:srgbClr val="000080"/>
                          </a:solidFill>
                          <a:effectLst/>
                          <a:latin typeface="Tahoma"/>
                          <a:ea typeface="SimSun"/>
                          <a:cs typeface="Times New Roman"/>
                        </a:rPr>
                        <a:t>Q: Is there any other battery testing items having the same data recording issue?</a:t>
                      </a:r>
                      <a:br>
                        <a:rPr lang="en-US" sz="800" dirty="0">
                          <a:solidFill>
                            <a:srgbClr val="000080"/>
                          </a:solidFill>
                          <a:effectLst/>
                          <a:latin typeface="Tahoma"/>
                          <a:ea typeface="SimSun"/>
                          <a:cs typeface="Times New Roman"/>
                        </a:rPr>
                      </a:br>
                      <a:r>
                        <a:rPr lang="en-US" sz="800" dirty="0">
                          <a:solidFill>
                            <a:srgbClr val="000080"/>
                          </a:solidFill>
                          <a:effectLst/>
                          <a:latin typeface="Tahoma"/>
                          <a:ea typeface="SimSun"/>
                          <a:cs typeface="Times New Roman"/>
                        </a:rPr>
                        <a:t>A: No other testing items except vibration testing and low pressure testing area. For other battery testing items with safety concern, thermocouples have been used for monitor the temperature of each sample, so testing staff can record results at the time of testing. </a:t>
                      </a:r>
                      <a:endParaRPr lang="en-US" sz="800" dirty="0">
                        <a:effectLst/>
                        <a:latin typeface="Calibri"/>
                        <a:ea typeface="SimSun"/>
                        <a:cs typeface="Times New Roman"/>
                      </a:endParaRPr>
                    </a:p>
                  </a:txBody>
                  <a:tcPr marL="0" marR="0" marT="0" marB="0">
                    <a:lnL>
                      <a:noFill/>
                    </a:lnL>
                    <a:lnR w="19050" cap="flat" cmpd="sng" algn="ctr">
                      <a:solidFill>
                        <a:srgbClr val="808080"/>
                      </a:solidFill>
                      <a:prstDash val="solid"/>
                      <a:round/>
                      <a:headEnd type="none" w="med" len="med"/>
                      <a:tailEnd type="none" w="med" len="med"/>
                    </a:lnR>
                    <a:lnT>
                      <a:noFill/>
                    </a:lnT>
                    <a:lnB>
                      <a:noFill/>
                    </a:lnB>
                    <a:solidFill>
                      <a:srgbClr val="EFEFEF"/>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74061">
                <a:tc>
                  <a:txBody>
                    <a:bodyPr/>
                    <a:lstStyle/>
                    <a:p>
                      <a:pPr>
                        <a:spcAft>
                          <a:spcPts val="0"/>
                        </a:spcAft>
                      </a:pPr>
                      <a:r>
                        <a:rPr lang="en-US" sz="800" dirty="0">
                          <a:solidFill>
                            <a:srgbClr val="000080"/>
                          </a:solidFill>
                          <a:effectLst/>
                          <a:latin typeface="Tahoma"/>
                          <a:ea typeface="SimSun"/>
                          <a:cs typeface="Times New Roman"/>
                        </a:rPr>
                        <a:t> </a:t>
                      </a:r>
                      <a:endParaRPr lang="en-US" sz="800" dirty="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endParaRPr lang="en-US" sz="800" dirty="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w="19050" cap="flat" cmpd="sng" algn="ctr">
                      <a:solidFill>
                        <a:srgbClr val="808080"/>
                      </a:solidFill>
                      <a:prstDash val="solid"/>
                      <a:round/>
                      <a:headEnd type="none" w="med" len="med"/>
                      <a:tailEnd type="none" w="med" len="med"/>
                    </a:lnR>
                    <a:lnT>
                      <a:noFill/>
                    </a:lnT>
                    <a:lnB>
                      <a:noFill/>
                    </a:lnB>
                    <a:solidFill>
                      <a:srgbClr val="EFEFEF"/>
                    </a:solidFill>
                  </a:tcPr>
                </a:tc>
              </a:tr>
              <a:tr h="444367">
                <a:tc>
                  <a:txBody>
                    <a:bodyPr/>
                    <a:lstStyle/>
                    <a:p>
                      <a:pPr>
                        <a:spcAft>
                          <a:spcPts val="0"/>
                        </a:spcAft>
                      </a:pPr>
                      <a:r>
                        <a:rPr lang="en-US" sz="800">
                          <a:solidFill>
                            <a:srgbClr val="000000"/>
                          </a:solidFill>
                          <a:effectLst/>
                          <a:latin typeface="Tahoma"/>
                          <a:ea typeface="SimSun"/>
                          <a:cs typeface="Times New Roman"/>
                        </a:rPr>
                        <a:t>Root Cause:</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gridSpan="4">
                  <a:txBody>
                    <a:bodyPr/>
                    <a:lstStyle/>
                    <a:p>
                      <a:pPr>
                        <a:spcAft>
                          <a:spcPts val="0"/>
                        </a:spcAft>
                      </a:pPr>
                      <a:r>
                        <a:rPr lang="en-US" sz="800" dirty="0">
                          <a:solidFill>
                            <a:srgbClr val="000080"/>
                          </a:solidFill>
                          <a:effectLst/>
                          <a:latin typeface="Tahoma"/>
                          <a:ea typeface="SimSun"/>
                          <a:cs typeface="Times New Roman"/>
                        </a:rPr>
                        <a:t>1. For vibration testing and low pressure testing, no table near testing area to place our laptop to recorded testing results in electronic datasheet at the time of testing</a:t>
                      </a:r>
                      <a:r>
                        <a:rPr lang="en-US" sz="800" dirty="0" smtClean="0">
                          <a:solidFill>
                            <a:srgbClr val="000080"/>
                          </a:solidFill>
                          <a:effectLst/>
                          <a:latin typeface="Tahoma"/>
                          <a:ea typeface="SimSun"/>
                          <a:cs typeface="Times New Roman"/>
                        </a:rPr>
                        <a:t>.</a:t>
                      </a:r>
                      <a:r>
                        <a:rPr lang="en-US" sz="800" dirty="0">
                          <a:solidFill>
                            <a:srgbClr val="000080"/>
                          </a:solidFill>
                          <a:effectLst/>
                          <a:latin typeface="Tahoma"/>
                          <a:ea typeface="SimSun"/>
                          <a:cs typeface="Times New Roman"/>
                        </a:rPr>
                        <a:t/>
                      </a:r>
                      <a:br>
                        <a:rPr lang="en-US" sz="800" dirty="0">
                          <a:solidFill>
                            <a:srgbClr val="000080"/>
                          </a:solidFill>
                          <a:effectLst/>
                          <a:latin typeface="Tahoma"/>
                          <a:ea typeface="SimSun"/>
                          <a:cs typeface="Times New Roman"/>
                        </a:rPr>
                      </a:br>
                      <a:r>
                        <a:rPr lang="en-US" sz="800" dirty="0">
                          <a:solidFill>
                            <a:srgbClr val="000080"/>
                          </a:solidFill>
                          <a:effectLst/>
                          <a:latin typeface="Tahoma"/>
                          <a:ea typeface="SimSun"/>
                          <a:cs typeface="Times New Roman"/>
                        </a:rPr>
                        <a:t>2. For crush testing, we observed the original results through camera display screen in office working area, and recorded the crush testing results in electronic datasheet at the time of testing</a:t>
                      </a:r>
                      <a:r>
                        <a:rPr lang="en-US" sz="800" dirty="0" smtClean="0">
                          <a:solidFill>
                            <a:srgbClr val="000080"/>
                          </a:solidFill>
                          <a:effectLst/>
                          <a:latin typeface="Tahoma"/>
                          <a:ea typeface="SimSun"/>
                          <a:cs typeface="Times New Roman"/>
                        </a:rPr>
                        <a:t>.</a:t>
                      </a:r>
                      <a:endParaRPr lang="en-US" sz="800" dirty="0">
                        <a:effectLst/>
                        <a:latin typeface="Calibri"/>
                        <a:ea typeface="SimSun"/>
                        <a:cs typeface="Times New Roman"/>
                      </a:endParaRPr>
                    </a:p>
                  </a:txBody>
                  <a:tcPr marL="0" marR="0" marT="0" marB="0">
                    <a:lnL>
                      <a:noFill/>
                    </a:lnL>
                    <a:lnR w="19050" cap="flat" cmpd="sng" algn="ctr">
                      <a:solidFill>
                        <a:srgbClr val="808080"/>
                      </a:solidFill>
                      <a:prstDash val="solid"/>
                      <a:round/>
                      <a:headEnd type="none" w="med" len="med"/>
                      <a:tailEnd type="none" w="med" len="med"/>
                    </a:lnR>
                    <a:lnT>
                      <a:noFill/>
                    </a:lnT>
                    <a:lnB>
                      <a:noFill/>
                    </a:lnB>
                    <a:solidFill>
                      <a:srgbClr val="EFEFEF"/>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164580">
                <a:tc>
                  <a:txBody>
                    <a:bodyPr/>
                    <a:lstStyle/>
                    <a:p>
                      <a:pPr>
                        <a:spcAft>
                          <a:spcPts val="0"/>
                        </a:spcAft>
                      </a:pPr>
                      <a:r>
                        <a:rPr lang="en-US" sz="800" dirty="0">
                          <a:solidFill>
                            <a:srgbClr val="000000"/>
                          </a:solidFill>
                          <a:effectLst/>
                          <a:latin typeface="Tahoma"/>
                          <a:ea typeface="SimSun"/>
                          <a:cs typeface="Times New Roman"/>
                        </a:rPr>
                        <a:t>Scope of Nonconformance:</a:t>
                      </a:r>
                      <a:endParaRPr lang="en-US" sz="800" dirty="0">
                        <a:effectLst/>
                        <a:latin typeface="Calibri"/>
                        <a:ea typeface="SimSun"/>
                        <a:cs typeface="Times New Roman"/>
                      </a:endParaRPr>
                    </a:p>
                  </a:txBody>
                  <a:tcPr marL="0" marR="0" marT="0" marB="0">
                    <a:lnL>
                      <a:noFill/>
                    </a:lnL>
                    <a:lnR>
                      <a:noFill/>
                    </a:lnR>
                    <a:lnT>
                      <a:noFill/>
                    </a:lnT>
                    <a:lnB>
                      <a:noFill/>
                    </a:lnB>
                    <a:solidFill>
                      <a:srgbClr val="EFEFEF"/>
                    </a:solidFill>
                  </a:tcPr>
                </a:tc>
                <a:tc gridSpan="4">
                  <a:txBody>
                    <a:bodyPr/>
                    <a:lstStyle/>
                    <a:p>
                      <a:pPr>
                        <a:spcAft>
                          <a:spcPts val="0"/>
                        </a:spcAft>
                      </a:pPr>
                      <a:r>
                        <a:rPr lang="en-US" sz="800" dirty="0">
                          <a:solidFill>
                            <a:srgbClr val="000080"/>
                          </a:solidFill>
                          <a:effectLst/>
                          <a:latin typeface="Tahoma"/>
                          <a:ea typeface="SimSun"/>
                          <a:cs typeface="Times New Roman"/>
                        </a:rPr>
                        <a:t>IEC62133 vibration testing and low pressure testing</a:t>
                      </a:r>
                      <a:br>
                        <a:rPr lang="en-US" sz="800" dirty="0">
                          <a:solidFill>
                            <a:srgbClr val="000080"/>
                          </a:solidFill>
                          <a:effectLst/>
                          <a:latin typeface="Tahoma"/>
                          <a:ea typeface="SimSun"/>
                          <a:cs typeface="Times New Roman"/>
                        </a:rPr>
                      </a:br>
                      <a:r>
                        <a:rPr lang="en-US" sz="800" dirty="0">
                          <a:solidFill>
                            <a:srgbClr val="000000"/>
                          </a:solidFill>
                          <a:effectLst/>
                          <a:latin typeface="SimSun"/>
                          <a:ea typeface="SimSun"/>
                          <a:cs typeface="SimSun"/>
                        </a:rPr>
                        <a:t>   </a:t>
                      </a:r>
                      <a:endParaRPr lang="en-US" sz="800" dirty="0">
                        <a:effectLst/>
                        <a:latin typeface="Calibri"/>
                        <a:ea typeface="SimSun"/>
                        <a:cs typeface="Times New Roman"/>
                      </a:endParaRPr>
                    </a:p>
                  </a:txBody>
                  <a:tcPr marL="0" marR="0" marT="0" marB="0">
                    <a:lnL>
                      <a:noFill/>
                    </a:lnL>
                    <a:lnR w="19050" cap="flat" cmpd="sng" algn="ctr">
                      <a:solidFill>
                        <a:srgbClr val="808080"/>
                      </a:solidFill>
                      <a:prstDash val="solid"/>
                      <a:round/>
                      <a:headEnd type="none" w="med" len="med"/>
                      <a:tailEnd type="none" w="med" len="med"/>
                    </a:lnR>
                    <a:lnT>
                      <a:noFill/>
                    </a:lnT>
                    <a:lnB>
                      <a:noFill/>
                    </a:lnB>
                    <a:solidFill>
                      <a:srgbClr val="EFEFEF"/>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148122">
                <a:tc>
                  <a:txBody>
                    <a:bodyPr/>
                    <a:lstStyle/>
                    <a:p>
                      <a:pPr>
                        <a:spcAft>
                          <a:spcPts val="0"/>
                        </a:spcAft>
                      </a:pPr>
                      <a:r>
                        <a:rPr lang="en-US" sz="800">
                          <a:solidFill>
                            <a:srgbClr val="000000"/>
                          </a:solidFill>
                          <a:effectLst/>
                          <a:latin typeface="Tahoma"/>
                          <a:ea typeface="SimSun"/>
                          <a:cs typeface="Times New Roman"/>
                        </a:rPr>
                        <a:t>Category:</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Data Reporting and Recording Issues</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w="19050" cap="flat" cmpd="sng" algn="ctr">
                      <a:solidFill>
                        <a:srgbClr val="808080"/>
                      </a:solidFill>
                      <a:prstDash val="solid"/>
                      <a:round/>
                      <a:headEnd type="none" w="med" len="med"/>
                      <a:tailEnd type="none" w="med" len="med"/>
                    </a:lnR>
                    <a:lnT>
                      <a:noFill/>
                    </a:lnT>
                    <a:lnB>
                      <a:noFill/>
                    </a:lnB>
                    <a:solidFill>
                      <a:srgbClr val="EFEFEF"/>
                    </a:solidFill>
                  </a:tcPr>
                </a:tc>
              </a:tr>
              <a:tr h="74061">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dirty="0">
                          <a:solidFill>
                            <a:srgbClr val="000080"/>
                          </a:solidFill>
                          <a:effectLst/>
                          <a:latin typeface="Tahoma"/>
                          <a:ea typeface="SimSun"/>
                          <a:cs typeface="Times New Roman"/>
                        </a:rPr>
                        <a:t> </a:t>
                      </a:r>
                      <a:endParaRPr lang="en-US" sz="800" dirty="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w="19050" cap="flat" cmpd="sng" algn="ctr">
                      <a:solidFill>
                        <a:srgbClr val="808080"/>
                      </a:solidFill>
                      <a:prstDash val="solid"/>
                      <a:round/>
                      <a:headEnd type="none" w="med" len="med"/>
                      <a:tailEnd type="none" w="med" len="med"/>
                    </a:lnR>
                    <a:lnT>
                      <a:noFill/>
                    </a:lnT>
                    <a:lnB>
                      <a:noFill/>
                    </a:lnB>
                    <a:solidFill>
                      <a:srgbClr val="EFEFEF"/>
                    </a:solidFill>
                  </a:tcPr>
                </a:tc>
              </a:tr>
              <a:tr h="148122">
                <a:tc>
                  <a:txBody>
                    <a:bodyPr/>
                    <a:lstStyle/>
                    <a:p>
                      <a:pPr>
                        <a:spcAft>
                          <a:spcPts val="0"/>
                        </a:spcAft>
                      </a:pPr>
                      <a:r>
                        <a:rPr lang="en-US" sz="800">
                          <a:solidFill>
                            <a:srgbClr val="000000"/>
                          </a:solidFill>
                          <a:effectLst/>
                          <a:latin typeface="Tahoma"/>
                          <a:ea typeface="SimSun"/>
                          <a:cs typeface="Times New Roman"/>
                        </a:rPr>
                        <a:t>Sector/Industry:</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High Tech (CE, ITE, Telecom, Small Batteries)</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FF000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00"/>
                          </a:solidFill>
                          <a:effectLst/>
                          <a:latin typeface="Tahoma"/>
                          <a:ea typeface="SimSun"/>
                          <a:cs typeface="Times New Roman"/>
                        </a:rPr>
                        <a:t>Geography:</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Local</a:t>
                      </a:r>
                      <a:endParaRPr lang="en-US" sz="800">
                        <a:effectLst/>
                        <a:latin typeface="Calibri"/>
                        <a:ea typeface="SimSun"/>
                        <a:cs typeface="Times New Roman"/>
                      </a:endParaRPr>
                    </a:p>
                  </a:txBody>
                  <a:tcPr marL="0" marR="0" marT="0" marB="0">
                    <a:lnL>
                      <a:noFill/>
                    </a:lnL>
                    <a:lnR w="19050" cap="flat" cmpd="sng" algn="ctr">
                      <a:solidFill>
                        <a:srgbClr val="808080"/>
                      </a:solidFill>
                      <a:prstDash val="solid"/>
                      <a:round/>
                      <a:headEnd type="none" w="med" len="med"/>
                      <a:tailEnd type="none" w="med" len="med"/>
                    </a:lnR>
                    <a:lnT>
                      <a:noFill/>
                    </a:lnT>
                    <a:lnB>
                      <a:noFill/>
                    </a:lnB>
                    <a:solidFill>
                      <a:srgbClr val="EFEFEF"/>
                    </a:solidFill>
                  </a:tcPr>
                </a:tc>
              </a:tr>
              <a:tr h="74061">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w="19050" cap="flat" cmpd="sng" algn="ctr">
                      <a:solidFill>
                        <a:srgbClr val="808080"/>
                      </a:solidFill>
                      <a:prstDash val="solid"/>
                      <a:round/>
                      <a:headEnd type="none" w="med" len="med"/>
                      <a:tailEnd type="none" w="med" len="med"/>
                    </a:lnR>
                    <a:lnT>
                      <a:noFill/>
                    </a:lnT>
                    <a:lnB>
                      <a:noFill/>
                    </a:lnB>
                    <a:solidFill>
                      <a:srgbClr val="EFEFEF"/>
                    </a:solidFill>
                  </a:tcPr>
                </a:tc>
              </a:tr>
              <a:tr h="74061">
                <a:tc>
                  <a:txBody>
                    <a:bodyPr/>
                    <a:lstStyle/>
                    <a:p>
                      <a:pPr>
                        <a:spcAft>
                          <a:spcPts val="0"/>
                        </a:spcAft>
                      </a:pPr>
                      <a:r>
                        <a:rPr lang="en-US" sz="800">
                          <a:solidFill>
                            <a:srgbClr val="000000"/>
                          </a:solidFill>
                          <a:effectLst/>
                          <a:latin typeface="Tahoma"/>
                          <a:ea typeface="SimSun"/>
                          <a:cs typeface="Times New Roman"/>
                        </a:rPr>
                        <a:t>Type:</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Data Reporting and Recording</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dirty="0">
                          <a:solidFill>
                            <a:srgbClr val="000080"/>
                          </a:solidFill>
                          <a:effectLst/>
                          <a:latin typeface="Tahoma"/>
                          <a:ea typeface="SimSun"/>
                          <a:cs typeface="Times New Roman"/>
                        </a:rPr>
                        <a:t> </a:t>
                      </a:r>
                      <a:endParaRPr lang="en-US" sz="800" dirty="0">
                        <a:effectLst/>
                        <a:latin typeface="Calibri"/>
                        <a:ea typeface="SimSun"/>
                        <a:cs typeface="Times New Roman"/>
                      </a:endParaRPr>
                    </a:p>
                  </a:txBody>
                  <a:tcPr marL="0" marR="0" marT="0" marB="0">
                    <a:lnL>
                      <a:noFill/>
                    </a:lnL>
                    <a:lnR w="19050" cap="flat" cmpd="sng" algn="ctr">
                      <a:solidFill>
                        <a:srgbClr val="808080"/>
                      </a:solidFill>
                      <a:prstDash val="solid"/>
                      <a:round/>
                      <a:headEnd type="none" w="med" len="med"/>
                      <a:tailEnd type="none" w="med" len="med"/>
                    </a:lnR>
                    <a:lnT>
                      <a:noFill/>
                    </a:lnT>
                    <a:lnB>
                      <a:noFill/>
                    </a:lnB>
                    <a:solidFill>
                      <a:srgbClr val="EFEFEF"/>
                    </a:solidFill>
                  </a:tcPr>
                </a:tc>
              </a:tr>
            </a:tbl>
          </a:graphicData>
        </a:graphic>
      </p:graphicFrame>
      <p:sp>
        <p:nvSpPr>
          <p:cNvPr id="14338" name="Title 3"/>
          <p:cNvSpPr>
            <a:spLocks noGrp="1"/>
          </p:cNvSpPr>
          <p:nvPr>
            <p:ph type="title"/>
          </p:nvPr>
        </p:nvSpPr>
        <p:spPr>
          <a:xfrm>
            <a:off x="283580" y="193615"/>
            <a:ext cx="8229600" cy="489291"/>
          </a:xfrm>
        </p:spPr>
        <p:txBody>
          <a:bodyPr/>
          <a:lstStyle/>
          <a:p>
            <a:pPr marL="514350" indent="-514350" eaLnBrk="1" hangingPunct="1"/>
            <a:r>
              <a:rPr lang="en-US" dirty="0"/>
              <a:t>CAR# </a:t>
            </a:r>
            <a:r>
              <a:rPr lang="en-US" dirty="0" smtClean="0"/>
              <a:t>133912082 (Analysis)</a:t>
            </a:r>
            <a:endParaRPr lang="en-US" dirty="0">
              <a:latin typeface="Arial" charset="0"/>
              <a:cs typeface="Arial" charset="0"/>
            </a:endParaRPr>
          </a:p>
        </p:txBody>
      </p:sp>
      <p:sp>
        <p:nvSpPr>
          <p:cNvPr id="14340" name="Slide Number Placeholder 8"/>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1A0C2F37-C9FD-4799-AA5A-0E5311F50DB9}" type="slidenum">
              <a:rPr lang="en-US">
                <a:solidFill>
                  <a:srgbClr val="000000"/>
                </a:solidFill>
              </a:rPr>
              <a:pPr eaLnBrk="1" hangingPunct="1"/>
              <a:t>3</a:t>
            </a:fld>
            <a:endParaRPr lang="en-US" dirty="0">
              <a:solidFill>
                <a:srgbClr val="000000"/>
              </a:solidFill>
            </a:endParaRPr>
          </a:p>
        </p:txBody>
      </p:sp>
      <p:sp>
        <p:nvSpPr>
          <p:cNvPr id="6" name="圆角矩形标注 4"/>
          <p:cNvSpPr/>
          <p:nvPr/>
        </p:nvSpPr>
        <p:spPr>
          <a:xfrm>
            <a:off x="6516547" y="463138"/>
            <a:ext cx="2485559" cy="4512623"/>
          </a:xfrm>
          <a:prstGeom prst="wedgeRoundRectCallout">
            <a:avLst>
              <a:gd name="adj1" fmla="val -71072"/>
              <a:gd name="adj2" fmla="val -22350"/>
              <a:gd name="adj3" fmla="val 16667"/>
            </a:avLst>
          </a:prstGeom>
          <a:solidFill>
            <a:schemeClr val="accent4">
              <a:lumMod val="75000"/>
            </a:schemeClr>
          </a:solidFill>
          <a:ln/>
        </p:spPr>
        <p:style>
          <a:lnRef idx="3">
            <a:schemeClr val="lt1"/>
          </a:lnRef>
          <a:fillRef idx="1">
            <a:schemeClr val="accent4"/>
          </a:fillRef>
          <a:effectRef idx="1">
            <a:schemeClr val="accent4"/>
          </a:effectRef>
          <a:fontRef idx="minor">
            <a:schemeClr val="lt1"/>
          </a:fontRef>
        </p:style>
        <p:txBody>
          <a:bodyPr rtlCol="0" anchor="t"/>
          <a:lstStyle/>
          <a:p>
            <a:pPr>
              <a:spcBef>
                <a:spcPts val="0"/>
              </a:spcBef>
              <a:spcAft>
                <a:spcPts val="0"/>
              </a:spcAft>
            </a:pPr>
            <a:r>
              <a:rPr lang="en-US" sz="1400" dirty="0">
                <a:solidFill>
                  <a:prstClr val="white"/>
                </a:solidFill>
                <a:ea typeface="Times New Roman"/>
                <a:cs typeface="Times New Roman"/>
              </a:rPr>
              <a:t>The “5 WHYs” approach </a:t>
            </a:r>
            <a:r>
              <a:rPr lang="en-US" sz="1400" dirty="0" smtClean="0">
                <a:solidFill>
                  <a:prstClr val="white"/>
                </a:solidFill>
                <a:ea typeface="Times New Roman"/>
                <a:cs typeface="Times New Roman"/>
              </a:rPr>
              <a:t>had been </a:t>
            </a:r>
            <a:r>
              <a:rPr lang="en-US" sz="1400" dirty="0">
                <a:solidFill>
                  <a:prstClr val="white"/>
                </a:solidFill>
                <a:ea typeface="Times New Roman"/>
                <a:cs typeface="Times New Roman"/>
              </a:rPr>
              <a:t>utilized </a:t>
            </a:r>
            <a:r>
              <a:rPr lang="en-US" sz="1400" dirty="0" smtClean="0">
                <a:solidFill>
                  <a:prstClr val="white"/>
                </a:solidFill>
                <a:ea typeface="Times New Roman"/>
                <a:cs typeface="Times New Roman"/>
              </a:rPr>
              <a:t>well. Besides, the last Y helped to identify the scope of non-conformances. </a:t>
            </a:r>
          </a:p>
          <a:p>
            <a:pPr>
              <a:spcBef>
                <a:spcPts val="0"/>
              </a:spcBef>
              <a:spcAft>
                <a:spcPts val="0"/>
              </a:spcAft>
            </a:pPr>
            <a:endParaRPr lang="en-US" sz="1400" dirty="0" smtClean="0">
              <a:solidFill>
                <a:prstClr val="white"/>
              </a:solidFill>
              <a:ea typeface="Times New Roman"/>
              <a:cs typeface="Times New Roman"/>
            </a:endParaRPr>
          </a:p>
          <a:p>
            <a:pPr>
              <a:spcBef>
                <a:spcPts val="0"/>
              </a:spcBef>
              <a:spcAft>
                <a:spcPts val="0"/>
              </a:spcAft>
            </a:pPr>
            <a:r>
              <a:rPr lang="en-US" sz="1400" dirty="0" smtClean="0">
                <a:solidFill>
                  <a:prstClr val="white"/>
                </a:solidFill>
                <a:ea typeface="Times New Roman"/>
                <a:cs typeface="Times New Roman"/>
              </a:rPr>
              <a:t>The </a:t>
            </a:r>
            <a:r>
              <a:rPr lang="en-US" sz="1400" dirty="0">
                <a:solidFill>
                  <a:prstClr val="white"/>
                </a:solidFill>
                <a:ea typeface="Times New Roman"/>
                <a:cs typeface="Times New Roman"/>
              </a:rPr>
              <a:t>“5 WHYs</a:t>
            </a:r>
            <a:r>
              <a:rPr lang="en-US" sz="1400" dirty="0" smtClean="0">
                <a:solidFill>
                  <a:prstClr val="white"/>
                </a:solidFill>
                <a:ea typeface="Times New Roman"/>
                <a:cs typeface="Times New Roman"/>
              </a:rPr>
              <a:t>” concluded two different testing with two different root causes. Which were clearly listed one by one. </a:t>
            </a:r>
          </a:p>
          <a:p>
            <a:pPr>
              <a:spcBef>
                <a:spcPts val="0"/>
              </a:spcBef>
              <a:spcAft>
                <a:spcPts val="0"/>
              </a:spcAft>
            </a:pPr>
            <a:endParaRPr lang="en-US" sz="1400" dirty="0" smtClean="0">
              <a:solidFill>
                <a:prstClr val="white"/>
              </a:solidFill>
              <a:ea typeface="Times New Roman"/>
              <a:cs typeface="Times New Roman"/>
            </a:endParaRPr>
          </a:p>
          <a:p>
            <a:pPr>
              <a:spcBef>
                <a:spcPts val="0"/>
              </a:spcBef>
              <a:spcAft>
                <a:spcPts val="0"/>
              </a:spcAft>
            </a:pPr>
            <a:r>
              <a:rPr lang="en-US" sz="1400" dirty="0" smtClean="0">
                <a:solidFill>
                  <a:prstClr val="white"/>
                </a:solidFill>
                <a:ea typeface="Times New Roman"/>
                <a:cs typeface="Times New Roman"/>
              </a:rPr>
              <a:t>The causes didn’t go further like “lack of understanding to requirements” since there were gray area existed by CNAS auditor for electronic records.</a:t>
            </a:r>
          </a:p>
          <a:p>
            <a:pPr>
              <a:spcBef>
                <a:spcPts val="0"/>
              </a:spcBef>
              <a:spcAft>
                <a:spcPts val="0"/>
              </a:spcAft>
            </a:pPr>
            <a:endParaRPr lang="en-US" sz="1400" dirty="0">
              <a:solidFill>
                <a:prstClr val="white"/>
              </a:solidFill>
              <a:ea typeface="Times New Roman"/>
              <a:cs typeface="Times New Roman"/>
            </a:endParaRPr>
          </a:p>
        </p:txBody>
      </p:sp>
      <p:sp>
        <p:nvSpPr>
          <p:cNvPr id="9" name="TextBox 8"/>
          <p:cNvSpPr txBox="1"/>
          <p:nvPr/>
        </p:nvSpPr>
        <p:spPr>
          <a:xfrm>
            <a:off x="1005854" y="5825550"/>
            <a:ext cx="7397366" cy="800219"/>
          </a:xfrm>
          <a:prstGeom prst="rect">
            <a:avLst/>
          </a:prstGeom>
          <a:solidFill>
            <a:srgbClr val="FFFF00"/>
          </a:solidFill>
          <a:effectLst>
            <a:outerShdw blurRad="50800" dist="76200" dir="2700000" algn="tl" rotWithShape="0">
              <a:prstClr val="black">
                <a:alpha val="40000"/>
              </a:prstClr>
            </a:outerShdw>
          </a:effectLst>
        </p:spPr>
        <p:txBody>
          <a:bodyPr wrap="square" rtlCol="0">
            <a:spAutoFit/>
          </a:bodyPr>
          <a:lstStyle/>
          <a:p>
            <a:pPr marL="171450" indent="-171450">
              <a:spcBef>
                <a:spcPts val="600"/>
              </a:spcBef>
              <a:buFont typeface="Wingdings" pitchFamily="2" charset="2"/>
              <a:buChar char="§"/>
              <a:tabLst>
                <a:tab pos="57150" algn="l"/>
              </a:tabLst>
            </a:pPr>
            <a:r>
              <a:rPr lang="en-US" sz="1200" b="1" dirty="0" smtClean="0">
                <a:solidFill>
                  <a:srgbClr val="0000FF"/>
                </a:solidFill>
              </a:rPr>
              <a:t>[Collaboration] (C L) – Fully communication with CAR owner</a:t>
            </a:r>
          </a:p>
          <a:p>
            <a:pPr marL="171450" indent="-171450">
              <a:spcBef>
                <a:spcPts val="600"/>
              </a:spcBef>
              <a:buFont typeface="Wingdings" pitchFamily="2" charset="2"/>
              <a:buChar char="§"/>
              <a:tabLst>
                <a:tab pos="57150" algn="l"/>
              </a:tabLst>
            </a:pPr>
            <a:r>
              <a:rPr lang="en-US" sz="1200" b="1" dirty="0" smtClean="0">
                <a:solidFill>
                  <a:srgbClr val="0000FF"/>
                </a:solidFill>
              </a:rPr>
              <a:t>[Competitiveness] (C) – Clear path from analysis to root causes</a:t>
            </a:r>
          </a:p>
          <a:p>
            <a:pPr marL="171450" indent="-171450">
              <a:spcBef>
                <a:spcPts val="600"/>
              </a:spcBef>
              <a:buFont typeface="Wingdings" pitchFamily="2" charset="2"/>
              <a:buChar char="§"/>
              <a:tabLst>
                <a:tab pos="57150" algn="l"/>
              </a:tabLst>
            </a:pPr>
            <a:r>
              <a:rPr lang="en-US" sz="1200" b="1" dirty="0" smtClean="0">
                <a:solidFill>
                  <a:srgbClr val="0000FF"/>
                </a:solidFill>
              </a:rPr>
              <a:t>[Integrity] (P) – Root causes hit the points and very practical.</a:t>
            </a:r>
          </a:p>
        </p:txBody>
      </p:sp>
      <p:sp>
        <p:nvSpPr>
          <p:cNvPr id="5" name="Rectangle 2"/>
          <p:cNvSpPr>
            <a:spLocks noChangeArrowheads="1"/>
          </p:cNvSpPr>
          <p:nvPr/>
        </p:nvSpPr>
        <p:spPr bwMode="auto">
          <a:xfrm>
            <a:off x="2762250" y="15017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061697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val="2162403856"/>
              </p:ext>
            </p:extLst>
          </p:nvPr>
        </p:nvGraphicFramePr>
        <p:xfrm>
          <a:off x="283580" y="682906"/>
          <a:ext cx="5815663" cy="5852160"/>
        </p:xfrm>
        <a:graphic>
          <a:graphicData uri="http://schemas.openxmlformats.org/drawingml/2006/table">
            <a:tbl>
              <a:tblPr firstRow="1" firstCol="1" bandRow="1" bandCol="1"/>
              <a:tblGrid>
                <a:gridCol w="1170513"/>
                <a:gridCol w="1586391"/>
                <a:gridCol w="237958"/>
                <a:gridCol w="1110473"/>
                <a:gridCol w="1710328"/>
              </a:tblGrid>
              <a:tr h="90519">
                <a:tc>
                  <a:txBody>
                    <a:bodyPr/>
                    <a:lstStyle/>
                    <a:p>
                      <a:pPr>
                        <a:spcAft>
                          <a:spcPts val="0"/>
                        </a:spcAft>
                      </a:pPr>
                      <a:r>
                        <a:rPr lang="en-US" sz="800" b="1" dirty="0">
                          <a:solidFill>
                            <a:srgbClr val="000000"/>
                          </a:solidFill>
                          <a:effectLst/>
                          <a:latin typeface="Tahoma"/>
                          <a:ea typeface="SimSun"/>
                          <a:cs typeface="Times New Roman"/>
                        </a:rPr>
                        <a:t>Current State:</a:t>
                      </a:r>
                      <a:endParaRPr lang="en-US" sz="800" dirty="0">
                        <a:effectLst/>
                        <a:latin typeface="Calibri"/>
                        <a:ea typeface="SimSun"/>
                        <a:cs typeface="Times New Roman"/>
                      </a:endParaRPr>
                    </a:p>
                  </a:txBody>
                  <a:tcPr marL="0" marR="0" marT="0" marB="0">
                    <a:lnL>
                      <a:noFill/>
                    </a:lnL>
                    <a:lnR>
                      <a:noFill/>
                    </a:lnR>
                    <a:lnT>
                      <a:noFill/>
                    </a:lnT>
                    <a:lnB>
                      <a:noFill/>
                    </a:lnB>
                    <a:solidFill>
                      <a:srgbClr val="EFEFEF"/>
                    </a:solidFill>
                  </a:tcPr>
                </a:tc>
                <a:tc gridSpan="4">
                  <a:txBody>
                    <a:bodyPr/>
                    <a:lstStyle/>
                    <a:p>
                      <a:pPr>
                        <a:spcAft>
                          <a:spcPts val="0"/>
                        </a:spcAft>
                      </a:pPr>
                      <a:r>
                        <a:rPr lang="en-US" sz="800" b="1">
                          <a:solidFill>
                            <a:srgbClr val="FF0000"/>
                          </a:solidFill>
                          <a:effectLst/>
                          <a:latin typeface="Tahoma"/>
                          <a:ea typeface="SimSun"/>
                          <a:cs typeface="Times New Roman"/>
                        </a:rPr>
                        <a:t>Closed - Verified as Effective</a:t>
                      </a:r>
                      <a:endParaRPr lang="en-US" sz="800">
                        <a:effectLst/>
                        <a:latin typeface="Calibri"/>
                        <a:ea typeface="SimSun"/>
                        <a:cs typeface="Times New Roman"/>
                      </a:endParaRPr>
                    </a:p>
                  </a:txBody>
                  <a:tcPr marL="0" marR="0" marT="0" marB="0">
                    <a:lnL>
                      <a:noFill/>
                    </a:lnL>
                    <a:lnR w="19050" cap="flat" cmpd="sng" algn="ctr">
                      <a:solidFill>
                        <a:srgbClr val="808080"/>
                      </a:solidFill>
                      <a:prstDash val="solid"/>
                      <a:round/>
                      <a:headEnd type="none" w="med" len="med"/>
                      <a:tailEnd type="none" w="med" len="med"/>
                    </a:lnR>
                    <a:lnT>
                      <a:noFill/>
                    </a:lnT>
                    <a:lnB>
                      <a:noFill/>
                    </a:lnB>
                    <a:solidFill>
                      <a:srgbClr val="EFEFEF"/>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90519">
                <a:tc>
                  <a:txBody>
                    <a:bodyPr/>
                    <a:lstStyle/>
                    <a:p>
                      <a:pPr>
                        <a:spcAft>
                          <a:spcPts val="0"/>
                        </a:spcAft>
                      </a:pPr>
                      <a:r>
                        <a:rPr lang="en-US" sz="800" b="1" dirty="0">
                          <a:solidFill>
                            <a:srgbClr val="000000"/>
                          </a:solidFill>
                          <a:effectLst/>
                          <a:latin typeface="Tahoma"/>
                          <a:ea typeface="SimSun"/>
                          <a:cs typeface="Times New Roman"/>
                        </a:rPr>
                        <a:t>Next Action Due:</a:t>
                      </a:r>
                      <a:endParaRPr lang="en-US" sz="800" dirty="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b="1">
                          <a:solidFill>
                            <a:srgbClr val="00000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b="1">
                          <a:solidFill>
                            <a:srgbClr val="00000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b="1">
                          <a:solidFill>
                            <a:srgbClr val="00000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b="1">
                          <a:solidFill>
                            <a:srgbClr val="00000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w="19050" cap="flat" cmpd="sng" algn="ctr">
                      <a:solidFill>
                        <a:srgbClr val="808080"/>
                      </a:solidFill>
                      <a:prstDash val="solid"/>
                      <a:round/>
                      <a:headEnd type="none" w="med" len="med"/>
                      <a:tailEnd type="none" w="med" len="med"/>
                    </a:lnR>
                    <a:lnT>
                      <a:noFill/>
                    </a:lnT>
                    <a:lnB>
                      <a:noFill/>
                    </a:lnB>
                    <a:solidFill>
                      <a:srgbClr val="EFEFEF"/>
                    </a:solidFill>
                  </a:tcPr>
                </a:tc>
              </a:tr>
              <a:tr h="74061">
                <a:tc>
                  <a:txBody>
                    <a:bodyPr/>
                    <a:lstStyle/>
                    <a:p>
                      <a:pPr>
                        <a:spcAft>
                          <a:spcPts val="0"/>
                        </a:spcAft>
                      </a:pPr>
                      <a:r>
                        <a:rPr lang="en-US" sz="800" dirty="0">
                          <a:solidFill>
                            <a:srgbClr val="000000"/>
                          </a:solidFill>
                          <a:effectLst/>
                          <a:latin typeface="Tahoma"/>
                          <a:ea typeface="SimSun"/>
                          <a:cs typeface="Times New Roman"/>
                        </a:rPr>
                        <a:t>Actual Response Date:</a:t>
                      </a:r>
                      <a:endParaRPr lang="en-US" sz="800" dirty="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2013-07-17</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w="19050" cap="flat" cmpd="sng" algn="ctr">
                      <a:solidFill>
                        <a:srgbClr val="808080"/>
                      </a:solidFill>
                      <a:prstDash val="solid"/>
                      <a:round/>
                      <a:headEnd type="none" w="med" len="med"/>
                      <a:tailEnd type="none" w="med" len="med"/>
                    </a:lnR>
                    <a:lnT>
                      <a:noFill/>
                    </a:lnT>
                    <a:lnB>
                      <a:noFill/>
                    </a:lnB>
                    <a:solidFill>
                      <a:srgbClr val="EFEFEF"/>
                    </a:solidFill>
                  </a:tcPr>
                </a:tc>
              </a:tr>
              <a:tr h="2666203">
                <a:tc>
                  <a:txBody>
                    <a:bodyPr/>
                    <a:lstStyle/>
                    <a:p>
                      <a:pPr>
                        <a:spcAft>
                          <a:spcPts val="0"/>
                        </a:spcAft>
                      </a:pPr>
                      <a:r>
                        <a:rPr lang="en-US" sz="800" dirty="0">
                          <a:solidFill>
                            <a:srgbClr val="000000"/>
                          </a:solidFill>
                          <a:effectLst/>
                          <a:latin typeface="Tahoma"/>
                          <a:ea typeface="SimSun"/>
                          <a:cs typeface="Times New Roman"/>
                        </a:rPr>
                        <a:t>Analysis:</a:t>
                      </a:r>
                      <a:endParaRPr lang="en-US" sz="800" dirty="0">
                        <a:effectLst/>
                        <a:latin typeface="Calibri"/>
                        <a:ea typeface="SimSun"/>
                        <a:cs typeface="Times New Roman"/>
                      </a:endParaRPr>
                    </a:p>
                  </a:txBody>
                  <a:tcPr marL="0" marR="0" marT="0" marB="0">
                    <a:lnL>
                      <a:noFill/>
                    </a:lnL>
                    <a:lnR>
                      <a:noFill/>
                    </a:lnR>
                    <a:lnT>
                      <a:noFill/>
                    </a:lnT>
                    <a:lnB>
                      <a:noFill/>
                    </a:lnB>
                    <a:solidFill>
                      <a:srgbClr val="EFEFEF"/>
                    </a:solidFill>
                  </a:tcPr>
                </a:tc>
                <a:tc gridSpan="4">
                  <a:txBody>
                    <a:bodyPr/>
                    <a:lstStyle/>
                    <a:p>
                      <a:pPr>
                        <a:spcAft>
                          <a:spcPts val="0"/>
                        </a:spcAft>
                      </a:pPr>
                      <a:r>
                        <a:rPr lang="en-US" sz="800" dirty="0">
                          <a:solidFill>
                            <a:srgbClr val="000080"/>
                          </a:solidFill>
                          <a:effectLst/>
                          <a:latin typeface="Tahoma"/>
                          <a:ea typeface="SimSun"/>
                          <a:cs typeface="Times New Roman"/>
                        </a:rPr>
                        <a:t>2013-07-01 10:00</a:t>
                      </a:r>
                      <a:br>
                        <a:rPr lang="en-US" sz="800" dirty="0">
                          <a:solidFill>
                            <a:srgbClr val="000080"/>
                          </a:solidFill>
                          <a:effectLst/>
                          <a:latin typeface="Tahoma"/>
                          <a:ea typeface="SimSun"/>
                          <a:cs typeface="Times New Roman"/>
                        </a:rPr>
                      </a:br>
                      <a:r>
                        <a:rPr lang="en-US" sz="800" dirty="0">
                          <a:solidFill>
                            <a:srgbClr val="000080"/>
                          </a:solidFill>
                          <a:effectLst/>
                          <a:latin typeface="Tahoma"/>
                          <a:ea typeface="SimSun"/>
                          <a:cs typeface="Times New Roman"/>
                        </a:rPr>
                        <a:t>Stakeholder: Erica Qin(Quality Assurance Analyst),Nelson Chen(CAS Engineer Leader),Jamway Wu (Lab Manager)Lily Liu (Lab Team Leader), Devin He, Alex Lin, Jason Chen (Lab Technician), 3027CGUB team</a:t>
                      </a:r>
                      <a:r>
                        <a:rPr lang="en-US" sz="800" dirty="0" smtClean="0">
                          <a:solidFill>
                            <a:srgbClr val="000080"/>
                          </a:solidFill>
                          <a:effectLst/>
                          <a:latin typeface="Tahoma"/>
                          <a:ea typeface="SimSun"/>
                          <a:cs typeface="Times New Roman"/>
                        </a:rPr>
                        <a:t>.</a:t>
                      </a:r>
                      <a:r>
                        <a:rPr lang="en-US" sz="800" dirty="0">
                          <a:solidFill>
                            <a:srgbClr val="000080"/>
                          </a:solidFill>
                          <a:effectLst/>
                          <a:latin typeface="Tahoma"/>
                          <a:ea typeface="SimSun"/>
                          <a:cs typeface="Times New Roman"/>
                        </a:rPr>
                        <a:t/>
                      </a:r>
                      <a:br>
                        <a:rPr lang="en-US" sz="800" dirty="0">
                          <a:solidFill>
                            <a:srgbClr val="000080"/>
                          </a:solidFill>
                          <a:effectLst/>
                          <a:latin typeface="Tahoma"/>
                          <a:ea typeface="SimSun"/>
                          <a:cs typeface="Times New Roman"/>
                        </a:rPr>
                      </a:br>
                      <a:r>
                        <a:rPr lang="en-US" sz="800" dirty="0">
                          <a:solidFill>
                            <a:srgbClr val="000080"/>
                          </a:solidFill>
                          <a:effectLst/>
                          <a:latin typeface="Tahoma"/>
                          <a:ea typeface="SimSun"/>
                          <a:cs typeface="Times New Roman"/>
                        </a:rPr>
                        <a:t>Q: Why did not record the crush testing result at the time of testing shown in non-conformance description?</a:t>
                      </a:r>
                      <a:br>
                        <a:rPr lang="en-US" sz="800" dirty="0">
                          <a:solidFill>
                            <a:srgbClr val="000080"/>
                          </a:solidFill>
                          <a:effectLst/>
                          <a:latin typeface="Tahoma"/>
                          <a:ea typeface="SimSun"/>
                          <a:cs typeface="Times New Roman"/>
                        </a:rPr>
                      </a:br>
                      <a:r>
                        <a:rPr lang="en-US" sz="800" dirty="0">
                          <a:solidFill>
                            <a:srgbClr val="000080"/>
                          </a:solidFill>
                          <a:effectLst/>
                          <a:latin typeface="Tahoma"/>
                          <a:ea typeface="SimSun"/>
                          <a:cs typeface="Times New Roman"/>
                        </a:rPr>
                        <a:t>A: Due to crush testing with safety risk, it is not appropriate for testing staff to record the results at the scene of testing. Therefore, the video camera has been installed at crush testing area since battery lab establishment; make sure the original results can be observed directly through the display screen placed in office working area. So actually we have recorded the crush testing results in electronic datasheet at the time of testing in office working area</a:t>
                      </a:r>
                      <a:r>
                        <a:rPr lang="en-US" sz="800" dirty="0" smtClean="0">
                          <a:solidFill>
                            <a:srgbClr val="000080"/>
                          </a:solidFill>
                          <a:effectLst/>
                          <a:latin typeface="Tahoma"/>
                          <a:ea typeface="SimSun"/>
                          <a:cs typeface="Times New Roman"/>
                        </a:rPr>
                        <a:t>.</a:t>
                      </a:r>
                      <a:r>
                        <a:rPr lang="en-US" sz="800" dirty="0">
                          <a:solidFill>
                            <a:srgbClr val="000080"/>
                          </a:solidFill>
                          <a:effectLst/>
                          <a:latin typeface="Tahoma"/>
                          <a:ea typeface="SimSun"/>
                          <a:cs typeface="Times New Roman"/>
                        </a:rPr>
                        <a:t/>
                      </a:r>
                      <a:br>
                        <a:rPr lang="en-US" sz="800" dirty="0">
                          <a:solidFill>
                            <a:srgbClr val="000080"/>
                          </a:solidFill>
                          <a:effectLst/>
                          <a:latin typeface="Tahoma"/>
                          <a:ea typeface="SimSun"/>
                          <a:cs typeface="Times New Roman"/>
                        </a:rPr>
                      </a:br>
                      <a:r>
                        <a:rPr lang="en-US" sz="800" dirty="0">
                          <a:solidFill>
                            <a:srgbClr val="000080"/>
                          </a:solidFill>
                          <a:effectLst/>
                          <a:latin typeface="Tahoma"/>
                          <a:ea typeface="SimSun"/>
                          <a:cs typeface="Times New Roman"/>
                        </a:rPr>
                        <a:t>Q: Why was crush testing still include in the non-conformance description</a:t>
                      </a:r>
                      <a:r>
                        <a:rPr lang="zh-CN" sz="800" dirty="0">
                          <a:solidFill>
                            <a:srgbClr val="000080"/>
                          </a:solidFill>
                          <a:effectLst/>
                          <a:latin typeface="Tahoma"/>
                          <a:ea typeface="SimSun"/>
                          <a:cs typeface="Tahoma"/>
                        </a:rPr>
                        <a:t>？</a:t>
                      </a:r>
                      <a:r>
                        <a:rPr lang="en-US" sz="800" dirty="0">
                          <a:solidFill>
                            <a:srgbClr val="000080"/>
                          </a:solidFill>
                          <a:effectLst/>
                          <a:latin typeface="Tahoma"/>
                          <a:ea typeface="SimSun"/>
                          <a:cs typeface="Times New Roman"/>
                        </a:rPr>
                        <a:t/>
                      </a:r>
                      <a:br>
                        <a:rPr lang="en-US" sz="800" dirty="0">
                          <a:solidFill>
                            <a:srgbClr val="000080"/>
                          </a:solidFill>
                          <a:effectLst/>
                          <a:latin typeface="Tahoma"/>
                          <a:ea typeface="SimSun"/>
                          <a:cs typeface="Times New Roman"/>
                        </a:rPr>
                      </a:br>
                      <a:r>
                        <a:rPr lang="en-US" sz="800" dirty="0">
                          <a:solidFill>
                            <a:srgbClr val="000080"/>
                          </a:solidFill>
                          <a:effectLst/>
                          <a:latin typeface="Tahoma"/>
                          <a:ea typeface="SimSun"/>
                          <a:cs typeface="Times New Roman"/>
                        </a:rPr>
                        <a:t>A</a:t>
                      </a:r>
                      <a:r>
                        <a:rPr lang="zh-CN" sz="800" dirty="0">
                          <a:solidFill>
                            <a:srgbClr val="000080"/>
                          </a:solidFill>
                          <a:effectLst/>
                          <a:latin typeface="Tahoma"/>
                          <a:ea typeface="SimSun"/>
                          <a:cs typeface="Tahoma"/>
                        </a:rPr>
                        <a:t>：</a:t>
                      </a:r>
                      <a:r>
                        <a:rPr lang="en-US" sz="800" dirty="0">
                          <a:solidFill>
                            <a:srgbClr val="000080"/>
                          </a:solidFill>
                          <a:effectLst/>
                          <a:latin typeface="Tahoma"/>
                          <a:ea typeface="SimSun"/>
                          <a:cs typeface="Times New Roman"/>
                        </a:rPr>
                        <a:t>We have explained the specific data recording way of crush testing results to the auditor, the auditor said that it depends on us and suggested to identify the testing items by ourselves.  So based on the actual practice and analysis as per auditor comments, crush testing data recording was excluded from non-conformance scope. </a:t>
                      </a:r>
                      <a:br>
                        <a:rPr lang="en-US" sz="800" dirty="0">
                          <a:solidFill>
                            <a:srgbClr val="000080"/>
                          </a:solidFill>
                          <a:effectLst/>
                          <a:latin typeface="Tahoma"/>
                          <a:ea typeface="SimSun"/>
                          <a:cs typeface="Times New Roman"/>
                        </a:rPr>
                      </a:br>
                      <a:r>
                        <a:rPr lang="en-US" sz="800" dirty="0">
                          <a:solidFill>
                            <a:srgbClr val="000080"/>
                          </a:solidFill>
                          <a:effectLst/>
                          <a:latin typeface="Tahoma"/>
                          <a:ea typeface="SimSun"/>
                          <a:cs typeface="Times New Roman"/>
                        </a:rPr>
                        <a:t>Q: Why did not record the vibration testing and low pressure testing results at the time of testing?</a:t>
                      </a:r>
                      <a:br>
                        <a:rPr lang="en-US" sz="800" dirty="0">
                          <a:solidFill>
                            <a:srgbClr val="000080"/>
                          </a:solidFill>
                          <a:effectLst/>
                          <a:latin typeface="Tahoma"/>
                          <a:ea typeface="SimSun"/>
                          <a:cs typeface="Times New Roman"/>
                        </a:rPr>
                      </a:br>
                      <a:r>
                        <a:rPr lang="en-US" sz="800" dirty="0">
                          <a:solidFill>
                            <a:srgbClr val="000080"/>
                          </a:solidFill>
                          <a:effectLst/>
                          <a:latin typeface="Tahoma"/>
                          <a:ea typeface="SimSun"/>
                          <a:cs typeface="Times New Roman"/>
                        </a:rPr>
                        <a:t>A: For vibration and low pressure testing, we observed testing results during the testing. But for safety concern, we shall take away the tested sample from the fixture ,which takes 2 minutes normally. Then we moved to laptop placed in the office working area, which was around 10 meters away from testing area to record the results in electronic datasheet</a:t>
                      </a:r>
                      <a:r>
                        <a:rPr lang="en-US" sz="800" dirty="0" smtClean="0">
                          <a:solidFill>
                            <a:srgbClr val="000080"/>
                          </a:solidFill>
                          <a:effectLst/>
                          <a:latin typeface="Tahoma"/>
                          <a:ea typeface="SimSun"/>
                          <a:cs typeface="Times New Roman"/>
                        </a:rPr>
                        <a:t>.</a:t>
                      </a:r>
                      <a:r>
                        <a:rPr lang="en-US" sz="800" dirty="0">
                          <a:solidFill>
                            <a:srgbClr val="000080"/>
                          </a:solidFill>
                          <a:effectLst/>
                          <a:latin typeface="Tahoma"/>
                          <a:ea typeface="SimSun"/>
                          <a:cs typeface="Times New Roman"/>
                        </a:rPr>
                        <a:t/>
                      </a:r>
                      <a:br>
                        <a:rPr lang="en-US" sz="800" dirty="0">
                          <a:solidFill>
                            <a:srgbClr val="000080"/>
                          </a:solidFill>
                          <a:effectLst/>
                          <a:latin typeface="Tahoma"/>
                          <a:ea typeface="SimSun"/>
                          <a:cs typeface="Times New Roman"/>
                        </a:rPr>
                      </a:br>
                      <a:r>
                        <a:rPr lang="en-US" sz="800" dirty="0">
                          <a:solidFill>
                            <a:srgbClr val="000080"/>
                          </a:solidFill>
                          <a:effectLst/>
                          <a:latin typeface="Tahoma"/>
                          <a:ea typeface="SimSun"/>
                          <a:cs typeface="Times New Roman"/>
                        </a:rPr>
                        <a:t>Q: Why cannot record the results at the vibration testing and low pressure testing area?</a:t>
                      </a:r>
                      <a:br>
                        <a:rPr lang="en-US" sz="800" dirty="0">
                          <a:solidFill>
                            <a:srgbClr val="000080"/>
                          </a:solidFill>
                          <a:effectLst/>
                          <a:latin typeface="Tahoma"/>
                          <a:ea typeface="SimSun"/>
                          <a:cs typeface="Times New Roman"/>
                        </a:rPr>
                      </a:br>
                      <a:r>
                        <a:rPr lang="en-US" sz="800" dirty="0">
                          <a:solidFill>
                            <a:srgbClr val="000080"/>
                          </a:solidFill>
                          <a:effectLst/>
                          <a:latin typeface="Tahoma"/>
                          <a:ea typeface="SimSun"/>
                          <a:cs typeface="Times New Roman"/>
                        </a:rPr>
                        <a:t>A: There is no table near vibration testing and low pressure testing area to place our laptop; therefore we could not  record the results at the testing area at the time of testing, but need to go to office working area to key in electronic datasheet saved in our laptop</a:t>
                      </a:r>
                      <a:r>
                        <a:rPr lang="en-US" sz="800" dirty="0" smtClean="0">
                          <a:solidFill>
                            <a:srgbClr val="000080"/>
                          </a:solidFill>
                          <a:effectLst/>
                          <a:latin typeface="Tahoma"/>
                          <a:ea typeface="SimSun"/>
                          <a:cs typeface="Times New Roman"/>
                        </a:rPr>
                        <a:t>.</a:t>
                      </a:r>
                      <a:r>
                        <a:rPr lang="en-US" sz="800" dirty="0">
                          <a:solidFill>
                            <a:srgbClr val="000080"/>
                          </a:solidFill>
                          <a:effectLst/>
                          <a:latin typeface="Tahoma"/>
                          <a:ea typeface="SimSun"/>
                          <a:cs typeface="Times New Roman"/>
                        </a:rPr>
                        <a:t/>
                      </a:r>
                      <a:br>
                        <a:rPr lang="en-US" sz="800" dirty="0">
                          <a:solidFill>
                            <a:srgbClr val="000080"/>
                          </a:solidFill>
                          <a:effectLst/>
                          <a:latin typeface="Tahoma"/>
                          <a:ea typeface="SimSun"/>
                          <a:cs typeface="Times New Roman"/>
                        </a:rPr>
                      </a:br>
                      <a:r>
                        <a:rPr lang="en-US" sz="800" dirty="0">
                          <a:solidFill>
                            <a:srgbClr val="000080"/>
                          </a:solidFill>
                          <a:effectLst/>
                          <a:latin typeface="Tahoma"/>
                          <a:ea typeface="SimSun"/>
                          <a:cs typeface="Times New Roman"/>
                        </a:rPr>
                        <a:t>Q: Is this an individual case in GUB lab?</a:t>
                      </a:r>
                      <a:br>
                        <a:rPr lang="en-US" sz="800" dirty="0">
                          <a:solidFill>
                            <a:srgbClr val="000080"/>
                          </a:solidFill>
                          <a:effectLst/>
                          <a:latin typeface="Tahoma"/>
                          <a:ea typeface="SimSun"/>
                          <a:cs typeface="Times New Roman"/>
                        </a:rPr>
                      </a:br>
                      <a:r>
                        <a:rPr lang="en-US" sz="800" dirty="0">
                          <a:solidFill>
                            <a:srgbClr val="000080"/>
                          </a:solidFill>
                          <a:effectLst/>
                          <a:latin typeface="Tahoma"/>
                          <a:ea typeface="SimSun"/>
                          <a:cs typeface="Times New Roman"/>
                        </a:rPr>
                        <a:t>A: Yes, only battery testing area exist high safety risk in GUB lab</a:t>
                      </a:r>
                      <a:r>
                        <a:rPr lang="en-US" sz="800" dirty="0" smtClean="0">
                          <a:solidFill>
                            <a:srgbClr val="000080"/>
                          </a:solidFill>
                          <a:effectLst/>
                          <a:latin typeface="Tahoma"/>
                          <a:ea typeface="SimSun"/>
                          <a:cs typeface="Times New Roman"/>
                        </a:rPr>
                        <a:t>.</a:t>
                      </a:r>
                      <a:r>
                        <a:rPr lang="en-US" sz="800" dirty="0">
                          <a:solidFill>
                            <a:srgbClr val="000080"/>
                          </a:solidFill>
                          <a:effectLst/>
                          <a:latin typeface="Tahoma"/>
                          <a:ea typeface="SimSun"/>
                          <a:cs typeface="Times New Roman"/>
                        </a:rPr>
                        <a:t/>
                      </a:r>
                      <a:br>
                        <a:rPr lang="en-US" sz="800" dirty="0">
                          <a:solidFill>
                            <a:srgbClr val="000080"/>
                          </a:solidFill>
                          <a:effectLst/>
                          <a:latin typeface="Tahoma"/>
                          <a:ea typeface="SimSun"/>
                          <a:cs typeface="Times New Roman"/>
                        </a:rPr>
                      </a:br>
                      <a:r>
                        <a:rPr lang="en-US" sz="800" dirty="0">
                          <a:solidFill>
                            <a:srgbClr val="000080"/>
                          </a:solidFill>
                          <a:effectLst/>
                          <a:latin typeface="Tahoma"/>
                          <a:ea typeface="SimSun"/>
                          <a:cs typeface="Times New Roman"/>
                        </a:rPr>
                        <a:t>Q: Is there any other battery testing items having the same data recording issue?</a:t>
                      </a:r>
                      <a:br>
                        <a:rPr lang="en-US" sz="800" dirty="0">
                          <a:solidFill>
                            <a:srgbClr val="000080"/>
                          </a:solidFill>
                          <a:effectLst/>
                          <a:latin typeface="Tahoma"/>
                          <a:ea typeface="SimSun"/>
                          <a:cs typeface="Times New Roman"/>
                        </a:rPr>
                      </a:br>
                      <a:r>
                        <a:rPr lang="en-US" sz="800" dirty="0">
                          <a:solidFill>
                            <a:srgbClr val="000080"/>
                          </a:solidFill>
                          <a:effectLst/>
                          <a:latin typeface="Tahoma"/>
                          <a:ea typeface="SimSun"/>
                          <a:cs typeface="Times New Roman"/>
                        </a:rPr>
                        <a:t>A: No other testing items except vibration testing and low pressure testing area. For other battery testing items with safety concern, thermocouples have been used for monitor the temperature of each sample, so testing staff can record results at the time of testing. </a:t>
                      </a:r>
                      <a:endParaRPr lang="en-US" sz="800" dirty="0">
                        <a:effectLst/>
                        <a:latin typeface="Calibri"/>
                        <a:ea typeface="SimSun"/>
                        <a:cs typeface="Times New Roman"/>
                      </a:endParaRPr>
                    </a:p>
                  </a:txBody>
                  <a:tcPr marL="0" marR="0" marT="0" marB="0">
                    <a:lnL>
                      <a:noFill/>
                    </a:lnL>
                    <a:lnR w="19050" cap="flat" cmpd="sng" algn="ctr">
                      <a:solidFill>
                        <a:srgbClr val="808080"/>
                      </a:solidFill>
                      <a:prstDash val="solid"/>
                      <a:round/>
                      <a:headEnd type="none" w="med" len="med"/>
                      <a:tailEnd type="none" w="med" len="med"/>
                    </a:lnR>
                    <a:lnT>
                      <a:noFill/>
                    </a:lnT>
                    <a:lnB>
                      <a:noFill/>
                    </a:lnB>
                    <a:solidFill>
                      <a:srgbClr val="EFEFEF"/>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74061">
                <a:tc>
                  <a:txBody>
                    <a:bodyPr/>
                    <a:lstStyle/>
                    <a:p>
                      <a:pPr>
                        <a:spcAft>
                          <a:spcPts val="0"/>
                        </a:spcAft>
                      </a:pPr>
                      <a:r>
                        <a:rPr lang="en-US" sz="800" dirty="0">
                          <a:solidFill>
                            <a:srgbClr val="000080"/>
                          </a:solidFill>
                          <a:effectLst/>
                          <a:latin typeface="Tahoma"/>
                          <a:ea typeface="SimSun"/>
                          <a:cs typeface="Times New Roman"/>
                        </a:rPr>
                        <a:t> </a:t>
                      </a:r>
                      <a:endParaRPr lang="en-US" sz="800" dirty="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endParaRPr lang="en-US" sz="800" dirty="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w="19050" cap="flat" cmpd="sng" algn="ctr">
                      <a:solidFill>
                        <a:srgbClr val="808080"/>
                      </a:solidFill>
                      <a:prstDash val="solid"/>
                      <a:round/>
                      <a:headEnd type="none" w="med" len="med"/>
                      <a:tailEnd type="none" w="med" len="med"/>
                    </a:lnR>
                    <a:lnT>
                      <a:noFill/>
                    </a:lnT>
                    <a:lnB>
                      <a:noFill/>
                    </a:lnB>
                    <a:solidFill>
                      <a:srgbClr val="EFEFEF"/>
                    </a:solidFill>
                  </a:tcPr>
                </a:tc>
              </a:tr>
              <a:tr h="444367">
                <a:tc>
                  <a:txBody>
                    <a:bodyPr/>
                    <a:lstStyle/>
                    <a:p>
                      <a:pPr>
                        <a:spcAft>
                          <a:spcPts val="0"/>
                        </a:spcAft>
                      </a:pPr>
                      <a:r>
                        <a:rPr lang="en-US" sz="800">
                          <a:solidFill>
                            <a:srgbClr val="000000"/>
                          </a:solidFill>
                          <a:effectLst/>
                          <a:latin typeface="Tahoma"/>
                          <a:ea typeface="SimSun"/>
                          <a:cs typeface="Times New Roman"/>
                        </a:rPr>
                        <a:t>Root Cause:</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gridSpan="4">
                  <a:txBody>
                    <a:bodyPr/>
                    <a:lstStyle/>
                    <a:p>
                      <a:pPr>
                        <a:spcAft>
                          <a:spcPts val="0"/>
                        </a:spcAft>
                      </a:pPr>
                      <a:r>
                        <a:rPr lang="en-US" sz="800" dirty="0">
                          <a:solidFill>
                            <a:srgbClr val="000080"/>
                          </a:solidFill>
                          <a:effectLst/>
                          <a:latin typeface="Tahoma"/>
                          <a:ea typeface="SimSun"/>
                          <a:cs typeface="Times New Roman"/>
                        </a:rPr>
                        <a:t>1. For vibration testing and low pressure testing, no table near testing area to place our laptop to recorded testing results in electronic datasheet at the time of testing</a:t>
                      </a:r>
                      <a:r>
                        <a:rPr lang="en-US" sz="800" dirty="0" smtClean="0">
                          <a:solidFill>
                            <a:srgbClr val="000080"/>
                          </a:solidFill>
                          <a:effectLst/>
                          <a:latin typeface="Tahoma"/>
                          <a:ea typeface="SimSun"/>
                          <a:cs typeface="Times New Roman"/>
                        </a:rPr>
                        <a:t>.</a:t>
                      </a:r>
                      <a:r>
                        <a:rPr lang="en-US" sz="800" dirty="0">
                          <a:solidFill>
                            <a:srgbClr val="000080"/>
                          </a:solidFill>
                          <a:effectLst/>
                          <a:latin typeface="Tahoma"/>
                          <a:ea typeface="SimSun"/>
                          <a:cs typeface="Times New Roman"/>
                        </a:rPr>
                        <a:t/>
                      </a:r>
                      <a:br>
                        <a:rPr lang="en-US" sz="800" dirty="0">
                          <a:solidFill>
                            <a:srgbClr val="000080"/>
                          </a:solidFill>
                          <a:effectLst/>
                          <a:latin typeface="Tahoma"/>
                          <a:ea typeface="SimSun"/>
                          <a:cs typeface="Times New Roman"/>
                        </a:rPr>
                      </a:br>
                      <a:r>
                        <a:rPr lang="en-US" sz="800" dirty="0">
                          <a:solidFill>
                            <a:srgbClr val="000080"/>
                          </a:solidFill>
                          <a:effectLst/>
                          <a:latin typeface="Tahoma"/>
                          <a:ea typeface="SimSun"/>
                          <a:cs typeface="Times New Roman"/>
                        </a:rPr>
                        <a:t>2. For crush testing, we observed the original results through camera display screen in office working area, and recorded the crush testing results in electronic datasheet at the time of testing</a:t>
                      </a:r>
                      <a:r>
                        <a:rPr lang="en-US" sz="800" dirty="0" smtClean="0">
                          <a:solidFill>
                            <a:srgbClr val="000080"/>
                          </a:solidFill>
                          <a:effectLst/>
                          <a:latin typeface="Tahoma"/>
                          <a:ea typeface="SimSun"/>
                          <a:cs typeface="Times New Roman"/>
                        </a:rPr>
                        <a:t>.</a:t>
                      </a:r>
                      <a:endParaRPr lang="en-US" sz="800" dirty="0">
                        <a:effectLst/>
                        <a:latin typeface="Calibri"/>
                        <a:ea typeface="SimSun"/>
                        <a:cs typeface="Times New Roman"/>
                      </a:endParaRPr>
                    </a:p>
                  </a:txBody>
                  <a:tcPr marL="0" marR="0" marT="0" marB="0">
                    <a:lnL>
                      <a:noFill/>
                    </a:lnL>
                    <a:lnR w="19050" cap="flat" cmpd="sng" algn="ctr">
                      <a:solidFill>
                        <a:srgbClr val="808080"/>
                      </a:solidFill>
                      <a:prstDash val="solid"/>
                      <a:round/>
                      <a:headEnd type="none" w="med" len="med"/>
                      <a:tailEnd type="none" w="med" len="med"/>
                    </a:lnR>
                    <a:lnT>
                      <a:noFill/>
                    </a:lnT>
                    <a:lnB>
                      <a:noFill/>
                    </a:lnB>
                    <a:solidFill>
                      <a:srgbClr val="EFEFEF"/>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164580">
                <a:tc>
                  <a:txBody>
                    <a:bodyPr/>
                    <a:lstStyle/>
                    <a:p>
                      <a:pPr>
                        <a:spcAft>
                          <a:spcPts val="0"/>
                        </a:spcAft>
                      </a:pPr>
                      <a:r>
                        <a:rPr lang="en-US" sz="800" dirty="0">
                          <a:solidFill>
                            <a:srgbClr val="000000"/>
                          </a:solidFill>
                          <a:effectLst/>
                          <a:latin typeface="Tahoma"/>
                          <a:ea typeface="SimSun"/>
                          <a:cs typeface="Times New Roman"/>
                        </a:rPr>
                        <a:t>Scope of Nonconformance:</a:t>
                      </a:r>
                      <a:endParaRPr lang="en-US" sz="800" dirty="0">
                        <a:effectLst/>
                        <a:latin typeface="Calibri"/>
                        <a:ea typeface="SimSun"/>
                        <a:cs typeface="Times New Roman"/>
                      </a:endParaRPr>
                    </a:p>
                  </a:txBody>
                  <a:tcPr marL="0" marR="0" marT="0" marB="0">
                    <a:lnL>
                      <a:noFill/>
                    </a:lnL>
                    <a:lnR>
                      <a:noFill/>
                    </a:lnR>
                    <a:lnT>
                      <a:noFill/>
                    </a:lnT>
                    <a:lnB>
                      <a:noFill/>
                    </a:lnB>
                    <a:solidFill>
                      <a:srgbClr val="EFEFEF"/>
                    </a:solidFill>
                  </a:tcPr>
                </a:tc>
                <a:tc gridSpan="4">
                  <a:txBody>
                    <a:bodyPr/>
                    <a:lstStyle/>
                    <a:p>
                      <a:pPr>
                        <a:spcAft>
                          <a:spcPts val="0"/>
                        </a:spcAft>
                      </a:pPr>
                      <a:r>
                        <a:rPr lang="en-US" sz="800" dirty="0">
                          <a:solidFill>
                            <a:srgbClr val="000080"/>
                          </a:solidFill>
                          <a:effectLst/>
                          <a:latin typeface="Tahoma"/>
                          <a:ea typeface="SimSun"/>
                          <a:cs typeface="Times New Roman"/>
                        </a:rPr>
                        <a:t>IEC62133 vibration testing and low pressure testing</a:t>
                      </a:r>
                      <a:br>
                        <a:rPr lang="en-US" sz="800" dirty="0">
                          <a:solidFill>
                            <a:srgbClr val="000080"/>
                          </a:solidFill>
                          <a:effectLst/>
                          <a:latin typeface="Tahoma"/>
                          <a:ea typeface="SimSun"/>
                          <a:cs typeface="Times New Roman"/>
                        </a:rPr>
                      </a:br>
                      <a:r>
                        <a:rPr lang="en-US" sz="800" dirty="0">
                          <a:solidFill>
                            <a:srgbClr val="000000"/>
                          </a:solidFill>
                          <a:effectLst/>
                          <a:latin typeface="SimSun"/>
                          <a:ea typeface="SimSun"/>
                          <a:cs typeface="SimSun"/>
                        </a:rPr>
                        <a:t>   </a:t>
                      </a:r>
                      <a:endParaRPr lang="en-US" sz="800" dirty="0">
                        <a:effectLst/>
                        <a:latin typeface="Calibri"/>
                        <a:ea typeface="SimSun"/>
                        <a:cs typeface="Times New Roman"/>
                      </a:endParaRPr>
                    </a:p>
                  </a:txBody>
                  <a:tcPr marL="0" marR="0" marT="0" marB="0">
                    <a:lnL>
                      <a:noFill/>
                    </a:lnL>
                    <a:lnR w="19050" cap="flat" cmpd="sng" algn="ctr">
                      <a:solidFill>
                        <a:srgbClr val="808080"/>
                      </a:solidFill>
                      <a:prstDash val="solid"/>
                      <a:round/>
                      <a:headEnd type="none" w="med" len="med"/>
                      <a:tailEnd type="none" w="med" len="med"/>
                    </a:lnR>
                    <a:lnT>
                      <a:noFill/>
                    </a:lnT>
                    <a:lnB>
                      <a:noFill/>
                    </a:lnB>
                    <a:solidFill>
                      <a:srgbClr val="EFEFEF"/>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148122">
                <a:tc>
                  <a:txBody>
                    <a:bodyPr/>
                    <a:lstStyle/>
                    <a:p>
                      <a:pPr>
                        <a:spcAft>
                          <a:spcPts val="0"/>
                        </a:spcAft>
                      </a:pPr>
                      <a:r>
                        <a:rPr lang="en-US" sz="800">
                          <a:solidFill>
                            <a:srgbClr val="000000"/>
                          </a:solidFill>
                          <a:effectLst/>
                          <a:latin typeface="Tahoma"/>
                          <a:ea typeface="SimSun"/>
                          <a:cs typeface="Times New Roman"/>
                        </a:rPr>
                        <a:t>Category:</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Data Reporting and Recording Issues</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w="19050" cap="flat" cmpd="sng" algn="ctr">
                      <a:solidFill>
                        <a:srgbClr val="808080"/>
                      </a:solidFill>
                      <a:prstDash val="solid"/>
                      <a:round/>
                      <a:headEnd type="none" w="med" len="med"/>
                      <a:tailEnd type="none" w="med" len="med"/>
                    </a:lnR>
                    <a:lnT>
                      <a:noFill/>
                    </a:lnT>
                    <a:lnB>
                      <a:noFill/>
                    </a:lnB>
                    <a:solidFill>
                      <a:srgbClr val="EFEFEF"/>
                    </a:solidFill>
                  </a:tcPr>
                </a:tc>
              </a:tr>
              <a:tr h="74061">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dirty="0">
                          <a:solidFill>
                            <a:srgbClr val="000080"/>
                          </a:solidFill>
                          <a:effectLst/>
                          <a:latin typeface="Tahoma"/>
                          <a:ea typeface="SimSun"/>
                          <a:cs typeface="Times New Roman"/>
                        </a:rPr>
                        <a:t> </a:t>
                      </a:r>
                      <a:endParaRPr lang="en-US" sz="800" dirty="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w="19050" cap="flat" cmpd="sng" algn="ctr">
                      <a:solidFill>
                        <a:srgbClr val="808080"/>
                      </a:solidFill>
                      <a:prstDash val="solid"/>
                      <a:round/>
                      <a:headEnd type="none" w="med" len="med"/>
                      <a:tailEnd type="none" w="med" len="med"/>
                    </a:lnR>
                    <a:lnT>
                      <a:noFill/>
                    </a:lnT>
                    <a:lnB>
                      <a:noFill/>
                    </a:lnB>
                    <a:solidFill>
                      <a:srgbClr val="EFEFEF"/>
                    </a:solidFill>
                  </a:tcPr>
                </a:tc>
              </a:tr>
              <a:tr h="148122">
                <a:tc>
                  <a:txBody>
                    <a:bodyPr/>
                    <a:lstStyle/>
                    <a:p>
                      <a:pPr>
                        <a:spcAft>
                          <a:spcPts val="0"/>
                        </a:spcAft>
                      </a:pPr>
                      <a:r>
                        <a:rPr lang="en-US" sz="800">
                          <a:solidFill>
                            <a:srgbClr val="000000"/>
                          </a:solidFill>
                          <a:effectLst/>
                          <a:latin typeface="Tahoma"/>
                          <a:ea typeface="SimSun"/>
                          <a:cs typeface="Times New Roman"/>
                        </a:rPr>
                        <a:t>Sector/Industry:</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High Tech (CE, ITE, Telecom, Small Batteries)</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FF000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00"/>
                          </a:solidFill>
                          <a:effectLst/>
                          <a:latin typeface="Tahoma"/>
                          <a:ea typeface="SimSun"/>
                          <a:cs typeface="Times New Roman"/>
                        </a:rPr>
                        <a:t>Geography:</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Local</a:t>
                      </a:r>
                      <a:endParaRPr lang="en-US" sz="800">
                        <a:effectLst/>
                        <a:latin typeface="Calibri"/>
                        <a:ea typeface="SimSun"/>
                        <a:cs typeface="Times New Roman"/>
                      </a:endParaRPr>
                    </a:p>
                  </a:txBody>
                  <a:tcPr marL="0" marR="0" marT="0" marB="0">
                    <a:lnL>
                      <a:noFill/>
                    </a:lnL>
                    <a:lnR w="19050" cap="flat" cmpd="sng" algn="ctr">
                      <a:solidFill>
                        <a:srgbClr val="808080"/>
                      </a:solidFill>
                      <a:prstDash val="solid"/>
                      <a:round/>
                      <a:headEnd type="none" w="med" len="med"/>
                      <a:tailEnd type="none" w="med" len="med"/>
                    </a:lnR>
                    <a:lnT>
                      <a:noFill/>
                    </a:lnT>
                    <a:lnB>
                      <a:noFill/>
                    </a:lnB>
                    <a:solidFill>
                      <a:srgbClr val="EFEFEF"/>
                    </a:solidFill>
                  </a:tcPr>
                </a:tc>
              </a:tr>
              <a:tr h="74061">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w="19050" cap="flat" cmpd="sng" algn="ctr">
                      <a:solidFill>
                        <a:srgbClr val="808080"/>
                      </a:solidFill>
                      <a:prstDash val="solid"/>
                      <a:round/>
                      <a:headEnd type="none" w="med" len="med"/>
                      <a:tailEnd type="none" w="med" len="med"/>
                    </a:lnR>
                    <a:lnT>
                      <a:noFill/>
                    </a:lnT>
                    <a:lnB>
                      <a:noFill/>
                    </a:lnB>
                    <a:solidFill>
                      <a:srgbClr val="EFEFEF"/>
                    </a:solidFill>
                  </a:tcPr>
                </a:tc>
              </a:tr>
              <a:tr h="74061">
                <a:tc>
                  <a:txBody>
                    <a:bodyPr/>
                    <a:lstStyle/>
                    <a:p>
                      <a:pPr>
                        <a:spcAft>
                          <a:spcPts val="0"/>
                        </a:spcAft>
                      </a:pPr>
                      <a:r>
                        <a:rPr lang="en-US" sz="800">
                          <a:solidFill>
                            <a:srgbClr val="000000"/>
                          </a:solidFill>
                          <a:effectLst/>
                          <a:latin typeface="Tahoma"/>
                          <a:ea typeface="SimSun"/>
                          <a:cs typeface="Times New Roman"/>
                        </a:rPr>
                        <a:t>Type:</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Data Reporting and Recording</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dirty="0">
                          <a:solidFill>
                            <a:srgbClr val="000080"/>
                          </a:solidFill>
                          <a:effectLst/>
                          <a:latin typeface="Tahoma"/>
                          <a:ea typeface="SimSun"/>
                          <a:cs typeface="Times New Roman"/>
                        </a:rPr>
                        <a:t> </a:t>
                      </a:r>
                      <a:endParaRPr lang="en-US" sz="800" dirty="0">
                        <a:effectLst/>
                        <a:latin typeface="Calibri"/>
                        <a:ea typeface="SimSun"/>
                        <a:cs typeface="Times New Roman"/>
                      </a:endParaRPr>
                    </a:p>
                  </a:txBody>
                  <a:tcPr marL="0" marR="0" marT="0" marB="0">
                    <a:lnL>
                      <a:noFill/>
                    </a:lnL>
                    <a:lnR w="19050" cap="flat" cmpd="sng" algn="ctr">
                      <a:solidFill>
                        <a:srgbClr val="808080"/>
                      </a:solidFill>
                      <a:prstDash val="solid"/>
                      <a:round/>
                      <a:headEnd type="none" w="med" len="med"/>
                      <a:tailEnd type="none" w="med" len="med"/>
                    </a:lnR>
                    <a:lnT>
                      <a:noFill/>
                    </a:lnT>
                    <a:lnB>
                      <a:noFill/>
                    </a:lnB>
                    <a:solidFill>
                      <a:srgbClr val="EFEFEF"/>
                    </a:solidFill>
                  </a:tcPr>
                </a:tc>
              </a:tr>
            </a:tbl>
          </a:graphicData>
        </a:graphic>
      </p:graphicFrame>
      <p:sp>
        <p:nvSpPr>
          <p:cNvPr id="14338" name="Title 3"/>
          <p:cNvSpPr>
            <a:spLocks noGrp="1"/>
          </p:cNvSpPr>
          <p:nvPr>
            <p:ph type="title"/>
          </p:nvPr>
        </p:nvSpPr>
        <p:spPr>
          <a:xfrm>
            <a:off x="283580" y="193615"/>
            <a:ext cx="8229600" cy="489291"/>
          </a:xfrm>
        </p:spPr>
        <p:txBody>
          <a:bodyPr/>
          <a:lstStyle/>
          <a:p>
            <a:pPr marL="514350" indent="-514350" eaLnBrk="1" hangingPunct="1"/>
            <a:r>
              <a:rPr lang="en-US" dirty="0"/>
              <a:t>CAR# </a:t>
            </a:r>
            <a:r>
              <a:rPr lang="en-US" dirty="0" smtClean="0"/>
              <a:t>133912082 (</a:t>
            </a:r>
            <a:r>
              <a:rPr lang="en-US" sz="2000" dirty="0" smtClean="0"/>
              <a:t>Root Cause &amp; Scope</a:t>
            </a:r>
            <a:r>
              <a:rPr lang="en-US" dirty="0" smtClean="0"/>
              <a:t>)</a:t>
            </a:r>
            <a:endParaRPr lang="en-US" dirty="0">
              <a:latin typeface="Arial" charset="0"/>
              <a:cs typeface="Arial" charset="0"/>
            </a:endParaRPr>
          </a:p>
        </p:txBody>
      </p:sp>
      <p:sp>
        <p:nvSpPr>
          <p:cNvPr id="14340" name="Slide Number Placeholder 8"/>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1A0C2F37-C9FD-4799-AA5A-0E5311F50DB9}" type="slidenum">
              <a:rPr lang="en-US">
                <a:solidFill>
                  <a:srgbClr val="000000"/>
                </a:solidFill>
              </a:rPr>
              <a:pPr eaLnBrk="1" hangingPunct="1"/>
              <a:t>4</a:t>
            </a:fld>
            <a:endParaRPr lang="en-US" dirty="0">
              <a:solidFill>
                <a:srgbClr val="000000"/>
              </a:solidFill>
            </a:endParaRPr>
          </a:p>
        </p:txBody>
      </p:sp>
      <p:sp>
        <p:nvSpPr>
          <p:cNvPr id="8" name="圆角矩形标注 4"/>
          <p:cNvSpPr/>
          <p:nvPr/>
        </p:nvSpPr>
        <p:spPr>
          <a:xfrm>
            <a:off x="6099243" y="1515821"/>
            <a:ext cx="2983270" cy="2296158"/>
          </a:xfrm>
          <a:prstGeom prst="wedgeRoundRectCallout">
            <a:avLst>
              <a:gd name="adj1" fmla="val -159724"/>
              <a:gd name="adj2" fmla="val 140802"/>
              <a:gd name="adj3" fmla="val 16667"/>
            </a:avLst>
          </a:prstGeom>
          <a:solidFill>
            <a:schemeClr val="accent4">
              <a:lumMod val="75000"/>
            </a:schemeClr>
          </a:solidFill>
          <a:ln/>
        </p:spPr>
        <p:style>
          <a:lnRef idx="3">
            <a:schemeClr val="lt1"/>
          </a:lnRef>
          <a:fillRef idx="1">
            <a:schemeClr val="accent4"/>
          </a:fillRef>
          <a:effectRef idx="1">
            <a:schemeClr val="accent4"/>
          </a:effectRef>
          <a:fontRef idx="minor">
            <a:schemeClr val="lt1"/>
          </a:fontRef>
        </p:style>
        <p:txBody>
          <a:bodyPr rtlCol="0" anchor="t"/>
          <a:lstStyle/>
          <a:p>
            <a:pPr>
              <a:spcBef>
                <a:spcPts val="0"/>
              </a:spcBef>
              <a:spcAft>
                <a:spcPts val="0"/>
              </a:spcAft>
            </a:pPr>
            <a:r>
              <a:rPr lang="en-US" sz="1400" dirty="0" smtClean="0">
                <a:solidFill>
                  <a:prstClr val="white"/>
                </a:solidFill>
                <a:ea typeface="Times New Roman"/>
                <a:cs typeface="Times New Roman"/>
              </a:rPr>
              <a:t>Scope of Nonconformance Category was selected, </a:t>
            </a:r>
          </a:p>
          <a:p>
            <a:pPr>
              <a:spcBef>
                <a:spcPts val="0"/>
              </a:spcBef>
              <a:spcAft>
                <a:spcPts val="0"/>
              </a:spcAft>
            </a:pPr>
            <a:endParaRPr lang="en-US" sz="1400" dirty="0">
              <a:solidFill>
                <a:prstClr val="white"/>
              </a:solidFill>
              <a:ea typeface="Times New Roman"/>
              <a:cs typeface="Times New Roman"/>
            </a:endParaRPr>
          </a:p>
          <a:p>
            <a:pPr>
              <a:spcBef>
                <a:spcPts val="0"/>
              </a:spcBef>
              <a:spcAft>
                <a:spcPts val="0"/>
              </a:spcAft>
            </a:pPr>
            <a:r>
              <a:rPr lang="en-US" sz="1400" dirty="0" smtClean="0">
                <a:solidFill>
                  <a:prstClr val="white"/>
                </a:solidFill>
                <a:ea typeface="Times New Roman"/>
                <a:cs typeface="Times New Roman"/>
              </a:rPr>
              <a:t>Sector/Industry was relevant.</a:t>
            </a:r>
          </a:p>
          <a:p>
            <a:pPr>
              <a:spcBef>
                <a:spcPts val="0"/>
              </a:spcBef>
              <a:spcAft>
                <a:spcPts val="0"/>
              </a:spcAft>
            </a:pPr>
            <a:endParaRPr lang="en-US" sz="1400" dirty="0">
              <a:solidFill>
                <a:prstClr val="white"/>
              </a:solidFill>
              <a:ea typeface="Times New Roman"/>
              <a:cs typeface="Times New Roman"/>
            </a:endParaRPr>
          </a:p>
          <a:p>
            <a:pPr>
              <a:spcBef>
                <a:spcPts val="0"/>
              </a:spcBef>
              <a:spcAft>
                <a:spcPts val="0"/>
              </a:spcAft>
            </a:pPr>
            <a:r>
              <a:rPr lang="en-US" sz="1400" dirty="0" smtClean="0">
                <a:solidFill>
                  <a:prstClr val="white"/>
                </a:solidFill>
                <a:ea typeface="Times New Roman"/>
                <a:cs typeface="Times New Roman"/>
              </a:rPr>
              <a:t>Type and Geography was clear. </a:t>
            </a:r>
          </a:p>
        </p:txBody>
      </p:sp>
      <p:sp>
        <p:nvSpPr>
          <p:cNvPr id="10" name="TextBox 9"/>
          <p:cNvSpPr txBox="1"/>
          <p:nvPr/>
        </p:nvSpPr>
        <p:spPr>
          <a:xfrm>
            <a:off x="4809506" y="5473717"/>
            <a:ext cx="4273008" cy="276999"/>
          </a:xfrm>
          <a:prstGeom prst="rect">
            <a:avLst/>
          </a:prstGeom>
          <a:solidFill>
            <a:srgbClr val="FFFF00"/>
          </a:solidFill>
          <a:effectLst>
            <a:outerShdw blurRad="50800" dist="76200" dir="2700000" algn="tl" rotWithShape="0">
              <a:prstClr val="black">
                <a:alpha val="40000"/>
              </a:prstClr>
            </a:outerShdw>
          </a:effectLst>
        </p:spPr>
        <p:txBody>
          <a:bodyPr wrap="square" rtlCol="0">
            <a:spAutoFit/>
          </a:bodyPr>
          <a:lstStyle/>
          <a:p>
            <a:pPr marL="171450" indent="-171450">
              <a:spcBef>
                <a:spcPts val="600"/>
              </a:spcBef>
              <a:buFont typeface="Wingdings" pitchFamily="2" charset="2"/>
              <a:buChar char="§"/>
              <a:tabLst>
                <a:tab pos="57150" algn="l"/>
              </a:tabLst>
            </a:pPr>
            <a:r>
              <a:rPr lang="en-US" sz="1200" b="1" dirty="0" smtClean="0">
                <a:solidFill>
                  <a:srgbClr val="0000FF"/>
                </a:solidFill>
              </a:rPr>
              <a:t>[Collaboration] (C L) – Scope is clearly identified.</a:t>
            </a:r>
          </a:p>
        </p:txBody>
      </p:sp>
    </p:spTree>
    <p:extLst>
      <p:ext uri="{BB962C8B-B14F-4D97-AF65-F5344CB8AC3E}">
        <p14:creationId xmlns:p14="http://schemas.microsoft.com/office/powerpoint/2010/main" val="703776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171208" y="957695"/>
            <a:ext cx="5905500" cy="339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38" name="Title 3"/>
          <p:cNvSpPr>
            <a:spLocks noGrp="1"/>
          </p:cNvSpPr>
          <p:nvPr>
            <p:ph type="title"/>
          </p:nvPr>
        </p:nvSpPr>
        <p:spPr>
          <a:xfrm>
            <a:off x="283580" y="193615"/>
            <a:ext cx="8229600" cy="489291"/>
          </a:xfrm>
        </p:spPr>
        <p:txBody>
          <a:bodyPr/>
          <a:lstStyle/>
          <a:p>
            <a:pPr marL="514350" indent="-514350" eaLnBrk="1" hangingPunct="1"/>
            <a:r>
              <a:rPr lang="en-US" dirty="0"/>
              <a:t>CAR# </a:t>
            </a:r>
            <a:r>
              <a:rPr lang="en-US" dirty="0" smtClean="0"/>
              <a:t>133912082 (Corrective Action)</a:t>
            </a:r>
            <a:endParaRPr lang="en-US" dirty="0">
              <a:latin typeface="Arial" charset="0"/>
              <a:cs typeface="Arial" charset="0"/>
            </a:endParaRPr>
          </a:p>
        </p:txBody>
      </p:sp>
      <p:sp>
        <p:nvSpPr>
          <p:cNvPr id="14340" name="Slide Number Placeholder 8"/>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1A0C2F37-C9FD-4799-AA5A-0E5311F50DB9}" type="slidenum">
              <a:rPr lang="en-US">
                <a:solidFill>
                  <a:srgbClr val="000000"/>
                </a:solidFill>
              </a:rPr>
              <a:pPr eaLnBrk="1" hangingPunct="1"/>
              <a:t>5</a:t>
            </a:fld>
            <a:endParaRPr lang="en-US" dirty="0">
              <a:solidFill>
                <a:srgbClr val="000000"/>
              </a:solidFill>
            </a:endParaRPr>
          </a:p>
        </p:txBody>
      </p:sp>
      <p:sp>
        <p:nvSpPr>
          <p:cNvPr id="6" name="圆角矩形标注 4"/>
          <p:cNvSpPr/>
          <p:nvPr/>
        </p:nvSpPr>
        <p:spPr>
          <a:xfrm>
            <a:off x="6076708" y="687853"/>
            <a:ext cx="2949591" cy="2827243"/>
          </a:xfrm>
          <a:prstGeom prst="wedgeRoundRectCallout">
            <a:avLst>
              <a:gd name="adj1" fmla="val -56736"/>
              <a:gd name="adj2" fmla="val -22230"/>
              <a:gd name="adj3" fmla="val 16667"/>
            </a:avLst>
          </a:prstGeom>
          <a:solidFill>
            <a:schemeClr val="accent4">
              <a:lumMod val="75000"/>
            </a:schemeClr>
          </a:solidFill>
          <a:ln/>
        </p:spPr>
        <p:style>
          <a:lnRef idx="3">
            <a:schemeClr val="lt1"/>
          </a:lnRef>
          <a:fillRef idx="1">
            <a:schemeClr val="accent4"/>
          </a:fillRef>
          <a:effectRef idx="1">
            <a:schemeClr val="accent4"/>
          </a:effectRef>
          <a:fontRef idx="minor">
            <a:schemeClr val="lt1"/>
          </a:fontRef>
        </p:style>
        <p:txBody>
          <a:bodyPr rtlCol="0" anchor="t"/>
          <a:lstStyle/>
          <a:p>
            <a:pPr>
              <a:spcBef>
                <a:spcPts val="0"/>
              </a:spcBef>
              <a:spcAft>
                <a:spcPts val="0"/>
              </a:spcAft>
            </a:pPr>
            <a:r>
              <a:rPr lang="en-US" sz="1400" dirty="0" smtClean="0">
                <a:solidFill>
                  <a:prstClr val="white"/>
                </a:solidFill>
                <a:ea typeface="Times New Roman"/>
                <a:cs typeface="Times New Roman"/>
              </a:rPr>
              <a:t>Firstly containment actions were taken to stop testing before the right data recording method conducted.</a:t>
            </a:r>
            <a:endParaRPr lang="en-US" sz="1400" dirty="0">
              <a:solidFill>
                <a:prstClr val="white"/>
              </a:solidFill>
              <a:ea typeface="Times New Roman"/>
              <a:cs typeface="Times New Roman"/>
            </a:endParaRPr>
          </a:p>
          <a:p>
            <a:pPr>
              <a:spcBef>
                <a:spcPts val="0"/>
              </a:spcBef>
              <a:spcAft>
                <a:spcPts val="0"/>
              </a:spcAft>
            </a:pPr>
            <a:endParaRPr lang="en-US" sz="1400" dirty="0" smtClean="0">
              <a:solidFill>
                <a:prstClr val="white"/>
              </a:solidFill>
              <a:ea typeface="Times New Roman"/>
              <a:cs typeface="Times New Roman"/>
            </a:endParaRPr>
          </a:p>
          <a:p>
            <a:pPr>
              <a:spcBef>
                <a:spcPts val="0"/>
              </a:spcBef>
              <a:spcAft>
                <a:spcPts val="0"/>
              </a:spcAft>
            </a:pPr>
            <a:r>
              <a:rPr lang="en-US" sz="1400" dirty="0" smtClean="0">
                <a:solidFill>
                  <a:prstClr val="white"/>
                </a:solidFill>
                <a:ea typeface="Times New Roman"/>
                <a:cs typeface="Times New Roman"/>
              </a:rPr>
              <a:t>Two Corrective actions were logically linked with root causes identified.</a:t>
            </a:r>
          </a:p>
          <a:p>
            <a:pPr>
              <a:spcBef>
                <a:spcPts val="0"/>
              </a:spcBef>
              <a:spcAft>
                <a:spcPts val="0"/>
              </a:spcAft>
            </a:pPr>
            <a:endParaRPr lang="en-US" sz="1400" dirty="0">
              <a:solidFill>
                <a:prstClr val="white"/>
              </a:solidFill>
              <a:ea typeface="Times New Roman"/>
              <a:cs typeface="Times New Roman"/>
            </a:endParaRPr>
          </a:p>
          <a:p>
            <a:pPr>
              <a:spcBef>
                <a:spcPts val="0"/>
              </a:spcBef>
              <a:spcAft>
                <a:spcPts val="0"/>
              </a:spcAft>
            </a:pPr>
            <a:r>
              <a:rPr lang="en-US" sz="1400" dirty="0" smtClean="0">
                <a:solidFill>
                  <a:prstClr val="white"/>
                </a:solidFill>
                <a:ea typeface="Times New Roman"/>
                <a:cs typeface="Times New Roman"/>
              </a:rPr>
              <a:t>Verification was planned to ensure actions would be sustained.</a:t>
            </a:r>
            <a:endParaRPr lang="en-US" sz="1400" dirty="0">
              <a:solidFill>
                <a:prstClr val="white"/>
              </a:solidFill>
              <a:ea typeface="Times New Roman"/>
              <a:cs typeface="Times New Roman"/>
            </a:endParaRPr>
          </a:p>
        </p:txBody>
      </p:sp>
      <p:sp>
        <p:nvSpPr>
          <p:cNvPr id="7" name="TextBox 6"/>
          <p:cNvSpPr txBox="1"/>
          <p:nvPr/>
        </p:nvSpPr>
        <p:spPr>
          <a:xfrm>
            <a:off x="283580" y="4654398"/>
            <a:ext cx="5665958" cy="1354217"/>
          </a:xfrm>
          <a:prstGeom prst="rect">
            <a:avLst/>
          </a:prstGeom>
          <a:solidFill>
            <a:srgbClr val="FFFF00"/>
          </a:solidFill>
          <a:effectLst>
            <a:outerShdw blurRad="50800" dist="76200" dir="2700000" algn="tl" rotWithShape="0">
              <a:prstClr val="black">
                <a:alpha val="40000"/>
              </a:prstClr>
            </a:outerShdw>
          </a:effectLst>
        </p:spPr>
        <p:txBody>
          <a:bodyPr wrap="square" rtlCol="0">
            <a:spAutoFit/>
          </a:bodyPr>
          <a:lstStyle/>
          <a:p>
            <a:pPr marL="171450" indent="-171450">
              <a:spcBef>
                <a:spcPts val="600"/>
              </a:spcBef>
              <a:buFont typeface="Wingdings" pitchFamily="2" charset="2"/>
              <a:buChar char="§"/>
              <a:tabLst>
                <a:tab pos="57150" algn="l"/>
              </a:tabLst>
            </a:pPr>
            <a:r>
              <a:rPr lang="en-US" sz="1200" b="1" dirty="0" smtClean="0">
                <a:solidFill>
                  <a:srgbClr val="0000FF"/>
                </a:solidFill>
              </a:rPr>
              <a:t>[Collaboration] (C L) – To be improved by working with CAR Owner to get the reasonable CA Plan that is able to fix the root cause.</a:t>
            </a:r>
          </a:p>
          <a:p>
            <a:pPr marL="171450" indent="-171450">
              <a:spcBef>
                <a:spcPts val="600"/>
              </a:spcBef>
              <a:buFont typeface="Wingdings" pitchFamily="2" charset="2"/>
              <a:buChar char="§"/>
              <a:tabLst>
                <a:tab pos="57150" algn="l"/>
              </a:tabLst>
            </a:pPr>
            <a:r>
              <a:rPr lang="en-US" sz="1200" b="1" dirty="0">
                <a:solidFill>
                  <a:srgbClr val="0000FF"/>
                </a:solidFill>
              </a:rPr>
              <a:t>[Competitiveness] (C) – To be improved by engaging with CAR Owner to fix the objective evidence and other problems </a:t>
            </a:r>
            <a:r>
              <a:rPr lang="en-US" sz="1200" b="1" dirty="0" smtClean="0">
                <a:solidFill>
                  <a:srgbClr val="0000FF"/>
                </a:solidFill>
              </a:rPr>
              <a:t>found.</a:t>
            </a:r>
            <a:endParaRPr lang="en-US" sz="1200" b="1" dirty="0">
              <a:solidFill>
                <a:srgbClr val="0000FF"/>
              </a:solidFill>
            </a:endParaRPr>
          </a:p>
          <a:p>
            <a:pPr marL="171450" indent="-171450">
              <a:spcBef>
                <a:spcPts val="600"/>
              </a:spcBef>
              <a:buFont typeface="Wingdings" pitchFamily="2" charset="2"/>
              <a:buChar char="§"/>
              <a:tabLst>
                <a:tab pos="57150" algn="l"/>
              </a:tabLst>
            </a:pPr>
            <a:r>
              <a:rPr lang="en-US" sz="1200" b="1" dirty="0" smtClean="0">
                <a:solidFill>
                  <a:srgbClr val="0000FF"/>
                </a:solidFill>
              </a:rPr>
              <a:t>[Integrity] (</a:t>
            </a:r>
            <a:r>
              <a:rPr lang="en-US" sz="1200" b="1" dirty="0">
                <a:solidFill>
                  <a:srgbClr val="0000FF"/>
                </a:solidFill>
              </a:rPr>
              <a:t>P</a:t>
            </a:r>
            <a:r>
              <a:rPr lang="en-US" sz="1200" b="1" dirty="0" smtClean="0">
                <a:solidFill>
                  <a:srgbClr val="0000FF"/>
                </a:solidFill>
              </a:rPr>
              <a:t>) – To be improved of determination </a:t>
            </a:r>
            <a:r>
              <a:rPr lang="en-US" sz="1200" b="1" dirty="0">
                <a:solidFill>
                  <a:srgbClr val="0000FF"/>
                </a:solidFill>
              </a:rPr>
              <a:t>by declining </a:t>
            </a:r>
            <a:r>
              <a:rPr lang="en-US" sz="1200" b="1" dirty="0" smtClean="0">
                <a:solidFill>
                  <a:srgbClr val="0000FF"/>
                </a:solidFill>
              </a:rPr>
              <a:t>the insufficient CA Plan.</a:t>
            </a:r>
          </a:p>
        </p:txBody>
      </p:sp>
      <p:sp>
        <p:nvSpPr>
          <p:cNvPr id="9" name="圆角矩形标注 4"/>
          <p:cNvSpPr/>
          <p:nvPr/>
        </p:nvSpPr>
        <p:spPr>
          <a:xfrm>
            <a:off x="6076708" y="3633848"/>
            <a:ext cx="2949591" cy="914401"/>
          </a:xfrm>
          <a:prstGeom prst="wedgeRoundRectCallout">
            <a:avLst>
              <a:gd name="adj1" fmla="val -58347"/>
              <a:gd name="adj2" fmla="val -46716"/>
              <a:gd name="adj3" fmla="val 16667"/>
            </a:avLst>
          </a:prstGeom>
          <a:solidFill>
            <a:schemeClr val="accent4">
              <a:lumMod val="75000"/>
            </a:schemeClr>
          </a:solidFill>
          <a:ln/>
        </p:spPr>
        <p:style>
          <a:lnRef idx="3">
            <a:schemeClr val="lt1"/>
          </a:lnRef>
          <a:fillRef idx="1">
            <a:schemeClr val="accent4"/>
          </a:fillRef>
          <a:effectRef idx="1">
            <a:schemeClr val="accent4"/>
          </a:effectRef>
          <a:fontRef idx="minor">
            <a:schemeClr val="lt1"/>
          </a:fontRef>
        </p:style>
        <p:txBody>
          <a:bodyPr rtlCol="0" anchor="t"/>
          <a:lstStyle/>
          <a:p>
            <a:pPr>
              <a:spcBef>
                <a:spcPts val="0"/>
              </a:spcBef>
              <a:spcAft>
                <a:spcPts val="0"/>
              </a:spcAft>
            </a:pPr>
            <a:r>
              <a:rPr lang="en-US" sz="1400" dirty="0" smtClean="0">
                <a:solidFill>
                  <a:prstClr val="white"/>
                </a:solidFill>
                <a:ea typeface="Times New Roman"/>
                <a:cs typeface="Times New Roman"/>
              </a:rPr>
              <a:t>Three milestones were setup to put actions into implementation, and all milestones were closed timely.</a:t>
            </a:r>
            <a:endParaRPr lang="en-US" sz="1400" dirty="0">
              <a:solidFill>
                <a:prstClr val="white"/>
              </a:solidFill>
              <a:ea typeface="Times New Roman"/>
              <a:cs typeface="Times New Roman"/>
            </a:endParaRPr>
          </a:p>
          <a:p>
            <a:pPr>
              <a:spcBef>
                <a:spcPts val="0"/>
              </a:spcBef>
              <a:spcAft>
                <a:spcPts val="0"/>
              </a:spcAft>
            </a:pPr>
            <a:endParaRPr lang="en-US" sz="1400" dirty="0">
              <a:solidFill>
                <a:prstClr val="white"/>
              </a:solidFill>
              <a:ea typeface="Times New Roman"/>
              <a:cs typeface="Times New Roman"/>
            </a:endParaRPr>
          </a:p>
        </p:txBody>
      </p:sp>
      <p:sp>
        <p:nvSpPr>
          <p:cNvPr id="8" name="圆角矩形标注 4"/>
          <p:cNvSpPr/>
          <p:nvPr/>
        </p:nvSpPr>
        <p:spPr>
          <a:xfrm>
            <a:off x="6076707" y="5273849"/>
            <a:ext cx="2949591" cy="1469531"/>
          </a:xfrm>
          <a:prstGeom prst="wedgeRoundRectCallout">
            <a:avLst>
              <a:gd name="adj1" fmla="val -74049"/>
              <a:gd name="adj2" fmla="val -140715"/>
              <a:gd name="adj3" fmla="val 16667"/>
            </a:avLst>
          </a:prstGeom>
          <a:solidFill>
            <a:schemeClr val="tx2">
              <a:lumMod val="40000"/>
              <a:lumOff val="60000"/>
            </a:schemeClr>
          </a:solidFill>
          <a:ln/>
        </p:spPr>
        <p:style>
          <a:lnRef idx="3">
            <a:schemeClr val="lt1"/>
          </a:lnRef>
          <a:fillRef idx="1">
            <a:schemeClr val="accent4"/>
          </a:fillRef>
          <a:effectRef idx="1">
            <a:schemeClr val="accent4"/>
          </a:effectRef>
          <a:fontRef idx="minor">
            <a:schemeClr val="lt1"/>
          </a:fontRef>
        </p:style>
        <p:txBody>
          <a:bodyPr rtlCol="0" anchor="t"/>
          <a:lstStyle/>
          <a:p>
            <a:pPr>
              <a:spcBef>
                <a:spcPts val="0"/>
              </a:spcBef>
              <a:spcAft>
                <a:spcPts val="0"/>
              </a:spcAft>
            </a:pPr>
            <a:r>
              <a:rPr lang="en-US" sz="1400" dirty="0" smtClean="0">
                <a:solidFill>
                  <a:schemeClr val="tx1"/>
                </a:solidFill>
                <a:ea typeface="Times New Roman"/>
                <a:cs typeface="Times New Roman"/>
              </a:rPr>
              <a:t>One comment, may consider to separate into two milestones for two corrective actions if they were actually completed in different schedule.</a:t>
            </a:r>
            <a:endParaRPr lang="en-US" sz="1400" dirty="0">
              <a:solidFill>
                <a:schemeClr val="tx1"/>
              </a:solidFill>
              <a:ea typeface="Times New Roman"/>
              <a:cs typeface="Times New Roman"/>
            </a:endParaRPr>
          </a:p>
          <a:p>
            <a:pPr>
              <a:spcBef>
                <a:spcPts val="0"/>
              </a:spcBef>
              <a:spcAft>
                <a:spcPts val="0"/>
              </a:spcAft>
            </a:pPr>
            <a:endParaRPr lang="en-US" sz="1400" dirty="0">
              <a:solidFill>
                <a:schemeClr val="tx1"/>
              </a:solidFill>
              <a:ea typeface="Times New Roman"/>
              <a:cs typeface="Times New Roman"/>
            </a:endParaRPr>
          </a:p>
        </p:txBody>
      </p:sp>
    </p:spTree>
    <p:extLst>
      <p:ext uri="{BB962C8B-B14F-4D97-AF65-F5344CB8AC3E}">
        <p14:creationId xmlns:p14="http://schemas.microsoft.com/office/powerpoint/2010/main" val="1044899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17970" t="19851" r="24999" b="12179"/>
          <a:stretch/>
        </p:blipFill>
        <p:spPr bwMode="auto">
          <a:xfrm>
            <a:off x="533399" y="903591"/>
            <a:ext cx="6099369" cy="4316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圆角矩形标注 4"/>
          <p:cNvSpPr/>
          <p:nvPr/>
        </p:nvSpPr>
        <p:spPr>
          <a:xfrm>
            <a:off x="6792685" y="1436991"/>
            <a:ext cx="2220685" cy="1005268"/>
          </a:xfrm>
          <a:prstGeom prst="wedgeRoundRectCallout">
            <a:avLst>
              <a:gd name="adj1" fmla="val -71700"/>
              <a:gd name="adj2" fmla="val -55932"/>
              <a:gd name="adj3" fmla="val 16667"/>
            </a:avLst>
          </a:prstGeom>
          <a:solidFill>
            <a:schemeClr val="accent4">
              <a:lumMod val="75000"/>
            </a:schemeClr>
          </a:solidFill>
          <a:ln/>
        </p:spPr>
        <p:style>
          <a:lnRef idx="3">
            <a:schemeClr val="lt1"/>
          </a:lnRef>
          <a:fillRef idx="1">
            <a:schemeClr val="accent4"/>
          </a:fillRef>
          <a:effectRef idx="1">
            <a:schemeClr val="accent4"/>
          </a:effectRef>
          <a:fontRef idx="minor">
            <a:schemeClr val="lt1"/>
          </a:fontRef>
        </p:style>
        <p:txBody>
          <a:bodyPr rtlCol="0" anchor="t"/>
          <a:lstStyle/>
          <a:p>
            <a:pPr>
              <a:spcBef>
                <a:spcPts val="0"/>
              </a:spcBef>
              <a:spcAft>
                <a:spcPts val="0"/>
              </a:spcAft>
            </a:pPr>
            <a:r>
              <a:rPr lang="en-US" sz="2000" dirty="0" smtClean="0">
                <a:solidFill>
                  <a:prstClr val="white"/>
                </a:solidFill>
                <a:ea typeface="Times New Roman"/>
                <a:cs typeface="Times New Roman"/>
              </a:rPr>
              <a:t>Good and </a:t>
            </a:r>
            <a:r>
              <a:rPr lang="en-US" sz="2000" dirty="0">
                <a:solidFill>
                  <a:prstClr val="white"/>
                </a:solidFill>
                <a:ea typeface="Times New Roman"/>
                <a:cs typeface="Times New Roman"/>
              </a:rPr>
              <a:t>N</a:t>
            </a:r>
            <a:r>
              <a:rPr lang="en-US" sz="2000" dirty="0" smtClean="0">
                <a:solidFill>
                  <a:prstClr val="white"/>
                </a:solidFill>
                <a:ea typeface="Times New Roman"/>
                <a:cs typeface="Times New Roman"/>
              </a:rPr>
              <a:t>o Abnormality</a:t>
            </a:r>
            <a:endParaRPr lang="en-US" sz="2000" dirty="0">
              <a:solidFill>
                <a:prstClr val="white"/>
              </a:solidFill>
              <a:ea typeface="Times New Roman"/>
              <a:cs typeface="Times New Roman"/>
            </a:endParaRPr>
          </a:p>
          <a:p>
            <a:pPr>
              <a:spcBef>
                <a:spcPts val="0"/>
              </a:spcBef>
              <a:spcAft>
                <a:spcPts val="0"/>
              </a:spcAft>
            </a:pPr>
            <a:endParaRPr lang="en-US" sz="2000" dirty="0">
              <a:solidFill>
                <a:prstClr val="white"/>
              </a:solidFill>
              <a:ea typeface="Times New Roman"/>
              <a:cs typeface="Times New Roman"/>
            </a:endParaRPr>
          </a:p>
        </p:txBody>
      </p:sp>
      <p:sp>
        <p:nvSpPr>
          <p:cNvPr id="14338" name="Title 3"/>
          <p:cNvSpPr>
            <a:spLocks noGrp="1"/>
          </p:cNvSpPr>
          <p:nvPr>
            <p:ph type="title"/>
          </p:nvPr>
        </p:nvSpPr>
        <p:spPr>
          <a:xfrm>
            <a:off x="283580" y="193615"/>
            <a:ext cx="8229600" cy="489291"/>
          </a:xfrm>
        </p:spPr>
        <p:txBody>
          <a:bodyPr/>
          <a:lstStyle/>
          <a:p>
            <a:pPr marL="514350" indent="-514350" eaLnBrk="1" hangingPunct="1"/>
            <a:r>
              <a:rPr lang="en-US" dirty="0"/>
              <a:t>CAR# </a:t>
            </a:r>
            <a:r>
              <a:rPr lang="en-US" dirty="0" smtClean="0"/>
              <a:t>133912082 (CAR Admin Review)</a:t>
            </a:r>
            <a:endParaRPr lang="en-US" dirty="0">
              <a:latin typeface="Arial" charset="0"/>
              <a:cs typeface="Arial" charset="0"/>
            </a:endParaRPr>
          </a:p>
        </p:txBody>
      </p:sp>
      <p:sp>
        <p:nvSpPr>
          <p:cNvPr id="14340" name="Slide Number Placeholder 8"/>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1A0C2F37-C9FD-4799-AA5A-0E5311F50DB9}" type="slidenum">
              <a:rPr lang="en-US">
                <a:solidFill>
                  <a:srgbClr val="000000"/>
                </a:solidFill>
              </a:rPr>
              <a:pPr eaLnBrk="1" hangingPunct="1"/>
              <a:t>6</a:t>
            </a:fld>
            <a:endParaRPr lang="en-US" dirty="0">
              <a:solidFill>
                <a:srgbClr val="000000"/>
              </a:solidFill>
            </a:endParaRPr>
          </a:p>
        </p:txBody>
      </p:sp>
      <p:sp>
        <p:nvSpPr>
          <p:cNvPr id="6" name="TextBox 5"/>
          <p:cNvSpPr txBox="1"/>
          <p:nvPr/>
        </p:nvSpPr>
        <p:spPr>
          <a:xfrm>
            <a:off x="1005854" y="6126500"/>
            <a:ext cx="7397366" cy="461665"/>
          </a:xfrm>
          <a:prstGeom prst="rect">
            <a:avLst/>
          </a:prstGeom>
          <a:solidFill>
            <a:srgbClr val="FFFF00"/>
          </a:solidFill>
          <a:effectLst>
            <a:outerShdw blurRad="50800" dist="76200" dir="2700000" algn="tl" rotWithShape="0">
              <a:prstClr val="black">
                <a:alpha val="40000"/>
              </a:prstClr>
            </a:outerShdw>
          </a:effectLst>
        </p:spPr>
        <p:txBody>
          <a:bodyPr wrap="square" rtlCol="0">
            <a:spAutoFit/>
          </a:bodyPr>
          <a:lstStyle/>
          <a:p>
            <a:pPr marL="171450" indent="-171450">
              <a:spcBef>
                <a:spcPts val="600"/>
              </a:spcBef>
              <a:buFont typeface="Wingdings" pitchFamily="2" charset="2"/>
              <a:buChar char="§"/>
              <a:tabLst>
                <a:tab pos="57150" algn="l"/>
              </a:tabLst>
            </a:pPr>
            <a:r>
              <a:rPr lang="en-US" sz="1200" b="1" dirty="0" smtClean="0">
                <a:solidFill>
                  <a:srgbClr val="0000FF"/>
                </a:solidFill>
              </a:rPr>
              <a:t>[Collaboration] (C L) – Good.  CAR Owner, CAR Escalation Path and Optional Recipients are set appropriately.</a:t>
            </a:r>
          </a:p>
        </p:txBody>
      </p:sp>
      <p:sp>
        <p:nvSpPr>
          <p:cNvPr id="7" name="圆角矩形标注 4"/>
          <p:cNvSpPr/>
          <p:nvPr/>
        </p:nvSpPr>
        <p:spPr>
          <a:xfrm>
            <a:off x="6792685" y="2790701"/>
            <a:ext cx="2220685" cy="3158837"/>
          </a:xfrm>
          <a:prstGeom prst="wedgeRoundRectCallout">
            <a:avLst>
              <a:gd name="adj1" fmla="val -241458"/>
              <a:gd name="adj2" fmla="val -72647"/>
              <a:gd name="adj3" fmla="val 16667"/>
            </a:avLst>
          </a:prstGeom>
          <a:solidFill>
            <a:schemeClr val="accent4">
              <a:lumMod val="75000"/>
            </a:schemeClr>
          </a:solidFill>
          <a:ln/>
        </p:spPr>
        <p:style>
          <a:lnRef idx="3">
            <a:schemeClr val="lt1"/>
          </a:lnRef>
          <a:fillRef idx="1">
            <a:schemeClr val="accent4"/>
          </a:fillRef>
          <a:effectRef idx="1">
            <a:schemeClr val="accent4"/>
          </a:effectRef>
          <a:fontRef idx="minor">
            <a:schemeClr val="lt1"/>
          </a:fontRef>
        </p:style>
        <p:txBody>
          <a:bodyPr rtlCol="0" anchor="t"/>
          <a:lstStyle/>
          <a:p>
            <a:pPr>
              <a:spcBef>
                <a:spcPts val="0"/>
              </a:spcBef>
              <a:spcAft>
                <a:spcPts val="0"/>
              </a:spcAft>
            </a:pPr>
            <a:r>
              <a:rPr lang="en-US" dirty="0" smtClean="0">
                <a:solidFill>
                  <a:prstClr val="white"/>
                </a:solidFill>
                <a:ea typeface="Times New Roman"/>
                <a:cs typeface="Times New Roman"/>
              </a:rPr>
              <a:t>The 3</a:t>
            </a:r>
            <a:r>
              <a:rPr lang="en-US" baseline="30000" dirty="0" smtClean="0">
                <a:solidFill>
                  <a:prstClr val="white"/>
                </a:solidFill>
                <a:ea typeface="Times New Roman"/>
                <a:cs typeface="Times New Roman"/>
              </a:rPr>
              <a:t>rd</a:t>
            </a:r>
            <a:r>
              <a:rPr lang="en-US" dirty="0" smtClean="0">
                <a:solidFill>
                  <a:prstClr val="white"/>
                </a:solidFill>
                <a:ea typeface="Times New Roman"/>
                <a:cs typeface="Times New Roman"/>
              </a:rPr>
              <a:t> level manager was changed to Joe from Ben Miller</a:t>
            </a:r>
          </a:p>
          <a:p>
            <a:pPr>
              <a:spcBef>
                <a:spcPts val="0"/>
              </a:spcBef>
              <a:spcAft>
                <a:spcPts val="0"/>
              </a:spcAft>
            </a:pPr>
            <a:endParaRPr lang="en-US" dirty="0">
              <a:solidFill>
                <a:prstClr val="white"/>
              </a:solidFill>
              <a:ea typeface="Times New Roman"/>
              <a:cs typeface="Times New Roman"/>
            </a:endParaRPr>
          </a:p>
          <a:p>
            <a:pPr>
              <a:spcBef>
                <a:spcPts val="0"/>
              </a:spcBef>
              <a:spcAft>
                <a:spcPts val="0"/>
              </a:spcAft>
            </a:pPr>
            <a:r>
              <a:rPr lang="en-US" dirty="0" smtClean="0">
                <a:solidFill>
                  <a:prstClr val="white"/>
                </a:solidFill>
                <a:ea typeface="Times New Roman"/>
                <a:cs typeface="Times New Roman"/>
              </a:rPr>
              <a:t>This sometimes may be ignored when 4</a:t>
            </a:r>
            <a:r>
              <a:rPr lang="en-US" baseline="30000" dirty="0" smtClean="0">
                <a:solidFill>
                  <a:prstClr val="white"/>
                </a:solidFill>
                <a:ea typeface="Times New Roman"/>
                <a:cs typeface="Times New Roman"/>
              </a:rPr>
              <a:t>th</a:t>
            </a:r>
            <a:r>
              <a:rPr lang="en-US" dirty="0" smtClean="0">
                <a:solidFill>
                  <a:prstClr val="white"/>
                </a:solidFill>
                <a:ea typeface="Times New Roman"/>
                <a:cs typeface="Times New Roman"/>
              </a:rPr>
              <a:t> level was well default there.</a:t>
            </a:r>
            <a:endParaRPr lang="en-US" dirty="0">
              <a:solidFill>
                <a:prstClr val="white"/>
              </a:solidFill>
              <a:ea typeface="Times New Roman"/>
              <a:cs typeface="Times New Roman"/>
            </a:endParaRPr>
          </a:p>
        </p:txBody>
      </p:sp>
    </p:spTree>
    <p:extLst>
      <p:ext uri="{BB962C8B-B14F-4D97-AF65-F5344CB8AC3E}">
        <p14:creationId xmlns:p14="http://schemas.microsoft.com/office/powerpoint/2010/main" val="2148002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283580" y="881577"/>
            <a:ext cx="676275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38" name="Title 3"/>
          <p:cNvSpPr>
            <a:spLocks noGrp="1"/>
          </p:cNvSpPr>
          <p:nvPr>
            <p:ph type="title"/>
          </p:nvPr>
        </p:nvSpPr>
        <p:spPr>
          <a:xfrm>
            <a:off x="283580" y="193615"/>
            <a:ext cx="8229600" cy="489291"/>
          </a:xfrm>
        </p:spPr>
        <p:txBody>
          <a:bodyPr/>
          <a:lstStyle/>
          <a:p>
            <a:pPr marL="514350" indent="-514350" eaLnBrk="1" hangingPunct="1"/>
            <a:r>
              <a:rPr lang="en-US" dirty="0"/>
              <a:t>CAR# </a:t>
            </a:r>
            <a:r>
              <a:rPr lang="en-US" dirty="0" smtClean="0"/>
              <a:t>133912082 (Milestone_1)</a:t>
            </a:r>
            <a:endParaRPr lang="en-US" dirty="0">
              <a:latin typeface="Arial" charset="0"/>
              <a:cs typeface="Arial" charset="0"/>
            </a:endParaRPr>
          </a:p>
        </p:txBody>
      </p:sp>
      <p:sp>
        <p:nvSpPr>
          <p:cNvPr id="14340" name="Slide Number Placeholder 8"/>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1A0C2F37-C9FD-4799-AA5A-0E5311F50DB9}" type="slidenum">
              <a:rPr lang="en-US">
                <a:solidFill>
                  <a:srgbClr val="000000"/>
                </a:solidFill>
              </a:rPr>
              <a:pPr eaLnBrk="1" hangingPunct="1"/>
              <a:t>7</a:t>
            </a:fld>
            <a:endParaRPr lang="en-US" dirty="0">
              <a:solidFill>
                <a:srgbClr val="000000"/>
              </a:solidFill>
            </a:endParaRPr>
          </a:p>
        </p:txBody>
      </p:sp>
      <p:sp>
        <p:nvSpPr>
          <p:cNvPr id="7" name="圆角矩形标注 4"/>
          <p:cNvSpPr/>
          <p:nvPr/>
        </p:nvSpPr>
        <p:spPr>
          <a:xfrm>
            <a:off x="5335930" y="1674422"/>
            <a:ext cx="3691252" cy="1056904"/>
          </a:xfrm>
          <a:prstGeom prst="wedgeRoundRectCallout">
            <a:avLst>
              <a:gd name="adj1" fmla="val -86138"/>
              <a:gd name="adj2" fmla="val 41531"/>
              <a:gd name="adj3" fmla="val 16667"/>
            </a:avLst>
          </a:prstGeom>
          <a:solidFill>
            <a:schemeClr val="accent4">
              <a:lumMod val="75000"/>
            </a:schemeClr>
          </a:solidFill>
          <a:ln/>
        </p:spPr>
        <p:style>
          <a:lnRef idx="3">
            <a:schemeClr val="lt1"/>
          </a:lnRef>
          <a:fillRef idx="1">
            <a:schemeClr val="accent4"/>
          </a:fillRef>
          <a:effectRef idx="1">
            <a:schemeClr val="accent4"/>
          </a:effectRef>
          <a:fontRef idx="minor">
            <a:schemeClr val="lt1"/>
          </a:fontRef>
        </p:style>
        <p:txBody>
          <a:bodyPr rtlCol="0" anchor="ctr"/>
          <a:lstStyle/>
          <a:p>
            <a:pPr>
              <a:spcBef>
                <a:spcPts val="0"/>
              </a:spcBef>
              <a:spcAft>
                <a:spcPts val="0"/>
              </a:spcAft>
            </a:pPr>
            <a:r>
              <a:rPr lang="en-US" sz="1400" dirty="0">
                <a:solidFill>
                  <a:prstClr val="white"/>
                </a:solidFill>
                <a:ea typeface="Times New Roman"/>
                <a:cs typeface="Times New Roman"/>
              </a:rPr>
              <a:t>Milestone f</a:t>
            </a:r>
            <a:r>
              <a:rPr lang="en-US" sz="1400" dirty="0" smtClean="0">
                <a:solidFill>
                  <a:prstClr val="white"/>
                </a:solidFill>
                <a:ea typeface="Times New Roman"/>
                <a:cs typeface="Times New Roman"/>
              </a:rPr>
              <a:t>or </a:t>
            </a:r>
            <a:r>
              <a:rPr lang="en-US" sz="1400" dirty="0">
                <a:solidFill>
                  <a:prstClr val="white"/>
                </a:solidFill>
                <a:ea typeface="Times New Roman"/>
                <a:cs typeface="Times New Roman"/>
              </a:rPr>
              <a:t>containment is good </a:t>
            </a:r>
            <a:r>
              <a:rPr lang="en-US" sz="1400" dirty="0" smtClean="0">
                <a:solidFill>
                  <a:prstClr val="white"/>
                </a:solidFill>
                <a:ea typeface="Times New Roman"/>
                <a:cs typeface="Times New Roman"/>
              </a:rPr>
              <a:t> with evidences provided.</a:t>
            </a:r>
            <a:endParaRPr lang="en-US" sz="1400" dirty="0">
              <a:solidFill>
                <a:prstClr val="white"/>
              </a:solidFill>
              <a:ea typeface="Times New Roman"/>
              <a:cs typeface="Times New Roman"/>
            </a:endParaRPr>
          </a:p>
        </p:txBody>
      </p:sp>
      <p:sp>
        <p:nvSpPr>
          <p:cNvPr id="8" name="TextBox 7"/>
          <p:cNvSpPr txBox="1"/>
          <p:nvPr/>
        </p:nvSpPr>
        <p:spPr>
          <a:xfrm>
            <a:off x="1005854" y="6126500"/>
            <a:ext cx="7397366" cy="461665"/>
          </a:xfrm>
          <a:prstGeom prst="rect">
            <a:avLst/>
          </a:prstGeom>
          <a:solidFill>
            <a:srgbClr val="FFFF00"/>
          </a:solidFill>
          <a:effectLst>
            <a:outerShdw blurRad="50800" dist="76200" dir="2700000" algn="tl" rotWithShape="0">
              <a:prstClr val="black">
                <a:alpha val="40000"/>
              </a:prstClr>
            </a:outerShdw>
          </a:effectLst>
        </p:spPr>
        <p:txBody>
          <a:bodyPr wrap="square" rtlCol="0">
            <a:spAutoFit/>
          </a:bodyPr>
          <a:lstStyle/>
          <a:p>
            <a:pPr marL="171450" indent="-171450">
              <a:spcBef>
                <a:spcPts val="600"/>
              </a:spcBef>
              <a:buFont typeface="Wingdings" pitchFamily="2" charset="2"/>
              <a:buChar char="§"/>
              <a:tabLst>
                <a:tab pos="57150" algn="l"/>
              </a:tabLst>
            </a:pPr>
            <a:r>
              <a:rPr lang="en-US" sz="1200" b="1" dirty="0" smtClean="0">
                <a:solidFill>
                  <a:srgbClr val="0000FF"/>
                </a:solidFill>
              </a:rPr>
              <a:t>[Collaboration] (L, C L) – Good.  Containment and its supporting evidence are reviewed  appropriately.</a:t>
            </a:r>
          </a:p>
        </p:txBody>
      </p:sp>
    </p:spTree>
    <p:extLst>
      <p:ext uri="{BB962C8B-B14F-4D97-AF65-F5344CB8AC3E}">
        <p14:creationId xmlns:p14="http://schemas.microsoft.com/office/powerpoint/2010/main" val="2800317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7032" t="30526" r="35468" b="11316"/>
          <a:stretch/>
        </p:blipFill>
        <p:spPr bwMode="auto">
          <a:xfrm>
            <a:off x="283580" y="895350"/>
            <a:ext cx="6079120" cy="3650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38" name="Title 3"/>
          <p:cNvSpPr>
            <a:spLocks noGrp="1"/>
          </p:cNvSpPr>
          <p:nvPr>
            <p:ph type="title"/>
          </p:nvPr>
        </p:nvSpPr>
        <p:spPr>
          <a:xfrm>
            <a:off x="283580" y="193615"/>
            <a:ext cx="8229600" cy="489291"/>
          </a:xfrm>
        </p:spPr>
        <p:txBody>
          <a:bodyPr/>
          <a:lstStyle/>
          <a:p>
            <a:pPr marL="514350" indent="-514350" eaLnBrk="1" hangingPunct="1"/>
            <a:r>
              <a:rPr lang="en-US" dirty="0"/>
              <a:t>CAR# </a:t>
            </a:r>
            <a:r>
              <a:rPr lang="en-US" dirty="0" smtClean="0"/>
              <a:t>133912082 (Milestone_2)</a:t>
            </a:r>
            <a:endParaRPr lang="en-US" dirty="0">
              <a:latin typeface="Arial" charset="0"/>
              <a:cs typeface="Arial" charset="0"/>
            </a:endParaRPr>
          </a:p>
        </p:txBody>
      </p:sp>
      <p:sp>
        <p:nvSpPr>
          <p:cNvPr id="14340" name="Slide Number Placeholder 8"/>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1A0C2F37-C9FD-4799-AA5A-0E5311F50DB9}" type="slidenum">
              <a:rPr lang="en-US">
                <a:solidFill>
                  <a:srgbClr val="000000"/>
                </a:solidFill>
              </a:rPr>
              <a:pPr eaLnBrk="1" hangingPunct="1"/>
              <a:t>8</a:t>
            </a:fld>
            <a:endParaRPr lang="en-US" dirty="0">
              <a:solidFill>
                <a:srgbClr val="000000"/>
              </a:solidFill>
            </a:endParaRPr>
          </a:p>
        </p:txBody>
      </p:sp>
      <p:sp>
        <p:nvSpPr>
          <p:cNvPr id="9" name="圆角矩形标注 4"/>
          <p:cNvSpPr/>
          <p:nvPr/>
        </p:nvSpPr>
        <p:spPr>
          <a:xfrm>
            <a:off x="5335930" y="2838203"/>
            <a:ext cx="3691252" cy="1056904"/>
          </a:xfrm>
          <a:prstGeom prst="wedgeRoundRectCallout">
            <a:avLst>
              <a:gd name="adj1" fmla="val -86138"/>
              <a:gd name="adj2" fmla="val 41531"/>
              <a:gd name="adj3" fmla="val 16667"/>
            </a:avLst>
          </a:prstGeom>
          <a:solidFill>
            <a:schemeClr val="accent4">
              <a:lumMod val="75000"/>
            </a:schemeClr>
          </a:solidFill>
          <a:ln/>
        </p:spPr>
        <p:style>
          <a:lnRef idx="3">
            <a:schemeClr val="lt1"/>
          </a:lnRef>
          <a:fillRef idx="1">
            <a:schemeClr val="accent4"/>
          </a:fillRef>
          <a:effectRef idx="1">
            <a:schemeClr val="accent4"/>
          </a:effectRef>
          <a:fontRef idx="minor">
            <a:schemeClr val="lt1"/>
          </a:fontRef>
        </p:style>
        <p:txBody>
          <a:bodyPr rtlCol="0" anchor="ctr"/>
          <a:lstStyle/>
          <a:p>
            <a:pPr>
              <a:spcBef>
                <a:spcPts val="0"/>
              </a:spcBef>
              <a:spcAft>
                <a:spcPts val="0"/>
              </a:spcAft>
            </a:pPr>
            <a:r>
              <a:rPr lang="en-US" sz="1400" dirty="0">
                <a:solidFill>
                  <a:prstClr val="white"/>
                </a:solidFill>
                <a:ea typeface="Times New Roman"/>
                <a:cs typeface="Times New Roman"/>
              </a:rPr>
              <a:t>Milestone f</a:t>
            </a:r>
            <a:r>
              <a:rPr lang="en-US" sz="1400" dirty="0" smtClean="0">
                <a:solidFill>
                  <a:prstClr val="white"/>
                </a:solidFill>
                <a:ea typeface="Times New Roman"/>
                <a:cs typeface="Times New Roman"/>
              </a:rPr>
              <a:t>or </a:t>
            </a:r>
            <a:r>
              <a:rPr lang="en-US" sz="1400" dirty="0">
                <a:solidFill>
                  <a:prstClr val="white"/>
                </a:solidFill>
                <a:ea typeface="Times New Roman"/>
                <a:cs typeface="Times New Roman"/>
              </a:rPr>
              <a:t>containment is good </a:t>
            </a:r>
            <a:r>
              <a:rPr lang="en-US" sz="1400" dirty="0" smtClean="0">
                <a:solidFill>
                  <a:prstClr val="white"/>
                </a:solidFill>
                <a:ea typeface="Times New Roman"/>
                <a:cs typeface="Times New Roman"/>
              </a:rPr>
              <a:t> with evidences provided.</a:t>
            </a:r>
            <a:endParaRPr lang="en-US" sz="1400" dirty="0">
              <a:solidFill>
                <a:prstClr val="white"/>
              </a:solidFill>
              <a:ea typeface="Times New Roman"/>
              <a:cs typeface="Times New Roman"/>
            </a:endParaRPr>
          </a:p>
        </p:txBody>
      </p:sp>
      <p:sp>
        <p:nvSpPr>
          <p:cNvPr id="7" name="TextBox 6"/>
          <p:cNvSpPr txBox="1"/>
          <p:nvPr/>
        </p:nvSpPr>
        <p:spPr>
          <a:xfrm>
            <a:off x="1005854" y="5472549"/>
            <a:ext cx="7397366" cy="800219"/>
          </a:xfrm>
          <a:prstGeom prst="rect">
            <a:avLst/>
          </a:prstGeom>
          <a:solidFill>
            <a:srgbClr val="FFFF00"/>
          </a:solidFill>
          <a:effectLst>
            <a:outerShdw blurRad="50800" dist="76200" dir="2700000" algn="tl" rotWithShape="0">
              <a:prstClr val="black">
                <a:alpha val="40000"/>
              </a:prstClr>
            </a:outerShdw>
          </a:effectLst>
        </p:spPr>
        <p:txBody>
          <a:bodyPr wrap="square" rtlCol="0">
            <a:spAutoFit/>
          </a:bodyPr>
          <a:lstStyle/>
          <a:p>
            <a:pPr marL="171450" indent="-171450">
              <a:spcBef>
                <a:spcPts val="600"/>
              </a:spcBef>
              <a:buFont typeface="Wingdings" pitchFamily="2" charset="2"/>
              <a:buChar char="§"/>
              <a:tabLst>
                <a:tab pos="57150" algn="l"/>
              </a:tabLst>
            </a:pPr>
            <a:r>
              <a:rPr lang="en-US" sz="1200" b="1" dirty="0" smtClean="0">
                <a:solidFill>
                  <a:srgbClr val="0000FF"/>
                </a:solidFill>
              </a:rPr>
              <a:t>[Collaboration] (L, C L) – Expectation was setup with CAR owner.</a:t>
            </a:r>
          </a:p>
          <a:p>
            <a:pPr marL="171450" indent="-171450">
              <a:spcBef>
                <a:spcPts val="600"/>
              </a:spcBef>
              <a:buFont typeface="Wingdings" pitchFamily="2" charset="2"/>
              <a:buChar char="§"/>
              <a:tabLst>
                <a:tab pos="57150" algn="l"/>
              </a:tabLst>
            </a:pPr>
            <a:r>
              <a:rPr lang="en-US" sz="1200" b="1" dirty="0">
                <a:solidFill>
                  <a:srgbClr val="0000FF"/>
                </a:solidFill>
              </a:rPr>
              <a:t>[Competitiveness] </a:t>
            </a:r>
            <a:r>
              <a:rPr lang="en-US" sz="1200" b="1" dirty="0" smtClean="0">
                <a:solidFill>
                  <a:srgbClr val="0000FF"/>
                </a:solidFill>
              </a:rPr>
              <a:t>(P) </a:t>
            </a:r>
            <a:r>
              <a:rPr lang="en-US" sz="1200" b="1" dirty="0">
                <a:solidFill>
                  <a:srgbClr val="0000FF"/>
                </a:solidFill>
              </a:rPr>
              <a:t>– C</a:t>
            </a:r>
            <a:r>
              <a:rPr lang="en-US" sz="1200" b="1" dirty="0" smtClean="0">
                <a:solidFill>
                  <a:srgbClr val="0000FF"/>
                </a:solidFill>
              </a:rPr>
              <a:t>AR </a:t>
            </a:r>
            <a:r>
              <a:rPr lang="en-US" sz="1200" b="1" dirty="0">
                <a:solidFill>
                  <a:srgbClr val="0000FF"/>
                </a:solidFill>
              </a:rPr>
              <a:t>Owner c</a:t>
            </a:r>
            <a:r>
              <a:rPr lang="en-US" sz="1200" b="1" dirty="0" smtClean="0">
                <a:solidFill>
                  <a:srgbClr val="0000FF"/>
                </a:solidFill>
              </a:rPr>
              <a:t>omplete d milestone as per expectation.</a:t>
            </a:r>
          </a:p>
          <a:p>
            <a:pPr marL="171450" indent="-171450">
              <a:spcBef>
                <a:spcPts val="600"/>
              </a:spcBef>
              <a:buFont typeface="Wingdings" pitchFamily="2" charset="2"/>
              <a:buChar char="§"/>
              <a:tabLst>
                <a:tab pos="57150" algn="l"/>
              </a:tabLst>
            </a:pPr>
            <a:r>
              <a:rPr lang="en-US" sz="1200" b="1" dirty="0" smtClean="0">
                <a:solidFill>
                  <a:srgbClr val="0000FF"/>
                </a:solidFill>
              </a:rPr>
              <a:t>[Integrity] (P) – Milestone was completed, reviewed and completed in time.</a:t>
            </a:r>
          </a:p>
        </p:txBody>
      </p:sp>
    </p:spTree>
    <p:extLst>
      <p:ext uri="{BB962C8B-B14F-4D97-AF65-F5344CB8AC3E}">
        <p14:creationId xmlns:p14="http://schemas.microsoft.com/office/powerpoint/2010/main" val="1912193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283580" y="841599"/>
            <a:ext cx="6269620" cy="3150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38" name="Title 3"/>
          <p:cNvSpPr>
            <a:spLocks noGrp="1"/>
          </p:cNvSpPr>
          <p:nvPr>
            <p:ph type="title"/>
          </p:nvPr>
        </p:nvSpPr>
        <p:spPr>
          <a:xfrm>
            <a:off x="283580" y="193615"/>
            <a:ext cx="8229600" cy="489291"/>
          </a:xfrm>
        </p:spPr>
        <p:txBody>
          <a:bodyPr/>
          <a:lstStyle/>
          <a:p>
            <a:pPr marL="514350" indent="-514350" eaLnBrk="1" hangingPunct="1"/>
            <a:r>
              <a:rPr lang="en-US" dirty="0"/>
              <a:t>CAR# </a:t>
            </a:r>
            <a:r>
              <a:rPr lang="en-US" dirty="0" smtClean="0"/>
              <a:t>133912082 (Milestone_3)</a:t>
            </a:r>
            <a:endParaRPr lang="en-US" dirty="0">
              <a:latin typeface="Arial" charset="0"/>
              <a:cs typeface="Arial" charset="0"/>
            </a:endParaRPr>
          </a:p>
        </p:txBody>
      </p:sp>
      <p:sp>
        <p:nvSpPr>
          <p:cNvPr id="14340" name="Slide Number Placeholder 8"/>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1A0C2F37-C9FD-4799-AA5A-0E5311F50DB9}" type="slidenum">
              <a:rPr lang="en-US">
                <a:solidFill>
                  <a:srgbClr val="000000"/>
                </a:solidFill>
              </a:rPr>
              <a:pPr eaLnBrk="1" hangingPunct="1"/>
              <a:t>9</a:t>
            </a:fld>
            <a:endParaRPr lang="en-US" dirty="0">
              <a:solidFill>
                <a:srgbClr val="000000"/>
              </a:solidFill>
            </a:endParaRPr>
          </a:p>
        </p:txBody>
      </p:sp>
      <p:sp>
        <p:nvSpPr>
          <p:cNvPr id="8" name="TextBox 7"/>
          <p:cNvSpPr txBox="1"/>
          <p:nvPr/>
        </p:nvSpPr>
        <p:spPr>
          <a:xfrm>
            <a:off x="1005854" y="5472549"/>
            <a:ext cx="7397366" cy="800219"/>
          </a:xfrm>
          <a:prstGeom prst="rect">
            <a:avLst/>
          </a:prstGeom>
          <a:solidFill>
            <a:srgbClr val="FFFF00"/>
          </a:solidFill>
          <a:effectLst>
            <a:outerShdw blurRad="50800" dist="76200" dir="2700000" algn="tl" rotWithShape="0">
              <a:prstClr val="black">
                <a:alpha val="40000"/>
              </a:prstClr>
            </a:outerShdw>
          </a:effectLst>
        </p:spPr>
        <p:txBody>
          <a:bodyPr wrap="square" rtlCol="0">
            <a:spAutoFit/>
          </a:bodyPr>
          <a:lstStyle/>
          <a:p>
            <a:pPr marL="171450" indent="-171450">
              <a:spcBef>
                <a:spcPts val="600"/>
              </a:spcBef>
              <a:buFont typeface="Wingdings" pitchFamily="2" charset="2"/>
              <a:buChar char="§"/>
              <a:tabLst>
                <a:tab pos="57150" algn="l"/>
              </a:tabLst>
            </a:pPr>
            <a:r>
              <a:rPr lang="en-US" sz="1200" b="1" dirty="0" smtClean="0">
                <a:solidFill>
                  <a:srgbClr val="0000FF"/>
                </a:solidFill>
              </a:rPr>
              <a:t>[Collaboration] (L, C L) – Expectation was setup with CAR owner.</a:t>
            </a:r>
          </a:p>
          <a:p>
            <a:pPr marL="171450" indent="-171450">
              <a:spcBef>
                <a:spcPts val="600"/>
              </a:spcBef>
              <a:buFont typeface="Wingdings" pitchFamily="2" charset="2"/>
              <a:buChar char="§"/>
              <a:tabLst>
                <a:tab pos="57150" algn="l"/>
              </a:tabLst>
            </a:pPr>
            <a:r>
              <a:rPr lang="en-US" sz="1200" b="1" dirty="0">
                <a:solidFill>
                  <a:srgbClr val="0000FF"/>
                </a:solidFill>
              </a:rPr>
              <a:t>[Competitiveness] </a:t>
            </a:r>
            <a:r>
              <a:rPr lang="en-US" sz="1200" b="1" dirty="0" smtClean="0">
                <a:solidFill>
                  <a:srgbClr val="0000FF"/>
                </a:solidFill>
              </a:rPr>
              <a:t>(P) </a:t>
            </a:r>
            <a:r>
              <a:rPr lang="en-US" sz="1200" b="1" dirty="0">
                <a:solidFill>
                  <a:srgbClr val="0000FF"/>
                </a:solidFill>
              </a:rPr>
              <a:t>– C</a:t>
            </a:r>
            <a:r>
              <a:rPr lang="en-US" sz="1200" b="1" dirty="0" smtClean="0">
                <a:solidFill>
                  <a:srgbClr val="0000FF"/>
                </a:solidFill>
              </a:rPr>
              <a:t>AR </a:t>
            </a:r>
            <a:r>
              <a:rPr lang="en-US" sz="1200" b="1" dirty="0">
                <a:solidFill>
                  <a:srgbClr val="0000FF"/>
                </a:solidFill>
              </a:rPr>
              <a:t>Owner c</a:t>
            </a:r>
            <a:r>
              <a:rPr lang="en-US" sz="1200" b="1" dirty="0" smtClean="0">
                <a:solidFill>
                  <a:srgbClr val="0000FF"/>
                </a:solidFill>
              </a:rPr>
              <a:t>omplete d milestone as per expectation.</a:t>
            </a:r>
          </a:p>
          <a:p>
            <a:pPr marL="171450" indent="-171450">
              <a:spcBef>
                <a:spcPts val="600"/>
              </a:spcBef>
              <a:buFont typeface="Wingdings" pitchFamily="2" charset="2"/>
              <a:buChar char="§"/>
              <a:tabLst>
                <a:tab pos="57150" algn="l"/>
              </a:tabLst>
            </a:pPr>
            <a:r>
              <a:rPr lang="en-US" sz="1200" b="1" dirty="0" smtClean="0">
                <a:solidFill>
                  <a:srgbClr val="0000FF"/>
                </a:solidFill>
              </a:rPr>
              <a:t>[Integrity] (P) – Milestone was completed, reviewed and completed in time.</a:t>
            </a:r>
          </a:p>
        </p:txBody>
      </p:sp>
      <p:sp>
        <p:nvSpPr>
          <p:cNvPr id="9" name="圆角矩形标注 4"/>
          <p:cNvSpPr/>
          <p:nvPr/>
        </p:nvSpPr>
        <p:spPr>
          <a:xfrm>
            <a:off x="5452748" y="3463300"/>
            <a:ext cx="3691252" cy="1056904"/>
          </a:xfrm>
          <a:prstGeom prst="wedgeRoundRectCallout">
            <a:avLst>
              <a:gd name="adj1" fmla="val -59757"/>
              <a:gd name="adj2" fmla="val -53975"/>
              <a:gd name="adj3" fmla="val 16667"/>
            </a:avLst>
          </a:prstGeom>
          <a:solidFill>
            <a:schemeClr val="accent4">
              <a:lumMod val="75000"/>
            </a:schemeClr>
          </a:solidFill>
          <a:ln/>
        </p:spPr>
        <p:style>
          <a:lnRef idx="3">
            <a:schemeClr val="lt1"/>
          </a:lnRef>
          <a:fillRef idx="1">
            <a:schemeClr val="accent4"/>
          </a:fillRef>
          <a:effectRef idx="1">
            <a:schemeClr val="accent4"/>
          </a:effectRef>
          <a:fontRef idx="minor">
            <a:schemeClr val="lt1"/>
          </a:fontRef>
        </p:style>
        <p:txBody>
          <a:bodyPr rtlCol="0" anchor="ctr"/>
          <a:lstStyle/>
          <a:p>
            <a:pPr>
              <a:spcBef>
                <a:spcPts val="0"/>
              </a:spcBef>
              <a:spcAft>
                <a:spcPts val="0"/>
              </a:spcAft>
            </a:pPr>
            <a:r>
              <a:rPr lang="en-US" sz="1400" dirty="0">
                <a:solidFill>
                  <a:prstClr val="white"/>
                </a:solidFill>
                <a:ea typeface="Times New Roman"/>
                <a:cs typeface="Times New Roman"/>
              </a:rPr>
              <a:t>Milestone f</a:t>
            </a:r>
            <a:r>
              <a:rPr lang="en-US" sz="1400" dirty="0" smtClean="0">
                <a:solidFill>
                  <a:prstClr val="white"/>
                </a:solidFill>
                <a:ea typeface="Times New Roman"/>
                <a:cs typeface="Times New Roman"/>
              </a:rPr>
              <a:t>or </a:t>
            </a:r>
            <a:r>
              <a:rPr lang="en-US" sz="1400" dirty="0">
                <a:solidFill>
                  <a:prstClr val="white"/>
                </a:solidFill>
                <a:ea typeface="Times New Roman"/>
                <a:cs typeface="Times New Roman"/>
              </a:rPr>
              <a:t>containment is good </a:t>
            </a:r>
            <a:r>
              <a:rPr lang="en-US" sz="1400" dirty="0" smtClean="0">
                <a:solidFill>
                  <a:prstClr val="white"/>
                </a:solidFill>
                <a:ea typeface="Times New Roman"/>
                <a:cs typeface="Times New Roman"/>
              </a:rPr>
              <a:t> with evidences provided.</a:t>
            </a:r>
            <a:endParaRPr lang="en-US" sz="1400" dirty="0">
              <a:solidFill>
                <a:prstClr val="white"/>
              </a:solidFill>
              <a:ea typeface="Times New Roman"/>
              <a:cs typeface="Times New Roman"/>
            </a:endParaRPr>
          </a:p>
        </p:txBody>
      </p:sp>
    </p:spTree>
    <p:extLst>
      <p:ext uri="{BB962C8B-B14F-4D97-AF65-F5344CB8AC3E}">
        <p14:creationId xmlns:p14="http://schemas.microsoft.com/office/powerpoint/2010/main" val="2707253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theme/theme1.xml><?xml version="1.0" encoding="utf-8"?>
<a:theme xmlns:a="http://schemas.openxmlformats.org/drawingml/2006/main" name="ULTemplate">
  <a:themeElements>
    <a:clrScheme name="Custom 4">
      <a:dk1>
        <a:srgbClr val="000000"/>
      </a:dk1>
      <a:lt1>
        <a:sysClr val="window" lastClr="FFFFFF"/>
      </a:lt1>
      <a:dk2>
        <a:srgbClr val="C20632"/>
      </a:dk2>
      <a:lt2>
        <a:srgbClr val="D1C7B6"/>
      </a:lt2>
      <a:accent1>
        <a:srgbClr val="C70932"/>
      </a:accent1>
      <a:accent2>
        <a:srgbClr val="F58517"/>
      </a:accent2>
      <a:accent3>
        <a:srgbClr val="93C94B"/>
      </a:accent3>
      <a:accent4>
        <a:srgbClr val="3E9E33"/>
      </a:accent4>
      <a:accent5>
        <a:srgbClr val="54A4A0"/>
      </a:accent5>
      <a:accent6>
        <a:srgbClr val="0C6E7A"/>
      </a:accent6>
      <a:hlink>
        <a:srgbClr val="C30034"/>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err="1" smtClean="0">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2027</TotalTime>
  <Words>1544</Words>
  <Application>Microsoft Office PowerPoint</Application>
  <PresentationFormat>On-screen Show (4:3)</PresentationFormat>
  <Paragraphs>363</Paragraphs>
  <Slides>10</Slides>
  <Notes>9</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ULTemplate</vt:lpstr>
      <vt:lpstr>CAR Calibration Meeting CAR Review</vt:lpstr>
      <vt:lpstr>CAR# 133912082</vt:lpstr>
      <vt:lpstr>CAR# 133912082 (Analysis)</vt:lpstr>
      <vt:lpstr>CAR# 133912082 (Root Cause &amp; Scope)</vt:lpstr>
      <vt:lpstr>CAR# 133912082 (Corrective Action)</vt:lpstr>
      <vt:lpstr>CAR# 133912082 (CAR Admin Review)</vt:lpstr>
      <vt:lpstr>CAR# 133912082 (Milestone_1)</vt:lpstr>
      <vt:lpstr>CAR# 133912082 (Milestone_2)</vt:lpstr>
      <vt:lpstr>CAR# 133912082 (Milestone_3)</vt:lpstr>
      <vt:lpstr>CAR# 133912082 (Verification)</vt:lpstr>
    </vt:vector>
  </TitlesOfParts>
  <Company>Rasputin School of Magic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Helvetica bold 30 pts two lines</dc:title>
  <dc:creator>T. Player</dc:creator>
  <cp:lastModifiedBy>Allison, Cheryl</cp:lastModifiedBy>
  <cp:revision>197</cp:revision>
  <cp:lastPrinted>2014-02-12T01:11:29Z</cp:lastPrinted>
  <dcterms:created xsi:type="dcterms:W3CDTF">2010-12-21T03:48:07Z</dcterms:created>
  <dcterms:modified xsi:type="dcterms:W3CDTF">2014-03-07T15:55:05Z</dcterms:modified>
</cp:coreProperties>
</file>