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305" r:id="rId2"/>
    <p:sldId id="311" r:id="rId3"/>
    <p:sldId id="312" r:id="rId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ego Kolsky" initials="DK" lastIdx="17" clrIdx="0"/>
  <p:cmAuthor id="1" name="Rene Moreno" initials="D"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4749"/>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23514" autoAdjust="0"/>
    <p:restoredTop sz="94660"/>
  </p:normalViewPr>
  <p:slideViewPr>
    <p:cSldViewPr snapToGrid="0" snapToObjects="1" showGuides="1">
      <p:cViewPr varScale="1">
        <p:scale>
          <a:sx n="83" d="100"/>
          <a:sy n="83" d="100"/>
        </p:scale>
        <p:origin x="-725"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1CFB15-49AE-164E-A18F-24108D57B4AD}" type="datetimeFigureOut">
              <a:rPr lang="en-US" smtClean="0"/>
              <a:pPr/>
              <a:t>5/4/2012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7E92F6-B5D8-9049-94C0-5F0FC2325BD7}" type="slidenum">
              <a:rPr lang="en-US" smtClean="0"/>
              <a:pPr/>
              <a:t>‹#›</a:t>
            </a:fld>
            <a:endParaRPr lang="en-US"/>
          </a:p>
        </p:txBody>
      </p:sp>
    </p:spTree>
    <p:extLst>
      <p:ext uri="{BB962C8B-B14F-4D97-AF65-F5344CB8AC3E}">
        <p14:creationId xmlns:p14="http://schemas.microsoft.com/office/powerpoint/2010/main" val="41561113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DEA72D4-3C10-E749-8B68-D6282E8EF95D}" type="datetime1">
              <a:rPr lang="en-US"/>
              <a:pPr/>
              <a:t>5/4/2012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DE48AF2-C602-4344-B123-036D7985796A}" type="slidenum">
              <a:rPr lang="en-US"/>
              <a:pPr/>
              <a:t>‹#›</a:t>
            </a:fld>
            <a:endParaRPr lang="en-US"/>
          </a:p>
        </p:txBody>
      </p:sp>
    </p:spTree>
    <p:extLst>
      <p:ext uri="{BB962C8B-B14F-4D97-AF65-F5344CB8AC3E}">
        <p14:creationId xmlns:p14="http://schemas.microsoft.com/office/powerpoint/2010/main" val="2336377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F3AD2D4-37C9-4B6B-9BEB-01B2F05B1299}" type="slidenum">
              <a:rPr lang="en-US" smtClean="0"/>
              <a:pPr eaLnBrk="1" hangingPunct="1"/>
              <a:t>2</a:t>
            </a:fld>
            <a:endParaRPr lang="en-US" smtClean="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smtClean="0">
                <a:latin typeface="Arial" charset="0"/>
                <a:ea typeface="Geneva" charset="0"/>
              </a:rPr>
              <a:t>Para DTW y NOVI se debe crear una CAR, y el CAR Owner será quien comunique al cliente la resolución y debe incluir una milestone en la CAR específica para dicha comunicación</a:t>
            </a:r>
            <a:endParaRPr lang="en-US" smtClean="0">
              <a:latin typeface="Arial" charset="0"/>
              <a:ea typeface="Geneva"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3F213A2-CD16-4ECB-B3CA-C5180E504294}" type="slidenum">
              <a:rPr lang="en-US" smtClean="0"/>
              <a:pPr eaLnBrk="1" hangingPunct="1"/>
              <a:t>3</a:t>
            </a:fld>
            <a:endParaRPr lang="en-US" smtClean="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smtClean="0">
                <a:latin typeface="Arial" charset="0"/>
                <a:ea typeface="Geneva" charset="0"/>
              </a:rPr>
              <a:t>Se copia a Customer Advocacy Mailbox si el cliente es una cuenta asignada en el directorio de productos (NA Only) o el cliente indica que escalará la queja a la alta dirección</a:t>
            </a:r>
            <a:endParaRPr lang="en-US" smtClean="0">
              <a:latin typeface="Arial" charset="0"/>
              <a:ea typeface="Genev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Box 7"/>
          <p:cNvSpPr txBox="1"/>
          <p:nvPr userDrawn="1"/>
        </p:nvSpPr>
        <p:spPr>
          <a:xfrm>
            <a:off x="5713690" y="6423025"/>
            <a:ext cx="3237510"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2012</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94FF3C87-1C7F-FF4F-9489-156727507459}" type="slidenum">
              <a:rPr lang="en-US"/>
              <a:pPr/>
              <a:t>‹#›</a:t>
            </a:fld>
            <a:endParaRPr lang="en-US"/>
          </a:p>
        </p:txBody>
      </p:sp>
      <p:sp>
        <p:nvSpPr>
          <p:cNvPr id="4"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smtClean="0"/>
              <a:t>UL Advance Green</a:t>
            </a:r>
            <a:endParaRPr lang="en-US"/>
          </a:p>
        </p:txBody>
      </p:sp>
      <p:sp>
        <p:nvSpPr>
          <p:cNvPr id="5" name="Footer Placeholder 4"/>
          <p:cNvSpPr txBox="1">
            <a:spLocks/>
          </p:cNvSpPr>
          <p:nvPr userDrawn="1"/>
        </p:nvSpPr>
        <p:spPr>
          <a:xfrm>
            <a:off x="4432300" y="6386513"/>
            <a:ext cx="2895600" cy="365125"/>
          </a:xfrm>
          <a:prstGeom prst="rect">
            <a:avLst/>
          </a:prstGeom>
        </p:spPr>
        <p:txBody>
          <a:bodyPr anchor="ctr">
            <a:prstTxWarp prst="textNoShape">
              <a:avLst/>
            </a:prstTxWarp>
          </a:bodyPr>
          <a:lstStyle/>
          <a:p>
            <a:r>
              <a:rPr lang="en-US" sz="700" dirty="0">
                <a:solidFill>
                  <a:schemeClr val="accent1"/>
                </a:solidFill>
              </a:rPr>
              <a:t>Disclaimer goes </a:t>
            </a:r>
            <a:r>
              <a:rPr lang="en-US" sz="700" dirty="0" smtClean="0">
                <a:solidFill>
                  <a:schemeClr val="accent1"/>
                </a:solidFill>
              </a:rPr>
              <a:t>here</a:t>
            </a:r>
            <a:endParaRPr lang="en-US" sz="700" dirty="0">
              <a:solidFill>
                <a:schemeClr val="accen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pPr/>
              <a:t>‹#›</a:t>
            </a:fld>
            <a:endParaRPr lang="en-US"/>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pPr/>
              <a:t>‹#›</a:t>
            </a:fld>
            <a:endParaRPr lang="en-US"/>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7" name="Footer Placeholder 4"/>
          <p:cNvSpPr txBox="1">
            <a:spLocks/>
          </p:cNvSpPr>
          <p:nvPr userDrawn="1"/>
        </p:nvSpPr>
        <p:spPr>
          <a:xfrm>
            <a:off x="3822700" y="6386513"/>
            <a:ext cx="2895600" cy="365125"/>
          </a:xfrm>
          <a:prstGeom prst="rect">
            <a:avLst/>
          </a:prstGeom>
        </p:spPr>
        <p:txBody>
          <a:bodyPr anchor="ctr">
            <a:prstTxWarp prst="textNoShape">
              <a:avLst/>
            </a:prstTxWarp>
          </a:bodyPr>
          <a:lstStyle/>
          <a:p>
            <a:r>
              <a:rPr lang="en-US" sz="700" dirty="0">
                <a:solidFill>
                  <a:schemeClr val="accent1"/>
                </a:solidFill>
              </a:rPr>
              <a:t>Disclaimer goes here</a:t>
            </a:r>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smtClean="0"/>
              <a:t>UL Advance Green</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smtClean="0"/>
              <a:t>UL Advance Green</a:t>
            </a:r>
            <a:endParaRPr lang="en-US"/>
          </a:p>
        </p:txBody>
      </p:sp>
      <p:sp>
        <p:nvSpPr>
          <p:cNvPr id="6" name="Footer Placeholder 4"/>
          <p:cNvSpPr txBox="1">
            <a:spLocks/>
          </p:cNvSpPr>
          <p:nvPr userDrawn="1"/>
        </p:nvSpPr>
        <p:spPr>
          <a:xfrm>
            <a:off x="4432300" y="6386513"/>
            <a:ext cx="2895600" cy="365125"/>
          </a:xfrm>
          <a:prstGeom prst="rect">
            <a:avLst/>
          </a:prstGeom>
        </p:spPr>
        <p:txBody>
          <a:bodyPr anchor="ctr">
            <a:prstTxWarp prst="textNoShape">
              <a:avLst/>
            </a:prstTxWarp>
          </a:bodyPr>
          <a:lstStyle/>
          <a:p>
            <a:r>
              <a:rPr lang="en-US" sz="700" dirty="0">
                <a:solidFill>
                  <a:schemeClr val="accent1"/>
                </a:solidFill>
              </a:rPr>
              <a:t>Disclaimer goes </a:t>
            </a:r>
            <a:r>
              <a:rPr lang="en-US" sz="700" dirty="0" smtClean="0">
                <a:solidFill>
                  <a:schemeClr val="accent1"/>
                </a:solidFill>
              </a:rPr>
              <a:t>here</a:t>
            </a:r>
            <a:endParaRPr lang="en-US" sz="700" dirty="0">
              <a:solidFill>
                <a:schemeClr val="accen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pPr/>
              <a:t>‹#›</a:t>
            </a:fld>
            <a:endParaRPr lang="en-US"/>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pPr/>
              <a:t>‹#›</a:t>
            </a:fld>
            <a:endParaRPr lang="en-US"/>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6" name="Footer Placeholder 4"/>
          <p:cNvSpPr txBox="1">
            <a:spLocks/>
          </p:cNvSpPr>
          <p:nvPr userDrawn="1"/>
        </p:nvSpPr>
        <p:spPr>
          <a:xfrm>
            <a:off x="3822700" y="6386513"/>
            <a:ext cx="2895600" cy="365125"/>
          </a:xfrm>
          <a:prstGeom prst="rect">
            <a:avLst/>
          </a:prstGeom>
        </p:spPr>
        <p:txBody>
          <a:bodyPr anchor="ctr">
            <a:prstTxWarp prst="textNoShape">
              <a:avLst/>
            </a:prstTxWarp>
          </a:bodyPr>
          <a:lstStyle/>
          <a:p>
            <a:r>
              <a:rPr lang="en-US" sz="700" dirty="0">
                <a:solidFill>
                  <a:schemeClr val="accent1"/>
                </a:solidFill>
              </a:rPr>
              <a:t>Disclaimer goes here</a:t>
            </a:r>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smtClean="0"/>
              <a:t>UL Advance Green</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2012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smtClean="0"/>
              <a:t>UL Advance Green</a:t>
            </a:r>
            <a:endParaRPr lang="en-US"/>
          </a:p>
        </p:txBody>
      </p:sp>
      <p:sp>
        <p:nvSpPr>
          <p:cNvPr id="9" name="Footer Placeholder 4"/>
          <p:cNvSpPr txBox="1">
            <a:spLocks/>
          </p:cNvSpPr>
          <p:nvPr userDrawn="1"/>
        </p:nvSpPr>
        <p:spPr>
          <a:xfrm>
            <a:off x="4432300" y="6386513"/>
            <a:ext cx="2895600" cy="365125"/>
          </a:xfrm>
          <a:prstGeom prst="rect">
            <a:avLst/>
          </a:prstGeom>
        </p:spPr>
        <p:txBody>
          <a:bodyPr anchor="ctr">
            <a:prstTxWarp prst="textNoShape">
              <a:avLst/>
            </a:prstTxWarp>
          </a:bodyPr>
          <a:lstStyle/>
          <a:p>
            <a:r>
              <a:rPr lang="en-US" sz="700" dirty="0">
                <a:solidFill>
                  <a:schemeClr val="accent1"/>
                </a:solidFill>
              </a:rPr>
              <a:t>Disclaimer goes </a:t>
            </a:r>
            <a:r>
              <a:rPr lang="en-US" sz="700" dirty="0" smtClean="0">
                <a:solidFill>
                  <a:schemeClr val="accent1"/>
                </a:solidFill>
              </a:rPr>
              <a:t>here</a:t>
            </a:r>
            <a:endParaRPr lang="en-US" sz="700" dirty="0">
              <a:solidFill>
                <a:schemeClr val="accen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pPr/>
              <a:t>‹#›</a:t>
            </a:fld>
            <a:endParaRPr lang="en-US"/>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pPr/>
              <a:t>‹#›</a:t>
            </a:fld>
            <a:endParaRPr lang="en-US"/>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8" name="Footer Placeholder 4"/>
          <p:cNvSpPr txBox="1">
            <a:spLocks/>
          </p:cNvSpPr>
          <p:nvPr userDrawn="1"/>
        </p:nvSpPr>
        <p:spPr>
          <a:xfrm>
            <a:off x="3822700" y="6386513"/>
            <a:ext cx="2895600" cy="365125"/>
          </a:xfrm>
          <a:prstGeom prst="rect">
            <a:avLst/>
          </a:prstGeom>
        </p:spPr>
        <p:txBody>
          <a:bodyPr anchor="ctr">
            <a:prstTxWarp prst="textNoShape">
              <a:avLst/>
            </a:prstTxWarp>
          </a:bodyPr>
          <a:lstStyle/>
          <a:p>
            <a:r>
              <a:rPr lang="en-US" sz="700" dirty="0">
                <a:solidFill>
                  <a:schemeClr val="accent1"/>
                </a:solidFill>
              </a:rPr>
              <a:t>Disclaimer goes here</a:t>
            </a:r>
          </a:p>
        </p:txBody>
      </p:sp>
      <p:sp>
        <p:nvSpPr>
          <p:cNvPr id="9"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smtClean="0"/>
              <a:t>UL Advance Green</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6C7148A-9F10-C148-9B6A-0C27445671A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8045450" y="6378579"/>
            <a:ext cx="641350" cy="365125"/>
          </a:xfrm>
        </p:spPr>
        <p:txBody>
          <a:bodyPr/>
          <a:lstStyle>
            <a:lvl1pPr>
              <a:defRPr/>
            </a:lvl1pPr>
          </a:lstStyle>
          <a:p>
            <a:fld id="{B6C7148A-9F10-C148-9B6A-0C27445671A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pPr/>
              <a:t>‹#›</a:t>
            </a:fld>
            <a:endParaRPr lang="en-US"/>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pPr/>
              <a:t>‹#›</a:t>
            </a:fld>
            <a:endParaRPr lang="en-US"/>
          </a:p>
        </p:txBody>
      </p:sp>
      <p:sp>
        <p:nvSpPr>
          <p:cNvPr id="6" name="Footer Placeholder 4"/>
          <p:cNvSpPr>
            <a:spLocks noGrp="1"/>
          </p:cNvSpPr>
          <p:nvPr>
            <p:ph type="ftr" sz="quarter" idx="3"/>
          </p:nvPr>
        </p:nvSpPr>
        <p:spPr>
          <a:xfrm>
            <a:off x="1295400" y="6387046"/>
            <a:ext cx="2895600" cy="365125"/>
          </a:xfrm>
          <a:prstGeom prst="rect">
            <a:avLst/>
          </a:prstGeom>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lang="en-US" sz="1000" kern="1200" smtClean="0">
                <a:solidFill>
                  <a:schemeClr val="accent1"/>
                </a:solidFill>
                <a:latin typeface="Arial" charset="0"/>
                <a:ea typeface="Geneva" charset="0"/>
                <a:cs typeface="Geneva" charset="0"/>
              </a:defRPr>
            </a:lvl1pPr>
          </a:lstStyle>
          <a:p>
            <a:r>
              <a:rPr lang="en-US" smtClean="0"/>
              <a:t>UL Advance Green</a:t>
            </a:r>
            <a:endParaRPr lang="en-US" dirty="0"/>
          </a:p>
        </p:txBody>
      </p:sp>
      <p:sp>
        <p:nvSpPr>
          <p:cNvPr id="7" name="Footer Placeholder 4"/>
          <p:cNvSpPr txBox="1">
            <a:spLocks/>
          </p:cNvSpPr>
          <p:nvPr userDrawn="1"/>
        </p:nvSpPr>
        <p:spPr>
          <a:xfrm>
            <a:off x="4432300" y="6387046"/>
            <a:ext cx="2895600" cy="365125"/>
          </a:xfrm>
          <a:prstGeom prst="rect">
            <a:avLst/>
          </a:prstGeom>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lang="en-US" sz="1000" kern="1200" smtClean="0">
                <a:solidFill>
                  <a:schemeClr val="accent1"/>
                </a:solidFill>
                <a:latin typeface="Arial" charset="0"/>
                <a:ea typeface="Geneva" charset="0"/>
                <a:cs typeface="Geneva" charset="0"/>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smtClean="0">
                <a:ln>
                  <a:noFill/>
                </a:ln>
                <a:solidFill>
                  <a:schemeClr val="accent1"/>
                </a:solidFill>
                <a:effectLst/>
                <a:uLnTx/>
                <a:uFillTx/>
                <a:latin typeface="Arial" charset="0"/>
                <a:ea typeface="Geneva" charset="0"/>
                <a:cs typeface="Geneva" charset="0"/>
              </a:rPr>
              <a:t>Disclaimer goes here</a:t>
            </a:r>
            <a:endParaRPr kumimoji="0" lang="en-US" sz="700" b="0" i="0" u="none" strike="noStrike" kern="1200" cap="none" spc="0" normalizeH="0" baseline="0" noProof="0" dirty="0">
              <a:ln>
                <a:noFill/>
              </a:ln>
              <a:solidFill>
                <a:schemeClr val="accent1"/>
              </a:solidFill>
              <a:effectLst/>
              <a:uLnTx/>
              <a:uFillTx/>
              <a:latin typeface="Arial" charset="0"/>
              <a:ea typeface="Geneva" charset="0"/>
              <a:cs typeface="Geneva"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pPr/>
              <a:t>‹#›</a:t>
            </a:fld>
            <a:endParaRPr lang="en-US"/>
          </a:p>
        </p:txBody>
      </p:sp>
      <p:sp>
        <p:nvSpPr>
          <p:cNvPr id="7" name="Footer Placeholder 4"/>
          <p:cNvSpPr>
            <a:spLocks noGrp="1"/>
          </p:cNvSpPr>
          <p:nvPr>
            <p:ph type="ftr" sz="quarter" idx="3"/>
          </p:nvPr>
        </p:nvSpPr>
        <p:spPr>
          <a:xfrm>
            <a:off x="457200" y="6378579"/>
            <a:ext cx="2895600" cy="365125"/>
          </a:xfrm>
          <a:prstGeom prst="rect">
            <a:avLst/>
          </a:prstGeom>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lang="en-US" sz="1000" kern="1200" smtClean="0">
                <a:solidFill>
                  <a:schemeClr val="accent1"/>
                </a:solidFill>
                <a:latin typeface="Arial" charset="0"/>
                <a:ea typeface="Geneva" charset="0"/>
                <a:cs typeface="Geneva" charset="0"/>
              </a:defRPr>
            </a:lvl1pPr>
          </a:lstStyle>
          <a:p>
            <a:r>
              <a:rPr lang="en-US" smtClean="0"/>
              <a:t>UL Advance Green</a:t>
            </a:r>
            <a:endParaRPr lang="en-US"/>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9" name="Footer Placeholder 4"/>
          <p:cNvSpPr txBox="1">
            <a:spLocks/>
          </p:cNvSpPr>
          <p:nvPr userDrawn="1"/>
        </p:nvSpPr>
        <p:spPr>
          <a:xfrm>
            <a:off x="3822700" y="6387046"/>
            <a:ext cx="2895600" cy="365125"/>
          </a:xfrm>
          <a:prstGeom prst="rect">
            <a:avLst/>
          </a:prstGeom>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lang="en-US" sz="1000" kern="1200" smtClean="0">
                <a:solidFill>
                  <a:schemeClr val="accent1"/>
                </a:solidFill>
                <a:latin typeface="Arial" charset="0"/>
                <a:ea typeface="Geneva" charset="0"/>
                <a:cs typeface="Geneva" charset="0"/>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smtClean="0">
                <a:ln>
                  <a:noFill/>
                </a:ln>
                <a:solidFill>
                  <a:schemeClr val="accent1"/>
                </a:solidFill>
                <a:effectLst/>
                <a:uLnTx/>
                <a:uFillTx/>
                <a:latin typeface="Arial" charset="0"/>
                <a:ea typeface="Geneva" charset="0"/>
                <a:cs typeface="Geneva" charset="0"/>
              </a:rPr>
              <a:t>Disclaimer goes here</a:t>
            </a:r>
            <a:endParaRPr kumimoji="0" lang="en-US" sz="700" b="0" i="0" u="none" strike="noStrike" kern="1200" cap="none" spc="0" normalizeH="0" baseline="0" noProof="0" dirty="0">
              <a:ln>
                <a:noFill/>
              </a:ln>
              <a:solidFill>
                <a:schemeClr val="accent1"/>
              </a:solidFill>
              <a:effectLst/>
              <a:uLnTx/>
              <a:uFillTx/>
              <a:latin typeface="Arial" charset="0"/>
              <a:ea typeface="Geneva" charset="0"/>
              <a:cs typeface="Geneva"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045450"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DB2B6035-7183-534A-9E75-AAF571B148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91" r:id="rId1"/>
    <p:sldLayoutId id="2147483874" r:id="rId2"/>
    <p:sldLayoutId id="2147483876" r:id="rId3"/>
    <p:sldLayoutId id="2147483892" r:id="rId4"/>
    <p:sldLayoutId id="2147483877" r:id="rId5"/>
    <p:sldLayoutId id="2147483893" r:id="rId6"/>
    <p:sldLayoutId id="2147483895" r:id="rId7"/>
    <p:sldLayoutId id="2147483897" r:id="rId8"/>
    <p:sldLayoutId id="2147483879" r:id="rId9"/>
    <p:sldLayoutId id="2147483899" r:id="rId10"/>
    <p:sldLayoutId id="2147483882" r:id="rId11"/>
    <p:sldLayoutId id="2147483906" r:id="rId12"/>
    <p:sldLayoutId id="2147483907" r:id="rId13"/>
    <p:sldLayoutId id="2147483908" r:id="rId14"/>
    <p:sldLayoutId id="2147483881" r:id="rId15"/>
    <p:sldLayoutId id="2147483903" r:id="rId16"/>
    <p:sldLayoutId id="2147483904" r:id="rId17"/>
    <p:sldLayoutId id="2147483905" r:id="rId18"/>
    <p:sldLayoutId id="2147483880" r:id="rId19"/>
    <p:sldLayoutId id="2147483900" r:id="rId20"/>
    <p:sldLayoutId id="2147483901" r:id="rId21"/>
    <p:sldLayoutId id="2147483902" r:id="rId22"/>
    <p:sldLayoutId id="2147483886" r:id="rId23"/>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346364" y="1952357"/>
            <a:ext cx="5555894" cy="1399032"/>
          </a:xfrm>
        </p:spPr>
        <p:txBody>
          <a:bodyPr/>
          <a:lstStyle/>
          <a:p>
            <a:pPr algn="ctr"/>
            <a:r>
              <a:rPr lang="en-US" dirty="0" smtClean="0"/>
              <a:t>2012 Q2 </a:t>
            </a:r>
            <a:br>
              <a:rPr lang="en-US" dirty="0" smtClean="0"/>
            </a:br>
            <a:r>
              <a:rPr lang="en-US" dirty="0" smtClean="0"/>
              <a:t>CAR Administration Calibration Meeting </a:t>
            </a:r>
            <a:endParaRPr lang="en-US" dirty="0"/>
          </a:p>
        </p:txBody>
      </p:sp>
      <p:sp>
        <p:nvSpPr>
          <p:cNvPr id="14339" name="Subtitle 2"/>
          <p:cNvSpPr>
            <a:spLocks noGrp="1"/>
          </p:cNvSpPr>
          <p:nvPr>
            <p:ph type="subTitle" idx="1"/>
          </p:nvPr>
        </p:nvSpPr>
        <p:spPr/>
        <p:txBody>
          <a:bodyPr>
            <a:normAutofit lnSpcReduction="10000"/>
          </a:bodyPr>
          <a:lstStyle/>
          <a:p>
            <a:r>
              <a:rPr lang="en-US" sz="2200" dirty="0" smtClean="0"/>
              <a:t>Team B – Good CAR / Bad CAR Review</a:t>
            </a:r>
          </a:p>
          <a:p>
            <a:r>
              <a:rPr lang="en-US" dirty="0" smtClean="0"/>
              <a:t> </a:t>
            </a:r>
            <a:endParaRPr lang="en-US" dirty="0"/>
          </a:p>
          <a:p>
            <a:endParaRPr lang="en-US" dirty="0" smtClean="0"/>
          </a:p>
          <a:p>
            <a:r>
              <a:rPr lang="en-US" dirty="0" smtClean="0"/>
              <a:t>Rebecca Navarrete</a:t>
            </a:r>
          </a:p>
          <a:p>
            <a:r>
              <a:rPr lang="en-US" dirty="0" smtClean="0"/>
              <a:t>Dale Piechocki</a:t>
            </a:r>
          </a:p>
          <a:p>
            <a:r>
              <a:rPr lang="en-US" dirty="0" smtClean="0"/>
              <a:t>Bill Costello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5"/>
          <p:cNvSpPr>
            <a:spLocks noGrp="1"/>
          </p:cNvSpPr>
          <p:nvPr>
            <p:ph type="title"/>
          </p:nvPr>
        </p:nvSpPr>
        <p:spPr>
          <a:xfrm>
            <a:off x="446088" y="290513"/>
            <a:ext cx="8229600" cy="600075"/>
          </a:xfrm>
        </p:spPr>
        <p:txBody>
          <a:bodyPr/>
          <a:lstStyle/>
          <a:p>
            <a:pPr eaLnBrk="1" hangingPunct="1"/>
            <a:r>
              <a:rPr lang="es-MX" smtClean="0">
                <a:latin typeface="Arial" charset="0"/>
                <a:ea typeface="Geneva" charset="0"/>
              </a:rPr>
              <a:t>Bad CAR (11399426)</a:t>
            </a:r>
            <a:endParaRPr lang="en-US" smtClean="0">
              <a:latin typeface="Arial" charset="0"/>
              <a:ea typeface="Geneva" charset="0"/>
            </a:endParaRPr>
          </a:p>
        </p:txBody>
      </p:sp>
      <p:sp>
        <p:nvSpPr>
          <p:cNvPr id="17411"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78083752-B1BE-4557-89CE-65361CEEF267}" type="slidenum">
              <a:rPr lang="en-US" smtClean="0"/>
              <a:pPr eaLnBrk="1" hangingPunct="1"/>
              <a:t>2</a:t>
            </a:fld>
            <a:endParaRPr lang="en-US" smtClean="0"/>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8" y="890588"/>
            <a:ext cx="686752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TextBox 2"/>
          <p:cNvSpPr txBox="1">
            <a:spLocks noChangeArrowheads="1"/>
          </p:cNvSpPr>
          <p:nvPr/>
        </p:nvSpPr>
        <p:spPr bwMode="auto">
          <a:xfrm>
            <a:off x="5962650" y="4333875"/>
            <a:ext cx="2925763" cy="862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000">
                <a:cs typeface="Arial" charset="0"/>
              </a:rPr>
              <a:t>Infomation in the Objective Evidence field is part of the CAR written by the Auditor instead of provide the data of the equipment in which the test was performed even when it is available in the document attached.</a:t>
            </a:r>
          </a:p>
        </p:txBody>
      </p:sp>
      <p:cxnSp>
        <p:nvCxnSpPr>
          <p:cNvPr id="5" name="Straight Arrow Connector 4"/>
          <p:cNvCxnSpPr/>
          <p:nvPr/>
        </p:nvCxnSpPr>
        <p:spPr>
          <a:xfrm flipH="1">
            <a:off x="2905125" y="4764088"/>
            <a:ext cx="3057525" cy="131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5810250" y="4314825"/>
            <a:ext cx="152400" cy="200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416" name="TextBox 7"/>
          <p:cNvSpPr txBox="1">
            <a:spLocks noChangeArrowheads="1"/>
          </p:cNvSpPr>
          <p:nvPr/>
        </p:nvSpPr>
        <p:spPr bwMode="auto">
          <a:xfrm>
            <a:off x="7183438" y="1962150"/>
            <a:ext cx="1704975"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000">
                <a:cs typeface="Arial" charset="0"/>
              </a:rPr>
              <a:t>Data of applicable clause is incomplete (430 missed at the end of the field)</a:t>
            </a:r>
          </a:p>
        </p:txBody>
      </p:sp>
      <p:cxnSp>
        <p:nvCxnSpPr>
          <p:cNvPr id="10" name="Straight Arrow Connector 9"/>
          <p:cNvCxnSpPr/>
          <p:nvPr/>
        </p:nvCxnSpPr>
        <p:spPr>
          <a:xfrm flipH="1" flipV="1">
            <a:off x="6619875" y="2038350"/>
            <a:ext cx="657225"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2141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5"/>
          <p:cNvSpPr>
            <a:spLocks noGrp="1"/>
          </p:cNvSpPr>
          <p:nvPr>
            <p:ph type="title"/>
          </p:nvPr>
        </p:nvSpPr>
        <p:spPr>
          <a:xfrm>
            <a:off x="403225" y="274638"/>
            <a:ext cx="8229600" cy="600075"/>
          </a:xfrm>
        </p:spPr>
        <p:txBody>
          <a:bodyPr/>
          <a:lstStyle/>
          <a:p>
            <a:pPr eaLnBrk="1" hangingPunct="1"/>
            <a:r>
              <a:rPr lang="es-MX" smtClean="0">
                <a:latin typeface="Arial" charset="0"/>
                <a:ea typeface="Geneva" charset="0"/>
              </a:rPr>
              <a:t>Bad CAR (11399426)</a:t>
            </a:r>
            <a:endParaRPr lang="en-US" smtClean="0">
              <a:latin typeface="Arial" charset="0"/>
              <a:ea typeface="Geneva" charset="0"/>
            </a:endParaRPr>
          </a:p>
        </p:txBody>
      </p:sp>
      <p:sp>
        <p:nvSpPr>
          <p:cNvPr id="1843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42A0F3CC-EB1F-40CD-9C5C-9801AC2F3798}" type="slidenum">
              <a:rPr lang="en-US" smtClean="0"/>
              <a:pPr eaLnBrk="1" hangingPunct="1"/>
              <a:t>3</a:t>
            </a:fld>
            <a:endParaRPr lang="en-US" smtClean="0"/>
          </a:p>
        </p:txBody>
      </p:sp>
      <p:pic>
        <p:nvPicPr>
          <p:cNvPr id="184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847725"/>
            <a:ext cx="687705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7" name="TextBox 1"/>
          <p:cNvSpPr txBox="1">
            <a:spLocks noChangeArrowheads="1"/>
          </p:cNvSpPr>
          <p:nvPr/>
        </p:nvSpPr>
        <p:spPr bwMode="auto">
          <a:xfrm>
            <a:off x="4867275" y="212725"/>
            <a:ext cx="4076700" cy="1323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000">
                <a:cs typeface="Arial" charset="0"/>
              </a:rPr>
              <a:t>NC is related with the execution of a test without use the required materials but analysis is directed to the reception of the energy test cloth. </a:t>
            </a:r>
          </a:p>
          <a:p>
            <a:pPr eaLnBrk="1" hangingPunct="1"/>
            <a:r>
              <a:rPr lang="en-US" sz="1000">
                <a:cs typeface="Arial" charset="0"/>
              </a:rPr>
              <a:t>What about the detergent? </a:t>
            </a:r>
          </a:p>
          <a:p>
            <a:pPr eaLnBrk="1" hangingPunct="1"/>
            <a:r>
              <a:rPr lang="en-US" sz="1000">
                <a:cs typeface="Arial" charset="0"/>
              </a:rPr>
              <a:t>Why the test was performed even when the materials required to perform it were not available?</a:t>
            </a:r>
          </a:p>
          <a:p>
            <a:pPr eaLnBrk="1" hangingPunct="1"/>
            <a:r>
              <a:rPr lang="en-US" sz="1000">
                <a:cs typeface="Arial" charset="0"/>
              </a:rPr>
              <a:t>NOTE: Auditor CAR directs to work about consumables reception more than evaluate why the test was performed out of specifications.</a:t>
            </a:r>
          </a:p>
        </p:txBody>
      </p:sp>
      <p:cxnSp>
        <p:nvCxnSpPr>
          <p:cNvPr id="4" name="Straight Arrow Connector 3"/>
          <p:cNvCxnSpPr>
            <a:stCxn id="18437" idx="1"/>
          </p:cNvCxnSpPr>
          <p:nvPr/>
        </p:nvCxnSpPr>
        <p:spPr>
          <a:xfrm flipH="1">
            <a:off x="4533900" y="874713"/>
            <a:ext cx="333375" cy="6619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439" name="TextBox 5"/>
          <p:cNvSpPr txBox="1">
            <a:spLocks noChangeArrowheads="1"/>
          </p:cNvSpPr>
          <p:nvPr/>
        </p:nvSpPr>
        <p:spPr bwMode="auto">
          <a:xfrm>
            <a:off x="7650163" y="5410200"/>
            <a:ext cx="14938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s-MX" sz="1000">
                <a:cs typeface="Arial" charset="0"/>
              </a:rPr>
              <a:t>No action to verify the effectiveness of actions taken.</a:t>
            </a:r>
            <a:endParaRPr lang="en-US" sz="1000">
              <a:cs typeface="Arial" charset="0"/>
            </a:endParaRPr>
          </a:p>
        </p:txBody>
      </p:sp>
      <p:cxnSp>
        <p:nvCxnSpPr>
          <p:cNvPr id="8" name="Straight Arrow Connector 7"/>
          <p:cNvCxnSpPr>
            <a:stCxn id="18439" idx="1"/>
          </p:cNvCxnSpPr>
          <p:nvPr/>
        </p:nvCxnSpPr>
        <p:spPr>
          <a:xfrm flipH="1" flipV="1">
            <a:off x="6353175" y="5619750"/>
            <a:ext cx="1296988" cy="66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497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235</Words>
  <Application>Microsoft Office PowerPoint</Application>
  <PresentationFormat>On-screen Show (4:3)</PresentationFormat>
  <Paragraphs>22</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UL Advanced 011011</vt:lpstr>
      <vt:lpstr>2012 Q2  CAR Administration Calibration Meeting </vt:lpstr>
      <vt:lpstr>Bad CAR (11399426)</vt:lpstr>
      <vt:lpstr>Bad CAR (11399426)</vt:lpstr>
    </vt:vector>
  </TitlesOfParts>
  <Company>CBX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Rene Moreno</dc:creator>
  <cp:lastModifiedBy>Cheryl Allison</cp:lastModifiedBy>
  <cp:revision>70</cp:revision>
  <cp:lastPrinted>2012-04-30T12:29:45Z</cp:lastPrinted>
  <dcterms:created xsi:type="dcterms:W3CDTF">2011-12-02T22:34:47Z</dcterms:created>
  <dcterms:modified xsi:type="dcterms:W3CDTF">2012-05-04T14:58:11Z</dcterms:modified>
</cp:coreProperties>
</file>