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5"/>
  </p:sldMasterIdLst>
  <p:notesMasterIdLst>
    <p:notesMasterId r:id="rId17"/>
  </p:notesMasterIdLst>
  <p:sldIdLst>
    <p:sldId id="318" r:id="rId6"/>
    <p:sldId id="319" r:id="rId7"/>
    <p:sldId id="320" r:id="rId8"/>
    <p:sldId id="321" r:id="rId9"/>
    <p:sldId id="322" r:id="rId10"/>
    <p:sldId id="323" r:id="rId11"/>
    <p:sldId id="370" r:id="rId12"/>
    <p:sldId id="371" r:id="rId13"/>
    <p:sldId id="372" r:id="rId14"/>
    <p:sldId id="373" r:id="rId15"/>
    <p:sldId id="374"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Marotto, Matthew J." initials="MMJ" lastIdx="0"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EAF0B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3556" autoAdjust="0"/>
  </p:normalViewPr>
  <p:slideViewPr>
    <p:cSldViewPr>
      <p:cViewPr>
        <p:scale>
          <a:sx n="82" d="100"/>
          <a:sy n="82" d="100"/>
        </p:scale>
        <p:origin x="-821" y="-58"/>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98" d="100"/>
          <a:sy n="98" d="100"/>
        </p:scale>
        <p:origin x="-3600"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1.xml"/><Relationship Id="rId15" Type="http://schemas.openxmlformats.org/officeDocument/2006/relationships/slide" Target="slides/slide10.xml"/><Relationship Id="rId10" Type="http://schemas.openxmlformats.org/officeDocument/2006/relationships/slide" Target="slides/slide5.xml"/><Relationship Id="rId19" Type="http://schemas.openxmlformats.org/officeDocument/2006/relationships/presProps" Target="presProps.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760AAC1-E286-415E-883C-FA03F3B2C571}" type="datetimeFigureOut">
              <a:rPr lang="en-US" smtClean="0"/>
              <a:t>12/14/2016</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610F071-0E37-4E22-AD79-36A170E96B4D}" type="slidenum">
              <a:rPr lang="en-US" smtClean="0"/>
              <a:t>‹#›</a:t>
            </a:fld>
            <a:endParaRPr lang="en-US" dirty="0"/>
          </a:p>
        </p:txBody>
      </p:sp>
    </p:spTree>
    <p:extLst>
      <p:ext uri="{BB962C8B-B14F-4D97-AF65-F5344CB8AC3E}">
        <p14:creationId xmlns:p14="http://schemas.microsoft.com/office/powerpoint/2010/main" val="37790030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610F071-0E37-4E22-AD79-36A170E96B4D}" type="slidenum">
              <a:rPr lang="en-US" smtClean="0"/>
              <a:t>1</a:t>
            </a:fld>
            <a:endParaRPr lang="en-US" dirty="0"/>
          </a:p>
        </p:txBody>
      </p:sp>
    </p:spTree>
    <p:extLst>
      <p:ext uri="{BB962C8B-B14F-4D97-AF65-F5344CB8AC3E}">
        <p14:creationId xmlns:p14="http://schemas.microsoft.com/office/powerpoint/2010/main" val="124680186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Red">
    <p:bg>
      <p:bgPr>
        <a:solidFill>
          <a:schemeClr val="accent1"/>
        </a:solidFill>
        <a:effectLst/>
      </p:bgPr>
    </p:bg>
    <p:spTree>
      <p:nvGrpSpPr>
        <p:cNvPr id="1" name=""/>
        <p:cNvGrpSpPr/>
        <p:nvPr/>
      </p:nvGrpSpPr>
      <p:grpSpPr>
        <a:xfrm>
          <a:off x="0" y="0"/>
          <a:ext cx="0" cy="0"/>
          <a:chOff x="0" y="0"/>
          <a:chExt cx="0" cy="0"/>
        </a:xfrm>
      </p:grpSpPr>
      <p:pic>
        <p:nvPicPr>
          <p:cNvPr id="4" name="Picture 6" descr="UL_Enterprise_wht_rgb.gif"/>
          <p:cNvPicPr>
            <a:picLocks noChangeAspect="1"/>
          </p:cNvPicPr>
          <p:nvPr/>
        </p:nvPicPr>
        <p:blipFill>
          <a:blip r:embed="rId2">
            <a:extLst>
              <a:ext uri="{28A0092B-C50C-407E-A947-70E740481C1C}">
                <a14:useLocalDpi xmlns:a14="http://schemas.microsoft.com/office/drawing/2010/main" val="0"/>
              </a:ext>
            </a:extLst>
          </a:blip>
          <a:srcRect r="16216"/>
          <a:stretch>
            <a:fillRect/>
          </a:stretch>
        </p:blipFill>
        <p:spPr bwMode="invGray">
          <a:xfrm>
            <a:off x="6308725" y="328613"/>
            <a:ext cx="2835275" cy="338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p:nvPr/>
        </p:nvSpPr>
        <p:spPr>
          <a:xfrm>
            <a:off x="457200" y="6423025"/>
            <a:ext cx="3236913" cy="246063"/>
          </a:xfrm>
          <a:prstGeom prst="rect">
            <a:avLst/>
          </a:prstGeom>
          <a:noFill/>
        </p:spPr>
        <p:txBody>
          <a:bodyPr wrap="none">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lang="en-US" sz="1000" dirty="0">
                <a:solidFill>
                  <a:schemeClr val="bg1"/>
                </a:solidFill>
              </a:rPr>
              <a:t>UL and the UL logo are trademarks of UL LLC © 2013</a:t>
            </a:r>
          </a:p>
        </p:txBody>
      </p:sp>
      <p:sp>
        <p:nvSpPr>
          <p:cNvPr id="2" name="Title 1"/>
          <p:cNvSpPr>
            <a:spLocks noGrp="1"/>
          </p:cNvSpPr>
          <p:nvPr>
            <p:ph type="ctrTitle"/>
          </p:nvPr>
        </p:nvSpPr>
        <p:spPr>
          <a:xfrm>
            <a:off x="457199" y="2534248"/>
            <a:ext cx="5548579" cy="1399032"/>
          </a:xfrm>
        </p:spPr>
        <p:txBody>
          <a:bodyPr/>
          <a:lstStyle>
            <a:lvl1pPr algn="l">
              <a:defRPr sz="3000" b="1">
                <a:solidFill>
                  <a:schemeClr val="bg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457199" y="3961120"/>
            <a:ext cx="5548579" cy="1773936"/>
          </a:xfrm>
        </p:spPr>
        <p:txBody>
          <a:bodyPr>
            <a:normAutofit/>
          </a:bodyPr>
          <a:lstStyle>
            <a:lvl1pPr marL="0" indent="0" algn="l">
              <a:buNone/>
              <a:defRPr sz="1600" b="1">
                <a:solidFill>
                  <a:schemeClr val="bg1"/>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22543098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Closing Slide">
    <p:bg>
      <p:bgPr>
        <a:solidFill>
          <a:schemeClr val="accent1"/>
        </a:solidFill>
        <a:effectLst/>
      </p:bgPr>
    </p:bg>
    <p:spTree>
      <p:nvGrpSpPr>
        <p:cNvPr id="1" name=""/>
        <p:cNvGrpSpPr/>
        <p:nvPr/>
      </p:nvGrpSpPr>
      <p:grpSpPr>
        <a:xfrm>
          <a:off x="0" y="0"/>
          <a:ext cx="0" cy="0"/>
          <a:chOff x="0" y="0"/>
          <a:chExt cx="0" cy="0"/>
        </a:xfrm>
      </p:grpSpPr>
      <p:pic>
        <p:nvPicPr>
          <p:cNvPr id="3" name="Picture 4" descr="ul_logo.pd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881938" y="482600"/>
            <a:ext cx="804862" cy="806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200" y="488365"/>
            <a:ext cx="5486400" cy="1145591"/>
          </a:xfrm>
        </p:spPr>
        <p:txBody>
          <a:bodyPr/>
          <a:lstStyle>
            <a:lvl1pPr algn="l">
              <a:defRPr sz="3000" b="1" cap="none" baseline="0">
                <a:solidFill>
                  <a:schemeClr val="bg1"/>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38504721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White ">
    <p:spTree>
      <p:nvGrpSpPr>
        <p:cNvPr id="1" name=""/>
        <p:cNvGrpSpPr/>
        <p:nvPr/>
      </p:nvGrpSpPr>
      <p:grpSpPr>
        <a:xfrm>
          <a:off x="0" y="0"/>
          <a:ext cx="0" cy="0"/>
          <a:chOff x="0" y="0"/>
          <a:chExt cx="0" cy="0"/>
        </a:xfrm>
      </p:grpSpPr>
      <p:pic>
        <p:nvPicPr>
          <p:cNvPr id="4" name="Picture 6" descr="UL_Enterprise_red_rgb.gif"/>
          <p:cNvPicPr>
            <a:picLocks noChangeAspect="1"/>
          </p:cNvPicPr>
          <p:nvPr/>
        </p:nvPicPr>
        <p:blipFill>
          <a:blip r:embed="rId2">
            <a:extLst>
              <a:ext uri="{28A0092B-C50C-407E-A947-70E740481C1C}">
                <a14:useLocalDpi xmlns:a14="http://schemas.microsoft.com/office/drawing/2010/main" val="0"/>
              </a:ext>
            </a:extLst>
          </a:blip>
          <a:srcRect r="16216"/>
          <a:stretch>
            <a:fillRect/>
          </a:stretch>
        </p:blipFill>
        <p:spPr bwMode="auto">
          <a:xfrm>
            <a:off x="6308725" y="328613"/>
            <a:ext cx="2835275" cy="338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p:nvPr/>
        </p:nvSpPr>
        <p:spPr>
          <a:xfrm>
            <a:off x="457200" y="6423025"/>
            <a:ext cx="3236913" cy="246063"/>
          </a:xfrm>
          <a:prstGeom prst="rect">
            <a:avLst/>
          </a:prstGeom>
          <a:noFill/>
        </p:spPr>
        <p:txBody>
          <a:bodyPr wrap="none">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lang="en-US" sz="1000" dirty="0"/>
              <a:t>UL and the UL logo are trademarks of UL LLC © 2013</a:t>
            </a:r>
          </a:p>
        </p:txBody>
      </p:sp>
      <p:sp>
        <p:nvSpPr>
          <p:cNvPr id="2" name="Title 1"/>
          <p:cNvSpPr>
            <a:spLocks noGrp="1"/>
          </p:cNvSpPr>
          <p:nvPr>
            <p:ph type="ctrTitle"/>
          </p:nvPr>
        </p:nvSpPr>
        <p:spPr>
          <a:xfrm>
            <a:off x="457199" y="2532888"/>
            <a:ext cx="5570525" cy="1399032"/>
          </a:xfrm>
        </p:spPr>
        <p:txBody>
          <a:bodyPr/>
          <a:lstStyle>
            <a:lvl1pPr algn="l">
              <a:defRPr sz="3000" b="1">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457199" y="3959352"/>
            <a:ext cx="5570525" cy="1773936"/>
          </a:xfrm>
        </p:spPr>
        <p:txBody>
          <a:bodyPr>
            <a:normAutofit/>
          </a:bodyPr>
          <a:lstStyle>
            <a:lvl1pPr marL="0" indent="0" algn="l">
              <a:buNone/>
              <a:defRPr sz="1600" b="1">
                <a:solidFill>
                  <a:schemeClr val="accent1"/>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26384284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Agenda Slide">
    <p:spTree>
      <p:nvGrpSpPr>
        <p:cNvPr id="1" name=""/>
        <p:cNvGrpSpPr/>
        <p:nvPr/>
      </p:nvGrpSpPr>
      <p:grpSpPr>
        <a:xfrm>
          <a:off x="0" y="0"/>
          <a:ext cx="0" cy="0"/>
          <a:chOff x="0" y="0"/>
          <a:chExt cx="0" cy="0"/>
        </a:xfrm>
      </p:grpSpPr>
      <p:pic>
        <p:nvPicPr>
          <p:cNvPr id="4"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2700067"/>
            <a:ext cx="8229600" cy="3426095"/>
          </a:xfrm>
        </p:spPr>
        <p:txBody>
          <a:bodyPr>
            <a:normAutofit/>
          </a:bodyPr>
          <a:lstStyle>
            <a:lvl1pPr>
              <a:defRPr sz="2600" b="1" cap="none" baseline="0">
                <a:solidFill>
                  <a:schemeClr val="bg1">
                    <a:lumMod val="50000"/>
                  </a:schemeClr>
                </a:solidFill>
                <a:latin typeface="Arial" pitchFamily="34" charset="0"/>
                <a:cs typeface="Arial" pitchFamily="34" charset="0"/>
              </a:defRPr>
            </a:lvl1pPr>
            <a:lvl2pPr marL="0" indent="0">
              <a:buFontTx/>
              <a:buNone/>
              <a:defRPr sz="2600" b="1" cap="none" baseline="0">
                <a:solidFill>
                  <a:schemeClr val="bg1">
                    <a:lumMod val="50000"/>
                  </a:schemeClr>
                </a:solidFill>
                <a:latin typeface="Arial" pitchFamily="34" charset="0"/>
                <a:cs typeface="Arial" pitchFamily="34" charset="0"/>
              </a:defRPr>
            </a:lvl2pPr>
            <a:lvl3pPr marL="0" indent="0">
              <a:buFontTx/>
              <a:buNone/>
              <a:defRPr sz="2600" b="1" cap="none" baseline="0">
                <a:solidFill>
                  <a:schemeClr val="bg1">
                    <a:lumMod val="50000"/>
                  </a:schemeClr>
                </a:solidFill>
                <a:latin typeface="Arial" pitchFamily="34" charset="0"/>
                <a:cs typeface="Arial" pitchFamily="34" charset="0"/>
              </a:defRPr>
            </a:lvl3pPr>
            <a:lvl4pPr marL="0" indent="0">
              <a:buFontTx/>
              <a:buNone/>
              <a:defRPr sz="2600" b="1" cap="none" baseline="0">
                <a:solidFill>
                  <a:schemeClr val="bg1">
                    <a:lumMod val="50000"/>
                  </a:schemeClr>
                </a:solidFill>
                <a:latin typeface="Arial" pitchFamily="34" charset="0"/>
                <a:cs typeface="Arial" pitchFamily="34" charset="0"/>
              </a:defRPr>
            </a:lvl4pPr>
            <a:lvl5pPr marL="0" indent="0">
              <a:buFontTx/>
              <a:buNone/>
              <a:defRPr sz="2600" b="1" cap="none" baseline="0">
                <a:solidFill>
                  <a:schemeClr val="bg1">
                    <a:lumMod val="50000"/>
                  </a:schemeClr>
                </a:solidFill>
                <a:latin typeface="Arial" pitchFamily="34" charset="0"/>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Slide Number Placeholder 5"/>
          <p:cNvSpPr>
            <a:spLocks noGrp="1"/>
          </p:cNvSpPr>
          <p:nvPr>
            <p:ph type="sldNum" sz="quarter" idx="10"/>
          </p:nvPr>
        </p:nvSpPr>
        <p:spPr/>
        <p:txBody>
          <a:bodyPr/>
          <a:lstStyle>
            <a:lvl1pPr>
              <a:defRPr/>
            </a:lvl1pPr>
          </a:lstStyle>
          <a:p>
            <a:fld id="{EAF3F487-376D-44F7-852B-4E89B0F94A8B}" type="slidenum">
              <a:rPr lang="en-US" smtClean="0"/>
              <a:t>‹#›</a:t>
            </a:fld>
            <a:endParaRPr lang="en-US" dirty="0"/>
          </a:p>
        </p:txBody>
      </p:sp>
    </p:spTree>
    <p:extLst>
      <p:ext uri="{BB962C8B-B14F-4D97-AF65-F5344CB8AC3E}">
        <p14:creationId xmlns:p14="http://schemas.microsoft.com/office/powerpoint/2010/main" val="35005665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5"/>
          <p:cNvSpPr>
            <a:spLocks noGrp="1"/>
          </p:cNvSpPr>
          <p:nvPr>
            <p:ph type="sldNum" sz="quarter" idx="10"/>
          </p:nvPr>
        </p:nvSpPr>
        <p:spPr/>
        <p:txBody>
          <a:bodyPr/>
          <a:lstStyle>
            <a:lvl1pPr>
              <a:defRPr/>
            </a:lvl1pPr>
          </a:lstStyle>
          <a:p>
            <a:fld id="{EAF3F487-376D-44F7-852B-4E89B0F94A8B}" type="slidenum">
              <a:rPr lang="en-US" smtClean="0"/>
              <a:t>‹#›</a:t>
            </a:fld>
            <a:endParaRPr lang="en-US" dirty="0"/>
          </a:p>
        </p:txBody>
      </p:sp>
    </p:spTree>
    <p:extLst>
      <p:ext uri="{BB962C8B-B14F-4D97-AF65-F5344CB8AC3E}">
        <p14:creationId xmlns:p14="http://schemas.microsoft.com/office/powerpoint/2010/main" val="39249930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2">
    <p:spTree>
      <p:nvGrpSpPr>
        <p:cNvPr id="1" name=""/>
        <p:cNvGrpSpPr/>
        <p:nvPr/>
      </p:nvGrpSpPr>
      <p:grpSpPr>
        <a:xfrm>
          <a:off x="0" y="0"/>
          <a:ext cx="0" cy="0"/>
          <a:chOff x="0" y="0"/>
          <a:chExt cx="0" cy="0"/>
        </a:xfrm>
      </p:grpSpPr>
      <p:pic>
        <p:nvPicPr>
          <p:cNvPr id="4" name="Picture 6" descr="UL_Enterprise_red_rgb.gif"/>
          <p:cNvPicPr>
            <a:picLocks noChangeAspect="1"/>
          </p:cNvPicPr>
          <p:nvPr/>
        </p:nvPicPr>
        <p:blipFill>
          <a:blip r:embed="rId2">
            <a:extLst>
              <a:ext uri="{28A0092B-C50C-407E-A947-70E740481C1C}">
                <a14:useLocalDpi xmlns:a14="http://schemas.microsoft.com/office/drawing/2010/main" val="0"/>
              </a:ext>
            </a:extLst>
          </a:blip>
          <a:srcRect r="79"/>
          <a:stretch>
            <a:fillRect/>
          </a:stretch>
        </p:blipFill>
        <p:spPr bwMode="auto">
          <a:xfrm>
            <a:off x="7132638" y="274638"/>
            <a:ext cx="1646237" cy="164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7"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200" y="561246"/>
            <a:ext cx="5943600" cy="1143000"/>
          </a:xfrm>
        </p:spPr>
        <p:txBody>
          <a:bodyPr/>
          <a:lstStyle>
            <a:lvl1pPr>
              <a:defRPr sz="2800"/>
            </a:lvl1pPr>
          </a:lstStyle>
          <a:p>
            <a:r>
              <a:rPr lang="en-US" smtClean="0"/>
              <a:t>Click to edit Master title style</a:t>
            </a:r>
            <a:endParaRPr lang="en-US" dirty="0"/>
          </a:p>
        </p:txBody>
      </p:sp>
      <p:sp>
        <p:nvSpPr>
          <p:cNvPr id="3" name="Content Placeholder 2"/>
          <p:cNvSpPr>
            <a:spLocks noGrp="1"/>
          </p:cNvSpPr>
          <p:nvPr>
            <p:ph idx="1"/>
          </p:nvPr>
        </p:nvSpPr>
        <p:spPr>
          <a:xfrm>
            <a:off x="457200" y="2743200"/>
            <a:ext cx="8229600" cy="3416299"/>
          </a:xfrm>
        </p:spPr>
        <p:txBody>
          <a:bodyPr>
            <a:normAutofit/>
          </a:bodyPr>
          <a:lstStyle>
            <a:lvl1pPr>
              <a:defRPr sz="1600" b="1">
                <a:solidFill>
                  <a:schemeClr val="accent1"/>
                </a:solidFill>
                <a:latin typeface="Arial" pitchFamily="34" charset="0"/>
                <a:cs typeface="Arial" pitchFamily="34" charset="0"/>
              </a:defRPr>
            </a:lvl1pPr>
            <a:lvl2pPr marL="0" indent="0">
              <a:buFontTx/>
              <a:buNone/>
              <a:defRPr sz="1600" b="0">
                <a:solidFill>
                  <a:schemeClr val="accent1"/>
                </a:solidFill>
                <a:latin typeface="Arial" pitchFamily="34" charset="0"/>
                <a:cs typeface="Arial" pitchFamily="34" charset="0"/>
              </a:defRPr>
            </a:lvl2pPr>
            <a:lvl3pPr marL="0" indent="0">
              <a:buFontTx/>
              <a:buNone/>
              <a:defRPr sz="1600" b="0">
                <a:solidFill>
                  <a:schemeClr val="accent1"/>
                </a:solidFill>
                <a:latin typeface="Arial" pitchFamily="34" charset="0"/>
                <a:cs typeface="Arial" pitchFamily="34" charset="0"/>
              </a:defRPr>
            </a:lvl3pPr>
            <a:lvl4pPr marL="0" indent="0">
              <a:buFontTx/>
              <a:buNone/>
              <a:defRPr sz="1600" b="0">
                <a:solidFill>
                  <a:schemeClr val="accent1"/>
                </a:solidFill>
                <a:latin typeface="Arial" pitchFamily="34" charset="0"/>
                <a:cs typeface="Arial" pitchFamily="34" charset="0"/>
              </a:defRPr>
            </a:lvl4pPr>
            <a:lvl5pPr marL="0" indent="0">
              <a:buFontTx/>
              <a:buNone/>
              <a:defRPr sz="1600" b="0">
                <a:solidFill>
                  <a:schemeClr val="accent1"/>
                </a:solidFill>
                <a:latin typeface="Arial" pitchFamily="34" charset="0"/>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5"/>
          <p:cNvSpPr>
            <a:spLocks noGrp="1"/>
          </p:cNvSpPr>
          <p:nvPr>
            <p:ph type="sldNum" sz="quarter" idx="10"/>
          </p:nvPr>
        </p:nvSpPr>
        <p:spPr/>
        <p:txBody>
          <a:bodyPr/>
          <a:lstStyle>
            <a:lvl1pPr>
              <a:defRPr/>
            </a:lvl1pPr>
          </a:lstStyle>
          <a:p>
            <a:fld id="{EAF3F487-376D-44F7-852B-4E89B0F94A8B}" type="slidenum">
              <a:rPr lang="en-US" smtClean="0"/>
              <a:t>‹#›</a:t>
            </a:fld>
            <a:endParaRPr lang="en-US" dirty="0"/>
          </a:p>
        </p:txBody>
      </p:sp>
    </p:spTree>
    <p:extLst>
      <p:ext uri="{BB962C8B-B14F-4D97-AF65-F5344CB8AC3E}">
        <p14:creationId xmlns:p14="http://schemas.microsoft.com/office/powerpoint/2010/main" val="16009814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3" name="Rectangle 2"/>
          <p:cNvSpPr/>
          <p:nvPr/>
        </p:nvSpPr>
        <p:spPr>
          <a:xfrm>
            <a:off x="0" y="0"/>
            <a:ext cx="9144000" cy="6858000"/>
          </a:xfrm>
          <a:prstGeom prst="rect">
            <a:avLst/>
          </a:prstGeom>
          <a:solidFill>
            <a:srgbClr val="C3003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srgbClr val="FFFFFF"/>
              </a:solidFill>
              <a:ea typeface="ＭＳ Ｐゴシック" charset="0"/>
              <a:cs typeface="Arial" charset="0"/>
            </a:endParaRPr>
          </a:p>
        </p:txBody>
      </p:sp>
      <p:pic>
        <p:nvPicPr>
          <p:cNvPr id="4" name="Picture 6" descr="ul_pattern.pd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199" y="2532888"/>
            <a:ext cx="7984403" cy="1600200"/>
          </a:xfrm>
        </p:spPr>
        <p:txBody>
          <a:bodyPr/>
          <a:lstStyle>
            <a:lvl1pPr algn="l">
              <a:defRPr sz="3000" b="1" cap="none" baseline="0">
                <a:solidFill>
                  <a:schemeClr val="bg1"/>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344542800"/>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5"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7200" y="1600200"/>
            <a:ext cx="4038600" cy="4525963"/>
          </a:xfrm>
        </p:spPr>
        <p:txBody>
          <a:bodyPr>
            <a:normAutofit/>
          </a:bodyPr>
          <a:lstStyle>
            <a:lvl1pPr>
              <a:lnSpc>
                <a:spcPct val="100000"/>
              </a:lnSpc>
              <a:spcBef>
                <a:spcPts val="1200"/>
              </a:spcBef>
              <a:defRPr sz="1800"/>
            </a:lvl1pPr>
            <a:lvl2pPr>
              <a:lnSpc>
                <a:spcPct val="100000"/>
              </a:lnSpc>
              <a:spcBef>
                <a:spcPts val="1200"/>
              </a:spcBef>
              <a:buFont typeface="Arial" pitchFamily="34" charset="0"/>
              <a:buChar char="•"/>
              <a:defRPr sz="1600"/>
            </a:lvl2pPr>
            <a:lvl3pPr>
              <a:lnSpc>
                <a:spcPct val="100000"/>
              </a:lnSpc>
              <a:spcBef>
                <a:spcPts val="1200"/>
              </a:spcBef>
              <a:buFont typeface="Arial" pitchFamily="34" charset="0"/>
              <a:buChar char="−"/>
              <a:defRPr sz="1400"/>
            </a:lvl3pPr>
            <a:lvl4pPr>
              <a:lnSpc>
                <a:spcPct val="100000"/>
              </a:lnSpc>
              <a:spcBef>
                <a:spcPts val="1200"/>
              </a:spcBef>
              <a:buFont typeface="Arial" pitchFamily="34" charset="0"/>
              <a:buChar char="−"/>
              <a:defRPr sz="1400"/>
            </a:lvl4pPr>
            <a:lvl5pPr>
              <a:lnSpc>
                <a:spcPct val="100000"/>
              </a:lnSpc>
              <a:spcBef>
                <a:spcPts val="1200"/>
              </a:spcBef>
              <a:buFont typeface="Arial" pitchFamily="34" charset="0"/>
              <a:buChar cha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00200"/>
            <a:ext cx="4038600" cy="4525963"/>
          </a:xfrm>
        </p:spPr>
        <p:txBody>
          <a:bodyPr>
            <a:normAutofit/>
          </a:bodyPr>
          <a:lstStyle>
            <a:lvl1pPr>
              <a:spcBef>
                <a:spcPts val="1200"/>
              </a:spcBef>
              <a:defRPr sz="1800"/>
            </a:lvl1pPr>
            <a:lvl2pPr>
              <a:spcBef>
                <a:spcPts val="1200"/>
              </a:spcBef>
              <a:buFont typeface="Arial" pitchFamily="34" charset="0"/>
              <a:buChar char="•"/>
              <a:defRPr sz="1600"/>
            </a:lvl2pPr>
            <a:lvl3pPr>
              <a:spcBef>
                <a:spcPts val="1200"/>
              </a:spcBef>
              <a:buFont typeface="Arial" pitchFamily="34" charset="0"/>
              <a:buChar char="‒"/>
              <a:defRPr sz="1400"/>
            </a:lvl3pPr>
            <a:lvl4pPr>
              <a:spcBef>
                <a:spcPts val="1200"/>
              </a:spcBef>
              <a:buFont typeface="Arial" pitchFamily="34" charset="0"/>
              <a:buChar char="‒"/>
              <a:defRPr sz="1400"/>
            </a:lvl4pPr>
            <a:lvl5pPr>
              <a:spcBef>
                <a:spcPts val="1200"/>
              </a:spcBef>
              <a:buFont typeface="Arial" pitchFamily="34" charset="0"/>
              <a:buChar cha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6"/>
          <p:cNvSpPr>
            <a:spLocks noGrp="1"/>
          </p:cNvSpPr>
          <p:nvPr>
            <p:ph type="sldNum" sz="quarter" idx="10"/>
          </p:nvPr>
        </p:nvSpPr>
        <p:spPr/>
        <p:txBody>
          <a:bodyPr/>
          <a:lstStyle>
            <a:lvl1pPr>
              <a:defRPr/>
            </a:lvl1pPr>
          </a:lstStyle>
          <a:p>
            <a:fld id="{EAF3F487-376D-44F7-852B-4E89B0F94A8B}" type="slidenum">
              <a:rPr lang="en-US" smtClean="0"/>
              <a:t>‹#›</a:t>
            </a:fld>
            <a:endParaRPr lang="en-US" dirty="0"/>
          </a:p>
        </p:txBody>
      </p:sp>
    </p:spTree>
    <p:extLst>
      <p:ext uri="{BB962C8B-B14F-4D97-AF65-F5344CB8AC3E}">
        <p14:creationId xmlns:p14="http://schemas.microsoft.com/office/powerpoint/2010/main" val="37132543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3"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4" name="Slide Number Placeholder 4"/>
          <p:cNvSpPr>
            <a:spLocks noGrp="1"/>
          </p:cNvSpPr>
          <p:nvPr>
            <p:ph type="sldNum" sz="quarter" idx="10"/>
          </p:nvPr>
        </p:nvSpPr>
        <p:spPr/>
        <p:txBody>
          <a:bodyPr/>
          <a:lstStyle>
            <a:lvl1pPr>
              <a:defRPr/>
            </a:lvl1pPr>
          </a:lstStyle>
          <a:p>
            <a:fld id="{EAF3F487-376D-44F7-852B-4E89B0F94A8B}" type="slidenum">
              <a:rPr lang="en-US" smtClean="0"/>
              <a:t>‹#›</a:t>
            </a:fld>
            <a:endParaRPr lang="en-US" dirty="0"/>
          </a:p>
        </p:txBody>
      </p:sp>
    </p:spTree>
    <p:extLst>
      <p:ext uri="{BB962C8B-B14F-4D97-AF65-F5344CB8AC3E}">
        <p14:creationId xmlns:p14="http://schemas.microsoft.com/office/powerpoint/2010/main" val="21154798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3"/>
          <p:cNvSpPr>
            <a:spLocks noGrp="1"/>
          </p:cNvSpPr>
          <p:nvPr>
            <p:ph type="sldNum" sz="quarter" idx="10"/>
          </p:nvPr>
        </p:nvSpPr>
        <p:spPr/>
        <p:txBody>
          <a:bodyPr/>
          <a:lstStyle>
            <a:lvl1pPr>
              <a:defRPr/>
            </a:lvl1pPr>
          </a:lstStyle>
          <a:p>
            <a:fld id="{EAF3F487-376D-44F7-852B-4E89B0F94A8B}" type="slidenum">
              <a:rPr lang="en-US" smtClean="0"/>
              <a:t>‹#›</a:t>
            </a:fld>
            <a:endParaRPr lang="en-US" dirty="0"/>
          </a:p>
        </p:txBody>
      </p:sp>
    </p:spTree>
    <p:extLst>
      <p:ext uri="{BB962C8B-B14F-4D97-AF65-F5344CB8AC3E}">
        <p14:creationId xmlns:p14="http://schemas.microsoft.com/office/powerpoint/2010/main" val="4049901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6" name="Slide Number Placeholder 5"/>
          <p:cNvSpPr>
            <a:spLocks noGrp="1"/>
          </p:cNvSpPr>
          <p:nvPr>
            <p:ph type="sldNum" sz="quarter" idx="4"/>
          </p:nvPr>
        </p:nvSpPr>
        <p:spPr>
          <a:xfrm>
            <a:off x="8045450" y="6276975"/>
            <a:ext cx="641350" cy="365125"/>
          </a:xfrm>
          <a:prstGeom prst="rect">
            <a:avLst/>
          </a:prstGeom>
        </p:spPr>
        <p:txBody>
          <a:bodyPr vert="horz" wrap="square" lIns="91440" tIns="45720" rIns="91440" bIns="45720" numCol="1" anchor="ctr" anchorCtr="0" compatLnSpc="1">
            <a:prstTxWarp prst="textNoShape">
              <a:avLst/>
            </a:prstTxWarp>
          </a:bodyPr>
          <a:lstStyle>
            <a:lvl1pPr algn="r">
              <a:defRPr sz="1000"/>
            </a:lvl1pPr>
          </a:lstStyle>
          <a:p>
            <a:fld id="{EAF3F487-376D-44F7-852B-4E89B0F94A8B}" type="slidenum">
              <a:rPr lang="en-US" smtClean="0"/>
              <a:t>‹#›</a:t>
            </a:fld>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Lst>
  <p:txStyles>
    <p:titleStyle>
      <a:lvl1pPr algn="l" defTabSz="457200" rtl="0" eaLnBrk="1" fontAlgn="base" hangingPunct="1">
        <a:spcBef>
          <a:spcPct val="0"/>
        </a:spcBef>
        <a:spcAft>
          <a:spcPct val="0"/>
        </a:spcAft>
        <a:defRPr sz="2800" b="1" kern="1200">
          <a:solidFill>
            <a:schemeClr val="accent1"/>
          </a:solidFill>
          <a:latin typeface="Arial"/>
          <a:ea typeface="ＭＳ Ｐゴシック" charset="0"/>
          <a:cs typeface="Geneva" charset="0"/>
        </a:defRPr>
      </a:lvl1pPr>
      <a:lvl2pPr algn="l" defTabSz="457200" rtl="0" eaLnBrk="1" fontAlgn="base" hangingPunct="1">
        <a:spcBef>
          <a:spcPct val="0"/>
        </a:spcBef>
        <a:spcAft>
          <a:spcPct val="0"/>
        </a:spcAft>
        <a:defRPr sz="2800" b="1">
          <a:solidFill>
            <a:schemeClr val="accent1"/>
          </a:solidFill>
          <a:latin typeface="Arial" charset="0"/>
          <a:ea typeface="ＭＳ Ｐゴシック" charset="0"/>
          <a:cs typeface="Geneva" charset="0"/>
        </a:defRPr>
      </a:lvl2pPr>
      <a:lvl3pPr algn="l" defTabSz="457200" rtl="0" eaLnBrk="1" fontAlgn="base" hangingPunct="1">
        <a:spcBef>
          <a:spcPct val="0"/>
        </a:spcBef>
        <a:spcAft>
          <a:spcPct val="0"/>
        </a:spcAft>
        <a:defRPr sz="2800" b="1">
          <a:solidFill>
            <a:schemeClr val="accent1"/>
          </a:solidFill>
          <a:latin typeface="Arial" charset="0"/>
          <a:ea typeface="ＭＳ Ｐゴシック" charset="0"/>
          <a:cs typeface="Geneva" charset="0"/>
        </a:defRPr>
      </a:lvl3pPr>
      <a:lvl4pPr algn="l" defTabSz="457200" rtl="0" eaLnBrk="1" fontAlgn="base" hangingPunct="1">
        <a:spcBef>
          <a:spcPct val="0"/>
        </a:spcBef>
        <a:spcAft>
          <a:spcPct val="0"/>
        </a:spcAft>
        <a:defRPr sz="2800" b="1">
          <a:solidFill>
            <a:schemeClr val="accent1"/>
          </a:solidFill>
          <a:latin typeface="Arial" charset="0"/>
          <a:ea typeface="ＭＳ Ｐゴシック" charset="0"/>
          <a:cs typeface="Geneva" charset="0"/>
        </a:defRPr>
      </a:lvl4pPr>
      <a:lvl5pPr algn="l" defTabSz="457200" rtl="0" eaLnBrk="1" fontAlgn="base" hangingPunct="1">
        <a:spcBef>
          <a:spcPct val="0"/>
        </a:spcBef>
        <a:spcAft>
          <a:spcPct val="0"/>
        </a:spcAft>
        <a:defRPr sz="2800" b="1">
          <a:solidFill>
            <a:schemeClr val="accent1"/>
          </a:solidFill>
          <a:latin typeface="Arial" charset="0"/>
          <a:ea typeface="ＭＳ Ｐゴシック" charset="0"/>
          <a:cs typeface="Geneva" charset="0"/>
        </a:defRPr>
      </a:lvl5pPr>
      <a:lvl6pPr marL="457200" algn="l" defTabSz="457200" rtl="0" eaLnBrk="1" fontAlgn="base" hangingPunct="1">
        <a:spcBef>
          <a:spcPct val="0"/>
        </a:spcBef>
        <a:spcAft>
          <a:spcPct val="0"/>
        </a:spcAft>
        <a:defRPr sz="2800" b="1">
          <a:solidFill>
            <a:schemeClr val="accent1"/>
          </a:solidFill>
          <a:latin typeface="Helvetica" charset="0"/>
        </a:defRPr>
      </a:lvl6pPr>
      <a:lvl7pPr marL="914400" algn="l" defTabSz="457200" rtl="0" eaLnBrk="1" fontAlgn="base" hangingPunct="1">
        <a:spcBef>
          <a:spcPct val="0"/>
        </a:spcBef>
        <a:spcAft>
          <a:spcPct val="0"/>
        </a:spcAft>
        <a:defRPr sz="2800" b="1">
          <a:solidFill>
            <a:schemeClr val="accent1"/>
          </a:solidFill>
          <a:latin typeface="Helvetica" charset="0"/>
        </a:defRPr>
      </a:lvl7pPr>
      <a:lvl8pPr marL="1371600" algn="l" defTabSz="457200" rtl="0" eaLnBrk="1" fontAlgn="base" hangingPunct="1">
        <a:spcBef>
          <a:spcPct val="0"/>
        </a:spcBef>
        <a:spcAft>
          <a:spcPct val="0"/>
        </a:spcAft>
        <a:defRPr sz="2800" b="1">
          <a:solidFill>
            <a:schemeClr val="accent1"/>
          </a:solidFill>
          <a:latin typeface="Helvetica" charset="0"/>
        </a:defRPr>
      </a:lvl8pPr>
      <a:lvl9pPr marL="1828800" algn="l" defTabSz="457200" rtl="0" eaLnBrk="1" fontAlgn="base" hangingPunct="1">
        <a:spcBef>
          <a:spcPct val="0"/>
        </a:spcBef>
        <a:spcAft>
          <a:spcPct val="0"/>
        </a:spcAft>
        <a:defRPr sz="2800" b="1">
          <a:solidFill>
            <a:schemeClr val="accent1"/>
          </a:solidFill>
          <a:latin typeface="Helvetica" charset="0"/>
        </a:defRPr>
      </a:lvl9pPr>
    </p:titleStyle>
    <p:bodyStyle>
      <a:lvl1pPr marL="342900" indent="-342900" algn="l" defTabSz="457200" rtl="0" eaLnBrk="1" fontAlgn="base" hangingPunct="1">
        <a:spcBef>
          <a:spcPct val="20000"/>
        </a:spcBef>
        <a:spcAft>
          <a:spcPct val="0"/>
        </a:spcAft>
        <a:defRPr sz="2000" kern="1200">
          <a:solidFill>
            <a:schemeClr val="tx1"/>
          </a:solidFill>
          <a:latin typeface="Arial"/>
          <a:ea typeface="ＭＳ Ｐゴシック" charset="0"/>
          <a:cs typeface="Geneva" charset="0"/>
        </a:defRPr>
      </a:lvl1pPr>
      <a:lvl2pPr marL="344488" indent="-171450" algn="l" defTabSz="457200" rtl="0" eaLnBrk="1" fontAlgn="base" hangingPunct="1">
        <a:spcBef>
          <a:spcPts val="1200"/>
        </a:spcBef>
        <a:spcAft>
          <a:spcPct val="0"/>
        </a:spcAft>
        <a:buFont typeface="Arial" pitchFamily="34" charset="0"/>
        <a:buChar char="•"/>
        <a:defRPr kern="1200">
          <a:solidFill>
            <a:schemeClr val="tx1"/>
          </a:solidFill>
          <a:latin typeface="Arial"/>
          <a:ea typeface="Arial Unicode MS" pitchFamily="34" charset="-128"/>
          <a:cs typeface="Arial Unicode MS" pitchFamily="34" charset="-128"/>
        </a:defRPr>
      </a:lvl2pPr>
      <a:lvl3pPr marL="569913" indent="-225425" algn="l" defTabSz="457200" rtl="0" eaLnBrk="1" fontAlgn="base" hangingPunct="1">
        <a:spcBef>
          <a:spcPts val="600"/>
        </a:spcBef>
        <a:spcAft>
          <a:spcPct val="0"/>
        </a:spcAft>
        <a:buFont typeface="Arial" pitchFamily="34" charset="0"/>
        <a:buChar char="-"/>
        <a:defRPr sz="1600" kern="1200">
          <a:solidFill>
            <a:schemeClr val="tx1"/>
          </a:solidFill>
          <a:latin typeface="Arial"/>
          <a:ea typeface="Arial Unicode MS" pitchFamily="34" charset="-128"/>
          <a:cs typeface="Arial Unicode MS" pitchFamily="34" charset="-128"/>
        </a:defRPr>
      </a:lvl3pPr>
      <a:lvl4pPr marL="801688" indent="-231775" algn="l" defTabSz="457200" rtl="0" eaLnBrk="1" fontAlgn="base" hangingPunct="1">
        <a:spcBef>
          <a:spcPts val="600"/>
        </a:spcBef>
        <a:spcAft>
          <a:spcPct val="0"/>
        </a:spcAft>
        <a:buFont typeface="Arial" pitchFamily="34" charset="0"/>
        <a:buChar char="•"/>
        <a:defRPr sz="1600" kern="1200">
          <a:solidFill>
            <a:schemeClr val="tx1"/>
          </a:solidFill>
          <a:latin typeface="Arial"/>
          <a:ea typeface="Arial Unicode MS" pitchFamily="34" charset="-128"/>
          <a:cs typeface="Arial Unicode MS" pitchFamily="34" charset="-128"/>
        </a:defRPr>
      </a:lvl4pPr>
      <a:lvl5pPr marL="974725" indent="-173038" algn="l" defTabSz="457200" rtl="0" eaLnBrk="1" fontAlgn="base" hangingPunct="1">
        <a:spcBef>
          <a:spcPts val="600"/>
        </a:spcBef>
        <a:spcAft>
          <a:spcPct val="0"/>
        </a:spcAft>
        <a:buFont typeface="Arial" pitchFamily="34" charset="0"/>
        <a:buChar char="-"/>
        <a:defRPr sz="1600" kern="1200">
          <a:solidFill>
            <a:schemeClr val="tx1"/>
          </a:solidFill>
          <a:latin typeface="Arial"/>
          <a:ea typeface="Arial Unicode MS" pitchFamily="34" charset="-128"/>
          <a:cs typeface="Arial Unicode MS" pitchFamily="34" charset="-128"/>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8.xml"/><Relationship Id="rId5" Type="http://schemas.openxmlformats.org/officeDocument/2006/relationships/image" Target="../media/image15.pn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CAR 163916189 - Finding</a:t>
            </a:r>
            <a:endParaRPr lang="en-US" dirty="0"/>
          </a:p>
        </p:txBody>
      </p:sp>
    </p:spTree>
    <p:extLst>
      <p:ext uri="{BB962C8B-B14F-4D97-AF65-F5344CB8AC3E}">
        <p14:creationId xmlns:p14="http://schemas.microsoft.com/office/powerpoint/2010/main" val="30288697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546956" cy="1143000"/>
          </a:xfrm>
        </p:spPr>
        <p:txBody>
          <a:bodyPr/>
          <a:lstStyle/>
          <a:p>
            <a:r>
              <a:rPr lang="en-US" altLang="en-US" dirty="0">
                <a:latin typeface="Arial" pitchFamily="34" charset="0"/>
                <a:ea typeface="ＭＳ Ｐゴシック" pitchFamily="34" charset="-128"/>
                <a:cs typeface="Geneva"/>
              </a:rPr>
              <a:t>CAR </a:t>
            </a:r>
            <a:r>
              <a:rPr lang="en-US" altLang="en-US" dirty="0" smtClean="0">
                <a:latin typeface="Arial" pitchFamily="34" charset="0"/>
                <a:ea typeface="ＭＳ Ｐゴシック" pitchFamily="34" charset="-128"/>
                <a:cs typeface="Geneva"/>
              </a:rPr>
              <a:t>163916189 Milestone and History Summary</a:t>
            </a:r>
            <a:endParaRPr lang="en-US" dirty="0"/>
          </a:p>
        </p:txBody>
      </p:sp>
      <p:sp>
        <p:nvSpPr>
          <p:cNvPr id="3" name="Slide Number Placeholder 2"/>
          <p:cNvSpPr>
            <a:spLocks noGrp="1"/>
          </p:cNvSpPr>
          <p:nvPr>
            <p:ph type="sldNum" sz="quarter" idx="10"/>
          </p:nvPr>
        </p:nvSpPr>
        <p:spPr/>
        <p:txBody>
          <a:bodyPr/>
          <a:lstStyle/>
          <a:p>
            <a:fld id="{60604E39-6C21-4988-A2DB-6DDB6120D6E4}" type="slidenum">
              <a:rPr lang="en-US" smtClean="0"/>
              <a:pPr/>
              <a:t>10</a:t>
            </a:fld>
            <a:endParaRPr 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7493" y="1658338"/>
            <a:ext cx="7153275" cy="2028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6384" y="1323106"/>
            <a:ext cx="3790950" cy="333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8213" y="3588692"/>
            <a:ext cx="6172200" cy="923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5"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2584" y="4963513"/>
            <a:ext cx="6172200" cy="400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5" name="Straight Connector 4"/>
          <p:cNvCxnSpPr/>
          <p:nvPr/>
        </p:nvCxnSpPr>
        <p:spPr>
          <a:xfrm>
            <a:off x="2282784" y="4420588"/>
            <a:ext cx="29718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a:off x="4244934" y="5187288"/>
            <a:ext cx="1371600" cy="0"/>
          </a:xfrm>
          <a:prstGeom prst="line">
            <a:avLst/>
          </a:prstGeom>
        </p:spPr>
        <p:style>
          <a:lnRef idx="2">
            <a:schemeClr val="accent1"/>
          </a:lnRef>
          <a:fillRef idx="0">
            <a:schemeClr val="accent1"/>
          </a:fillRef>
          <a:effectRef idx="1">
            <a:schemeClr val="accent1"/>
          </a:effectRef>
          <a:fontRef idx="minor">
            <a:schemeClr val="tx1"/>
          </a:fontRef>
        </p:style>
      </p:cxnSp>
      <p:sp>
        <p:nvSpPr>
          <p:cNvPr id="12" name="Rounded Rectangular Callout 11"/>
          <p:cNvSpPr/>
          <p:nvPr/>
        </p:nvSpPr>
        <p:spPr>
          <a:xfrm>
            <a:off x="7296212" y="839187"/>
            <a:ext cx="1707944" cy="3809013"/>
          </a:xfrm>
          <a:prstGeom prst="wedgeRoundRectCallout">
            <a:avLst>
              <a:gd name="adj1" fmla="val -71359"/>
              <a:gd name="adj2" fmla="val 14262"/>
              <a:gd name="adj3" fmla="val 16667"/>
            </a:avLst>
          </a:prstGeom>
          <a:ln/>
        </p:spPr>
        <p:style>
          <a:lnRef idx="1">
            <a:schemeClr val="accent3"/>
          </a:lnRef>
          <a:fillRef idx="2">
            <a:schemeClr val="accent3"/>
          </a:fillRef>
          <a:effectRef idx="1">
            <a:schemeClr val="accent3"/>
          </a:effectRef>
          <a:fontRef idx="minor">
            <a:schemeClr val="dk1"/>
          </a:fontRef>
        </p:style>
        <p:txBody>
          <a:bodyPr rtlCol="0" anchor="ctr"/>
          <a:lstStyle/>
          <a:p>
            <a:pPr>
              <a:defRPr/>
            </a:pPr>
            <a:r>
              <a:rPr lang="en-US" sz="1200" b="1" u="sng" dirty="0">
                <a:cs typeface="Arial" pitchFamily="34" charset="0"/>
              </a:rPr>
              <a:t>Suggestion </a:t>
            </a:r>
            <a:r>
              <a:rPr lang="en-US" sz="1200" b="1" u="sng" dirty="0" smtClean="0">
                <a:cs typeface="Arial" pitchFamily="34" charset="0"/>
              </a:rPr>
              <a:t>(3)</a:t>
            </a:r>
            <a:endParaRPr lang="en-US" sz="1200" b="1" u="sng" dirty="0">
              <a:cs typeface="Arial" pitchFamily="34" charset="0"/>
            </a:endParaRPr>
          </a:p>
          <a:p>
            <a:pPr>
              <a:defRPr/>
            </a:pPr>
            <a:r>
              <a:rPr lang="en-US" sz="1100" dirty="0" smtClean="0">
                <a:cs typeface="Arial" pitchFamily="34" charset="0"/>
              </a:rPr>
              <a:t>1) It </a:t>
            </a:r>
            <a:r>
              <a:rPr lang="en-US" sz="1100" dirty="0">
                <a:cs typeface="Arial" pitchFamily="34" charset="0"/>
              </a:rPr>
              <a:t>is better to set different date of each milestone, </a:t>
            </a:r>
            <a:r>
              <a:rPr lang="en-US" sz="1100" dirty="0" smtClean="0">
                <a:cs typeface="Arial" pitchFamily="34" charset="0"/>
              </a:rPr>
              <a:t>containment </a:t>
            </a:r>
            <a:r>
              <a:rPr lang="en-US" sz="1100" dirty="0">
                <a:cs typeface="Arial" pitchFamily="34" charset="0"/>
              </a:rPr>
              <a:t>and short tem propose date </a:t>
            </a:r>
            <a:r>
              <a:rPr lang="en-US" sz="1100" dirty="0" smtClean="0">
                <a:cs typeface="Arial" pitchFamily="34" charset="0"/>
              </a:rPr>
              <a:t>of this CAR are </a:t>
            </a:r>
            <a:r>
              <a:rPr lang="en-US" sz="1100" dirty="0">
                <a:cs typeface="Arial" pitchFamily="34" charset="0"/>
              </a:rPr>
              <a:t>the same. </a:t>
            </a:r>
            <a:endParaRPr lang="en-US" sz="1100" dirty="0" smtClean="0">
              <a:cs typeface="Arial" pitchFamily="34" charset="0"/>
            </a:endParaRPr>
          </a:p>
          <a:p>
            <a:pPr>
              <a:defRPr/>
            </a:pPr>
            <a:endParaRPr lang="en-US" sz="1100" dirty="0" smtClean="0">
              <a:cs typeface="Arial" pitchFamily="34" charset="0"/>
            </a:endParaRPr>
          </a:p>
          <a:p>
            <a:pPr>
              <a:defRPr/>
            </a:pPr>
            <a:r>
              <a:rPr lang="en-US" sz="1100" dirty="0" smtClean="0">
                <a:cs typeface="Arial" pitchFamily="34" charset="0"/>
              </a:rPr>
              <a:t>2) Though </a:t>
            </a:r>
            <a:r>
              <a:rPr lang="en-US" sz="1100" dirty="0">
                <a:cs typeface="Arial" pitchFamily="34" charset="0"/>
              </a:rPr>
              <a:t>CAR owner put all the evidence for  each milestone,  CAR Administrator </a:t>
            </a:r>
            <a:r>
              <a:rPr lang="en-US" sz="1100" dirty="0" smtClean="0">
                <a:cs typeface="Arial" pitchFamily="34" charset="0"/>
              </a:rPr>
              <a:t>still need to approve </a:t>
            </a:r>
            <a:r>
              <a:rPr lang="en-US" sz="1100" dirty="0">
                <a:cs typeface="Arial" pitchFamily="34" charset="0"/>
              </a:rPr>
              <a:t>each milestone step by step.  From the history we can see CAR administrator approved the containment  and closed whole </a:t>
            </a:r>
            <a:r>
              <a:rPr lang="en-US" sz="1100" dirty="0" smtClean="0">
                <a:cs typeface="Arial" pitchFamily="34" charset="0"/>
              </a:rPr>
              <a:t>CAR</a:t>
            </a:r>
            <a:r>
              <a:rPr lang="en-US" sz="1100" dirty="0">
                <a:cs typeface="Arial" pitchFamily="34" charset="0"/>
              </a:rPr>
              <a:t>. </a:t>
            </a:r>
          </a:p>
        </p:txBody>
      </p:sp>
      <p:cxnSp>
        <p:nvCxnSpPr>
          <p:cNvPr id="6" name="Straight Connector 5"/>
          <p:cNvCxnSpPr/>
          <p:nvPr/>
        </p:nvCxnSpPr>
        <p:spPr>
          <a:xfrm>
            <a:off x="5025984" y="3201388"/>
            <a:ext cx="6858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a:off x="5025984" y="3353788"/>
            <a:ext cx="685800" cy="0"/>
          </a:xfrm>
          <a:prstGeom prst="line">
            <a:avLst/>
          </a:prstGeom>
        </p:spPr>
        <p:style>
          <a:lnRef idx="2">
            <a:schemeClr val="accent1"/>
          </a:lnRef>
          <a:fillRef idx="0">
            <a:schemeClr val="accent1"/>
          </a:fillRef>
          <a:effectRef idx="1">
            <a:schemeClr val="accent1"/>
          </a:effectRef>
          <a:fontRef idx="minor">
            <a:schemeClr val="tx1"/>
          </a:fontRef>
        </p:style>
      </p:cxnSp>
      <p:sp>
        <p:nvSpPr>
          <p:cNvPr id="19" name="Rounded Rectangular Callout 18"/>
          <p:cNvSpPr/>
          <p:nvPr/>
        </p:nvSpPr>
        <p:spPr>
          <a:xfrm>
            <a:off x="4014291" y="5563588"/>
            <a:ext cx="1602243" cy="685800"/>
          </a:xfrm>
          <a:prstGeom prst="wedgeRoundRectCallout">
            <a:avLst>
              <a:gd name="adj1" fmla="val 12935"/>
              <a:gd name="adj2" fmla="val -84760"/>
              <a:gd name="adj3" fmla="val 16667"/>
            </a:avLst>
          </a:prstGeom>
          <a:ln/>
        </p:spPr>
        <p:style>
          <a:lnRef idx="1">
            <a:schemeClr val="accent3"/>
          </a:lnRef>
          <a:fillRef idx="2">
            <a:schemeClr val="accent3"/>
          </a:fillRef>
          <a:effectRef idx="1">
            <a:schemeClr val="accent3"/>
          </a:effectRef>
          <a:fontRef idx="minor">
            <a:schemeClr val="dk1"/>
          </a:fontRef>
        </p:style>
        <p:txBody>
          <a:bodyPr rtlCol="0" anchor="ctr"/>
          <a:lstStyle/>
          <a:p>
            <a:pPr>
              <a:defRPr/>
            </a:pPr>
            <a:endParaRPr lang="en-US" sz="1200" b="1" u="sng" dirty="0" smtClean="0">
              <a:cs typeface="Arial" pitchFamily="34" charset="0"/>
            </a:endParaRPr>
          </a:p>
          <a:p>
            <a:pPr>
              <a:defRPr/>
            </a:pPr>
            <a:r>
              <a:rPr lang="en-US" sz="1200" b="1" u="sng" dirty="0" smtClean="0">
                <a:cs typeface="Arial" pitchFamily="34" charset="0"/>
              </a:rPr>
              <a:t>Suggestion (4)</a:t>
            </a:r>
            <a:endParaRPr lang="en-US" sz="1200" b="1" u="sng" dirty="0">
              <a:cs typeface="Arial" pitchFamily="34" charset="0"/>
            </a:endParaRPr>
          </a:p>
          <a:p>
            <a:pPr>
              <a:defRPr/>
            </a:pPr>
            <a:r>
              <a:rPr lang="en-US" sz="1100" dirty="0">
                <a:cs typeface="Arial" pitchFamily="34" charset="0"/>
              </a:rPr>
              <a:t>Extension should be less than 30 days.</a:t>
            </a:r>
          </a:p>
          <a:p>
            <a:pPr>
              <a:defRPr/>
            </a:pPr>
            <a:endParaRPr lang="en-US" sz="1400" b="1" u="sng" dirty="0">
              <a:cs typeface="Arial" pitchFamily="34" charset="0"/>
            </a:endParaRPr>
          </a:p>
        </p:txBody>
      </p:sp>
      <p:sp>
        <p:nvSpPr>
          <p:cNvPr id="7" name="Oval 6"/>
          <p:cNvSpPr/>
          <p:nvPr/>
        </p:nvSpPr>
        <p:spPr>
          <a:xfrm>
            <a:off x="6016584" y="3048988"/>
            <a:ext cx="914400" cy="152400"/>
          </a:xfrm>
          <a:prstGeom prst="ellipse">
            <a:avLst/>
          </a:prstGeom>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err="1" smtClean="0">
              <a:latin typeface="Arial" pitchFamily="34" charset="0"/>
              <a:cs typeface="Arial" pitchFamily="34" charset="0"/>
            </a:endParaRPr>
          </a:p>
        </p:txBody>
      </p:sp>
      <p:sp>
        <p:nvSpPr>
          <p:cNvPr id="20" name="Oval 19"/>
          <p:cNvSpPr/>
          <p:nvPr/>
        </p:nvSpPr>
        <p:spPr>
          <a:xfrm>
            <a:off x="6007059" y="3353788"/>
            <a:ext cx="914400" cy="152400"/>
          </a:xfrm>
          <a:prstGeom prst="ellipse">
            <a:avLst/>
          </a:prstGeom>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err="1" smtClean="0">
              <a:latin typeface="Arial" pitchFamily="34" charset="0"/>
              <a:cs typeface="Arial" pitchFamily="34" charset="0"/>
            </a:endParaRPr>
          </a:p>
        </p:txBody>
      </p:sp>
    </p:spTree>
    <p:extLst>
      <p:ext uri="{BB962C8B-B14F-4D97-AF65-F5344CB8AC3E}">
        <p14:creationId xmlns:p14="http://schemas.microsoft.com/office/powerpoint/2010/main" val="110319404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US" altLang="en-US" dirty="0" smtClean="0">
                <a:latin typeface="Arial" pitchFamily="34" charset="0"/>
                <a:ea typeface="ＭＳ Ｐゴシック" pitchFamily="34" charset="-128"/>
                <a:cs typeface="Geneva"/>
              </a:rPr>
              <a:t>CAR 163916189 – CBS Check</a:t>
            </a:r>
          </a:p>
        </p:txBody>
      </p:sp>
      <p:sp>
        <p:nvSpPr>
          <p:cNvPr id="18435" name="Slide Number Placeholder 2"/>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defRPr sz="2000">
                <a:solidFill>
                  <a:schemeClr val="tx1"/>
                </a:solidFill>
                <a:latin typeface="Arial" pitchFamily="34" charset="0"/>
                <a:ea typeface="ＭＳ Ｐゴシック" pitchFamily="34" charset="-128"/>
                <a:cs typeface="Geneva"/>
              </a:defRPr>
            </a:lvl1pPr>
            <a:lvl2pPr marL="742950" indent="-285750" eaLnBrk="0" hangingPunct="0">
              <a:spcBef>
                <a:spcPts val="1200"/>
              </a:spcBef>
              <a:buFont typeface="Arial" pitchFamily="34" charset="0"/>
              <a:buChar char="•"/>
              <a:defRPr>
                <a:solidFill>
                  <a:schemeClr val="tx1"/>
                </a:solidFill>
                <a:latin typeface="Arial" pitchFamily="34" charset="0"/>
                <a:ea typeface="Arial Unicode MS" pitchFamily="34" charset="-122"/>
                <a:cs typeface="Arial Unicode MS" pitchFamily="34" charset="-122"/>
              </a:defRPr>
            </a:lvl2pPr>
            <a:lvl3pPr marL="1143000" indent="-228600" eaLnBrk="0" hangingPunct="0">
              <a:spcBef>
                <a:spcPts val="600"/>
              </a:spcBef>
              <a:buFont typeface="Arial" pitchFamily="34" charset="0"/>
              <a:buChar char="-"/>
              <a:defRPr sz="1600">
                <a:solidFill>
                  <a:schemeClr val="tx1"/>
                </a:solidFill>
                <a:latin typeface="Arial" pitchFamily="34" charset="0"/>
                <a:ea typeface="Arial Unicode MS" pitchFamily="34" charset="-122"/>
                <a:cs typeface="Arial Unicode MS" pitchFamily="34" charset="-122"/>
              </a:defRPr>
            </a:lvl3pPr>
            <a:lvl4pPr marL="1600200" indent="-228600" eaLnBrk="0" hangingPunct="0">
              <a:spcBef>
                <a:spcPts val="600"/>
              </a:spcBef>
              <a:buFont typeface="Arial" pitchFamily="34" charset="0"/>
              <a:buChar char="•"/>
              <a:defRPr sz="1600">
                <a:solidFill>
                  <a:schemeClr val="tx1"/>
                </a:solidFill>
                <a:latin typeface="Arial" pitchFamily="34" charset="0"/>
                <a:ea typeface="Arial Unicode MS" pitchFamily="34" charset="-122"/>
                <a:cs typeface="Arial Unicode MS" pitchFamily="34" charset="-122"/>
              </a:defRPr>
            </a:lvl4pPr>
            <a:lvl5pPr marL="2057400" indent="-228600" eaLnBrk="0" hangingPunct="0">
              <a:spcBef>
                <a:spcPts val="600"/>
              </a:spcBef>
              <a:buFont typeface="Arial" pitchFamily="34" charset="0"/>
              <a:buChar char="-"/>
              <a:defRPr sz="1600">
                <a:solidFill>
                  <a:schemeClr val="tx1"/>
                </a:solidFill>
                <a:latin typeface="Arial" pitchFamily="34" charset="0"/>
                <a:ea typeface="Arial Unicode MS" pitchFamily="34" charset="-122"/>
                <a:cs typeface="Arial Unicode MS" pitchFamily="34" charset="-122"/>
              </a:defRPr>
            </a:lvl5pPr>
            <a:lvl6pPr marL="2514600" indent="-228600" defTabSz="457200" eaLnBrk="0" fontAlgn="base" hangingPunct="0">
              <a:spcBef>
                <a:spcPts val="600"/>
              </a:spcBef>
              <a:spcAft>
                <a:spcPct val="0"/>
              </a:spcAft>
              <a:buFont typeface="Arial" pitchFamily="34" charset="0"/>
              <a:buChar char="-"/>
              <a:defRPr sz="1600">
                <a:solidFill>
                  <a:schemeClr val="tx1"/>
                </a:solidFill>
                <a:latin typeface="Arial" pitchFamily="34" charset="0"/>
                <a:ea typeface="Arial Unicode MS" pitchFamily="34" charset="-122"/>
                <a:cs typeface="Arial Unicode MS" pitchFamily="34" charset="-122"/>
              </a:defRPr>
            </a:lvl6pPr>
            <a:lvl7pPr marL="2971800" indent="-228600" defTabSz="457200" eaLnBrk="0" fontAlgn="base" hangingPunct="0">
              <a:spcBef>
                <a:spcPts val="600"/>
              </a:spcBef>
              <a:spcAft>
                <a:spcPct val="0"/>
              </a:spcAft>
              <a:buFont typeface="Arial" pitchFamily="34" charset="0"/>
              <a:buChar char="-"/>
              <a:defRPr sz="1600">
                <a:solidFill>
                  <a:schemeClr val="tx1"/>
                </a:solidFill>
                <a:latin typeface="Arial" pitchFamily="34" charset="0"/>
                <a:ea typeface="Arial Unicode MS" pitchFamily="34" charset="-122"/>
                <a:cs typeface="Arial Unicode MS" pitchFamily="34" charset="-122"/>
              </a:defRPr>
            </a:lvl7pPr>
            <a:lvl8pPr marL="3429000" indent="-228600" defTabSz="457200" eaLnBrk="0" fontAlgn="base" hangingPunct="0">
              <a:spcBef>
                <a:spcPts val="600"/>
              </a:spcBef>
              <a:spcAft>
                <a:spcPct val="0"/>
              </a:spcAft>
              <a:buFont typeface="Arial" pitchFamily="34" charset="0"/>
              <a:buChar char="-"/>
              <a:defRPr sz="1600">
                <a:solidFill>
                  <a:schemeClr val="tx1"/>
                </a:solidFill>
                <a:latin typeface="Arial" pitchFamily="34" charset="0"/>
                <a:ea typeface="Arial Unicode MS" pitchFamily="34" charset="-122"/>
                <a:cs typeface="Arial Unicode MS" pitchFamily="34" charset="-122"/>
              </a:defRPr>
            </a:lvl8pPr>
            <a:lvl9pPr marL="3886200" indent="-228600" defTabSz="457200" eaLnBrk="0" fontAlgn="base" hangingPunct="0">
              <a:spcBef>
                <a:spcPts val="600"/>
              </a:spcBef>
              <a:spcAft>
                <a:spcPct val="0"/>
              </a:spcAft>
              <a:buFont typeface="Arial" pitchFamily="34" charset="0"/>
              <a:buChar char="-"/>
              <a:defRPr sz="1600">
                <a:solidFill>
                  <a:schemeClr val="tx1"/>
                </a:solidFill>
                <a:latin typeface="Arial" pitchFamily="34" charset="0"/>
                <a:ea typeface="Arial Unicode MS" pitchFamily="34" charset="-122"/>
                <a:cs typeface="Arial Unicode MS" pitchFamily="34" charset="-122"/>
              </a:defRPr>
            </a:lvl9pPr>
          </a:lstStyle>
          <a:p>
            <a:pPr eaLnBrk="1" hangingPunct="1">
              <a:spcBef>
                <a:spcPct val="0"/>
              </a:spcBef>
            </a:pPr>
            <a:fld id="{ACECA390-74A9-476C-A65E-A20B9A62B3AB}" type="slidenum">
              <a:rPr lang="en-US" altLang="en-US" sz="1000" smtClean="0"/>
              <a:pPr eaLnBrk="1" hangingPunct="1">
                <a:spcBef>
                  <a:spcPct val="0"/>
                </a:spcBef>
              </a:pPr>
              <a:t>11</a:t>
            </a:fld>
            <a:endParaRPr lang="en-US" altLang="en-US" sz="1000" smtClean="0"/>
          </a:p>
        </p:txBody>
      </p:sp>
      <p:graphicFrame>
        <p:nvGraphicFramePr>
          <p:cNvPr id="6" name="Table 5"/>
          <p:cNvGraphicFramePr>
            <a:graphicFrameLocks noGrp="1"/>
          </p:cNvGraphicFramePr>
          <p:nvPr>
            <p:extLst>
              <p:ext uri="{D42A27DB-BD31-4B8C-83A1-F6EECF244321}">
                <p14:modId xmlns:p14="http://schemas.microsoft.com/office/powerpoint/2010/main" val="3675477157"/>
              </p:ext>
            </p:extLst>
          </p:nvPr>
        </p:nvGraphicFramePr>
        <p:xfrm>
          <a:off x="692150" y="1149350"/>
          <a:ext cx="7759700" cy="5016501"/>
        </p:xfrm>
        <a:graphic>
          <a:graphicData uri="http://schemas.openxmlformats.org/drawingml/2006/table">
            <a:tbl>
              <a:tblPr/>
              <a:tblGrid>
                <a:gridCol w="3238500"/>
                <a:gridCol w="1130300"/>
                <a:gridCol w="1130300"/>
                <a:gridCol w="1130300"/>
                <a:gridCol w="1130300"/>
              </a:tblGrid>
              <a:tr h="222950">
                <a:tc>
                  <a:txBody>
                    <a:bodyPr/>
                    <a:lstStyle/>
                    <a:p>
                      <a:pPr algn="ctr" fontAlgn="b"/>
                      <a:r>
                        <a:rPr lang="en-US" sz="1400" b="0" i="0" u="none" strike="noStrike" dirty="0">
                          <a:solidFill>
                            <a:srgbClr val="000000"/>
                          </a:solidFill>
                          <a:effectLst/>
                          <a:latin typeface="Calibri"/>
                        </a:rPr>
                        <a:t>CBS Requirements</a:t>
                      </a:r>
                    </a:p>
                  </a:txBody>
                  <a:tcPr marL="9525" marR="9525" marT="9528"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Calibri"/>
                        </a:rPr>
                        <a:t>Excellent</a:t>
                      </a:r>
                    </a:p>
                  </a:txBody>
                  <a:tcPr marL="9525" marR="9525" marT="952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Calibri"/>
                        </a:rPr>
                        <a:t>Moderate</a:t>
                      </a:r>
                    </a:p>
                  </a:txBody>
                  <a:tcPr marL="9525" marR="9525" marT="952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Calibri"/>
                        </a:rPr>
                        <a:t>Need Improve</a:t>
                      </a:r>
                    </a:p>
                  </a:txBody>
                  <a:tcPr marL="9525" marR="9525" marT="952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Calibri"/>
                        </a:rPr>
                        <a:t>N/A</a:t>
                      </a:r>
                    </a:p>
                  </a:txBody>
                  <a:tcPr marL="9525" marR="9525" marT="9528"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20874">
                <a:tc>
                  <a:txBody>
                    <a:bodyPr/>
                    <a:lstStyle/>
                    <a:p>
                      <a:pPr algn="l" fontAlgn="ctr"/>
                      <a:r>
                        <a:rPr lang="en-US" sz="1000" b="0" i="1" u="none" strike="noStrike" dirty="0">
                          <a:solidFill>
                            <a:srgbClr val="000000"/>
                          </a:solidFill>
                          <a:effectLst/>
                          <a:latin typeface="Times New Roman"/>
                        </a:rPr>
                        <a:t>(C) Extensions are within requirement (&lt;30 days, 3 or less)</a:t>
                      </a:r>
                    </a:p>
                  </a:txBody>
                  <a:tcPr marL="9525" marR="9525" marT="9528"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endParaRPr lang="en-US" sz="1400" b="0" i="0" u="none" strike="noStrike" dirty="0" smtClean="0">
                        <a:solidFill>
                          <a:srgbClr val="000000"/>
                        </a:solidFill>
                        <a:effectLst/>
                        <a:latin typeface="Calibri"/>
                      </a:endParaRPr>
                    </a:p>
                  </a:txBody>
                  <a:tcPr marL="9525" marR="9525" marT="95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endParaRPr lang="en-US" sz="1400" b="0" i="0" u="none" strike="noStrike" dirty="0">
                        <a:solidFill>
                          <a:srgbClr val="000000"/>
                        </a:solidFill>
                        <a:effectLst/>
                        <a:latin typeface="Calibri"/>
                      </a:endParaRPr>
                    </a:p>
                  </a:txBody>
                  <a:tcPr marL="9525" marR="9525" marT="95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1400" b="0" i="0" u="none" strike="noStrike" dirty="0" smtClean="0">
                          <a:solidFill>
                            <a:srgbClr val="000000"/>
                          </a:solidFill>
                          <a:effectLst/>
                          <a:latin typeface="Calibri"/>
                        </a:rPr>
                        <a:t>√ with Suggestion</a:t>
                      </a:r>
                    </a:p>
                  </a:txBody>
                  <a:tcPr marL="9525" marR="9525" marT="95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endParaRPr lang="en-US" sz="1400" b="0" i="0" u="none" strike="noStrike" dirty="0">
                        <a:solidFill>
                          <a:srgbClr val="000000"/>
                        </a:solidFill>
                        <a:effectLst/>
                        <a:latin typeface="Calibri"/>
                      </a:endParaRPr>
                    </a:p>
                  </a:txBody>
                  <a:tcPr marL="9525" marR="9525" marT="9528"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r>
              <a:tr h="320874">
                <a:tc>
                  <a:txBody>
                    <a:bodyPr/>
                    <a:lstStyle/>
                    <a:p>
                      <a:pPr algn="l" fontAlgn="ctr"/>
                      <a:r>
                        <a:rPr lang="en-US" sz="1000" b="0" i="1" u="none" strike="noStrike" dirty="0">
                          <a:solidFill>
                            <a:srgbClr val="000000"/>
                          </a:solidFill>
                          <a:effectLst/>
                          <a:latin typeface="Times New Roman"/>
                        </a:rPr>
                        <a:t>(T) Most appropriate ‘category’, ‘type’, ‘geography’ are selected</a:t>
                      </a:r>
                    </a:p>
                  </a:txBody>
                  <a:tcPr marL="9525" marR="9525" marT="9528"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1400" b="0" i="0" u="none" strike="noStrike" dirty="0" smtClean="0">
                          <a:solidFill>
                            <a:srgbClr val="000000"/>
                          </a:solidFill>
                          <a:effectLst/>
                          <a:latin typeface="Calibri"/>
                        </a:rPr>
                        <a:t>√</a:t>
                      </a:r>
                      <a:endParaRPr lang="en-US" sz="1400" b="0" i="0" u="none" strike="noStrike" dirty="0">
                        <a:solidFill>
                          <a:srgbClr val="000000"/>
                        </a:solidFill>
                        <a:effectLst/>
                        <a:latin typeface="Calibri"/>
                      </a:endParaRPr>
                    </a:p>
                  </a:txBody>
                  <a:tcPr marL="9525" marR="9525" marT="95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endParaRPr lang="en-US" sz="1400" b="0" i="0" u="none" strike="noStrike" dirty="0" smtClean="0">
                        <a:solidFill>
                          <a:srgbClr val="000000"/>
                        </a:solidFill>
                        <a:effectLst/>
                        <a:latin typeface="Calibri"/>
                      </a:endParaRPr>
                    </a:p>
                  </a:txBody>
                  <a:tcPr marL="9525" marR="9525" marT="95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endParaRPr lang="en-US" sz="1400" b="0" i="0" u="none" strike="noStrike" dirty="0">
                        <a:solidFill>
                          <a:srgbClr val="000000"/>
                        </a:solidFill>
                        <a:effectLst/>
                        <a:latin typeface="Calibri"/>
                      </a:endParaRPr>
                    </a:p>
                  </a:txBody>
                  <a:tcPr marL="9525" marR="9525" marT="95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endParaRPr lang="en-US" sz="1400" b="0" i="0" u="none" strike="noStrike" dirty="0">
                        <a:solidFill>
                          <a:srgbClr val="000000"/>
                        </a:solidFill>
                        <a:effectLst/>
                        <a:latin typeface="Calibri"/>
                      </a:endParaRPr>
                    </a:p>
                  </a:txBody>
                  <a:tcPr marL="9525" marR="9525" marT="9528"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r>
              <a:tr h="320874">
                <a:tc>
                  <a:txBody>
                    <a:bodyPr/>
                    <a:lstStyle/>
                    <a:p>
                      <a:pPr marL="0" algn="l" defTabSz="457200" rtl="0" eaLnBrk="1" fontAlgn="ctr" latinLnBrk="0" hangingPunct="1"/>
                      <a:r>
                        <a:rPr lang="en-US" sz="1000" b="0" i="1" u="none" strike="noStrike" kern="1200" dirty="0">
                          <a:solidFill>
                            <a:srgbClr val="000000"/>
                          </a:solidFill>
                          <a:effectLst/>
                          <a:latin typeface="Times New Roman"/>
                          <a:ea typeface="+mn-ea"/>
                          <a:cs typeface="+mn-cs"/>
                        </a:rPr>
                        <a:t>(P) Facilitates the handling of disputed CARs</a:t>
                      </a:r>
                    </a:p>
                  </a:txBody>
                  <a:tcPr marL="9525" marR="9525" marT="9528"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endParaRPr lang="en-US" sz="1400" b="0" i="0" u="none" strike="noStrike" dirty="0">
                        <a:solidFill>
                          <a:srgbClr val="000000"/>
                        </a:solidFill>
                        <a:effectLst/>
                        <a:latin typeface="Calibri"/>
                      </a:endParaRPr>
                    </a:p>
                  </a:txBody>
                  <a:tcPr marL="9525" marR="9525" marT="95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endParaRPr lang="en-US" sz="1400" b="0" i="0" u="none" strike="noStrike" dirty="0">
                        <a:solidFill>
                          <a:srgbClr val="000000"/>
                        </a:solidFill>
                        <a:effectLst/>
                        <a:latin typeface="Calibri"/>
                      </a:endParaRPr>
                    </a:p>
                  </a:txBody>
                  <a:tcPr marL="9525" marR="9525" marT="95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endParaRPr lang="en-US" sz="1400" b="0" i="0" u="none" strike="noStrike" dirty="0">
                        <a:solidFill>
                          <a:srgbClr val="000000"/>
                        </a:solidFill>
                        <a:effectLst/>
                        <a:latin typeface="Calibri"/>
                      </a:endParaRPr>
                    </a:p>
                  </a:txBody>
                  <a:tcPr marL="9525" marR="9525" marT="95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1400" b="0" i="0" u="none" strike="noStrike" dirty="0" smtClean="0">
                          <a:solidFill>
                            <a:srgbClr val="000000"/>
                          </a:solidFill>
                          <a:effectLst/>
                          <a:latin typeface="Calibri"/>
                        </a:rPr>
                        <a:t>√</a:t>
                      </a:r>
                    </a:p>
                  </a:txBody>
                  <a:tcPr marL="9525" marR="9525" marT="9528"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r>
              <a:tr h="320874">
                <a:tc>
                  <a:txBody>
                    <a:bodyPr/>
                    <a:lstStyle/>
                    <a:p>
                      <a:pPr marL="0" algn="l" defTabSz="457200" rtl="0" eaLnBrk="1" fontAlgn="ctr" latinLnBrk="0" hangingPunct="1"/>
                      <a:r>
                        <a:rPr lang="en-US" sz="1000" b="0" i="1" u="none" strike="noStrike" kern="1200" dirty="0">
                          <a:solidFill>
                            <a:srgbClr val="000000"/>
                          </a:solidFill>
                          <a:effectLst/>
                          <a:latin typeface="Times New Roman"/>
                          <a:ea typeface="+mn-ea"/>
                          <a:cs typeface="+mn-cs"/>
                        </a:rPr>
                        <a:t>(T) Acts on CARs within required timeframe</a:t>
                      </a:r>
                    </a:p>
                  </a:txBody>
                  <a:tcPr marL="9525" marR="9525" marT="9528"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endParaRPr lang="en-US" sz="1400" b="0" i="0" u="none" strike="noStrike" dirty="0" smtClean="0">
                        <a:solidFill>
                          <a:srgbClr val="000000"/>
                        </a:solidFill>
                        <a:effectLst/>
                        <a:latin typeface="Calibri"/>
                      </a:endParaRPr>
                    </a:p>
                  </a:txBody>
                  <a:tcPr marL="9525" marR="9525" marT="95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endParaRPr lang="en-US" sz="1400" b="0" i="0" u="none" strike="noStrike" dirty="0">
                        <a:solidFill>
                          <a:srgbClr val="000000"/>
                        </a:solidFill>
                        <a:effectLst/>
                        <a:latin typeface="Calibri"/>
                      </a:endParaRPr>
                    </a:p>
                  </a:txBody>
                  <a:tcPr marL="9525" marR="9525" marT="95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1400" b="0" i="0" u="none" strike="noStrike" dirty="0" smtClean="0">
                          <a:solidFill>
                            <a:srgbClr val="000000"/>
                          </a:solidFill>
                          <a:effectLst/>
                          <a:latin typeface="Calibri"/>
                        </a:rPr>
                        <a:t>√ with Suggestion</a:t>
                      </a:r>
                    </a:p>
                  </a:txBody>
                  <a:tcPr marL="9525" marR="9525" marT="95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endParaRPr lang="en-US" sz="1400" b="0" i="0" u="none" strike="noStrike" dirty="0">
                        <a:solidFill>
                          <a:srgbClr val="000000"/>
                        </a:solidFill>
                        <a:effectLst/>
                        <a:latin typeface="Calibri"/>
                      </a:endParaRPr>
                    </a:p>
                  </a:txBody>
                  <a:tcPr marL="9525" marR="9525" marT="9528"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r>
              <a:tr h="314417">
                <a:tc>
                  <a:txBody>
                    <a:bodyPr/>
                    <a:lstStyle/>
                    <a:p>
                      <a:pPr marL="0" algn="l" defTabSz="457200" rtl="0" eaLnBrk="1" fontAlgn="ctr" latinLnBrk="0" hangingPunct="1"/>
                      <a:r>
                        <a:rPr lang="en-US" sz="1000" b="0" i="1" u="none" strike="noStrike" kern="1200" dirty="0">
                          <a:solidFill>
                            <a:srgbClr val="000000"/>
                          </a:solidFill>
                          <a:effectLst/>
                          <a:latin typeface="Times New Roman"/>
                          <a:ea typeface="+mn-ea"/>
                          <a:cs typeface="+mn-cs"/>
                        </a:rPr>
                        <a:t>(C) Analysis shows clear path to root cause and scope; stakeholders identified</a:t>
                      </a:r>
                    </a:p>
                  </a:txBody>
                  <a:tcPr marL="9525" marR="9525" marT="9528"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endParaRPr lang="en-US" sz="1400" b="0" i="0" u="none" strike="noStrike" dirty="0">
                        <a:solidFill>
                          <a:srgbClr val="000000"/>
                        </a:solidFill>
                        <a:effectLst/>
                        <a:latin typeface="Calibri"/>
                      </a:endParaRPr>
                    </a:p>
                  </a:txBody>
                  <a:tcPr marL="9525" marR="9525" marT="95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endParaRPr lang="en-US"/>
                    </a:p>
                  </a:txBody>
                  <a:tcPr marL="9525" marR="9525" marT="95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1400" b="0" i="0" u="none" strike="noStrike" dirty="0" smtClean="0">
                          <a:solidFill>
                            <a:srgbClr val="000000"/>
                          </a:solidFill>
                          <a:effectLst/>
                          <a:latin typeface="Calibri"/>
                        </a:rPr>
                        <a:t>√ with Suggestion</a:t>
                      </a:r>
                      <a:endParaRPr lang="en-US" sz="1400" b="0" i="0" u="none" strike="noStrike" dirty="0">
                        <a:solidFill>
                          <a:srgbClr val="000000"/>
                        </a:solidFill>
                        <a:effectLst/>
                        <a:latin typeface="Calibri"/>
                      </a:endParaRPr>
                    </a:p>
                  </a:txBody>
                  <a:tcPr marL="9525" marR="9525" marT="95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endParaRPr lang="en-US" sz="1400" b="0" i="0" u="none" strike="noStrike" dirty="0">
                        <a:solidFill>
                          <a:srgbClr val="000000"/>
                        </a:solidFill>
                        <a:effectLst/>
                        <a:latin typeface="Calibri"/>
                      </a:endParaRPr>
                    </a:p>
                  </a:txBody>
                  <a:tcPr marL="9525" marR="9525" marT="9528"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r>
              <a:tr h="526382">
                <a:tc>
                  <a:txBody>
                    <a:bodyPr/>
                    <a:lstStyle/>
                    <a:p>
                      <a:pPr marL="0" algn="l" defTabSz="457200" rtl="0" eaLnBrk="1" fontAlgn="ctr" latinLnBrk="0" hangingPunct="1"/>
                      <a:r>
                        <a:rPr lang="en-US" sz="1000" b="0" i="1" u="none" strike="noStrike" kern="1200" dirty="0">
                          <a:solidFill>
                            <a:srgbClr val="000000"/>
                          </a:solidFill>
                          <a:effectLst/>
                          <a:latin typeface="Times New Roman"/>
                          <a:ea typeface="+mn-ea"/>
                          <a:cs typeface="+mn-cs"/>
                        </a:rPr>
                        <a:t>(C) Root cause statement is succinct, reasonable, complete (Shows ‘N/A’ for observations) </a:t>
                      </a:r>
                    </a:p>
                  </a:txBody>
                  <a:tcPr marL="9525" marR="9525" marT="9528"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b"/>
                      <a:endParaRPr lang="en-US" sz="1400" b="0" i="0" u="none" strike="noStrike" dirty="0">
                        <a:solidFill>
                          <a:srgbClr val="000000"/>
                        </a:solidFill>
                        <a:effectLst/>
                        <a:latin typeface="Calibri"/>
                      </a:endParaRPr>
                    </a:p>
                  </a:txBody>
                  <a:tcPr marL="9525" marR="9525" marT="95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endParaRPr lang="en-US" dirty="0"/>
                    </a:p>
                  </a:txBody>
                  <a:tcPr marL="9525" marR="9525" marT="95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1400" b="0" i="0" u="none" strike="noStrike" dirty="0" smtClean="0">
                          <a:solidFill>
                            <a:srgbClr val="000000"/>
                          </a:solidFill>
                          <a:effectLst/>
                          <a:latin typeface="Calibri"/>
                        </a:rPr>
                        <a:t>√ with Suggestion</a:t>
                      </a:r>
                    </a:p>
                  </a:txBody>
                  <a:tcPr marL="9525" marR="9525" marT="95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endParaRPr lang="en-US" sz="1400" b="0" i="0" u="none" strike="noStrike" dirty="0">
                        <a:solidFill>
                          <a:srgbClr val="000000"/>
                        </a:solidFill>
                        <a:effectLst/>
                        <a:latin typeface="Calibri"/>
                      </a:endParaRPr>
                    </a:p>
                  </a:txBody>
                  <a:tcPr marL="9525" marR="9525" marT="9528"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r>
              <a:tr h="619307">
                <a:tc>
                  <a:txBody>
                    <a:bodyPr/>
                    <a:lstStyle/>
                    <a:p>
                      <a:pPr marL="0" algn="l" defTabSz="457200" rtl="0" eaLnBrk="1" fontAlgn="ctr" latinLnBrk="0" hangingPunct="1"/>
                      <a:r>
                        <a:rPr lang="en-US" sz="1000" b="0" i="1" u="none" strike="noStrike" kern="1200" dirty="0">
                          <a:solidFill>
                            <a:srgbClr val="000000"/>
                          </a:solidFill>
                          <a:effectLst/>
                          <a:latin typeface="Times New Roman"/>
                          <a:ea typeface="+mn-ea"/>
                          <a:cs typeface="+mn-cs"/>
                        </a:rPr>
                        <a:t>(C) Corrective actions fix the objective evidence and other problems found; address entire root cause and scope.  For observations, they do not go beyond fixing the objective evidence</a:t>
                      </a:r>
                    </a:p>
                  </a:txBody>
                  <a:tcPr marL="9525" marR="9525" marT="9528"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1400" b="0" i="0" u="none" strike="noStrike" dirty="0" smtClean="0">
                          <a:solidFill>
                            <a:srgbClr val="000000"/>
                          </a:solidFill>
                          <a:effectLst/>
                          <a:latin typeface="Calibri"/>
                        </a:rPr>
                        <a:t>√</a:t>
                      </a:r>
                    </a:p>
                  </a:txBody>
                  <a:tcPr marL="9525" marR="9525" marT="95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endParaRPr lang="en-US" sz="1400" b="0" i="0" u="none" strike="noStrike" dirty="0" smtClean="0">
                        <a:solidFill>
                          <a:srgbClr val="000000"/>
                        </a:solidFill>
                        <a:effectLst/>
                        <a:latin typeface="Calibri"/>
                      </a:endParaRPr>
                    </a:p>
                  </a:txBody>
                  <a:tcPr marL="9525" marR="9525" marT="95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b"/>
                      <a:endParaRPr lang="en-US" sz="1400" b="0" i="0" u="none" strike="noStrike" dirty="0">
                        <a:solidFill>
                          <a:srgbClr val="000000"/>
                        </a:solidFill>
                        <a:effectLst/>
                        <a:latin typeface="Calibri"/>
                      </a:endParaRPr>
                    </a:p>
                  </a:txBody>
                  <a:tcPr marL="9525" marR="9525" marT="95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b"/>
                      <a:endParaRPr lang="en-US" sz="1400" b="0" i="0" u="none" strike="noStrike" dirty="0">
                        <a:solidFill>
                          <a:srgbClr val="000000"/>
                        </a:solidFill>
                        <a:effectLst/>
                        <a:latin typeface="Calibri"/>
                      </a:endParaRPr>
                    </a:p>
                  </a:txBody>
                  <a:tcPr marL="9525" marR="9525" marT="9528"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r>
              <a:tr h="339474">
                <a:tc>
                  <a:txBody>
                    <a:bodyPr/>
                    <a:lstStyle/>
                    <a:p>
                      <a:pPr marL="0" algn="l" defTabSz="457200" rtl="0" eaLnBrk="1" fontAlgn="ctr" latinLnBrk="0" hangingPunct="1"/>
                      <a:r>
                        <a:rPr lang="en-US" sz="1000" b="0" i="1" u="none" strike="noStrike" kern="1200" dirty="0">
                          <a:solidFill>
                            <a:srgbClr val="000000"/>
                          </a:solidFill>
                          <a:effectLst/>
                          <a:latin typeface="Times New Roman"/>
                          <a:ea typeface="+mn-ea"/>
                          <a:cs typeface="+mn-cs"/>
                        </a:rPr>
                        <a:t>(C) Milestones address containment &amp; owner’s verification; completed per milestone expectations</a:t>
                      </a:r>
                    </a:p>
                  </a:txBody>
                  <a:tcPr marL="9525" marR="9525" marT="9528"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1400" b="0" i="0" u="none" strike="noStrike" dirty="0" smtClean="0">
                          <a:solidFill>
                            <a:srgbClr val="000000"/>
                          </a:solidFill>
                          <a:effectLst/>
                          <a:latin typeface="Calibri"/>
                        </a:rPr>
                        <a:t>√</a:t>
                      </a:r>
                    </a:p>
                  </a:txBody>
                  <a:tcPr marL="9525" marR="9525" marT="95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endParaRPr lang="en-US" sz="1400" b="0" i="0" u="none" strike="noStrike" dirty="0" smtClean="0">
                        <a:solidFill>
                          <a:srgbClr val="000000"/>
                        </a:solidFill>
                        <a:effectLst/>
                        <a:latin typeface="Calibri"/>
                      </a:endParaRPr>
                    </a:p>
                  </a:txBody>
                  <a:tcPr marL="9525" marR="9525" marT="95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endParaRPr lang="en-US" sz="1400" b="0" i="0" u="none" strike="noStrike" dirty="0" smtClean="0">
                        <a:solidFill>
                          <a:srgbClr val="000000"/>
                        </a:solidFill>
                        <a:effectLst/>
                        <a:latin typeface="Calibri"/>
                      </a:endParaRPr>
                    </a:p>
                  </a:txBody>
                  <a:tcPr marL="9525" marR="9525" marT="95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b"/>
                      <a:endParaRPr lang="en-US" sz="1400" b="0" i="0" u="none" strike="noStrike" dirty="0">
                        <a:solidFill>
                          <a:srgbClr val="000000"/>
                        </a:solidFill>
                        <a:effectLst/>
                        <a:latin typeface="Calibri"/>
                      </a:endParaRPr>
                    </a:p>
                  </a:txBody>
                  <a:tcPr marL="9525" marR="9525" marT="9528"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r>
              <a:tr h="339474">
                <a:tc>
                  <a:txBody>
                    <a:bodyPr/>
                    <a:lstStyle/>
                    <a:p>
                      <a:pPr marL="0" algn="l" defTabSz="457200" rtl="0" eaLnBrk="1" fontAlgn="ctr" latinLnBrk="0" hangingPunct="1"/>
                      <a:r>
                        <a:rPr lang="en-US" sz="1000" b="0" i="1" u="none" strike="noStrike" kern="1200" dirty="0">
                          <a:solidFill>
                            <a:srgbClr val="000000"/>
                          </a:solidFill>
                          <a:effectLst/>
                          <a:latin typeface="Times New Roman"/>
                          <a:ea typeface="+mn-ea"/>
                          <a:cs typeface="+mn-cs"/>
                        </a:rPr>
                        <a:t>(P) Verification per requirements </a:t>
                      </a:r>
                    </a:p>
                  </a:txBody>
                  <a:tcPr marL="9525" marR="9525" marT="9528"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1400" b="0" i="0" u="none" strike="noStrike" dirty="0" smtClean="0">
                          <a:solidFill>
                            <a:srgbClr val="000000"/>
                          </a:solidFill>
                          <a:effectLst/>
                          <a:latin typeface="Calibri"/>
                        </a:rPr>
                        <a:t>√</a:t>
                      </a:r>
                    </a:p>
                  </a:txBody>
                  <a:tcPr marL="9525" marR="9525" marT="95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endParaRPr lang="en-US" sz="1400" b="0" i="0" u="none" strike="noStrike" dirty="0">
                        <a:solidFill>
                          <a:srgbClr val="000000"/>
                        </a:solidFill>
                        <a:effectLst/>
                        <a:latin typeface="Calibri"/>
                      </a:endParaRPr>
                    </a:p>
                  </a:txBody>
                  <a:tcPr marL="9525" marR="9525" marT="95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endParaRPr lang="en-US" sz="1400" b="0" i="0" u="none" strike="noStrike" dirty="0">
                        <a:solidFill>
                          <a:srgbClr val="000000"/>
                        </a:solidFill>
                        <a:effectLst/>
                        <a:latin typeface="Calibri"/>
                      </a:endParaRPr>
                    </a:p>
                  </a:txBody>
                  <a:tcPr marL="9525" marR="9525" marT="95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endParaRPr lang="en-US" sz="1400" b="0" i="0" u="none" strike="noStrike" dirty="0" smtClean="0">
                        <a:solidFill>
                          <a:srgbClr val="000000"/>
                        </a:solidFill>
                        <a:effectLst/>
                        <a:latin typeface="Calibri"/>
                      </a:endParaRPr>
                    </a:p>
                  </a:txBody>
                  <a:tcPr marL="9525" marR="9525" marT="9528"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r>
              <a:tr h="339474">
                <a:tc>
                  <a:txBody>
                    <a:bodyPr/>
                    <a:lstStyle/>
                    <a:p>
                      <a:pPr marL="0" algn="l" defTabSz="457200" rtl="0" eaLnBrk="1" fontAlgn="ctr" latinLnBrk="0" hangingPunct="1"/>
                      <a:r>
                        <a:rPr lang="en-US" sz="1000" b="0" i="1" u="none" strike="noStrike" kern="1200" dirty="0">
                          <a:solidFill>
                            <a:srgbClr val="000000"/>
                          </a:solidFill>
                          <a:effectLst/>
                          <a:latin typeface="Times New Roman"/>
                          <a:ea typeface="+mn-ea"/>
                          <a:cs typeface="+mn-cs"/>
                        </a:rPr>
                        <a:t>(L) Referenced communications are attached as needed</a:t>
                      </a:r>
                    </a:p>
                  </a:txBody>
                  <a:tcPr marL="85725" marR="9525" marT="9528"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endParaRPr lang="en-US" sz="1400" b="0" i="0" u="none" strike="noStrike" dirty="0">
                        <a:solidFill>
                          <a:srgbClr val="000000"/>
                        </a:solidFill>
                        <a:effectLst/>
                        <a:latin typeface="Calibri"/>
                      </a:endParaRPr>
                    </a:p>
                  </a:txBody>
                  <a:tcPr marL="9525" marR="9525" marT="95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endParaRPr lang="en-US" sz="1400" b="0" i="0" u="none" strike="noStrike" dirty="0" smtClean="0">
                        <a:solidFill>
                          <a:srgbClr val="000000"/>
                        </a:solidFill>
                        <a:effectLst/>
                        <a:latin typeface="Calibri"/>
                      </a:endParaRPr>
                    </a:p>
                  </a:txBody>
                  <a:tcPr marL="9525" marR="9525" marT="95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endParaRPr lang="en-US" sz="1400" b="0" i="0" u="none" strike="noStrike" dirty="0">
                        <a:solidFill>
                          <a:srgbClr val="000000"/>
                        </a:solidFill>
                        <a:effectLst/>
                        <a:latin typeface="Calibri"/>
                      </a:endParaRPr>
                    </a:p>
                  </a:txBody>
                  <a:tcPr marL="9525" marR="9525" marT="95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1400" b="0" i="0" u="none" strike="noStrike" dirty="0" smtClean="0">
                          <a:solidFill>
                            <a:srgbClr val="000000"/>
                          </a:solidFill>
                          <a:effectLst/>
                          <a:latin typeface="Calibri"/>
                        </a:rPr>
                        <a:t>√</a:t>
                      </a:r>
                    </a:p>
                  </a:txBody>
                  <a:tcPr marL="9525" marR="9525" marT="9528"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r>
              <a:tr h="339474">
                <a:tc>
                  <a:txBody>
                    <a:bodyPr/>
                    <a:lstStyle/>
                    <a:p>
                      <a:pPr marL="0" algn="l" defTabSz="457200" rtl="0" eaLnBrk="1" fontAlgn="ctr" latinLnBrk="0" hangingPunct="1"/>
                      <a:r>
                        <a:rPr lang="en-US" sz="1000" b="0" i="1" u="none" strike="noStrike" kern="1200" dirty="0">
                          <a:solidFill>
                            <a:srgbClr val="000000"/>
                          </a:solidFill>
                          <a:effectLst/>
                          <a:latin typeface="Times New Roman"/>
                          <a:ea typeface="+mn-ea"/>
                          <a:cs typeface="+mn-cs"/>
                        </a:rPr>
                        <a:t>(C L)  Evidence of communication for overdue/escalated CARs and other pertinent concerns</a:t>
                      </a:r>
                    </a:p>
                  </a:txBody>
                  <a:tcPr marL="9525" marR="9525" marT="9528"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endParaRPr lang="en-US" sz="1400" b="0" i="0" u="none" strike="noStrike" dirty="0" smtClean="0">
                        <a:solidFill>
                          <a:srgbClr val="000000"/>
                        </a:solidFill>
                        <a:effectLst/>
                        <a:latin typeface="Calibri"/>
                      </a:endParaRPr>
                    </a:p>
                  </a:txBody>
                  <a:tcPr marL="9525" marR="9525" marT="95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ctr" fontAlgn="b"/>
                      <a:endParaRPr lang="en-US" sz="1400" b="0" i="0" u="none" strike="noStrike" dirty="0">
                        <a:solidFill>
                          <a:srgbClr val="000000"/>
                        </a:solidFill>
                        <a:effectLst/>
                        <a:latin typeface="Calibri"/>
                      </a:endParaRPr>
                    </a:p>
                  </a:txBody>
                  <a:tcPr marL="9525" marR="9525" marT="95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endParaRPr lang="en-US" sz="1400" b="0" i="0" u="none" strike="noStrike" dirty="0">
                        <a:solidFill>
                          <a:srgbClr val="000000"/>
                        </a:solidFill>
                        <a:effectLst/>
                        <a:latin typeface="Calibri"/>
                      </a:endParaRPr>
                    </a:p>
                  </a:txBody>
                  <a:tcPr marL="9525" marR="9525" marT="95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1400" b="0" i="0" u="none" strike="noStrike" dirty="0" smtClean="0">
                          <a:solidFill>
                            <a:srgbClr val="000000"/>
                          </a:solidFill>
                          <a:effectLst/>
                          <a:latin typeface="Calibri"/>
                        </a:rPr>
                        <a:t>√</a:t>
                      </a:r>
                    </a:p>
                  </a:txBody>
                  <a:tcPr marL="9525" marR="9525" marT="9528"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r>
              <a:tr h="339474">
                <a:tc>
                  <a:txBody>
                    <a:bodyPr/>
                    <a:lstStyle/>
                    <a:p>
                      <a:pPr marL="0" algn="l" defTabSz="457200" rtl="0" eaLnBrk="1" fontAlgn="ctr" latinLnBrk="0" hangingPunct="1"/>
                      <a:r>
                        <a:rPr lang="en-US" sz="1000" b="0" i="1" u="none" strike="noStrike" kern="1200" dirty="0">
                          <a:solidFill>
                            <a:srgbClr val="000000"/>
                          </a:solidFill>
                          <a:effectLst/>
                          <a:latin typeface="Times New Roman"/>
                          <a:ea typeface="+mn-ea"/>
                          <a:cs typeface="+mn-cs"/>
                        </a:rPr>
                        <a:t>(P) Trains other CAR Champions</a:t>
                      </a:r>
                    </a:p>
                  </a:txBody>
                  <a:tcPr marL="9525" marR="9525" marT="9528"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algn="ctr" fontAlgn="b"/>
                      <a:endParaRPr lang="en-US" sz="1400" b="0" i="0" u="none" strike="noStrike" dirty="0">
                        <a:solidFill>
                          <a:srgbClr val="000000"/>
                        </a:solidFill>
                        <a:effectLst/>
                        <a:latin typeface="Calibri"/>
                      </a:endParaRPr>
                    </a:p>
                  </a:txBody>
                  <a:tcPr marL="9525" marR="9525" marT="95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algn="ctr" fontAlgn="b"/>
                      <a:endParaRPr lang="en-US" sz="1400" b="0" i="0" u="none" strike="noStrike" dirty="0">
                        <a:solidFill>
                          <a:srgbClr val="000000"/>
                        </a:solidFill>
                        <a:effectLst/>
                        <a:latin typeface="Calibri"/>
                      </a:endParaRPr>
                    </a:p>
                  </a:txBody>
                  <a:tcPr marL="9525" marR="9525" marT="95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algn="ctr" fontAlgn="b"/>
                      <a:endParaRPr lang="en-US" sz="1400" b="0" i="0" u="none" strike="noStrike" dirty="0">
                        <a:solidFill>
                          <a:srgbClr val="000000"/>
                        </a:solidFill>
                        <a:effectLst/>
                        <a:latin typeface="Calibri"/>
                      </a:endParaRPr>
                    </a:p>
                  </a:txBody>
                  <a:tcPr marL="9525" marR="9525" marT="95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1400" b="0" i="0" u="none" strike="noStrike" dirty="0" smtClean="0">
                          <a:solidFill>
                            <a:srgbClr val="000000"/>
                          </a:solidFill>
                          <a:effectLst/>
                          <a:latin typeface="Calibri"/>
                        </a:rPr>
                        <a:t>√</a:t>
                      </a:r>
                    </a:p>
                  </a:txBody>
                  <a:tcPr marL="9525" marR="9525" marT="9528"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r>
            </a:tbl>
          </a:graphicData>
        </a:graphic>
      </p:graphicFrame>
    </p:spTree>
    <p:extLst>
      <p:ext uri="{BB962C8B-B14F-4D97-AF65-F5344CB8AC3E}">
        <p14:creationId xmlns:p14="http://schemas.microsoft.com/office/powerpoint/2010/main" val="391196841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1" y="761999"/>
            <a:ext cx="5715000" cy="54864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133183" y="4114800"/>
            <a:ext cx="1447801" cy="707886"/>
          </a:xfrm>
          <a:prstGeom prst="rect">
            <a:avLst/>
          </a:prstGeom>
          <a:solidFill>
            <a:schemeClr val="accent3">
              <a:lumMod val="40000"/>
              <a:lumOff val="60000"/>
            </a:schemeClr>
          </a:solidFill>
        </p:spPr>
        <p:txBody>
          <a:bodyPr wrap="square" rtlCol="0">
            <a:spAutoFit/>
          </a:bodyPr>
          <a:lstStyle/>
          <a:p>
            <a:r>
              <a:rPr lang="en-US" sz="1000" dirty="0" smtClean="0">
                <a:latin typeface="Arial" pitchFamily="34" charset="0"/>
                <a:cs typeface="Arial" pitchFamily="34" charset="0"/>
              </a:rPr>
              <a:t>CAR guidance was very clear, including key dates and CAR reminders</a:t>
            </a:r>
          </a:p>
        </p:txBody>
      </p:sp>
      <p:sp>
        <p:nvSpPr>
          <p:cNvPr id="4" name="TextBox 3"/>
          <p:cNvSpPr txBox="1"/>
          <p:nvPr/>
        </p:nvSpPr>
        <p:spPr>
          <a:xfrm>
            <a:off x="7620000" y="3733800"/>
            <a:ext cx="1447800" cy="1323439"/>
          </a:xfrm>
          <a:prstGeom prst="rect">
            <a:avLst/>
          </a:prstGeom>
          <a:solidFill>
            <a:schemeClr val="accent3">
              <a:lumMod val="40000"/>
              <a:lumOff val="60000"/>
            </a:schemeClr>
          </a:solidFill>
        </p:spPr>
        <p:txBody>
          <a:bodyPr wrap="square" rtlCol="0">
            <a:spAutoFit/>
          </a:bodyPr>
          <a:lstStyle/>
          <a:p>
            <a:r>
              <a:rPr lang="en-US" sz="1000" dirty="0" smtClean="0">
                <a:latin typeface="Arial" pitchFamily="34" charset="0"/>
                <a:cs typeface="Arial" pitchFamily="34" charset="0"/>
              </a:rPr>
              <a:t>Critical discussion with AHJ’s resulted in two milestone essentially not completed. Would have been helpful to summarized under “Comments”</a:t>
            </a:r>
            <a:endParaRPr lang="en-US" dirty="0" smtClean="0">
              <a:latin typeface="Arial" pitchFamily="34" charset="0"/>
              <a:cs typeface="Arial" pitchFamily="34" charset="0"/>
            </a:endParaRPr>
          </a:p>
        </p:txBody>
      </p:sp>
    </p:spTree>
    <p:extLst>
      <p:ext uri="{BB962C8B-B14F-4D97-AF65-F5344CB8AC3E}">
        <p14:creationId xmlns:p14="http://schemas.microsoft.com/office/powerpoint/2010/main" val="40779495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9800" y="685800"/>
            <a:ext cx="5295900" cy="510567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307450" y="782541"/>
            <a:ext cx="1749950" cy="707886"/>
          </a:xfrm>
          <a:prstGeom prst="rect">
            <a:avLst/>
          </a:prstGeom>
          <a:solidFill>
            <a:schemeClr val="accent3">
              <a:lumMod val="40000"/>
              <a:lumOff val="60000"/>
            </a:schemeClr>
          </a:solidFill>
        </p:spPr>
        <p:txBody>
          <a:bodyPr wrap="square" rtlCol="0">
            <a:spAutoFit/>
          </a:bodyPr>
          <a:lstStyle/>
          <a:p>
            <a:r>
              <a:rPr lang="en-US" sz="1000" dirty="0" smtClean="0">
                <a:latin typeface="Arial" pitchFamily="34" charset="0"/>
                <a:cs typeface="Arial" pitchFamily="34" charset="0"/>
              </a:rPr>
              <a:t>Analysis included discussions with key stakeholders, including the SCC.</a:t>
            </a:r>
            <a:endParaRPr lang="en-US" dirty="0" smtClean="0">
              <a:latin typeface="Arial" pitchFamily="34" charset="0"/>
              <a:cs typeface="Arial" pitchFamily="34" charset="0"/>
            </a:endParaRPr>
          </a:p>
        </p:txBody>
      </p:sp>
      <p:sp>
        <p:nvSpPr>
          <p:cNvPr id="3" name="TextBox 2"/>
          <p:cNvSpPr txBox="1"/>
          <p:nvPr/>
        </p:nvSpPr>
        <p:spPr>
          <a:xfrm>
            <a:off x="7620000" y="704353"/>
            <a:ext cx="1447800" cy="2400657"/>
          </a:xfrm>
          <a:prstGeom prst="rect">
            <a:avLst/>
          </a:prstGeom>
          <a:solidFill>
            <a:srgbClr val="EAF0B0"/>
          </a:solidFill>
        </p:spPr>
        <p:txBody>
          <a:bodyPr wrap="square" rtlCol="0">
            <a:spAutoFit/>
          </a:bodyPr>
          <a:lstStyle/>
          <a:p>
            <a:r>
              <a:rPr lang="en-US" sz="1000" dirty="0" smtClean="0">
                <a:latin typeface="Arial" pitchFamily="34" charset="0"/>
                <a:cs typeface="Arial" pitchFamily="34" charset="0"/>
              </a:rPr>
              <a:t>Analysis essentially restates the non-conformance. There was no indication of any analysis method used (i.e. 5 why’s etc.). Analysis indicates that the three elements were missing from the report but fails to identify </a:t>
            </a:r>
            <a:r>
              <a:rPr lang="en-US" sz="1000" b="1" u="sng" dirty="0" smtClean="0">
                <a:latin typeface="Arial" pitchFamily="34" charset="0"/>
                <a:cs typeface="Arial" pitchFamily="34" charset="0"/>
              </a:rPr>
              <a:t>why</a:t>
            </a:r>
            <a:r>
              <a:rPr lang="en-US" sz="1000" dirty="0" smtClean="0">
                <a:latin typeface="Arial" pitchFamily="34" charset="0"/>
                <a:cs typeface="Arial" pitchFamily="34" charset="0"/>
              </a:rPr>
              <a:t> staff were not aware of the standard requirement cited in the CAR.</a:t>
            </a:r>
            <a:endParaRPr lang="en-US" dirty="0" smtClean="0">
              <a:latin typeface="Arial" pitchFamily="34" charset="0"/>
              <a:cs typeface="Arial" pitchFamily="34" charset="0"/>
            </a:endParaRPr>
          </a:p>
        </p:txBody>
      </p:sp>
      <p:sp>
        <p:nvSpPr>
          <p:cNvPr id="4" name="TextBox 3"/>
          <p:cNvSpPr txBox="1"/>
          <p:nvPr/>
        </p:nvSpPr>
        <p:spPr>
          <a:xfrm>
            <a:off x="7620000" y="3342198"/>
            <a:ext cx="1447800" cy="1631216"/>
          </a:xfrm>
          <a:prstGeom prst="rect">
            <a:avLst/>
          </a:prstGeom>
          <a:solidFill>
            <a:srgbClr val="EAF0B0"/>
          </a:solidFill>
        </p:spPr>
        <p:txBody>
          <a:bodyPr wrap="square" rtlCol="0">
            <a:spAutoFit/>
          </a:bodyPr>
          <a:lstStyle/>
          <a:p>
            <a:r>
              <a:rPr lang="en-US" sz="1000" dirty="0" smtClean="0">
                <a:latin typeface="Arial" pitchFamily="34" charset="0"/>
                <a:cs typeface="Arial" pitchFamily="34" charset="0"/>
              </a:rPr>
              <a:t>The Analysis does not logically lead to the stated Root Cause, i.e. why was the program owner not aware that certain components identified in the standard were not included in the report.</a:t>
            </a:r>
          </a:p>
        </p:txBody>
      </p:sp>
      <p:sp>
        <p:nvSpPr>
          <p:cNvPr id="5" name="TextBox 4"/>
          <p:cNvSpPr txBox="1"/>
          <p:nvPr/>
        </p:nvSpPr>
        <p:spPr>
          <a:xfrm>
            <a:off x="304800" y="3352800"/>
            <a:ext cx="1752600" cy="1015663"/>
          </a:xfrm>
          <a:prstGeom prst="rect">
            <a:avLst/>
          </a:prstGeom>
          <a:solidFill>
            <a:srgbClr val="EAF0B0"/>
          </a:solidFill>
        </p:spPr>
        <p:txBody>
          <a:bodyPr wrap="square" rtlCol="0">
            <a:spAutoFit/>
          </a:bodyPr>
          <a:lstStyle/>
          <a:p>
            <a:r>
              <a:rPr lang="en-US" sz="1000" dirty="0" smtClean="0">
                <a:latin typeface="Arial" pitchFamily="34" charset="0"/>
                <a:cs typeface="Arial" pitchFamily="34" charset="0"/>
              </a:rPr>
              <a:t>Corrective action does not specifically address the Root Cause, e.g. Program owner was not aware report requirements were mandatory.</a:t>
            </a:r>
          </a:p>
        </p:txBody>
      </p:sp>
      <p:sp>
        <p:nvSpPr>
          <p:cNvPr id="6" name="TextBox 5"/>
          <p:cNvSpPr txBox="1"/>
          <p:nvPr/>
        </p:nvSpPr>
        <p:spPr>
          <a:xfrm>
            <a:off x="304800" y="1904681"/>
            <a:ext cx="1752600" cy="400110"/>
          </a:xfrm>
          <a:prstGeom prst="rect">
            <a:avLst/>
          </a:prstGeom>
          <a:solidFill>
            <a:schemeClr val="accent3">
              <a:lumMod val="40000"/>
              <a:lumOff val="60000"/>
            </a:schemeClr>
          </a:solidFill>
        </p:spPr>
        <p:txBody>
          <a:bodyPr wrap="square" rtlCol="0">
            <a:spAutoFit/>
          </a:bodyPr>
          <a:lstStyle/>
          <a:p>
            <a:r>
              <a:rPr lang="en-US" sz="1000" dirty="0" smtClean="0">
                <a:latin typeface="Arial" pitchFamily="34" charset="0"/>
                <a:cs typeface="Arial" pitchFamily="34" charset="0"/>
              </a:rPr>
              <a:t>Scope of defect was considered.</a:t>
            </a:r>
          </a:p>
        </p:txBody>
      </p:sp>
      <p:sp>
        <p:nvSpPr>
          <p:cNvPr id="7" name="TextBox 6"/>
          <p:cNvSpPr txBox="1"/>
          <p:nvPr/>
        </p:nvSpPr>
        <p:spPr>
          <a:xfrm>
            <a:off x="381000" y="4800600"/>
            <a:ext cx="1676400" cy="553998"/>
          </a:xfrm>
          <a:prstGeom prst="rect">
            <a:avLst/>
          </a:prstGeom>
          <a:solidFill>
            <a:srgbClr val="EAF0B0"/>
          </a:solidFill>
        </p:spPr>
        <p:txBody>
          <a:bodyPr wrap="square" rtlCol="0">
            <a:spAutoFit/>
          </a:bodyPr>
          <a:lstStyle/>
          <a:p>
            <a:r>
              <a:rPr lang="en-US" sz="1000" dirty="0" smtClean="0">
                <a:latin typeface="Arial" pitchFamily="34" charset="0"/>
                <a:cs typeface="Arial" pitchFamily="34" charset="0"/>
              </a:rPr>
              <a:t>Appears that two milestones were not completed.</a:t>
            </a:r>
          </a:p>
        </p:txBody>
      </p:sp>
    </p:spTree>
    <p:extLst>
      <p:ext uri="{BB962C8B-B14F-4D97-AF65-F5344CB8AC3E}">
        <p14:creationId xmlns:p14="http://schemas.microsoft.com/office/powerpoint/2010/main" val="12540483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990600"/>
            <a:ext cx="6276975" cy="3752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304800" y="1905000"/>
            <a:ext cx="1371600" cy="2246769"/>
          </a:xfrm>
          <a:prstGeom prst="rect">
            <a:avLst/>
          </a:prstGeom>
          <a:solidFill>
            <a:srgbClr val="EAF0B0"/>
          </a:solidFill>
        </p:spPr>
        <p:txBody>
          <a:bodyPr wrap="square" rtlCol="0">
            <a:spAutoFit/>
          </a:bodyPr>
          <a:lstStyle/>
          <a:p>
            <a:r>
              <a:rPr lang="en-US" sz="1000" dirty="0" smtClean="0">
                <a:latin typeface="Arial" pitchFamily="34" charset="0"/>
                <a:cs typeface="Arial" pitchFamily="34" charset="0"/>
              </a:rPr>
              <a:t>Discussions with AHJ changed focus of Corrective Actions and ultimately, how the CAR was managed moving  forward. Clarifications under the “Comments” section would be helpful in understanding how the CAR was ultimately resolved.</a:t>
            </a:r>
          </a:p>
        </p:txBody>
      </p:sp>
    </p:spTree>
    <p:extLst>
      <p:ext uri="{BB962C8B-B14F-4D97-AF65-F5344CB8AC3E}">
        <p14:creationId xmlns:p14="http://schemas.microsoft.com/office/powerpoint/2010/main" val="6501070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1490662"/>
            <a:ext cx="6391275" cy="3876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381000" y="2667000"/>
            <a:ext cx="1219200" cy="1323439"/>
          </a:xfrm>
          <a:prstGeom prst="rect">
            <a:avLst/>
          </a:prstGeom>
          <a:solidFill>
            <a:srgbClr val="EAF0B0"/>
          </a:solidFill>
        </p:spPr>
        <p:txBody>
          <a:bodyPr wrap="square" rtlCol="0">
            <a:spAutoFit/>
          </a:bodyPr>
          <a:lstStyle/>
          <a:p>
            <a:r>
              <a:rPr lang="en-US" sz="1000" dirty="0" smtClean="0">
                <a:latin typeface="Arial" pitchFamily="34" charset="0"/>
                <a:cs typeface="Arial" pitchFamily="34" charset="0"/>
              </a:rPr>
              <a:t>Verification step does not specially provide objective evidence that the Corrective Action has mitigated the reoccurrence of the defect.</a:t>
            </a:r>
          </a:p>
        </p:txBody>
      </p:sp>
    </p:spTree>
    <p:extLst>
      <p:ext uri="{BB962C8B-B14F-4D97-AF65-F5344CB8AC3E}">
        <p14:creationId xmlns:p14="http://schemas.microsoft.com/office/powerpoint/2010/main" val="13209213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p:cNvPicPr>
            <a:picLocks noChangeAspect="1"/>
          </p:cNvPicPr>
          <p:nvPr/>
        </p:nvPicPr>
        <p:blipFill>
          <a:blip r:embed="rId2"/>
          <a:stretch>
            <a:fillRect/>
          </a:stretch>
        </p:blipFill>
        <p:spPr>
          <a:xfrm>
            <a:off x="0" y="304800"/>
            <a:ext cx="6635409" cy="6465452"/>
          </a:xfrm>
          <a:prstGeom prst="rect">
            <a:avLst/>
          </a:prstGeom>
        </p:spPr>
      </p:pic>
      <p:sp>
        <p:nvSpPr>
          <p:cNvPr id="8" name="5-Point Star 7"/>
          <p:cNvSpPr/>
          <p:nvPr/>
        </p:nvSpPr>
        <p:spPr>
          <a:xfrm>
            <a:off x="6630360" y="457200"/>
            <a:ext cx="303840" cy="304800"/>
          </a:xfrm>
          <a:prstGeom prst="star5">
            <a:avLst/>
          </a:prstGeom>
          <a:solidFill>
            <a:srgbClr val="00B050"/>
          </a:solidFill>
          <a:ln>
            <a:solidFill>
              <a:schemeClr val="accent3">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err="1" smtClean="0">
              <a:latin typeface="Arial" pitchFamily="34" charset="0"/>
              <a:cs typeface="Arial" pitchFamily="34" charset="0"/>
            </a:endParaRPr>
          </a:p>
        </p:txBody>
      </p:sp>
      <p:sp>
        <p:nvSpPr>
          <p:cNvPr id="13" name="5-Point Star 12"/>
          <p:cNvSpPr/>
          <p:nvPr/>
        </p:nvSpPr>
        <p:spPr>
          <a:xfrm>
            <a:off x="6651476" y="5029200"/>
            <a:ext cx="303840" cy="304800"/>
          </a:xfrm>
          <a:prstGeom prst="star5">
            <a:avLst/>
          </a:prstGeom>
          <a:solidFill>
            <a:srgbClr val="00B050"/>
          </a:solidFill>
          <a:ln>
            <a:solidFill>
              <a:schemeClr val="accent3">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err="1" smtClean="0">
              <a:latin typeface="Arial" pitchFamily="34" charset="0"/>
              <a:cs typeface="Arial" pitchFamily="34" charset="0"/>
            </a:endParaRPr>
          </a:p>
        </p:txBody>
      </p:sp>
      <p:sp>
        <p:nvSpPr>
          <p:cNvPr id="10" name="5-Point Star 9"/>
          <p:cNvSpPr/>
          <p:nvPr/>
        </p:nvSpPr>
        <p:spPr>
          <a:xfrm>
            <a:off x="6706103" y="2590800"/>
            <a:ext cx="303840" cy="304800"/>
          </a:xfrm>
          <a:prstGeom prst="star5">
            <a:avLst/>
          </a:prstGeom>
          <a:solidFill>
            <a:srgbClr val="00B050"/>
          </a:solidFill>
          <a:ln>
            <a:solidFill>
              <a:schemeClr val="accent3">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err="1" smtClean="0">
              <a:latin typeface="Arial" pitchFamily="34" charset="0"/>
              <a:cs typeface="Arial" pitchFamily="34" charset="0"/>
            </a:endParaRPr>
          </a:p>
        </p:txBody>
      </p:sp>
      <p:sp>
        <p:nvSpPr>
          <p:cNvPr id="4" name="TextBox 3"/>
          <p:cNvSpPr txBox="1"/>
          <p:nvPr/>
        </p:nvSpPr>
        <p:spPr>
          <a:xfrm>
            <a:off x="6803396" y="1611579"/>
            <a:ext cx="1827414" cy="707886"/>
          </a:xfrm>
          <a:prstGeom prst="rect">
            <a:avLst/>
          </a:prstGeom>
          <a:solidFill>
            <a:srgbClr val="EAF0B0"/>
          </a:solidFill>
        </p:spPr>
        <p:txBody>
          <a:bodyPr wrap="square" rtlCol="0">
            <a:spAutoFit/>
          </a:bodyPr>
          <a:lstStyle/>
          <a:p>
            <a:r>
              <a:rPr lang="en-US" sz="1000" dirty="0" smtClean="0">
                <a:latin typeface="Arial" pitchFamily="34" charset="0"/>
                <a:cs typeface="Arial" pitchFamily="34" charset="0"/>
              </a:rPr>
              <a:t>Additional comments concerning change of CAR focus would have been helpful</a:t>
            </a:r>
          </a:p>
        </p:txBody>
      </p:sp>
      <p:sp>
        <p:nvSpPr>
          <p:cNvPr id="5" name="TextBox 4"/>
          <p:cNvSpPr txBox="1"/>
          <p:nvPr/>
        </p:nvSpPr>
        <p:spPr>
          <a:xfrm>
            <a:off x="6803396" y="3962400"/>
            <a:ext cx="1827414" cy="553998"/>
          </a:xfrm>
          <a:prstGeom prst="rect">
            <a:avLst/>
          </a:prstGeom>
          <a:solidFill>
            <a:srgbClr val="EAF0B0"/>
          </a:solidFill>
        </p:spPr>
        <p:txBody>
          <a:bodyPr wrap="square" rtlCol="0">
            <a:spAutoFit/>
          </a:bodyPr>
          <a:lstStyle/>
          <a:p>
            <a:r>
              <a:rPr lang="en-US" sz="1000" dirty="0" smtClean="0">
                <a:latin typeface="Arial" pitchFamily="34" charset="0"/>
                <a:cs typeface="Arial" pitchFamily="34" charset="0"/>
              </a:rPr>
              <a:t>Clear path from Analysis to Root Cause could have include more detail</a:t>
            </a:r>
          </a:p>
        </p:txBody>
      </p:sp>
      <p:sp>
        <p:nvSpPr>
          <p:cNvPr id="6" name="TextBox 5"/>
          <p:cNvSpPr txBox="1"/>
          <p:nvPr/>
        </p:nvSpPr>
        <p:spPr>
          <a:xfrm>
            <a:off x="6802490" y="838200"/>
            <a:ext cx="1828320" cy="707886"/>
          </a:xfrm>
          <a:prstGeom prst="rect">
            <a:avLst/>
          </a:prstGeom>
          <a:solidFill>
            <a:schemeClr val="accent3">
              <a:lumMod val="20000"/>
              <a:lumOff val="80000"/>
            </a:schemeClr>
          </a:solidFill>
        </p:spPr>
        <p:txBody>
          <a:bodyPr wrap="square" rtlCol="0">
            <a:spAutoFit/>
          </a:bodyPr>
          <a:lstStyle/>
          <a:p>
            <a:r>
              <a:rPr lang="en-US" sz="1000" smtClean="0">
                <a:latin typeface="Arial" pitchFamily="34" charset="0"/>
                <a:cs typeface="Arial" pitchFamily="34" charset="0"/>
              </a:rPr>
              <a:t>CAR Champ </a:t>
            </a:r>
            <a:r>
              <a:rPr lang="en-US" sz="1000" dirty="0" smtClean="0">
                <a:latin typeface="Arial" pitchFamily="34" charset="0"/>
                <a:cs typeface="Arial" pitchFamily="34" charset="0"/>
              </a:rPr>
              <a:t>provided direction to CAR owner when implementation was not accepted.</a:t>
            </a:r>
          </a:p>
        </p:txBody>
      </p:sp>
      <p:sp>
        <p:nvSpPr>
          <p:cNvPr id="2" name="TextBox 1"/>
          <p:cNvSpPr txBox="1"/>
          <p:nvPr/>
        </p:nvSpPr>
        <p:spPr>
          <a:xfrm>
            <a:off x="6803397" y="3056614"/>
            <a:ext cx="1827414" cy="707886"/>
          </a:xfrm>
          <a:prstGeom prst="rect">
            <a:avLst/>
          </a:prstGeom>
          <a:solidFill>
            <a:schemeClr val="bg2">
              <a:lumMod val="20000"/>
              <a:lumOff val="80000"/>
            </a:schemeClr>
          </a:solidFill>
        </p:spPr>
        <p:txBody>
          <a:bodyPr wrap="square" rtlCol="0">
            <a:spAutoFit/>
          </a:bodyPr>
          <a:lstStyle/>
          <a:p>
            <a:r>
              <a:rPr lang="en-US" sz="1000" dirty="0" smtClean="0">
                <a:latin typeface="Arial" pitchFamily="34" charset="0"/>
                <a:cs typeface="Arial" pitchFamily="34" charset="0"/>
              </a:rPr>
              <a:t>CAR Champ provided support to CAR owner and was a stakeholder that was part of analysis.</a:t>
            </a:r>
          </a:p>
        </p:txBody>
      </p:sp>
      <p:sp>
        <p:nvSpPr>
          <p:cNvPr id="3" name="TextBox 2"/>
          <p:cNvSpPr txBox="1"/>
          <p:nvPr/>
        </p:nvSpPr>
        <p:spPr>
          <a:xfrm>
            <a:off x="6858023" y="5486400"/>
            <a:ext cx="1827414" cy="707886"/>
          </a:xfrm>
          <a:prstGeom prst="rect">
            <a:avLst/>
          </a:prstGeom>
          <a:solidFill>
            <a:schemeClr val="accent3">
              <a:lumMod val="40000"/>
              <a:lumOff val="60000"/>
            </a:schemeClr>
          </a:solidFill>
        </p:spPr>
        <p:txBody>
          <a:bodyPr wrap="square" rtlCol="0">
            <a:spAutoFit/>
          </a:bodyPr>
          <a:lstStyle/>
          <a:p>
            <a:r>
              <a:rPr lang="en-US" sz="1000" dirty="0" smtClean="0">
                <a:latin typeface="Arial" pitchFamily="34" charset="0"/>
                <a:cs typeface="Arial" pitchFamily="34" charset="0"/>
              </a:rPr>
              <a:t>Good feedback to CAR owner when milestone implementations were returned.</a:t>
            </a:r>
          </a:p>
        </p:txBody>
      </p:sp>
    </p:spTree>
    <p:extLst>
      <p:ext uri="{BB962C8B-B14F-4D97-AF65-F5344CB8AC3E}">
        <p14:creationId xmlns:p14="http://schemas.microsoft.com/office/powerpoint/2010/main" val="14911673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CAR </a:t>
            </a:r>
            <a:r>
              <a:rPr lang="en-US" altLang="ja-JP" dirty="0"/>
              <a:t>163916189</a:t>
            </a:r>
            <a:r>
              <a:rPr lang="en-US" dirty="0" smtClean="0"/>
              <a:t> Finding</a:t>
            </a:r>
            <a:endParaRPr lang="en-US" dirty="0"/>
          </a:p>
        </p:txBody>
      </p:sp>
    </p:spTree>
    <p:extLst>
      <p:ext uri="{BB962C8B-B14F-4D97-AF65-F5344CB8AC3E}">
        <p14:creationId xmlns:p14="http://schemas.microsoft.com/office/powerpoint/2010/main" val="325146346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altLang="en-US" dirty="0" smtClean="0">
                <a:latin typeface="Arial" pitchFamily="34" charset="0"/>
                <a:ea typeface="ＭＳ Ｐゴシック" pitchFamily="34" charset="-128"/>
                <a:cs typeface="Geneva"/>
              </a:rPr>
              <a:t>CAR 163916189</a:t>
            </a:r>
          </a:p>
        </p:txBody>
      </p:sp>
      <p:sp>
        <p:nvSpPr>
          <p:cNvPr id="15363" name="Slide Number Placeholder 2"/>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defRPr sz="2000">
                <a:solidFill>
                  <a:schemeClr val="tx1"/>
                </a:solidFill>
                <a:latin typeface="Arial" pitchFamily="34" charset="0"/>
                <a:ea typeface="ＭＳ Ｐゴシック" pitchFamily="34" charset="-128"/>
                <a:cs typeface="Geneva"/>
              </a:defRPr>
            </a:lvl1pPr>
            <a:lvl2pPr marL="742950" indent="-285750" eaLnBrk="0" hangingPunct="0">
              <a:spcBef>
                <a:spcPts val="1200"/>
              </a:spcBef>
              <a:buFont typeface="Arial" pitchFamily="34" charset="0"/>
              <a:buChar char="•"/>
              <a:defRPr>
                <a:solidFill>
                  <a:schemeClr val="tx1"/>
                </a:solidFill>
                <a:latin typeface="Arial" pitchFamily="34" charset="0"/>
                <a:ea typeface="Arial Unicode MS" pitchFamily="34" charset="-122"/>
                <a:cs typeface="Arial Unicode MS" pitchFamily="34" charset="-122"/>
              </a:defRPr>
            </a:lvl2pPr>
            <a:lvl3pPr marL="1143000" indent="-228600" eaLnBrk="0" hangingPunct="0">
              <a:spcBef>
                <a:spcPts val="600"/>
              </a:spcBef>
              <a:buFont typeface="Arial" pitchFamily="34" charset="0"/>
              <a:buChar char="-"/>
              <a:defRPr sz="1600">
                <a:solidFill>
                  <a:schemeClr val="tx1"/>
                </a:solidFill>
                <a:latin typeface="Arial" pitchFamily="34" charset="0"/>
                <a:ea typeface="Arial Unicode MS" pitchFamily="34" charset="-122"/>
                <a:cs typeface="Arial Unicode MS" pitchFamily="34" charset="-122"/>
              </a:defRPr>
            </a:lvl3pPr>
            <a:lvl4pPr marL="1600200" indent="-228600" eaLnBrk="0" hangingPunct="0">
              <a:spcBef>
                <a:spcPts val="600"/>
              </a:spcBef>
              <a:buFont typeface="Arial" pitchFamily="34" charset="0"/>
              <a:buChar char="•"/>
              <a:defRPr sz="1600">
                <a:solidFill>
                  <a:schemeClr val="tx1"/>
                </a:solidFill>
                <a:latin typeface="Arial" pitchFamily="34" charset="0"/>
                <a:ea typeface="Arial Unicode MS" pitchFamily="34" charset="-122"/>
                <a:cs typeface="Arial Unicode MS" pitchFamily="34" charset="-122"/>
              </a:defRPr>
            </a:lvl4pPr>
            <a:lvl5pPr marL="2057400" indent="-228600" eaLnBrk="0" hangingPunct="0">
              <a:spcBef>
                <a:spcPts val="600"/>
              </a:spcBef>
              <a:buFont typeface="Arial" pitchFamily="34" charset="0"/>
              <a:buChar char="-"/>
              <a:defRPr sz="1600">
                <a:solidFill>
                  <a:schemeClr val="tx1"/>
                </a:solidFill>
                <a:latin typeface="Arial" pitchFamily="34" charset="0"/>
                <a:ea typeface="Arial Unicode MS" pitchFamily="34" charset="-122"/>
                <a:cs typeface="Arial Unicode MS" pitchFamily="34" charset="-122"/>
              </a:defRPr>
            </a:lvl5pPr>
            <a:lvl6pPr marL="2514600" indent="-228600" defTabSz="457200" eaLnBrk="0" fontAlgn="base" hangingPunct="0">
              <a:spcBef>
                <a:spcPts val="600"/>
              </a:spcBef>
              <a:spcAft>
                <a:spcPct val="0"/>
              </a:spcAft>
              <a:buFont typeface="Arial" pitchFamily="34" charset="0"/>
              <a:buChar char="-"/>
              <a:defRPr sz="1600">
                <a:solidFill>
                  <a:schemeClr val="tx1"/>
                </a:solidFill>
                <a:latin typeface="Arial" pitchFamily="34" charset="0"/>
                <a:ea typeface="Arial Unicode MS" pitchFamily="34" charset="-122"/>
                <a:cs typeface="Arial Unicode MS" pitchFamily="34" charset="-122"/>
              </a:defRPr>
            </a:lvl6pPr>
            <a:lvl7pPr marL="2971800" indent="-228600" defTabSz="457200" eaLnBrk="0" fontAlgn="base" hangingPunct="0">
              <a:spcBef>
                <a:spcPts val="600"/>
              </a:spcBef>
              <a:spcAft>
                <a:spcPct val="0"/>
              </a:spcAft>
              <a:buFont typeface="Arial" pitchFamily="34" charset="0"/>
              <a:buChar char="-"/>
              <a:defRPr sz="1600">
                <a:solidFill>
                  <a:schemeClr val="tx1"/>
                </a:solidFill>
                <a:latin typeface="Arial" pitchFamily="34" charset="0"/>
                <a:ea typeface="Arial Unicode MS" pitchFamily="34" charset="-122"/>
                <a:cs typeface="Arial Unicode MS" pitchFamily="34" charset="-122"/>
              </a:defRPr>
            </a:lvl7pPr>
            <a:lvl8pPr marL="3429000" indent="-228600" defTabSz="457200" eaLnBrk="0" fontAlgn="base" hangingPunct="0">
              <a:spcBef>
                <a:spcPts val="600"/>
              </a:spcBef>
              <a:spcAft>
                <a:spcPct val="0"/>
              </a:spcAft>
              <a:buFont typeface="Arial" pitchFamily="34" charset="0"/>
              <a:buChar char="-"/>
              <a:defRPr sz="1600">
                <a:solidFill>
                  <a:schemeClr val="tx1"/>
                </a:solidFill>
                <a:latin typeface="Arial" pitchFamily="34" charset="0"/>
                <a:ea typeface="Arial Unicode MS" pitchFamily="34" charset="-122"/>
                <a:cs typeface="Arial Unicode MS" pitchFamily="34" charset="-122"/>
              </a:defRPr>
            </a:lvl8pPr>
            <a:lvl9pPr marL="3886200" indent="-228600" defTabSz="457200" eaLnBrk="0" fontAlgn="base" hangingPunct="0">
              <a:spcBef>
                <a:spcPts val="600"/>
              </a:spcBef>
              <a:spcAft>
                <a:spcPct val="0"/>
              </a:spcAft>
              <a:buFont typeface="Arial" pitchFamily="34" charset="0"/>
              <a:buChar char="-"/>
              <a:defRPr sz="1600">
                <a:solidFill>
                  <a:schemeClr val="tx1"/>
                </a:solidFill>
                <a:latin typeface="Arial" pitchFamily="34" charset="0"/>
                <a:ea typeface="Arial Unicode MS" pitchFamily="34" charset="-122"/>
                <a:cs typeface="Arial Unicode MS" pitchFamily="34" charset="-122"/>
              </a:defRPr>
            </a:lvl9pPr>
          </a:lstStyle>
          <a:p>
            <a:pPr eaLnBrk="1" hangingPunct="1">
              <a:spcBef>
                <a:spcPct val="0"/>
              </a:spcBef>
            </a:pPr>
            <a:fld id="{83C46B89-4E08-410F-92A7-2E593E5E6636}" type="slidenum">
              <a:rPr lang="en-US" altLang="en-US" sz="1000" smtClean="0"/>
              <a:pPr eaLnBrk="1" hangingPunct="1">
                <a:spcBef>
                  <a:spcPct val="0"/>
                </a:spcBef>
              </a:pPr>
              <a:t>8</a:t>
            </a:fld>
            <a:endParaRPr lang="en-US" altLang="en-US" sz="1000" smtClean="0"/>
          </a:p>
        </p:txBody>
      </p:sp>
      <p:sp>
        <p:nvSpPr>
          <p:cNvPr id="15364" name="TextBox 4"/>
          <p:cNvSpPr txBox="1">
            <a:spLocks noChangeArrowheads="1"/>
          </p:cNvSpPr>
          <p:nvPr/>
        </p:nvSpPr>
        <p:spPr bwMode="auto">
          <a:xfrm>
            <a:off x="624444" y="5326063"/>
            <a:ext cx="815657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defRPr sz="2000">
                <a:solidFill>
                  <a:schemeClr val="tx1"/>
                </a:solidFill>
                <a:latin typeface="Arial" pitchFamily="34" charset="0"/>
                <a:ea typeface="ＭＳ Ｐゴシック" pitchFamily="34" charset="-128"/>
                <a:cs typeface="Geneva"/>
              </a:defRPr>
            </a:lvl1pPr>
            <a:lvl2pPr marL="742950" indent="-285750" eaLnBrk="0" hangingPunct="0">
              <a:spcBef>
                <a:spcPts val="1200"/>
              </a:spcBef>
              <a:buFont typeface="Arial" pitchFamily="34" charset="0"/>
              <a:buChar char="•"/>
              <a:defRPr>
                <a:solidFill>
                  <a:schemeClr val="tx1"/>
                </a:solidFill>
                <a:latin typeface="Arial" pitchFamily="34" charset="0"/>
                <a:ea typeface="Arial Unicode MS" pitchFamily="34" charset="-122"/>
                <a:cs typeface="Arial Unicode MS" pitchFamily="34" charset="-122"/>
              </a:defRPr>
            </a:lvl2pPr>
            <a:lvl3pPr marL="1143000" indent="-228600" eaLnBrk="0" hangingPunct="0">
              <a:spcBef>
                <a:spcPts val="600"/>
              </a:spcBef>
              <a:buFont typeface="Arial" pitchFamily="34" charset="0"/>
              <a:buChar char="-"/>
              <a:defRPr sz="1600">
                <a:solidFill>
                  <a:schemeClr val="tx1"/>
                </a:solidFill>
                <a:latin typeface="Arial" pitchFamily="34" charset="0"/>
                <a:ea typeface="Arial Unicode MS" pitchFamily="34" charset="-122"/>
                <a:cs typeface="Arial Unicode MS" pitchFamily="34" charset="-122"/>
              </a:defRPr>
            </a:lvl3pPr>
            <a:lvl4pPr marL="1600200" indent="-228600" eaLnBrk="0" hangingPunct="0">
              <a:spcBef>
                <a:spcPts val="600"/>
              </a:spcBef>
              <a:buFont typeface="Arial" pitchFamily="34" charset="0"/>
              <a:buChar char="•"/>
              <a:defRPr sz="1600">
                <a:solidFill>
                  <a:schemeClr val="tx1"/>
                </a:solidFill>
                <a:latin typeface="Arial" pitchFamily="34" charset="0"/>
                <a:ea typeface="Arial Unicode MS" pitchFamily="34" charset="-122"/>
                <a:cs typeface="Arial Unicode MS" pitchFamily="34" charset="-122"/>
              </a:defRPr>
            </a:lvl4pPr>
            <a:lvl5pPr marL="2057400" indent="-228600" eaLnBrk="0" hangingPunct="0">
              <a:spcBef>
                <a:spcPts val="600"/>
              </a:spcBef>
              <a:buFont typeface="Arial" pitchFamily="34" charset="0"/>
              <a:buChar char="-"/>
              <a:defRPr sz="1600">
                <a:solidFill>
                  <a:schemeClr val="tx1"/>
                </a:solidFill>
                <a:latin typeface="Arial" pitchFamily="34" charset="0"/>
                <a:ea typeface="Arial Unicode MS" pitchFamily="34" charset="-122"/>
                <a:cs typeface="Arial Unicode MS" pitchFamily="34" charset="-122"/>
              </a:defRPr>
            </a:lvl5pPr>
            <a:lvl6pPr marL="2514600" indent="-228600" defTabSz="457200" eaLnBrk="0" fontAlgn="base" hangingPunct="0">
              <a:spcBef>
                <a:spcPts val="600"/>
              </a:spcBef>
              <a:spcAft>
                <a:spcPct val="0"/>
              </a:spcAft>
              <a:buFont typeface="Arial" pitchFamily="34" charset="0"/>
              <a:buChar char="-"/>
              <a:defRPr sz="1600">
                <a:solidFill>
                  <a:schemeClr val="tx1"/>
                </a:solidFill>
                <a:latin typeface="Arial" pitchFamily="34" charset="0"/>
                <a:ea typeface="Arial Unicode MS" pitchFamily="34" charset="-122"/>
                <a:cs typeface="Arial Unicode MS" pitchFamily="34" charset="-122"/>
              </a:defRPr>
            </a:lvl6pPr>
            <a:lvl7pPr marL="2971800" indent="-228600" defTabSz="457200" eaLnBrk="0" fontAlgn="base" hangingPunct="0">
              <a:spcBef>
                <a:spcPts val="600"/>
              </a:spcBef>
              <a:spcAft>
                <a:spcPct val="0"/>
              </a:spcAft>
              <a:buFont typeface="Arial" pitchFamily="34" charset="0"/>
              <a:buChar char="-"/>
              <a:defRPr sz="1600">
                <a:solidFill>
                  <a:schemeClr val="tx1"/>
                </a:solidFill>
                <a:latin typeface="Arial" pitchFamily="34" charset="0"/>
                <a:ea typeface="Arial Unicode MS" pitchFamily="34" charset="-122"/>
                <a:cs typeface="Arial Unicode MS" pitchFamily="34" charset="-122"/>
              </a:defRPr>
            </a:lvl7pPr>
            <a:lvl8pPr marL="3429000" indent="-228600" defTabSz="457200" eaLnBrk="0" fontAlgn="base" hangingPunct="0">
              <a:spcBef>
                <a:spcPts val="600"/>
              </a:spcBef>
              <a:spcAft>
                <a:spcPct val="0"/>
              </a:spcAft>
              <a:buFont typeface="Arial" pitchFamily="34" charset="0"/>
              <a:buChar char="-"/>
              <a:defRPr sz="1600">
                <a:solidFill>
                  <a:schemeClr val="tx1"/>
                </a:solidFill>
                <a:latin typeface="Arial" pitchFamily="34" charset="0"/>
                <a:ea typeface="Arial Unicode MS" pitchFamily="34" charset="-122"/>
                <a:cs typeface="Arial Unicode MS" pitchFamily="34" charset="-122"/>
              </a:defRPr>
            </a:lvl8pPr>
            <a:lvl9pPr marL="3886200" indent="-228600" defTabSz="457200" eaLnBrk="0" fontAlgn="base" hangingPunct="0">
              <a:spcBef>
                <a:spcPts val="600"/>
              </a:spcBef>
              <a:spcAft>
                <a:spcPct val="0"/>
              </a:spcAft>
              <a:buFont typeface="Arial" pitchFamily="34" charset="0"/>
              <a:buChar char="-"/>
              <a:defRPr sz="1600">
                <a:solidFill>
                  <a:schemeClr val="tx1"/>
                </a:solidFill>
                <a:latin typeface="Arial" pitchFamily="34" charset="0"/>
                <a:ea typeface="Arial Unicode MS" pitchFamily="34" charset="-122"/>
                <a:cs typeface="Arial Unicode MS" pitchFamily="34" charset="-122"/>
              </a:defRPr>
            </a:lvl9pPr>
          </a:lstStyle>
          <a:p>
            <a:pPr eaLnBrk="1" hangingPunct="1">
              <a:spcBef>
                <a:spcPct val="0"/>
              </a:spcBef>
            </a:pPr>
            <a:r>
              <a:rPr lang="en-US" altLang="en-US" sz="1800" dirty="0">
                <a:cs typeface="Arial" pitchFamily="34" charset="0"/>
              </a:rPr>
              <a:t>Background:  </a:t>
            </a:r>
            <a:r>
              <a:rPr lang="en-US" altLang="en-US" sz="1800" dirty="0" smtClean="0">
                <a:cs typeface="Arial" pitchFamily="34" charset="0"/>
              </a:rPr>
              <a:t>SCC- “The identified report missed several items.”</a:t>
            </a:r>
            <a:endParaRPr lang="en-US" altLang="en-US" sz="1800" dirty="0">
              <a:cs typeface="Arial" pitchFamily="34" charset="0"/>
            </a:endParaRPr>
          </a:p>
        </p:txBody>
      </p:sp>
      <p:sp>
        <p:nvSpPr>
          <p:cNvPr id="15367" name="TextBox 2"/>
          <p:cNvSpPr txBox="1">
            <a:spLocks noChangeArrowheads="1"/>
          </p:cNvSpPr>
          <p:nvPr/>
        </p:nvSpPr>
        <p:spPr bwMode="auto">
          <a:xfrm>
            <a:off x="6664325" y="274638"/>
            <a:ext cx="172354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eaLnBrk="1" hangingPunct="1"/>
            <a:r>
              <a:rPr lang="en-US" altLang="en-US" b="1" dirty="0" smtClean="0">
                <a:cs typeface="Arial" pitchFamily="34" charset="0"/>
              </a:rPr>
              <a:t>Finding </a:t>
            </a:r>
            <a:r>
              <a:rPr lang="en-US" altLang="en-US" b="1" dirty="0">
                <a:cs typeface="Arial" pitchFamily="34" charset="0"/>
              </a:rPr>
              <a:t>- CAR</a:t>
            </a: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066800"/>
            <a:ext cx="7452060" cy="4038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0804909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latin typeface="Arial" pitchFamily="34" charset="0"/>
                <a:ea typeface="ＭＳ Ｐゴシック" pitchFamily="34" charset="-128"/>
                <a:cs typeface="Geneva"/>
              </a:rPr>
              <a:t>CAR </a:t>
            </a:r>
            <a:r>
              <a:rPr lang="en-US" altLang="en-US" dirty="0" smtClean="0">
                <a:latin typeface="Arial" pitchFamily="34" charset="0"/>
                <a:ea typeface="ＭＳ Ｐゴシック" pitchFamily="34" charset="-128"/>
                <a:cs typeface="Geneva"/>
              </a:rPr>
              <a:t>163916189  Analysis</a:t>
            </a:r>
            <a:endParaRPr lang="en-US" dirty="0"/>
          </a:p>
        </p:txBody>
      </p:sp>
      <p:sp>
        <p:nvSpPr>
          <p:cNvPr id="3" name="Slide Number Placeholder 2"/>
          <p:cNvSpPr>
            <a:spLocks noGrp="1"/>
          </p:cNvSpPr>
          <p:nvPr>
            <p:ph type="sldNum" sz="quarter" idx="10"/>
          </p:nvPr>
        </p:nvSpPr>
        <p:spPr/>
        <p:txBody>
          <a:bodyPr/>
          <a:lstStyle/>
          <a:p>
            <a:fld id="{60604E39-6C21-4988-A2DB-6DDB6120D6E4}" type="slidenum">
              <a:rPr lang="en-US" smtClean="0"/>
              <a:pPr/>
              <a:t>9</a:t>
            </a:fld>
            <a:endParaRPr lang="en-US"/>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95970" y="1295400"/>
            <a:ext cx="7226259" cy="4506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ounded Rectangular Callout 3"/>
          <p:cNvSpPr/>
          <p:nvPr/>
        </p:nvSpPr>
        <p:spPr>
          <a:xfrm>
            <a:off x="117567" y="912241"/>
            <a:ext cx="1707944" cy="1905000"/>
          </a:xfrm>
          <a:prstGeom prst="wedgeRoundRectCallout">
            <a:avLst>
              <a:gd name="adj1" fmla="val 69324"/>
              <a:gd name="adj2" fmla="val 22223"/>
              <a:gd name="adj3" fmla="val 16667"/>
            </a:avLst>
          </a:prstGeom>
          <a:ln/>
        </p:spPr>
        <p:style>
          <a:lnRef idx="1">
            <a:schemeClr val="accent3"/>
          </a:lnRef>
          <a:fillRef idx="2">
            <a:schemeClr val="accent3"/>
          </a:fillRef>
          <a:effectRef idx="1">
            <a:schemeClr val="accent3"/>
          </a:effectRef>
          <a:fontRef idx="minor">
            <a:schemeClr val="dk1"/>
          </a:fontRef>
        </p:style>
        <p:txBody>
          <a:bodyPr rtlCol="0" anchor="ctr"/>
          <a:lstStyle/>
          <a:p>
            <a:pPr>
              <a:defRPr/>
            </a:pPr>
            <a:r>
              <a:rPr lang="en-US" sz="1200" b="1" u="sng" dirty="0">
                <a:cs typeface="Arial" pitchFamily="34" charset="0"/>
              </a:rPr>
              <a:t>Suggestion (1)</a:t>
            </a:r>
          </a:p>
          <a:p>
            <a:pPr>
              <a:defRPr/>
            </a:pPr>
            <a:r>
              <a:rPr lang="en-US" sz="1100" dirty="0">
                <a:cs typeface="Arial" pitchFamily="34" charset="0"/>
              </a:rPr>
              <a:t>Analysis: </a:t>
            </a:r>
          </a:p>
          <a:p>
            <a:pPr>
              <a:defRPr/>
            </a:pPr>
            <a:r>
              <a:rPr lang="en-US" sz="1100" dirty="0">
                <a:cs typeface="Arial" pitchFamily="34" charset="0"/>
              </a:rPr>
              <a:t>The sentence seems like nonconformance.</a:t>
            </a:r>
          </a:p>
          <a:p>
            <a:pPr>
              <a:defRPr/>
            </a:pPr>
            <a:r>
              <a:rPr lang="en-US" sz="1100" dirty="0">
                <a:cs typeface="Arial" pitchFamily="34" charset="0"/>
              </a:rPr>
              <a:t>Analysis should get the right people involved and use a method to analyze the problem .</a:t>
            </a:r>
          </a:p>
        </p:txBody>
      </p:sp>
      <p:sp>
        <p:nvSpPr>
          <p:cNvPr id="10" name="Rounded Rectangular Callout 9"/>
          <p:cNvSpPr/>
          <p:nvPr/>
        </p:nvSpPr>
        <p:spPr>
          <a:xfrm>
            <a:off x="100150" y="3276600"/>
            <a:ext cx="1707944" cy="1447800"/>
          </a:xfrm>
          <a:prstGeom prst="wedgeRoundRectCallout">
            <a:avLst>
              <a:gd name="adj1" fmla="val 72383"/>
              <a:gd name="adj2" fmla="val -72260"/>
              <a:gd name="adj3" fmla="val 16667"/>
            </a:avLst>
          </a:prstGeom>
          <a:ln/>
        </p:spPr>
        <p:style>
          <a:lnRef idx="1">
            <a:schemeClr val="accent3"/>
          </a:lnRef>
          <a:fillRef idx="2">
            <a:schemeClr val="accent3"/>
          </a:fillRef>
          <a:effectRef idx="1">
            <a:schemeClr val="accent3"/>
          </a:effectRef>
          <a:fontRef idx="minor">
            <a:schemeClr val="dk1"/>
          </a:fontRef>
        </p:style>
        <p:txBody>
          <a:bodyPr rtlCol="0" anchor="ctr"/>
          <a:lstStyle/>
          <a:p>
            <a:pPr>
              <a:defRPr/>
            </a:pPr>
            <a:r>
              <a:rPr lang="en-US" sz="1200" b="1" u="sng" dirty="0">
                <a:cs typeface="Arial" pitchFamily="34" charset="0"/>
              </a:rPr>
              <a:t>Suggestion (2)</a:t>
            </a:r>
          </a:p>
          <a:p>
            <a:pPr>
              <a:defRPr/>
            </a:pPr>
            <a:r>
              <a:rPr lang="en-US" sz="1100" dirty="0">
                <a:cs typeface="Arial" pitchFamily="34" charset="0"/>
              </a:rPr>
              <a:t>Root Cause:</a:t>
            </a:r>
          </a:p>
          <a:p>
            <a:pPr>
              <a:defRPr/>
            </a:pPr>
            <a:r>
              <a:rPr lang="en-US" sz="1100" dirty="0">
                <a:cs typeface="Arial" pitchFamily="34" charset="0"/>
              </a:rPr>
              <a:t>Should be linked to the analysis , and this root cause requires more investigation.</a:t>
            </a:r>
          </a:p>
          <a:p>
            <a:pPr>
              <a:defRPr/>
            </a:pPr>
            <a:endParaRPr lang="en-US" sz="1400" b="1" u="sng" dirty="0">
              <a:cs typeface="Arial" pitchFamily="34" charset="0"/>
            </a:endParaRPr>
          </a:p>
        </p:txBody>
      </p:sp>
    </p:spTree>
    <p:extLst>
      <p:ext uri="{BB962C8B-B14F-4D97-AF65-F5344CB8AC3E}">
        <p14:creationId xmlns:p14="http://schemas.microsoft.com/office/powerpoint/2010/main" val="2339386279"/>
      </p:ext>
    </p:extLst>
  </p:cSld>
  <p:clrMapOvr>
    <a:masterClrMapping/>
  </p:clrMapOvr>
  <p:timing>
    <p:tnLst>
      <p:par>
        <p:cTn id="1" dur="indefinite" restart="never" nodeType="tmRoot"/>
      </p:par>
    </p:tnLst>
  </p:timing>
</p:sld>
</file>

<file path=ppt/theme/theme1.xml><?xml version="1.0" encoding="utf-8"?>
<a:theme xmlns:a="http://schemas.openxmlformats.org/drawingml/2006/main" name="ULTemplate">
  <a:themeElements>
    <a:clrScheme name="Custom 4">
      <a:dk1>
        <a:srgbClr val="000000"/>
      </a:dk1>
      <a:lt1>
        <a:sysClr val="window" lastClr="FFFFFF"/>
      </a:lt1>
      <a:dk2>
        <a:srgbClr val="C20632"/>
      </a:dk2>
      <a:lt2>
        <a:srgbClr val="D1C7B6"/>
      </a:lt2>
      <a:accent1>
        <a:srgbClr val="C70932"/>
      </a:accent1>
      <a:accent2>
        <a:srgbClr val="F58517"/>
      </a:accent2>
      <a:accent3>
        <a:srgbClr val="93C94B"/>
      </a:accent3>
      <a:accent4>
        <a:srgbClr val="3E9E33"/>
      </a:accent4>
      <a:accent5>
        <a:srgbClr val="54A4A0"/>
      </a:accent5>
      <a:accent6>
        <a:srgbClr val="0C6E7A"/>
      </a:accent6>
      <a:hlink>
        <a:srgbClr val="C30034"/>
      </a:hlink>
      <a:folHlink>
        <a:srgbClr val="B2B2B2"/>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dirty="0" err="1" smtClean="0">
            <a:latin typeface="Arial" pitchFamily="34" charset="0"/>
            <a:cs typeface="Arial" pitchFamily="34" charset="0"/>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a:defRPr dirty="0" err="1" smtClean="0">
            <a:latin typeface="Arial" pitchFamily="34" charset="0"/>
            <a:cs typeface="Arial" pitchFamily="34"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Version=16.0.0.0, Culture=neutral, PublicKeyToken=71e9bce111e9429c</Assembly>
    <Class>Microsoft.Office.DocumentManagement.Internal.DocIdHandler</Class>
    <Data/>
    <Filter/>
  </Receiver>
</spe:Receiver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vhes xmlns="cb58fc6b-a52a-4613-b9b2-0318d36d5f91">
      <UserInfo>
        <DisplayName/>
        <AccountId xsi:nil="true"/>
        <AccountType/>
      </UserInfo>
    </vhes>
    <PublishingExpirationDate xmlns="http://schemas.microsoft.com/sharepoint/v3" xsi:nil="true"/>
    <PublishingStartDate xmlns="http://schemas.microsoft.com/sharepoint/v3" xsi:nil="true"/>
    <_dlc_DocId xmlns="2fbb6f77-ffde-44d3-b338-fcc2e522fdaa">5FQ3JUUA4Y2J-2094696745-679</_dlc_DocId>
    <_dlc_DocIdUrl xmlns="2fbb6f77-ffde-44d3-b338-fcc2e522fdaa">
      <Url>https://ul.sharepoint.com/sites/quality/539/_layouts/15/DocIdRedir.aspx?ID=5FQ3JUUA4Y2J-2094696745-679</Url>
      <Description>5FQ3JUUA4Y2J-2094696745-679</Description>
    </_dlc_DocIdUrl>
  </documentManagement>
</p:properties>
</file>

<file path=customXml/item4.xml><?xml version="1.0" encoding="utf-8"?>
<ct:contentTypeSchema xmlns:ct="http://schemas.microsoft.com/office/2006/metadata/contentType" xmlns:ma="http://schemas.microsoft.com/office/2006/metadata/properties/metaAttributes" ct:_="" ma:_="" ma:contentTypeName="Document" ma:contentTypeID="0x01010042D1F88AAF789B4FA3C31D590B7FB032" ma:contentTypeVersion="4" ma:contentTypeDescription="Create a new document." ma:contentTypeScope="" ma:versionID="1c8a12e35ba02ad52a7e4bf9ff063784">
  <xsd:schema xmlns:xsd="http://www.w3.org/2001/XMLSchema" xmlns:xs="http://www.w3.org/2001/XMLSchema" xmlns:p="http://schemas.microsoft.com/office/2006/metadata/properties" xmlns:ns1="http://schemas.microsoft.com/sharepoint/v3" xmlns:ns2="2fbb6f77-ffde-44d3-b338-fcc2e522fdaa" xmlns:ns3="5682c419-d90d-4b5e-a8d4-4975ad928f30" xmlns:ns4="cb58fc6b-a52a-4613-b9b2-0318d36d5f91" targetNamespace="http://schemas.microsoft.com/office/2006/metadata/properties" ma:root="true" ma:fieldsID="ce07564d0ad2311c22d62c1990b2024a" ns1:_="" ns2:_="" ns3:_="" ns4:_="">
    <xsd:import namespace="http://schemas.microsoft.com/sharepoint/v3"/>
    <xsd:import namespace="2fbb6f77-ffde-44d3-b338-fcc2e522fdaa"/>
    <xsd:import namespace="5682c419-d90d-4b5e-a8d4-4975ad928f30"/>
    <xsd:import namespace="cb58fc6b-a52a-4613-b9b2-0318d36d5f91"/>
    <xsd:element name="properties">
      <xsd:complexType>
        <xsd:sequence>
          <xsd:element name="documentManagement">
            <xsd:complexType>
              <xsd:all>
                <xsd:element ref="ns2:_dlc_DocId" minOccurs="0"/>
                <xsd:element ref="ns2:_dlc_DocIdUrl" minOccurs="0"/>
                <xsd:element ref="ns2:_dlc_DocIdPersistId" minOccurs="0"/>
                <xsd:element ref="ns1:PublishingStartDate" minOccurs="0"/>
                <xsd:element ref="ns1:PublishingExpirationDate" minOccurs="0"/>
                <xsd:element ref="ns3:SharedWithUsers" minOccurs="0"/>
                <xsd:element ref="ns3:SharedWithDetails" minOccurs="0"/>
                <xsd:element ref="ns4:vh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11" nillable="true" ma:displayName="Scheduling Start Date" ma:description="Scheduling Start Date is a site column created by the Publishing feature. It is used to specify the date and time on which this page will first appear to site visitors." ma:internalName="PublishingStartDate">
      <xsd:simpleType>
        <xsd:restriction base="dms:Unknown"/>
      </xsd:simpleType>
    </xsd:element>
    <xsd:element name="PublishingExpirationDate" ma:index="12" nillable="true" ma:displayName="Scheduling End Date" ma:description="Scheduling End Date is a site column created by the Publishing feature. It is used to specify the date and time on which this page will no longer appear to site visitors." ma:internalName="PublishingExpirationDat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2fbb6f77-ffde-44d3-b338-fcc2e522fdaa"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5682c419-d90d-4b5e-a8d4-4975ad928f30" elementFormDefault="qualified">
    <xsd:import namespace="http://schemas.microsoft.com/office/2006/documentManagement/types"/>
    <xsd:import namespace="http://schemas.microsoft.com/office/infopath/2007/PartnerControls"/>
    <xsd:element name="SharedWithUsers" ma:index="13"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cb58fc6b-a52a-4613-b9b2-0318d36d5f91" elementFormDefault="qualified">
    <xsd:import namespace="http://schemas.microsoft.com/office/2006/documentManagement/types"/>
    <xsd:import namespace="http://schemas.microsoft.com/office/infopath/2007/PartnerControls"/>
    <xsd:element name="vhes" ma:index="15" nillable="true" ma:displayName="Person or Group" ma:list="UserInfo" ma:internalName="vhes">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10DF8DD-0DE2-406D-8BBD-D24E9D5C9469}">
  <ds:schemaRefs>
    <ds:schemaRef ds:uri="http://schemas.microsoft.com/sharepoint/events"/>
  </ds:schemaRefs>
</ds:datastoreItem>
</file>

<file path=customXml/itemProps2.xml><?xml version="1.0" encoding="utf-8"?>
<ds:datastoreItem xmlns:ds="http://schemas.openxmlformats.org/officeDocument/2006/customXml" ds:itemID="{0A576F38-36BD-421D-B26D-9623BB44B6CF}">
  <ds:schemaRefs>
    <ds:schemaRef ds:uri="http://schemas.microsoft.com/sharepoint/v3/contenttype/forms"/>
  </ds:schemaRefs>
</ds:datastoreItem>
</file>

<file path=customXml/itemProps3.xml><?xml version="1.0" encoding="utf-8"?>
<ds:datastoreItem xmlns:ds="http://schemas.openxmlformats.org/officeDocument/2006/customXml" ds:itemID="{75E7D70F-BECC-4C4A-9618-7F78C63BAAF8}">
  <ds:schemaRefs>
    <ds:schemaRef ds:uri="http://purl.org/dc/elements/1.1/"/>
    <ds:schemaRef ds:uri="http://schemas.microsoft.com/sharepoint/v3"/>
    <ds:schemaRef ds:uri="http://www.w3.org/XML/1998/namespace"/>
    <ds:schemaRef ds:uri="5682c419-d90d-4b5e-a8d4-4975ad928f30"/>
    <ds:schemaRef ds:uri="http://schemas.microsoft.com/office/2006/metadata/properties"/>
    <ds:schemaRef ds:uri="http://schemas.microsoft.com/office/infopath/2007/PartnerControls"/>
    <ds:schemaRef ds:uri="http://schemas.microsoft.com/office/2006/documentManagement/types"/>
    <ds:schemaRef ds:uri="http://schemas.openxmlformats.org/package/2006/metadata/core-properties"/>
    <ds:schemaRef ds:uri="http://purl.org/dc/dcmitype/"/>
    <ds:schemaRef ds:uri="cb58fc6b-a52a-4613-b9b2-0318d36d5f91"/>
    <ds:schemaRef ds:uri="2fbb6f77-ffde-44d3-b338-fcc2e522fdaa"/>
    <ds:schemaRef ds:uri="http://purl.org/dc/terms/"/>
  </ds:schemaRefs>
</ds:datastoreItem>
</file>

<file path=customXml/itemProps4.xml><?xml version="1.0" encoding="utf-8"?>
<ds:datastoreItem xmlns:ds="http://schemas.openxmlformats.org/officeDocument/2006/customXml" ds:itemID="{13F48CBB-FEFF-41D9-B0B2-8F4E96BF13B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fbb6f77-ffde-44d3-b338-fcc2e522fdaa"/>
    <ds:schemaRef ds:uri="5682c419-d90d-4b5e-a8d4-4975ad928f30"/>
    <ds:schemaRef ds:uri="cb58fc6b-a52a-4613-b9b2-0318d36d5f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UL Basic 2013</Template>
  <TotalTime>1051</TotalTime>
  <Words>636</Words>
  <Application>Microsoft Office PowerPoint</Application>
  <PresentationFormat>On-screen Show (4:3)</PresentationFormat>
  <Paragraphs>71</Paragraphs>
  <Slides>11</Slides>
  <Notes>1</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ULTemplate</vt:lpstr>
      <vt:lpstr>CAR 163916189 - Finding</vt:lpstr>
      <vt:lpstr>PowerPoint Presentation</vt:lpstr>
      <vt:lpstr>PowerPoint Presentation</vt:lpstr>
      <vt:lpstr>PowerPoint Presentation</vt:lpstr>
      <vt:lpstr>PowerPoint Presentation</vt:lpstr>
      <vt:lpstr>PowerPoint Presentation</vt:lpstr>
      <vt:lpstr>CAR 163916189 Finding</vt:lpstr>
      <vt:lpstr>CAR 163916189</vt:lpstr>
      <vt:lpstr>CAR 163916189  Analysis</vt:lpstr>
      <vt:lpstr>CAR 163916189 Milestone and History Summary</vt:lpstr>
      <vt:lpstr>CAR 163916189 – CBS Check</vt:lpstr>
    </vt:vector>
  </TitlesOfParts>
  <Company>Underwriters Laboratories Inc.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 Champion Calibration Meeting CAR 133911508 Review</dc:title>
  <dc:creator>Lietz, Jeffery</dc:creator>
  <cp:lastModifiedBy>Cheryl Adams</cp:lastModifiedBy>
  <cp:revision>97</cp:revision>
  <dcterms:created xsi:type="dcterms:W3CDTF">2013-11-16T00:53:42Z</dcterms:created>
  <dcterms:modified xsi:type="dcterms:W3CDTF">2016-12-14T20:08:05Z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0x01010042D1F88AAF789B4FA3C31D590B7FB032</vt:lpwstr>
  </property>
  <property fmtid="{D5CDD505-2E9C-101B-9397-08002B2CF9AE}" pid="3" name="_dlc_DocIdItemGuid">
    <vt:lpwstr>c60a1060-8d74-4788-9956-17320e0ba186</vt:lpwstr>
  </property>
</Properties>
</file>