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6" r:id="rId3"/>
    <p:sldId id="277" r:id="rId4"/>
    <p:sldId id="278" r:id="rId5"/>
    <p:sldId id="285" r:id="rId6"/>
    <p:sldId id="279" r:id="rId7"/>
    <p:sldId id="284" r:id="rId8"/>
    <p:sldId id="283" r:id="rId9"/>
    <p:sldId id="264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-44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58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78FC86-BB01-45E2-9990-AA82C6FBB30D}" type="datetimeFigureOut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C2983A-EA8A-47EC-AD13-060C90B83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0B2D2C-C560-47F1-A3C7-3A4AFD3F59B1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785FC0-1E32-46FF-BAC9-6B567B1A1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8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0213-E35F-4DCF-B43C-D65E4898F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D5E21-E3D1-4DA0-AC56-99F249870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018-F860-4735-876F-D809DB9F1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60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BF3CD-6BEF-460E-8694-F573BB41B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6689-3392-4907-870B-CE9DF2CCD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AB935-C099-45CA-A77B-A3DA5CAC5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D7A5779-11A3-4046-96A9-C639E6456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 smtClean="0"/>
              <a:t>CAR 143914135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defTabSz="914400"/>
            <a:endParaRPr lang="en-US" dirty="0" smtClean="0">
              <a:latin typeface="Arial" pitchFamily="34" charset="0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8720"/>
            <a:ext cx="8507288" cy="522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9507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143914135 - Finding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9" y="990981"/>
            <a:ext cx="69151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0" y="2811018"/>
            <a:ext cx="1931290" cy="1560576"/>
          </a:xfrm>
          <a:prstGeom prst="wedgeRoundRectCallout">
            <a:avLst>
              <a:gd name="adj1" fmla="val 95508"/>
              <a:gd name="adj2" fmla="val 25381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Clear description of requirement, non-conformance and objective evidence</a:t>
            </a:r>
            <a:endParaRPr lang="en-US" sz="16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78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9507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143914135 - Finding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88" y="806100"/>
            <a:ext cx="7357336" cy="5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6181344" y="766572"/>
            <a:ext cx="2450592" cy="672084"/>
          </a:xfrm>
          <a:prstGeom prst="wedgeEllipseCallout">
            <a:avLst>
              <a:gd name="adj1" fmla="val -72612"/>
              <a:gd name="adj2" fmla="val 5437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Clearly identified stakeholders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79648" y="1914144"/>
            <a:ext cx="5681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79648" y="1914144"/>
            <a:ext cx="0" cy="3364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79648" y="5279136"/>
            <a:ext cx="5681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48928" y="1914144"/>
            <a:ext cx="0" cy="3364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85344" y="2084832"/>
            <a:ext cx="2609088" cy="1624584"/>
          </a:xfrm>
          <a:prstGeom prst="wedgeEllipseCallout">
            <a:avLst>
              <a:gd name="adj1" fmla="val 72119"/>
              <a:gd name="adj2" fmla="val 1683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It is reasonable to provide the listing of projects that have been reviewed to get a conclusion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that it was indeed a one-time oversight.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450336" y="2767584"/>
            <a:ext cx="2243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35680" y="4328160"/>
            <a:ext cx="457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4868" y="6291869"/>
            <a:ext cx="7914732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[Competitiveness] (C) – Analysis shows clear path to root cause and scope and stakeholders identified</a:t>
            </a:r>
            <a:r>
              <a:rPr lang="en-US" sz="1200" b="1" dirty="0">
                <a:solidFill>
                  <a:srgbClr val="0000FF"/>
                </a:solidFill>
              </a:rPr>
              <a:t>. 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[Competitiveness( (C) - Root </a:t>
            </a:r>
            <a:r>
              <a:rPr lang="en-US" sz="1200" b="1" dirty="0">
                <a:solidFill>
                  <a:srgbClr val="0000FF"/>
                </a:solidFill>
              </a:rPr>
              <a:t>cause statement is succinct, reasonable, </a:t>
            </a:r>
            <a:r>
              <a:rPr lang="en-US" sz="1200" b="1" dirty="0" smtClean="0">
                <a:solidFill>
                  <a:srgbClr val="0000FF"/>
                </a:solidFill>
              </a:rPr>
              <a:t>complete.</a:t>
            </a:r>
          </a:p>
        </p:txBody>
      </p:sp>
    </p:spTree>
    <p:extLst>
      <p:ext uri="{BB962C8B-B14F-4D97-AF65-F5344CB8AC3E}">
        <p14:creationId xmlns:p14="http://schemas.microsoft.com/office/powerpoint/2010/main" val="21494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143914135 - Finding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" y="443104"/>
            <a:ext cx="6523291" cy="327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" y="3713710"/>
            <a:ext cx="6527292" cy="307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16408" y="5678626"/>
            <a:ext cx="2272710" cy="977191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050" b="1" dirty="0">
                <a:solidFill>
                  <a:srgbClr val="0000FF"/>
                </a:solidFill>
              </a:rPr>
              <a:t>[Integrity] (T) – Most appropriate ‘category’, ‘type’, ‘geography’ are selected.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050" b="1" dirty="0" smtClean="0">
                <a:solidFill>
                  <a:srgbClr val="0000FF"/>
                </a:solidFill>
              </a:rPr>
              <a:t>[Competitiveness] (C) – Verification per requirements.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5760" y="1975104"/>
            <a:ext cx="58155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5760" y="2114983"/>
            <a:ext cx="290779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6534912" y="323473"/>
            <a:ext cx="2676144" cy="1791510"/>
          </a:xfrm>
          <a:prstGeom prst="wedgeEllipseCallout">
            <a:avLst>
              <a:gd name="adj1" fmla="val -75091"/>
              <a:gd name="adj2" fmla="val 3135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Though from Analysis, the issue is a isolated case of oversight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but corrective actions need to be taken to prevent 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the problem from 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recurring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1376" y="2365248"/>
            <a:ext cx="2968466" cy="12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937504" y="2682240"/>
            <a:ext cx="3051614" cy="1475232"/>
          </a:xfrm>
          <a:prstGeom prst="wedgeRectCallout">
            <a:avLst>
              <a:gd name="adj1" fmla="val -133855"/>
              <a:gd name="adj2" fmla="val -6547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Corrective action should write the action detail, here it can be open a SR to correct DS issue , the sentence “Provide evidence of datasheet corrections” should be the milestone expectation.</a:t>
            </a:r>
          </a:p>
        </p:txBody>
      </p:sp>
    </p:spTree>
    <p:extLst>
      <p:ext uri="{BB962C8B-B14F-4D97-AF65-F5344CB8AC3E}">
        <p14:creationId xmlns:p14="http://schemas.microsoft.com/office/powerpoint/2010/main" val="27930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143914135 - Milestone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704469"/>
            <a:ext cx="7863840" cy="311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96" y="2805978"/>
            <a:ext cx="6242304" cy="405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880" y="5525423"/>
            <a:ext cx="271881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2 days </a:t>
            </a:r>
            <a:r>
              <a:rPr lang="en-US" sz="1200" b="1" dirty="0" smtClean="0">
                <a:solidFill>
                  <a:srgbClr val="0000FF"/>
                </a:solidFill>
              </a:rPr>
              <a:t>overdue of </a:t>
            </a:r>
            <a:r>
              <a:rPr lang="en-US" sz="1200" b="1" dirty="0">
                <a:solidFill>
                  <a:srgbClr val="0000FF"/>
                </a:solidFill>
              </a:rPr>
              <a:t>o</a:t>
            </a:r>
            <a:r>
              <a:rPr lang="en-US" sz="1200" b="1" dirty="0" smtClean="0">
                <a:solidFill>
                  <a:srgbClr val="0000FF"/>
                </a:solidFill>
              </a:rPr>
              <a:t>wner verification implementation.</a:t>
            </a:r>
          </a:p>
        </p:txBody>
      </p:sp>
      <p:sp>
        <p:nvSpPr>
          <p:cNvPr id="9" name="圆角矩形标注 4"/>
          <p:cNvSpPr/>
          <p:nvPr/>
        </p:nvSpPr>
        <p:spPr>
          <a:xfrm>
            <a:off x="182880" y="3913632"/>
            <a:ext cx="2365248" cy="1392192"/>
          </a:xfrm>
          <a:prstGeom prst="wedgeRoundRectCallout">
            <a:avLst>
              <a:gd name="adj1" fmla="val 63864"/>
              <a:gd name="adj2" fmla="val -5775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Corrective and verification action have been done with clear implementation objective evidences.</a:t>
            </a:r>
            <a:endParaRPr lang="en-US" sz="1600" dirty="0">
              <a:solidFill>
                <a:srgbClr val="7030A0"/>
              </a:solidFill>
              <a:ea typeface="Times New Roman"/>
              <a:cs typeface="Times New Rom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50080" y="4194048"/>
            <a:ext cx="755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91584" y="6461760"/>
            <a:ext cx="755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596896" y="4194048"/>
            <a:ext cx="1804416" cy="1331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645664" y="5525423"/>
            <a:ext cx="1645920" cy="9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9507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143914135 – History Study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" y="669035"/>
            <a:ext cx="6973824" cy="493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96" y="3791713"/>
            <a:ext cx="6702244" cy="295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602992" y="6378810"/>
            <a:ext cx="6248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6512" y="3243506"/>
            <a:ext cx="61630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" y="3099596"/>
            <a:ext cx="634593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" y="3402002"/>
            <a:ext cx="54254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02992" y="6512922"/>
            <a:ext cx="410260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8459063">
            <a:off x="7289664" y="2803691"/>
            <a:ext cx="370919" cy="1095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17665" y="1539020"/>
            <a:ext cx="1776676" cy="151180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Good practice: a very detail guidance to CAR owner</a:t>
            </a:r>
          </a:p>
        </p:txBody>
      </p:sp>
    </p:spTree>
    <p:extLst>
      <p:ext uri="{BB962C8B-B14F-4D97-AF65-F5344CB8AC3E}">
        <p14:creationId xmlns:p14="http://schemas.microsoft.com/office/powerpoint/2010/main" val="37976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9507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143914135 – History Study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4946"/>
            <a:ext cx="6742176" cy="473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656463"/>
            <a:ext cx="5251895" cy="23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743456" y="2743200"/>
            <a:ext cx="258470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30368" y="2243328"/>
            <a:ext cx="69494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73040" y="902208"/>
            <a:ext cx="69494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43456" y="5181600"/>
            <a:ext cx="258470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43456" y="6230112"/>
            <a:ext cx="258470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43456" y="6729984"/>
            <a:ext cx="258470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5072" y="656464"/>
            <a:ext cx="3828288" cy="14527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This CAR owner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Kiran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B.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Patel, from the history, the CAR response and implementation are all submitted by Quality Manager, it is not a right way, suggest to add Quality manager or other person as owner assistant if owner didn’t have time to deal with this CAR.</a:t>
            </a:r>
          </a:p>
        </p:txBody>
      </p:sp>
    </p:spTree>
    <p:extLst>
      <p:ext uri="{BB962C8B-B14F-4D97-AF65-F5344CB8AC3E}">
        <p14:creationId xmlns:p14="http://schemas.microsoft.com/office/powerpoint/2010/main" val="14920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143914135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15945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 smtClean="0"/>
              <a:t>CAR 143914135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29" y="898122"/>
            <a:ext cx="7300254" cy="556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7021287" y="1340302"/>
            <a:ext cx="1277988" cy="652187"/>
          </a:xfrm>
          <a:prstGeom prst="wedgeRoundRectCallout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Excellent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addition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!!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5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 smtClean="0"/>
              <a:t>CAR 143914135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55025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6148524" y="548680"/>
            <a:ext cx="2968830" cy="1080120"/>
          </a:xfrm>
          <a:prstGeom prst="wedgeRoundRectCallout">
            <a:avLst>
              <a:gd name="adj1" fmla="val -38833"/>
              <a:gd name="adj2" fmla="val 6689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400" b="1" dirty="0" err="1" smtClean="0">
                <a:solidFill>
                  <a:schemeClr val="tx1"/>
                </a:solidFill>
              </a:rPr>
              <a:t>Stakeholders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identified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400" b="1" dirty="0" err="1" smtClean="0">
                <a:solidFill>
                  <a:schemeClr val="tx1"/>
                </a:solidFill>
              </a:rPr>
              <a:t>Good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sample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size</a:t>
            </a:r>
            <a:r>
              <a:rPr lang="es-AR" sz="1400" b="1" dirty="0" smtClean="0">
                <a:solidFill>
                  <a:schemeClr val="tx1"/>
                </a:solidFill>
              </a:rPr>
              <a:t> to </a:t>
            </a:r>
            <a:r>
              <a:rPr lang="es-AR" sz="1400" b="1" dirty="0" err="1" smtClean="0">
                <a:solidFill>
                  <a:schemeClr val="tx1"/>
                </a:solidFill>
              </a:rPr>
              <a:t>conduct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an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investigation</a:t>
            </a:r>
            <a:r>
              <a:rPr lang="es-AR" sz="1400" b="1" dirty="0" smtClean="0">
                <a:solidFill>
                  <a:schemeClr val="tx1"/>
                </a:solidFill>
              </a:rPr>
              <a:t> in </a:t>
            </a:r>
            <a:r>
              <a:rPr lang="es-AR" sz="1400" b="1" dirty="0" err="1" smtClean="0">
                <a:solidFill>
                  <a:schemeClr val="tx1"/>
                </a:solidFill>
              </a:rPr>
              <a:t>other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projects</a:t>
            </a:r>
            <a:r>
              <a:rPr lang="es-AR" sz="1400" b="1" dirty="0" smtClean="0">
                <a:solidFill>
                  <a:schemeClr val="tx1"/>
                </a:solidFill>
              </a:rPr>
              <a:t> and </a:t>
            </a:r>
            <a:r>
              <a:rPr lang="es-AR" sz="1400" b="1" dirty="0" err="1" smtClean="0">
                <a:solidFill>
                  <a:schemeClr val="tx1"/>
                </a:solidFill>
              </a:rPr>
              <a:t>other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PHs</a:t>
            </a:r>
            <a:r>
              <a:rPr lang="es-AR" sz="1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296140" y="5810326"/>
            <a:ext cx="6684884" cy="1018373"/>
          </a:xfrm>
          <a:prstGeom prst="wedgeRoundRectCallout">
            <a:avLst>
              <a:gd name="adj1" fmla="val -4377"/>
              <a:gd name="adj2" fmla="val -7293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alibri" panose="020F0502020204030204" pitchFamily="34" charset="0"/>
              <a:buChar char="×"/>
            </a:pPr>
            <a:r>
              <a:rPr lang="es-AR" sz="1200" b="1" dirty="0" smtClean="0">
                <a:solidFill>
                  <a:schemeClr val="tx1"/>
                </a:solidFill>
              </a:rPr>
              <a:t>No </a:t>
            </a:r>
            <a:r>
              <a:rPr lang="es-AR" sz="1200" b="1" dirty="0" err="1" smtClean="0">
                <a:solidFill>
                  <a:schemeClr val="tx1"/>
                </a:solidFill>
              </a:rPr>
              <a:t>evidence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that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lab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location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problem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was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verified</a:t>
            </a:r>
            <a:r>
              <a:rPr lang="es-AR" sz="1200" b="1" dirty="0" smtClean="0">
                <a:solidFill>
                  <a:schemeClr val="tx1"/>
                </a:solidFill>
              </a:rPr>
              <a:t> in </a:t>
            </a:r>
            <a:r>
              <a:rPr lang="es-AR" sz="1200" b="1" dirty="0" err="1" smtClean="0">
                <a:solidFill>
                  <a:schemeClr val="tx1"/>
                </a:solidFill>
              </a:rPr>
              <a:t>other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samples</a:t>
            </a:r>
            <a:r>
              <a:rPr lang="es-AR" sz="1200" b="1" dirty="0" smtClean="0">
                <a:solidFill>
                  <a:schemeClr val="tx1"/>
                </a:solidFill>
              </a:rPr>
              <a:t>/</a:t>
            </a:r>
            <a:r>
              <a:rPr lang="es-AR" sz="1200" b="1" dirty="0" err="1">
                <a:solidFill>
                  <a:schemeClr val="tx1"/>
                </a:solidFill>
              </a:rPr>
              <a:t>s</a:t>
            </a:r>
            <a:r>
              <a:rPr lang="es-AR" sz="1200" b="1" dirty="0" err="1" smtClean="0">
                <a:solidFill>
                  <a:schemeClr val="tx1"/>
                </a:solidFill>
              </a:rPr>
              <a:t>ame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handler</a:t>
            </a:r>
            <a:r>
              <a:rPr lang="es-AR" sz="1200" b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es-AR" sz="1200" b="1" dirty="0" smtClean="0">
                <a:solidFill>
                  <a:schemeClr val="tx1"/>
                </a:solidFill>
              </a:rPr>
              <a:t>3 </a:t>
            </a:r>
            <a:r>
              <a:rPr lang="es-AR" sz="1200" b="1" dirty="0" err="1" smtClean="0">
                <a:solidFill>
                  <a:schemeClr val="tx1"/>
                </a:solidFill>
              </a:rPr>
              <a:t>errors</a:t>
            </a:r>
            <a:r>
              <a:rPr lang="es-AR" sz="1200" b="1" dirty="0" smtClean="0">
                <a:solidFill>
                  <a:schemeClr val="tx1"/>
                </a:solidFill>
              </a:rPr>
              <a:t> in </a:t>
            </a:r>
            <a:r>
              <a:rPr lang="es-AR" sz="1200" b="1" dirty="0" err="1" smtClean="0">
                <a:solidFill>
                  <a:schemeClr val="tx1"/>
                </a:solidFill>
              </a:rPr>
              <a:t>only</a:t>
            </a:r>
            <a:r>
              <a:rPr lang="es-AR" sz="1200" b="1" dirty="0" smtClean="0">
                <a:solidFill>
                  <a:schemeClr val="tx1"/>
                </a:solidFill>
              </a:rPr>
              <a:t> 1 DS  </a:t>
            </a:r>
            <a:r>
              <a:rPr lang="es-AR" sz="1200" b="1" dirty="0" err="1" smtClean="0">
                <a:solidFill>
                  <a:schemeClr val="tx1"/>
                </a:solidFill>
              </a:rPr>
              <a:t>does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not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support</a:t>
            </a:r>
            <a:r>
              <a:rPr lang="es-AR" sz="1200" b="1" dirty="0" smtClean="0">
                <a:solidFill>
                  <a:schemeClr val="tx1"/>
                </a:solidFill>
              </a:rPr>
              <a:t> to </a:t>
            </a:r>
            <a:r>
              <a:rPr lang="es-AR" sz="1200" b="1" dirty="0" err="1" smtClean="0">
                <a:solidFill>
                  <a:schemeClr val="tx1"/>
                </a:solidFill>
              </a:rPr>
              <a:t>conclude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that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the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issue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is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isolated</a:t>
            </a:r>
            <a:r>
              <a:rPr lang="es-AR" sz="1200" b="1" dirty="0" smtClean="0">
                <a:solidFill>
                  <a:schemeClr val="tx1"/>
                </a:solidFill>
              </a:rPr>
              <a:t>.  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es-AR" sz="1200" b="1" dirty="0" err="1" smtClean="0">
                <a:solidFill>
                  <a:schemeClr val="tx1"/>
                </a:solidFill>
              </a:rPr>
              <a:t>Other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smtClean="0">
                <a:solidFill>
                  <a:schemeClr val="bg1"/>
                </a:solidFill>
              </a:rPr>
              <a:t>RUSH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projects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were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revised</a:t>
            </a:r>
            <a:r>
              <a:rPr lang="es-AR" sz="1200" b="1" dirty="0" smtClean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es-AR" sz="1200" b="1" dirty="0" err="1" smtClean="0">
                <a:solidFill>
                  <a:schemeClr val="tx1"/>
                </a:solidFill>
              </a:rPr>
              <a:t>Last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sentence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is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guiding</a:t>
            </a:r>
            <a:r>
              <a:rPr lang="es-AR" sz="1200" b="1" dirty="0" smtClean="0">
                <a:solidFill>
                  <a:schemeClr val="tx1"/>
                </a:solidFill>
              </a:rPr>
              <a:t> to human error. </a:t>
            </a:r>
            <a:r>
              <a:rPr lang="es-AR" sz="1200" b="1" dirty="0" err="1" smtClean="0">
                <a:solidFill>
                  <a:schemeClr val="tx1"/>
                </a:solidFill>
              </a:rPr>
              <a:t>Why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the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overshight</a:t>
            </a:r>
            <a:r>
              <a:rPr lang="es-AR" sz="1200" b="1" dirty="0" smtClean="0">
                <a:solidFill>
                  <a:schemeClr val="tx1"/>
                </a:solidFill>
              </a:rPr>
              <a:t> </a:t>
            </a:r>
            <a:r>
              <a:rPr lang="es-AR" sz="1200" b="1" dirty="0" err="1" smtClean="0">
                <a:solidFill>
                  <a:schemeClr val="tx1"/>
                </a:solidFill>
              </a:rPr>
              <a:t>happened</a:t>
            </a:r>
            <a:r>
              <a:rPr lang="es-AR" sz="1200" b="1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2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 smtClean="0"/>
              <a:t>CAR 143914135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918091"/>
            <a:ext cx="7344815" cy="543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5292080" y="2725444"/>
            <a:ext cx="3394720" cy="613545"/>
          </a:xfrm>
          <a:prstGeom prst="wedgeRoundRectCallout">
            <a:avLst>
              <a:gd name="adj1" fmla="val -97570"/>
              <a:gd name="adj2" fmla="val 60394"/>
              <a:gd name="adj3" fmla="val 16667"/>
            </a:avLst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 in </a:t>
            </a: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accordance</a:t>
            </a: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</a:t>
            </a: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provided</a:t>
            </a: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</a:t>
            </a: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repeated</a:t>
            </a: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issue</a:t>
            </a:r>
            <a:endParaRPr kumimoji="0" lang="es-AR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742651" y="116632"/>
            <a:ext cx="2952328" cy="648072"/>
          </a:xfrm>
          <a:prstGeom prst="wedgeRoundRectCallout">
            <a:avLst>
              <a:gd name="adj1" fmla="val -50486"/>
              <a:gd name="adj2" fmla="val 78509"/>
              <a:gd name="adj3" fmla="val 16667"/>
            </a:avLst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cause NOT IDENTIFIED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054571" y="4500979"/>
            <a:ext cx="3131857" cy="804174"/>
          </a:xfrm>
          <a:prstGeom prst="wedgeRoundRectCallout">
            <a:avLst>
              <a:gd name="adj1" fmla="val -76790"/>
              <a:gd name="adj2" fmla="val 32040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Milestone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Objective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evidence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was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included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Verification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milestone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included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218815" y="1189353"/>
            <a:ext cx="2736304" cy="914896"/>
          </a:xfrm>
          <a:prstGeom prst="wedgeRoundRectCallout">
            <a:avLst>
              <a:gd name="adj1" fmla="val -68159"/>
              <a:gd name="adj2" fmla="val -2631"/>
              <a:gd name="adj3" fmla="val 16667"/>
            </a:avLst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Without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issolated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issue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supported</a:t>
            </a:r>
            <a:endParaRPr kumimoji="0" lang="es-A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 smtClean="0"/>
              <a:t>CAR 143914135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53" y="1484784"/>
            <a:ext cx="57816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7443311" y="1772816"/>
            <a:ext cx="1487625" cy="899229"/>
          </a:xfrm>
          <a:prstGeom prst="wedgeRoundRectCallout">
            <a:avLst>
              <a:gd name="adj1" fmla="val -125015"/>
              <a:gd name="adj2" fmla="val 92234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Evidence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clear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complete!!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8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 smtClean="0"/>
              <a:t>CAR 143914135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" y="776539"/>
            <a:ext cx="540059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18" y="2975918"/>
            <a:ext cx="3957482" cy="344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5868144" y="1900555"/>
            <a:ext cx="2952328" cy="792088"/>
          </a:xfrm>
          <a:prstGeom prst="wedgeRoundRectCallout">
            <a:avLst>
              <a:gd name="adj1" fmla="val -99120"/>
              <a:gd name="adj2" fmla="val 166618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OK!!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evidence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attached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milestone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expectation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</a:t>
            </a:r>
            <a:r>
              <a:rPr kumimoji="0" lang="es-A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 smtClean="0"/>
              <a:t>CAR 143914135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89893"/>
            <a:ext cx="69342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572000" y="4293096"/>
            <a:ext cx="2951559" cy="1080120"/>
          </a:xfrm>
          <a:prstGeom prst="wedgeRoundRectCallout">
            <a:avLst>
              <a:gd name="adj1" fmla="val -100228"/>
              <a:gd name="adj2" fmla="val 3598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400" b="1" dirty="0" err="1" smtClean="0">
                <a:solidFill>
                  <a:schemeClr val="tx1"/>
                </a:solidFill>
              </a:rPr>
              <a:t>All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evidence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attached</a:t>
            </a:r>
            <a:r>
              <a:rPr lang="es-AR" sz="1400" b="1" dirty="0" smtClean="0">
                <a:solidFill>
                  <a:schemeClr val="tx1"/>
                </a:solidFill>
              </a:rPr>
              <a:t> as </a:t>
            </a:r>
            <a:r>
              <a:rPr lang="es-AR" sz="1400" b="1" dirty="0" err="1" smtClean="0">
                <a:solidFill>
                  <a:schemeClr val="tx1"/>
                </a:solidFill>
              </a:rPr>
              <a:t>milestone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expectation</a:t>
            </a:r>
            <a:r>
              <a:rPr lang="es-AR" sz="1400" b="1" dirty="0" smtClean="0">
                <a:solidFill>
                  <a:schemeClr val="tx1"/>
                </a:solidFill>
              </a:rPr>
              <a:t> </a:t>
            </a:r>
            <a:r>
              <a:rPr lang="es-AR" sz="1400" b="1" dirty="0" err="1" smtClean="0">
                <a:solidFill>
                  <a:schemeClr val="tx1"/>
                </a:solidFill>
              </a:rPr>
              <a:t>requires</a:t>
            </a:r>
            <a:r>
              <a:rPr lang="es-AR" sz="1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96136" y="1159005"/>
            <a:ext cx="3131194" cy="1080120"/>
          </a:xfrm>
          <a:prstGeom prst="wedgeRoundRectCallout">
            <a:avLst>
              <a:gd name="adj1" fmla="val -49935"/>
              <a:gd name="adj2" fmla="val 2169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dirty="0" err="1" smtClean="0">
                <a:solidFill>
                  <a:schemeClr val="tx1"/>
                </a:solidFill>
              </a:rPr>
              <a:t>Each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milestone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submitted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was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revised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within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the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less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than</a:t>
            </a:r>
            <a:r>
              <a:rPr lang="es-AR" b="1" dirty="0" smtClean="0">
                <a:solidFill>
                  <a:schemeClr val="tx1"/>
                </a:solidFill>
              </a:rPr>
              <a:t> 7 </a:t>
            </a:r>
            <a:r>
              <a:rPr lang="es-AR" b="1" dirty="0" err="1" smtClean="0">
                <a:solidFill>
                  <a:schemeClr val="tx1"/>
                </a:solidFill>
              </a:rPr>
              <a:t>days</a:t>
            </a:r>
            <a:r>
              <a:rPr lang="es-AR" b="1" dirty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AR" dirty="0" smtClean="0"/>
              <a:t>CAR 143914135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85384"/>
              </p:ext>
            </p:extLst>
          </p:nvPr>
        </p:nvGraphicFramePr>
        <p:xfrm>
          <a:off x="2243797" y="1124694"/>
          <a:ext cx="6080760" cy="173672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INTEGRITY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Initiative &amp; Decision Making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Analyzing &amp; Problem Solving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progression of the CAR through closure: extensions, escalations, 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reassignments</a:t>
                      </a: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Accurately completes the administrative fields within the CAR such as root cause category, process impacted, geography,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Acts on CARs within the required timeframe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the handling of disputed </a:t>
                      </a: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CARs   </a:t>
                      </a:r>
                      <a:r>
                        <a:rPr lang="en-US" sz="105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</a:rPr>
                        <a:t>NA</a:t>
                      </a:r>
                      <a:endParaRPr lang="en-US" sz="1050" dirty="0">
                        <a:solidFill>
                          <a:schemeClr val="accent4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Extensions are within requirement (&lt;30 days, 3 or less)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Most appropriate ‘category’, ‘type’, ‘geography’ are selected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Facilitates the handling of disputed CARs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Acts on CARs within required timeframe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8224"/>
              </p:ext>
            </p:extLst>
          </p:nvPr>
        </p:nvGraphicFramePr>
        <p:xfrm>
          <a:off x="2243797" y="2971080"/>
          <a:ext cx="6080760" cy="171386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COMPETITIVENESS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</a:rPr>
                        <a:t>Customer Focus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</a:rPr>
                        <a:t>Achieve Business Results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</a:rPr>
                        <a:t>Flexibility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Assists customers as they address all aspects of the CAR – analysis, root cause </a:t>
                      </a:r>
                      <a:endParaRPr lang="en-US" sz="9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           statement</a:t>
                      </a: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, milestone, containment, verification,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Verifies CARs timely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Analysis shows clear path to root cause and scope; stakeholders identified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Root cause statement is succinct, reasonable, complete (Shows ‘N/A’ for observations)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Milestones address containment &amp; owner’s verification; completed per milestone expectations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Verification per requirements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34829"/>
              </p:ext>
            </p:extLst>
          </p:nvPr>
        </p:nvGraphicFramePr>
        <p:xfrm>
          <a:off x="2243797" y="4816328"/>
          <a:ext cx="6080760" cy="130238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COLLABORATION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Leading &amp; Engaging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Teamwork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Communication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Provides pertinent feedback at appropriate times; shares information and keeps </a:t>
                      </a:r>
                      <a:endParaRPr lang="en-US" sz="9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           others informed</a:t>
                      </a:r>
                      <a:endParaRPr lang="en-US" sz="12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Supports </a:t>
                      </a: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other CAR Champions by serving as their backup when they are absent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Works as a team player with other CAR Champions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(L) Referenced communications are attached as needed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 L)  Evidence of communication for overdue/escalated CARs and other pertinent concerns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Trains other CAR Champions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pic>
        <p:nvPicPr>
          <p:cNvPr id="52232" name="Picture 8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17" y="1679270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34" y="1863852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6" name="Picture 12" descr="C:\Users\90808\AppData\Local\Microsoft\Windows\Temporary Internet Files\Content.IE5\MMKW1NJQ\158873939_c9ded577e1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1" y="135220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10" y="135220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7" name="Picture 13" descr="C:\Users\90808\AppData\Local\Microsoft\Windows\Temporary Internet Files\Content.IE5\VCZ2L1PR\483576686_9b30f5c247_z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13" y="3464167"/>
            <a:ext cx="140678" cy="1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8" name="Picture 14" descr="C:\Users\90808\AppData\Local\Microsoft\Windows\Temporary Internet Files\Content.IE5\DS7JXH9M\8525468673_aa3240bf5b_z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13" y="5073551"/>
            <a:ext cx="123874" cy="1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936919" y="5008530"/>
            <a:ext cx="411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</a:t>
            </a:r>
            <a:endParaRPr lang="en-US" sz="1050" b="1" dirty="0" err="1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54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THANK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Basic 2015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2015</Template>
  <TotalTime>236</TotalTime>
  <Words>759</Words>
  <Application>Microsoft Office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UL Basic 2015</vt:lpstr>
      <vt:lpstr>CAR 143914135</vt:lpstr>
      <vt:lpstr>CAR 143914135</vt:lpstr>
      <vt:lpstr>CAR 143914135</vt:lpstr>
      <vt:lpstr>CAR 143914135</vt:lpstr>
      <vt:lpstr>CAR 143914135</vt:lpstr>
      <vt:lpstr>CAR 143914135</vt:lpstr>
      <vt:lpstr>CAR 143914135</vt:lpstr>
      <vt:lpstr>CAR 143914135</vt:lpstr>
      <vt:lpstr>THANK YOU.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 143914135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Navarrete, Rebeca</dc:creator>
  <cp:lastModifiedBy>Cheryl Adams</cp:lastModifiedBy>
  <cp:revision>18</cp:revision>
  <dcterms:created xsi:type="dcterms:W3CDTF">2015-05-29T20:37:15Z</dcterms:created>
  <dcterms:modified xsi:type="dcterms:W3CDTF">2015-06-15T15:29:03Z</dcterms:modified>
</cp:coreProperties>
</file>