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3" d="100"/>
          <a:sy n="83" d="100"/>
        </p:scale>
        <p:origin x="-75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1D1C6B-FC17-4F2E-86E5-FCD7DA27FB0F}" type="datetimeFigureOut">
              <a:rPr lang="en-US" smtClean="0"/>
              <a:t>3/13/2015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386CB-F8F7-49D8-ADAD-B7797FE14D57}" type="slidenum">
              <a:rPr lang="en-US" smtClean="0"/>
              <a:t>‹#›</a:t>
            </a:fld>
            <a:endParaRPr lang="en-US"/>
          </a:p>
        </p:txBody>
      </p:sp>
    </p:spTree>
    <p:extLst>
      <p:ext uri="{BB962C8B-B14F-4D97-AF65-F5344CB8AC3E}">
        <p14:creationId xmlns:p14="http://schemas.microsoft.com/office/powerpoint/2010/main" val="887190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like us to look at CAR 143913175 today as an example of an exemplary CAR.</a:t>
            </a:r>
            <a:endParaRPr lang="en-US" dirty="0"/>
          </a:p>
        </p:txBody>
      </p:sp>
      <p:sp>
        <p:nvSpPr>
          <p:cNvPr id="4" name="Slide Number Placeholder 3"/>
          <p:cNvSpPr>
            <a:spLocks noGrp="1"/>
          </p:cNvSpPr>
          <p:nvPr>
            <p:ph type="sldNum" sz="quarter" idx="10"/>
          </p:nvPr>
        </p:nvSpPr>
        <p:spPr/>
        <p:txBody>
          <a:bodyPr/>
          <a:lstStyle/>
          <a:p>
            <a:fld id="{1496EE37-EC5E-4F08-BE00-4E59C7448B41}" type="slidenum">
              <a:rPr lang="en-US" smtClean="0"/>
              <a:pPr/>
              <a:t>1</a:t>
            </a:fld>
            <a:endParaRPr lang="en-US"/>
          </a:p>
        </p:txBody>
      </p:sp>
    </p:spTree>
    <p:extLst>
      <p:ext uri="{BB962C8B-B14F-4D97-AF65-F5344CB8AC3E}">
        <p14:creationId xmlns:p14="http://schemas.microsoft.com/office/powerpoint/2010/main" val="3908473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acronyms</a:t>
            </a:r>
            <a:r>
              <a:rPr lang="en-US" baseline="0" dirty="0" smtClean="0"/>
              <a:t> new to me in this CAR are TAT (Turn Around Time) and ECD (Estimated Completion Date).  </a:t>
            </a:r>
            <a:r>
              <a:rPr lang="en-US" dirty="0" smtClean="0"/>
              <a:t>The CAR Champion included some very helpful guidance for the CAR Owner</a:t>
            </a:r>
            <a:r>
              <a:rPr lang="en-US" baseline="0" dirty="0" smtClean="0"/>
              <a:t> to create their initial response.</a:t>
            </a:r>
            <a:endParaRPr lang="en-US" dirty="0"/>
          </a:p>
        </p:txBody>
      </p:sp>
      <p:sp>
        <p:nvSpPr>
          <p:cNvPr id="4" name="Slide Number Placeholder 3"/>
          <p:cNvSpPr>
            <a:spLocks noGrp="1"/>
          </p:cNvSpPr>
          <p:nvPr>
            <p:ph type="sldNum" sz="quarter" idx="10"/>
          </p:nvPr>
        </p:nvSpPr>
        <p:spPr/>
        <p:txBody>
          <a:bodyPr/>
          <a:lstStyle/>
          <a:p>
            <a:fld id="{1496EE37-EC5E-4F08-BE00-4E59C7448B41}" type="slidenum">
              <a:rPr lang="en-US" smtClean="0"/>
              <a:pPr/>
              <a:t>2</a:t>
            </a:fld>
            <a:endParaRPr lang="en-US"/>
          </a:p>
        </p:txBody>
      </p:sp>
    </p:spTree>
    <p:extLst>
      <p:ext uri="{BB962C8B-B14F-4D97-AF65-F5344CB8AC3E}">
        <p14:creationId xmlns:p14="http://schemas.microsoft.com/office/powerpoint/2010/main" val="358824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CAR Owner expended reasonable effort to identify the stakeholders in detail, note a similar CAR and determine the proper scope.</a:t>
            </a:r>
            <a:r>
              <a:rPr lang="en-US" dirty="0" smtClean="0"/>
              <a:t> They had a detailed </a:t>
            </a:r>
            <a:r>
              <a:rPr lang="en-US" baseline="0" dirty="0" smtClean="0"/>
              <a:t>Analysis that led to a concise root cause statement. Maybe should have asked one more “why” to prevent reoccurrence of the same issue in the future.</a:t>
            </a:r>
            <a:endParaRPr lang="en-US" dirty="0"/>
          </a:p>
        </p:txBody>
      </p:sp>
      <p:sp>
        <p:nvSpPr>
          <p:cNvPr id="4" name="Slide Number Placeholder 3"/>
          <p:cNvSpPr>
            <a:spLocks noGrp="1"/>
          </p:cNvSpPr>
          <p:nvPr>
            <p:ph type="sldNum" sz="quarter" idx="10"/>
          </p:nvPr>
        </p:nvSpPr>
        <p:spPr/>
        <p:txBody>
          <a:bodyPr/>
          <a:lstStyle/>
          <a:p>
            <a:fld id="{1496EE37-EC5E-4F08-BE00-4E59C7448B41}" type="slidenum">
              <a:rPr lang="en-US" smtClean="0"/>
              <a:pPr/>
              <a:t>3</a:t>
            </a:fld>
            <a:endParaRPr lang="en-US"/>
          </a:p>
        </p:txBody>
      </p:sp>
    </p:spTree>
    <p:extLst>
      <p:ext uri="{BB962C8B-B14F-4D97-AF65-F5344CB8AC3E}">
        <p14:creationId xmlns:p14="http://schemas.microsoft.com/office/powerpoint/2010/main" val="4168359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Corrective Action Plan</a:t>
            </a:r>
            <a:r>
              <a:rPr lang="en-US" baseline="0" dirty="0" smtClean="0"/>
              <a:t> is logical and is supported with milestones for each major component.  An evaluation of the training and review program might have been useful.  The CAR was completed and verified within about 30 days from the initial response which would be refreshing.</a:t>
            </a:r>
            <a:endParaRPr lang="en-US" dirty="0"/>
          </a:p>
        </p:txBody>
      </p:sp>
      <p:sp>
        <p:nvSpPr>
          <p:cNvPr id="4" name="Slide Number Placeholder 3"/>
          <p:cNvSpPr>
            <a:spLocks noGrp="1"/>
          </p:cNvSpPr>
          <p:nvPr>
            <p:ph type="sldNum" sz="quarter" idx="10"/>
          </p:nvPr>
        </p:nvSpPr>
        <p:spPr/>
        <p:txBody>
          <a:bodyPr/>
          <a:lstStyle/>
          <a:p>
            <a:fld id="{1496EE37-EC5E-4F08-BE00-4E59C7448B41}" type="slidenum">
              <a:rPr lang="en-US" smtClean="0"/>
              <a:pPr/>
              <a:t>4</a:t>
            </a:fld>
            <a:endParaRPr lang="en-US"/>
          </a:p>
        </p:txBody>
      </p:sp>
    </p:spTree>
    <p:extLst>
      <p:ext uri="{BB962C8B-B14F-4D97-AF65-F5344CB8AC3E}">
        <p14:creationId xmlns:p14="http://schemas.microsoft.com/office/powerpoint/2010/main" val="100302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first milestone some</a:t>
            </a:r>
            <a:r>
              <a:rPr lang="en-US" baseline="0" dirty="0" smtClean="0"/>
              <a:t> of the evidence was presented as links to </a:t>
            </a:r>
            <a:r>
              <a:rPr lang="en-US" baseline="0" dirty="0" err="1" smtClean="0"/>
              <a:t>eCommunication</a:t>
            </a:r>
            <a:r>
              <a:rPr lang="en-US" baseline="0" dirty="0" smtClean="0"/>
              <a:t>.  Maybe </a:t>
            </a:r>
            <a:r>
              <a:rPr lang="en-US" dirty="0" smtClean="0"/>
              <a:t>anyone who would normally review this CAR</a:t>
            </a:r>
            <a:r>
              <a:rPr lang="en-US" baseline="0" dirty="0" smtClean="0"/>
              <a:t> would have </a:t>
            </a:r>
            <a:r>
              <a:rPr lang="en-US" baseline="0" dirty="0" err="1" smtClean="0"/>
              <a:t>eCommuniction</a:t>
            </a:r>
            <a:r>
              <a:rPr lang="en-US" baseline="0" dirty="0" smtClean="0"/>
              <a:t> access but some within UL do not have access (including myself).  Would a screenshot be a better choice?</a:t>
            </a:r>
            <a:endParaRPr lang="en-US" dirty="0"/>
          </a:p>
        </p:txBody>
      </p:sp>
      <p:sp>
        <p:nvSpPr>
          <p:cNvPr id="4" name="Slide Number Placeholder 3"/>
          <p:cNvSpPr>
            <a:spLocks noGrp="1"/>
          </p:cNvSpPr>
          <p:nvPr>
            <p:ph type="sldNum" sz="quarter" idx="10"/>
          </p:nvPr>
        </p:nvSpPr>
        <p:spPr/>
        <p:txBody>
          <a:bodyPr/>
          <a:lstStyle/>
          <a:p>
            <a:fld id="{1496EE37-EC5E-4F08-BE00-4E59C7448B41}" type="slidenum">
              <a:rPr lang="en-US" smtClean="0"/>
              <a:pPr/>
              <a:t>5</a:t>
            </a:fld>
            <a:endParaRPr lang="en-US"/>
          </a:p>
        </p:txBody>
      </p:sp>
    </p:spTree>
    <p:extLst>
      <p:ext uri="{BB962C8B-B14F-4D97-AF65-F5344CB8AC3E}">
        <p14:creationId xmlns:p14="http://schemas.microsoft.com/office/powerpoint/2010/main" val="10030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intro communication from CAR Champion</a:t>
            </a:r>
            <a:r>
              <a:rPr lang="en-US" baseline="0" dirty="0" smtClean="0"/>
              <a:t> to CAR Owner was excellent to provide guidance and offer help.  Since this was a multicultural Champion/Owner it was key that local resources were noted for the CAR Owner.  </a:t>
            </a:r>
            <a:r>
              <a:rPr lang="en-US" dirty="0" smtClean="0"/>
              <a:t>The CAR seemed to flow very nicely from intro</a:t>
            </a:r>
            <a:r>
              <a:rPr lang="en-US" baseline="0" dirty="0" smtClean="0"/>
              <a:t> to verification.  BUT… </a:t>
            </a:r>
            <a:r>
              <a:rPr lang="en-US" dirty="0" smtClean="0"/>
              <a:t>Even Michelangelo sometimes dropped his brush!</a:t>
            </a:r>
            <a:endParaRPr lang="en-US" dirty="0"/>
          </a:p>
        </p:txBody>
      </p:sp>
      <p:sp>
        <p:nvSpPr>
          <p:cNvPr id="4" name="Slide Number Placeholder 3"/>
          <p:cNvSpPr>
            <a:spLocks noGrp="1"/>
          </p:cNvSpPr>
          <p:nvPr>
            <p:ph type="sldNum" sz="quarter" idx="10"/>
          </p:nvPr>
        </p:nvSpPr>
        <p:spPr/>
        <p:txBody>
          <a:bodyPr/>
          <a:lstStyle/>
          <a:p>
            <a:fld id="{1496EE37-EC5E-4F08-BE00-4E59C7448B41}" type="slidenum">
              <a:rPr lang="en-US" smtClean="0"/>
              <a:pPr/>
              <a:t>6</a:t>
            </a:fld>
            <a:endParaRPr lang="en-US"/>
          </a:p>
        </p:txBody>
      </p:sp>
    </p:spTree>
    <p:extLst>
      <p:ext uri="{BB962C8B-B14F-4D97-AF65-F5344CB8AC3E}">
        <p14:creationId xmlns:p14="http://schemas.microsoft.com/office/powerpoint/2010/main" val="10030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CAR Champion Critical Behavior</a:t>
            </a:r>
            <a:r>
              <a:rPr lang="en-US" baseline="0" dirty="0" smtClean="0"/>
              <a:t>s for Success were demonstrated very well.  There is a possibility the Root Cause should have gone one more level to why the staff was not familiar with a key document for their process.  Will this become a Zombie?</a:t>
            </a:r>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7</a:t>
            </a:fld>
            <a:endParaRPr lang="en-US"/>
          </a:p>
        </p:txBody>
      </p:sp>
    </p:spTree>
    <p:extLst>
      <p:ext uri="{BB962C8B-B14F-4D97-AF65-F5344CB8AC3E}">
        <p14:creationId xmlns:p14="http://schemas.microsoft.com/office/powerpoint/2010/main" val="237041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2C43BC-D9CC-419B-8694-A1B1347AA30A}"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218725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C43BC-D9CC-419B-8694-A1B1347AA30A}"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99517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C43BC-D9CC-419B-8694-A1B1347AA30A}"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254704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C43BC-D9CC-419B-8694-A1B1347AA30A}"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206923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C43BC-D9CC-419B-8694-A1B1347AA30A}"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350596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2C43BC-D9CC-419B-8694-A1B1347AA30A}"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59892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2C43BC-D9CC-419B-8694-A1B1347AA30A}" type="datetimeFigureOut">
              <a:rPr lang="en-US" smtClean="0"/>
              <a:t>3/13/2015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307344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2C43BC-D9CC-419B-8694-A1B1347AA30A}" type="datetimeFigureOut">
              <a:rPr lang="en-US" smtClean="0"/>
              <a:t>3/13/2015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1142765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C43BC-D9CC-419B-8694-A1B1347AA30A}" type="datetimeFigureOut">
              <a:rPr lang="en-US" smtClean="0"/>
              <a:t>3/13/2015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312503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C43BC-D9CC-419B-8694-A1B1347AA30A}"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141325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C43BC-D9CC-419B-8694-A1B1347AA30A}"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3E12D-9F40-4609-99F1-82D51E292C51}" type="slidenum">
              <a:rPr lang="en-US" smtClean="0"/>
              <a:t>‹#›</a:t>
            </a:fld>
            <a:endParaRPr lang="en-US"/>
          </a:p>
        </p:txBody>
      </p:sp>
    </p:spTree>
    <p:extLst>
      <p:ext uri="{BB962C8B-B14F-4D97-AF65-F5344CB8AC3E}">
        <p14:creationId xmlns:p14="http://schemas.microsoft.com/office/powerpoint/2010/main" val="261839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C43BC-D9CC-419B-8694-A1B1347AA30A}" type="datetimeFigureOut">
              <a:rPr lang="en-US" smtClean="0"/>
              <a:t>3/13/2015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3E12D-9F40-4609-99F1-82D51E292C51}" type="slidenum">
              <a:rPr lang="en-US" smtClean="0"/>
              <a:t>‹#›</a:t>
            </a:fld>
            <a:endParaRPr lang="en-US"/>
          </a:p>
        </p:txBody>
      </p:sp>
    </p:spTree>
    <p:extLst>
      <p:ext uri="{BB962C8B-B14F-4D97-AF65-F5344CB8AC3E}">
        <p14:creationId xmlns:p14="http://schemas.microsoft.com/office/powerpoint/2010/main" val="3635651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dirty="0">
                <a:latin typeface="Arial" pitchFamily="34" charset="0"/>
                <a:ea typeface="ＭＳ Ｐゴシック" pitchFamily="34" charset="-128"/>
              </a:rPr>
              <a:t>CAR </a:t>
            </a:r>
            <a:r>
              <a:rPr lang="en-US" dirty="0" smtClean="0"/>
              <a:t>143913175</a:t>
            </a:r>
            <a:r>
              <a:rPr lang="en-US" dirty="0" smtClean="0">
                <a:latin typeface="Arial" pitchFamily="34" charset="0"/>
                <a:ea typeface="ＭＳ Ｐゴシック" pitchFamily="34" charset="-128"/>
              </a:rPr>
              <a:t> </a:t>
            </a:r>
            <a:r>
              <a:rPr lang="en-US" dirty="0">
                <a:latin typeface="Arial" pitchFamily="34" charset="0"/>
                <a:ea typeface="ＭＳ Ｐゴシック" pitchFamily="34" charset="-128"/>
              </a:rPr>
              <a:t>Exemplary</a:t>
            </a:r>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val="1800496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part 1</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Shows who took part in the analysis</a:t>
            </a:r>
          </a:p>
          <a:p>
            <a:r>
              <a:rPr lang="en-US" dirty="0" smtClean="0"/>
              <a:t>Realized procedure was not followed, an documented the exact causes</a:t>
            </a:r>
          </a:p>
          <a:p>
            <a:pPr marL="0" indent="0">
              <a:buNone/>
            </a:pP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019425"/>
            <a:ext cx="682942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descr="C:\Users\01390\AppData\Local\Microsoft\Windows\Temporary Internet Files\Content.IE5\ZVXU8NQD\puzzleanalyz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399" y="4191000"/>
            <a:ext cx="181555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98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part 2</a:t>
            </a:r>
            <a:endParaRPr lang="en-US" dirty="0"/>
          </a:p>
        </p:txBody>
      </p:sp>
      <p:sp>
        <p:nvSpPr>
          <p:cNvPr id="4" name="Content Placeholder 3"/>
          <p:cNvSpPr>
            <a:spLocks noGrp="1"/>
          </p:cNvSpPr>
          <p:nvPr>
            <p:ph idx="1"/>
          </p:nvPr>
        </p:nvSpPr>
        <p:spPr/>
        <p:txBody>
          <a:bodyPr/>
          <a:lstStyle/>
          <a:p>
            <a:r>
              <a:rPr lang="en-US" dirty="0" smtClean="0"/>
              <a:t>Used the 5 Why’s and included the question and the answer - perfect</a:t>
            </a:r>
            <a:endParaRPr lang="en-US" dirty="0"/>
          </a:p>
        </p:txBody>
      </p:sp>
      <p:pic>
        <p:nvPicPr>
          <p:cNvPr id="12291" name="Picture 3" descr="C:\Users\01390\AppData\Local\Microsoft\Windows\Temporary Internet Files\Content.IE5\UVID0X5Z\wh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28600"/>
            <a:ext cx="19050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913" y="2895600"/>
            <a:ext cx="6666728"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058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a:t>
            </a:r>
            <a:endParaRPr lang="en-US" dirty="0"/>
          </a:p>
        </p:txBody>
      </p:sp>
      <p:sp>
        <p:nvSpPr>
          <p:cNvPr id="3" name="Content Placeholder 2"/>
          <p:cNvSpPr>
            <a:spLocks noGrp="1"/>
          </p:cNvSpPr>
          <p:nvPr>
            <p:ph idx="1"/>
          </p:nvPr>
        </p:nvSpPr>
        <p:spPr/>
        <p:txBody>
          <a:bodyPr/>
          <a:lstStyle/>
          <a:p>
            <a:r>
              <a:rPr lang="en-US" dirty="0" smtClean="0"/>
              <a:t>Root Cause was a result of the analysis, it flowed nicely from the analysis </a:t>
            </a:r>
          </a:p>
          <a:p>
            <a:endParaRPr lang="en-US" dirty="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99547"/>
            <a:ext cx="65532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descr="C:\Users\01390\AppData\Local\Microsoft\Windows\Temporary Internet Files\Content.IE5\VZ8UBHDG\roots-log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467" y="4021836"/>
            <a:ext cx="3855066" cy="207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860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a:t>Scope of the CAR can be seen in the projects they looked at for containment</a:t>
            </a:r>
          </a:p>
          <a:p>
            <a:r>
              <a:rPr lang="en-US" dirty="0"/>
              <a:t>Typically </a:t>
            </a:r>
            <a:r>
              <a:rPr lang="en-US" dirty="0" smtClean="0"/>
              <a:t>this is put </a:t>
            </a:r>
            <a:r>
              <a:rPr lang="en-US" dirty="0"/>
              <a:t>in analysis, </a:t>
            </a:r>
            <a:r>
              <a:rPr lang="en-US" dirty="0" smtClean="0"/>
              <a:t>but it was  </a:t>
            </a:r>
            <a:r>
              <a:rPr lang="en-US" dirty="0"/>
              <a:t>allowed </a:t>
            </a:r>
            <a:r>
              <a:rPr lang="en-US" dirty="0" smtClean="0"/>
              <a:t> to </a:t>
            </a:r>
            <a:r>
              <a:rPr lang="en-US" dirty="0"/>
              <a:t>be in the containment because they have two containment milestones.  </a:t>
            </a:r>
          </a:p>
          <a:p>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374573"/>
            <a:ext cx="150590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468702"/>
            <a:ext cx="66675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635" y="5208010"/>
            <a:ext cx="65817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323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Containment</a:t>
            </a:r>
          </a:p>
          <a:p>
            <a:r>
              <a:rPr lang="en-US" dirty="0" smtClean="0"/>
              <a:t>Corrective Action</a:t>
            </a:r>
          </a:p>
          <a:p>
            <a:r>
              <a:rPr lang="en-US" dirty="0" smtClean="0"/>
              <a:t>Verification</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01876"/>
            <a:ext cx="7162800" cy="3520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descr="C:\Users\01390\AppData\Local\Microsoft\Windows\Temporary Internet Files\Content.IE5\VZ8UBHDG\milestone-little-man-reach-jump-over-word-reach-way-point-objective-concept-3116828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248" y="457200"/>
            <a:ext cx="2209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62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Corrective Action Milestone</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Indicated the customer would be contacted, and the document to the customer is in the milestone</a:t>
            </a:r>
          </a:p>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07" y="3048000"/>
            <a:ext cx="7315200" cy="3321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descr="C:\Users\01390\AppData\Local\Microsoft\Windows\Temporary Internet Files\Content.IE5\3K5ON5RB\64px-Correct.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1021" y="2530365"/>
            <a:ext cx="1492469" cy="149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4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Milestone – part 1</a:t>
            </a:r>
            <a:endParaRPr lang="en-US" dirty="0"/>
          </a:p>
        </p:txBody>
      </p:sp>
      <p:sp>
        <p:nvSpPr>
          <p:cNvPr id="3" name="Content Placeholder 2"/>
          <p:cNvSpPr>
            <a:spLocks noGrp="1"/>
          </p:cNvSpPr>
          <p:nvPr>
            <p:ph idx="1"/>
          </p:nvPr>
        </p:nvSpPr>
        <p:spPr/>
        <p:txBody>
          <a:bodyPr/>
          <a:lstStyle/>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53942"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descr="C:\Users\01390\AppData\Local\Microsoft\Windows\Temporary Internet Files\Content.IE5\DU2T10LY\2363-training-glass[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3429000"/>
            <a:ext cx="2514600" cy="166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47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Milestone – part 2</a:t>
            </a:r>
            <a:endParaRPr lang="en-US" dirty="0"/>
          </a:p>
        </p:txBody>
      </p:sp>
      <p:sp>
        <p:nvSpPr>
          <p:cNvPr id="3" name="Content Placeholder 2"/>
          <p:cNvSpPr>
            <a:spLocks noGrp="1"/>
          </p:cNvSpPr>
          <p:nvPr>
            <p:ph idx="1"/>
          </p:nvPr>
        </p:nvSpPr>
        <p:spPr/>
        <p:txBody>
          <a:bodyPr/>
          <a:lstStyle/>
          <a:p>
            <a:r>
              <a:rPr lang="en-US" dirty="0" smtClean="0"/>
              <a:t>Included was a list of who was trained including the person who was not there and how they got trained.</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352800"/>
            <a:ext cx="73056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descr="C:\Users\01390\AppData\Local\Microsoft\Windows\Temporary Internet Files\Content.IE5\QJY8W7HX\training_ic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4895850"/>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41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Milestone – part 3</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Email shows exactly what was discussed and the CAR it pertained to</a:t>
            </a:r>
          </a:p>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7543800" cy="3644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descr="C:\Users\01390\AppData\Local\Microsoft\Windows\Temporary Internet Files\Content.IE5\ZVXU8NQD\training_icon[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905000"/>
            <a:ext cx="1607191"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42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Milestone</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10 Random projects selected</a:t>
            </a:r>
          </a:p>
          <a:p>
            <a:r>
              <a:rPr lang="en-US" dirty="0" smtClean="0"/>
              <a:t>Same CCN as the one in the CAR</a:t>
            </a:r>
          </a:p>
          <a:p>
            <a:r>
              <a:rPr lang="en-US" dirty="0" smtClean="0"/>
              <a:t>Projects sampled were from different handlers</a:t>
            </a: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48" y="3302875"/>
            <a:ext cx="7772400" cy="3359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descr="C:\Users\01390\AppData\Local\Microsoft\Windows\Temporary Internet Files\Content.IE5\3K5ON5RB\Check_Mark_and_Box[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1648" y="1201464"/>
            <a:ext cx="1524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5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395F58F-3CE4-48B8-B001-375E07F29C52}" type="slidenum">
              <a:rPr lang="en-US" smtClean="0"/>
              <a:pPr/>
              <a:t>2</a:t>
            </a:fld>
            <a:endParaRPr lang="en-US"/>
          </a:p>
        </p:txBody>
      </p:sp>
      <p:sp>
        <p:nvSpPr>
          <p:cNvPr id="4" name="Left Arrow Callout 3"/>
          <p:cNvSpPr/>
          <p:nvPr/>
        </p:nvSpPr>
        <p:spPr>
          <a:xfrm>
            <a:off x="5529881" y="4953000"/>
            <a:ext cx="3565347"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Great link for the CAR Owner .</a:t>
            </a:r>
          </a:p>
        </p:txBody>
      </p:sp>
      <p:sp>
        <p:nvSpPr>
          <p:cNvPr id="7" name="Left Arrow Callout 6"/>
          <p:cNvSpPr/>
          <p:nvPr/>
        </p:nvSpPr>
        <p:spPr>
          <a:xfrm>
            <a:off x="5508315" y="3102588"/>
            <a:ext cx="3565347"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Accreditor due date and response date are clearly stated.</a:t>
            </a:r>
          </a:p>
        </p:txBody>
      </p:sp>
      <p:sp>
        <p:nvSpPr>
          <p:cNvPr id="8" name="Left Arrow Callout 7"/>
          <p:cNvSpPr/>
          <p:nvPr/>
        </p:nvSpPr>
        <p:spPr>
          <a:xfrm>
            <a:off x="5508315" y="4004899"/>
            <a:ext cx="3565347"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Very helpful instructions to the CAR Owner.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87" y="654298"/>
            <a:ext cx="4889328" cy="5289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Left Arrow Callout 10"/>
          <p:cNvSpPr/>
          <p:nvPr/>
        </p:nvSpPr>
        <p:spPr>
          <a:xfrm>
            <a:off x="5529881" y="2438400"/>
            <a:ext cx="3565347" cy="392722"/>
          </a:xfrm>
          <a:prstGeom prst="leftArrowCallout">
            <a:avLst>
              <a:gd name="adj1" fmla="val 25000"/>
              <a:gd name="adj2" fmla="val 25000"/>
              <a:gd name="adj3" fmla="val 25000"/>
              <a:gd name="adj4" fmla="val 88068"/>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TAT (Turn Around Time)</a:t>
            </a:r>
          </a:p>
          <a:p>
            <a:r>
              <a:rPr lang="en-US" sz="1400" dirty="0" smtClean="0">
                <a:latin typeface="Arial" pitchFamily="34" charset="0"/>
                <a:cs typeface="Arial" pitchFamily="34" charset="0"/>
              </a:rPr>
              <a:t>ECD (Estimated Completion Date)</a:t>
            </a:r>
          </a:p>
        </p:txBody>
      </p:sp>
    </p:spTree>
    <p:extLst>
      <p:ext uri="{BB962C8B-B14F-4D97-AF65-F5344CB8AC3E}">
        <p14:creationId xmlns:p14="http://schemas.microsoft.com/office/powerpoint/2010/main" val="4253589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things to note</a:t>
            </a:r>
            <a:endParaRPr lang="en-US" dirty="0"/>
          </a:p>
        </p:txBody>
      </p:sp>
      <p:sp>
        <p:nvSpPr>
          <p:cNvPr id="3" name="Content Placeholder 2"/>
          <p:cNvSpPr>
            <a:spLocks noGrp="1"/>
          </p:cNvSpPr>
          <p:nvPr>
            <p:ph idx="1"/>
          </p:nvPr>
        </p:nvSpPr>
        <p:spPr/>
        <p:txBody>
          <a:bodyPr/>
          <a:lstStyle/>
          <a:p>
            <a:r>
              <a:rPr lang="en-US" dirty="0" smtClean="0"/>
              <a:t>Effectiveness Indicator is good</a:t>
            </a:r>
          </a:p>
          <a:p>
            <a:endParaRPr lang="en-US" dirty="0"/>
          </a:p>
          <a:p>
            <a:endParaRPr lang="en-US" dirty="0" smtClean="0"/>
          </a:p>
          <a:p>
            <a:r>
              <a:rPr lang="en-US" dirty="0" smtClean="0"/>
              <a:t>No extensions were needed for this CAR</a:t>
            </a:r>
          </a:p>
          <a:p>
            <a:r>
              <a:rPr lang="en-US" dirty="0" smtClean="0"/>
              <a:t>CAR Owner and CAR Champions worked well together</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0"/>
            <a:ext cx="524256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descr="C:\Users\01390\AppData\Local\Microsoft\Windows\Temporary Internet Files\Content.IE5\PTYGZ5HT\music-note-t1046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687114"/>
            <a:ext cx="1699412"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C:\Users\01390\AppData\Local\Microsoft\Windows\Temporary Internet Files\Content.IE5\VZ8UBHDG\post-it-note-451x40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984" y="4648200"/>
            <a:ext cx="24915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342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latin typeface="Arial" pitchFamily="34" charset="0"/>
                <a:cs typeface="Geneva"/>
              </a:rPr>
              <a:t>ECAR Admin CBS’s</a:t>
            </a:r>
          </a:p>
        </p:txBody>
      </p:sp>
      <p:pic>
        <p:nvPicPr>
          <p:cNvPr id="39939"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25663" y="1824038"/>
            <a:ext cx="4892675" cy="4078287"/>
          </a:xfrm>
        </p:spPr>
      </p:pic>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fld id="{47F083C3-49E7-4C3F-A20E-5B131F9EC219}" type="slidenum">
              <a:rPr lang="en-US" smtClean="0"/>
              <a:pPr/>
              <a:t>21</a:t>
            </a:fld>
            <a:endParaRPr lang="en-US" smtClean="0"/>
          </a:p>
        </p:txBody>
      </p:sp>
    </p:spTree>
    <p:extLst>
      <p:ext uri="{BB962C8B-B14F-4D97-AF65-F5344CB8AC3E}">
        <p14:creationId xmlns:p14="http://schemas.microsoft.com/office/powerpoint/2010/main" val="343785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395F58F-3CE4-48B8-B001-375E07F29C52}" type="slidenum">
              <a:rPr lang="en-US" smtClean="0"/>
              <a:pPr/>
              <a:t>3</a:t>
            </a:fld>
            <a:endParaRPr lang="en-US"/>
          </a:p>
        </p:txBody>
      </p:sp>
      <p:sp>
        <p:nvSpPr>
          <p:cNvPr id="4" name="Left Arrow Callout 3"/>
          <p:cNvSpPr/>
          <p:nvPr/>
        </p:nvSpPr>
        <p:spPr>
          <a:xfrm>
            <a:off x="5628261" y="990600"/>
            <a:ext cx="3427352"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Stakeholders identified by name and title in Analysis</a:t>
            </a:r>
          </a:p>
        </p:txBody>
      </p:sp>
      <p:sp>
        <p:nvSpPr>
          <p:cNvPr id="5" name="Left Arrow Callout 4"/>
          <p:cNvSpPr/>
          <p:nvPr/>
        </p:nvSpPr>
        <p:spPr>
          <a:xfrm>
            <a:off x="5614429" y="1524000"/>
            <a:ext cx="3427351"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Good cross reference to other related CAR.</a:t>
            </a:r>
          </a:p>
        </p:txBody>
      </p:sp>
      <p:sp>
        <p:nvSpPr>
          <p:cNvPr id="6" name="Left Arrow Callout 5"/>
          <p:cNvSpPr/>
          <p:nvPr/>
        </p:nvSpPr>
        <p:spPr>
          <a:xfrm>
            <a:off x="5618283" y="2057400"/>
            <a:ext cx="3427351"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Good detail of how scope was determined.</a:t>
            </a:r>
          </a:p>
        </p:txBody>
      </p:sp>
      <p:sp>
        <p:nvSpPr>
          <p:cNvPr id="8" name="Left Arrow Callout 7"/>
          <p:cNvSpPr/>
          <p:nvPr/>
        </p:nvSpPr>
        <p:spPr>
          <a:xfrm>
            <a:off x="5618283" y="5778522"/>
            <a:ext cx="3427351"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Concise root cause statement.</a:t>
            </a:r>
          </a:p>
        </p:txBody>
      </p:sp>
      <p:sp>
        <p:nvSpPr>
          <p:cNvPr id="12" name="Left Arrow Callout 11"/>
          <p:cNvSpPr/>
          <p:nvPr/>
        </p:nvSpPr>
        <p:spPr>
          <a:xfrm>
            <a:off x="5614429" y="5181600"/>
            <a:ext cx="3417373" cy="532311"/>
          </a:xfrm>
          <a:prstGeom prst="leftArrowCallout">
            <a:avLst>
              <a:gd name="adj1" fmla="val 25000"/>
              <a:gd name="adj2" fmla="val 25000"/>
              <a:gd name="adj3" fmla="val 25000"/>
              <a:gd name="adj4" fmla="val 88068"/>
            </a:avLst>
          </a:prstGeom>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solidFill>
                  <a:schemeClr val="tx1"/>
                </a:solidFill>
                <a:latin typeface="Arial" pitchFamily="34" charset="0"/>
                <a:cs typeface="Arial" pitchFamily="34" charset="0"/>
              </a:rPr>
              <a:t>Why were they not aware? Lack of proper training/review program?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01" y="609600"/>
            <a:ext cx="5038228"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544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395F58F-3CE4-48B8-B001-375E07F29C52}" type="slidenum">
              <a:rPr lang="en-US" smtClean="0"/>
              <a:pPr/>
              <a:t>4</a:t>
            </a:fld>
            <a:endParaRPr lang="en-US"/>
          </a:p>
        </p:txBody>
      </p:sp>
      <p:sp>
        <p:nvSpPr>
          <p:cNvPr id="4" name="Left Arrow Callout 3"/>
          <p:cNvSpPr/>
          <p:nvPr/>
        </p:nvSpPr>
        <p:spPr>
          <a:xfrm>
            <a:off x="5505186" y="457200"/>
            <a:ext cx="3549595"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Concise Scope that is explained in Analysis.</a:t>
            </a:r>
          </a:p>
        </p:txBody>
      </p:sp>
      <p:sp>
        <p:nvSpPr>
          <p:cNvPr id="6" name="Left Arrow Callout 5"/>
          <p:cNvSpPr/>
          <p:nvPr/>
        </p:nvSpPr>
        <p:spPr>
          <a:xfrm>
            <a:off x="5505184" y="2875451"/>
            <a:ext cx="3549595"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Milestones correspond to elements of the corrective action plan.</a:t>
            </a:r>
          </a:p>
        </p:txBody>
      </p:sp>
      <p:sp>
        <p:nvSpPr>
          <p:cNvPr id="8" name="Left Arrow Callout 7"/>
          <p:cNvSpPr/>
          <p:nvPr/>
        </p:nvSpPr>
        <p:spPr>
          <a:xfrm>
            <a:off x="5505185" y="4191000"/>
            <a:ext cx="3549595" cy="392722"/>
          </a:xfrm>
          <a:prstGeom prst="leftArrowCallout">
            <a:avLst>
              <a:gd name="adj1" fmla="val 25000"/>
              <a:gd name="adj2" fmla="val 25000"/>
              <a:gd name="adj3" fmla="val 25000"/>
              <a:gd name="adj4" fmla="val 88068"/>
            </a:avLst>
          </a:prstGeom>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solidFill>
                  <a:schemeClr val="bg1"/>
                </a:solidFill>
                <a:latin typeface="Arial" pitchFamily="34" charset="0"/>
                <a:cs typeface="Arial" pitchFamily="34" charset="0"/>
              </a:rPr>
              <a:t>Effectiveness Indicator is logical indication of good corrective actions.</a:t>
            </a:r>
          </a:p>
        </p:txBody>
      </p:sp>
      <p:sp>
        <p:nvSpPr>
          <p:cNvPr id="9" name="Left Arrow Callout 8"/>
          <p:cNvSpPr/>
          <p:nvPr/>
        </p:nvSpPr>
        <p:spPr>
          <a:xfrm>
            <a:off x="5505187" y="5297622"/>
            <a:ext cx="3549595"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Verification executed very quickly.</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33400"/>
            <a:ext cx="4971787"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Left Arrow Callout 10"/>
          <p:cNvSpPr/>
          <p:nvPr/>
        </p:nvSpPr>
        <p:spPr>
          <a:xfrm>
            <a:off x="5505187" y="1333390"/>
            <a:ext cx="3549595" cy="392722"/>
          </a:xfrm>
          <a:prstGeom prst="leftArrowCallout">
            <a:avLst>
              <a:gd name="adj1" fmla="val 25000"/>
              <a:gd name="adj2" fmla="val 25000"/>
              <a:gd name="adj3" fmla="val 25000"/>
              <a:gd name="adj4" fmla="val 88068"/>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latin typeface="Arial" pitchFamily="34" charset="0"/>
                <a:cs typeface="Arial" pitchFamily="34" charset="0"/>
              </a:rPr>
              <a:t>Corrective action plan progresses logically.</a:t>
            </a:r>
          </a:p>
        </p:txBody>
      </p:sp>
      <p:sp>
        <p:nvSpPr>
          <p:cNvPr id="12" name="Left Arrow Callout 11"/>
          <p:cNvSpPr/>
          <p:nvPr/>
        </p:nvSpPr>
        <p:spPr>
          <a:xfrm>
            <a:off x="5496557" y="1905000"/>
            <a:ext cx="3549595" cy="392722"/>
          </a:xfrm>
          <a:prstGeom prst="leftArrowCallout">
            <a:avLst>
              <a:gd name="adj1" fmla="val 25000"/>
              <a:gd name="adj2" fmla="val 25000"/>
              <a:gd name="adj3" fmla="val 25000"/>
              <a:gd name="adj4" fmla="val 88068"/>
            </a:avLst>
          </a:prstGeom>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solidFill>
                  <a:schemeClr val="tx1"/>
                </a:solidFill>
                <a:latin typeface="Arial" pitchFamily="34" charset="0"/>
                <a:cs typeface="Arial" pitchFamily="34" charset="0"/>
              </a:rPr>
              <a:t>Maybe should have updated training/review program.</a:t>
            </a:r>
          </a:p>
        </p:txBody>
      </p:sp>
    </p:spTree>
    <p:extLst>
      <p:ext uri="{BB962C8B-B14F-4D97-AF65-F5344CB8AC3E}">
        <p14:creationId xmlns:p14="http://schemas.microsoft.com/office/powerpoint/2010/main" val="3687028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395F58F-3CE4-48B8-B001-375E07F29C52}" type="slidenum">
              <a:rPr lang="en-US" smtClean="0"/>
              <a:pPr/>
              <a:t>5</a:t>
            </a:fld>
            <a:endParaRPr lang="en-US"/>
          </a:p>
        </p:txBody>
      </p:sp>
      <p:sp>
        <p:nvSpPr>
          <p:cNvPr id="6" name="Left Arrow Callout 5"/>
          <p:cNvSpPr/>
          <p:nvPr/>
        </p:nvSpPr>
        <p:spPr>
          <a:xfrm>
            <a:off x="5581164" y="2667000"/>
            <a:ext cx="3473618" cy="392722"/>
          </a:xfrm>
          <a:prstGeom prst="leftArrowCallout">
            <a:avLst>
              <a:gd name="adj1" fmla="val 25000"/>
              <a:gd name="adj2" fmla="val 25000"/>
              <a:gd name="adj3" fmla="val 25000"/>
              <a:gd name="adj4" fmla="val 88068"/>
            </a:avLst>
          </a:prstGeom>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smtClean="0">
                <a:solidFill>
                  <a:schemeClr val="tx1"/>
                </a:solidFill>
                <a:latin typeface="Arial" pitchFamily="34" charset="0"/>
                <a:cs typeface="Arial" pitchFamily="34" charset="0"/>
              </a:rPr>
              <a:t>Not everyone has access to open links.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572223"/>
            <a:ext cx="4971565" cy="3847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167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395F58F-3CE4-48B8-B001-375E07F29C52}" type="slidenum">
              <a:rPr lang="en-US" smtClean="0"/>
              <a:pPr/>
              <a:t>6</a:t>
            </a:fld>
            <a:endParaRPr lang="en-US"/>
          </a:p>
        </p:txBody>
      </p:sp>
      <p:sp>
        <p:nvSpPr>
          <p:cNvPr id="3" name="TextBox 2"/>
          <p:cNvSpPr txBox="1"/>
          <p:nvPr/>
        </p:nvSpPr>
        <p:spPr>
          <a:xfrm>
            <a:off x="838200" y="4800600"/>
            <a:ext cx="7250286"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400" dirty="0" smtClean="0">
                <a:latin typeface="Arial" pitchFamily="34" charset="0"/>
                <a:cs typeface="Arial" pitchFamily="34" charset="0"/>
              </a:rPr>
              <a:t>Even Michelangelo sometimes dropped his brush!</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7" y="3733800"/>
            <a:ext cx="7326489"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4495800" y="4152900"/>
            <a:ext cx="2743200"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7" y="685800"/>
            <a:ext cx="7329237"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838200" y="2286000"/>
            <a:ext cx="7250286"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latin typeface="Arial" pitchFamily="34" charset="0"/>
                <a:cs typeface="Arial" pitchFamily="34" charset="0"/>
              </a:rPr>
              <a:t>Good introduction to CAR Owner with genuine offer to help as needed. Included local resources for assistance which is key with time difference </a:t>
            </a:r>
            <a:r>
              <a:rPr lang="en-US" smtClean="0">
                <a:latin typeface="Arial" pitchFamily="34" charset="0"/>
                <a:cs typeface="Arial" pitchFamily="34" charset="0"/>
              </a:rPr>
              <a:t>and language </a:t>
            </a:r>
            <a:r>
              <a:rPr lang="en-US" dirty="0" smtClean="0">
                <a:latin typeface="Arial" pitchFamily="34" charset="0"/>
                <a:cs typeface="Arial" pitchFamily="34" charset="0"/>
              </a:rPr>
              <a:t>issues.</a:t>
            </a:r>
          </a:p>
        </p:txBody>
      </p:sp>
    </p:spTree>
    <p:extLst>
      <p:ext uri="{BB962C8B-B14F-4D97-AF65-F5344CB8AC3E}">
        <p14:creationId xmlns:p14="http://schemas.microsoft.com/office/powerpoint/2010/main" val="967645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06968165"/>
              </p:ext>
            </p:extLst>
          </p:nvPr>
        </p:nvGraphicFramePr>
        <p:xfrm>
          <a:off x="692150" y="1150018"/>
          <a:ext cx="7759700" cy="4557963"/>
        </p:xfrm>
        <a:graphic>
          <a:graphicData uri="http://schemas.openxmlformats.org/drawingml/2006/table">
            <a:tbl>
              <a:tblPr/>
              <a:tblGrid>
                <a:gridCol w="3238500"/>
                <a:gridCol w="1130300"/>
                <a:gridCol w="1130300"/>
                <a:gridCol w="1130300"/>
                <a:gridCol w="1130300"/>
              </a:tblGrid>
              <a:tr h="190500">
                <a:tc>
                  <a:txBody>
                    <a:bodyPr/>
                    <a:lstStyle/>
                    <a:p>
                      <a:pPr algn="ctr" fontAlgn="b"/>
                      <a:r>
                        <a:rPr lang="en-US" sz="1400" b="0" i="0" u="none" strike="noStrike" dirty="0">
                          <a:solidFill>
                            <a:srgbClr val="000000"/>
                          </a:solidFill>
                          <a:effectLst/>
                          <a:latin typeface="Calibri"/>
                        </a:rPr>
                        <a:t>CBS Requirements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Need Improve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780">
                <a:tc>
                  <a:txBody>
                    <a:bodyPr/>
                    <a:lstStyle/>
                    <a:p>
                      <a:pPr algn="l" fontAlgn="ctr"/>
                      <a:r>
                        <a:rPr lang="en-US" sz="1000" b="0" i="1" u="none" strike="noStrike" dirty="0">
                          <a:solidFill>
                            <a:srgbClr val="000000"/>
                          </a:solidFill>
                          <a:effectLst/>
                          <a:latin typeface="Times New Roman"/>
                        </a:rPr>
                        <a:t>(C) Extensions are within requirement (&lt;30 days, 3 or less)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algn="l" fontAlgn="ctr"/>
                      <a:r>
                        <a:rPr lang="en-US" sz="1000" b="0" i="1" u="none" strike="noStrike" dirty="0">
                          <a:solidFill>
                            <a:srgbClr val="000000"/>
                          </a:solidFill>
                          <a:effectLst/>
                          <a:latin typeface="Times New Roman"/>
                        </a:rPr>
                        <a:t>(T) Most appropriate ‘category’, ‘type’, ‘geography’ are selected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Facilitates the handling of disputed CARs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(T) Acts on CARs within required timeframe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0480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Analysis shows clear path to root cause and scope; stakeholders identified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21638">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Root cause statement is succinct, reasonable, complete (Shows ‘N/A’ for observations)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5720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Corrective actions fix the objective evidence and other problems found; address entire root cause and scope.  For observations, they do not go beyond fixing the objective evidence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Milestones address containment &amp; owner’s verification; completed per milestone expectations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Verification per requirements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(L) Referenced communications are attached as needed</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L)  Evidence of communication for overdue/escalated CARs and other pertinent concerns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Trains other CAR Champions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sp>
        <p:nvSpPr>
          <p:cNvPr id="5" name="TextBox 4"/>
          <p:cNvSpPr txBox="1"/>
          <p:nvPr/>
        </p:nvSpPr>
        <p:spPr>
          <a:xfrm>
            <a:off x="754811" y="533400"/>
            <a:ext cx="7696200" cy="461665"/>
          </a:xfrm>
          <a:prstGeom prst="rect">
            <a:avLst/>
          </a:prstGeom>
          <a:noFill/>
        </p:spPr>
        <p:txBody>
          <a:bodyPr wrap="square" rtlCol="0">
            <a:spAutoFit/>
          </a:bodyPr>
          <a:lstStyle/>
          <a:p>
            <a:r>
              <a:rPr lang="en-US" sz="2400" b="1" dirty="0" smtClean="0">
                <a:solidFill>
                  <a:srgbClr val="FF0000"/>
                </a:solidFill>
                <a:latin typeface="Arial" pitchFamily="34" charset="0"/>
                <a:cs typeface="Arial" pitchFamily="34" charset="0"/>
              </a:rPr>
              <a:t>CAR 143913175 – CBS Check</a:t>
            </a:r>
          </a:p>
        </p:txBody>
      </p:sp>
    </p:spTree>
    <p:extLst>
      <p:ext uri="{BB962C8B-B14F-4D97-AF65-F5344CB8AC3E}">
        <p14:creationId xmlns:p14="http://schemas.microsoft.com/office/powerpoint/2010/main" val="399627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Exemplary </a:t>
            </a:r>
            <a:r>
              <a:rPr lang="en-US" dirty="0" smtClean="0"/>
              <a:t> - 143913780</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ANSI CAR   &amp;   Finding CAR</a:t>
            </a:r>
          </a:p>
          <a:p>
            <a:r>
              <a:rPr lang="en-US" dirty="0" smtClean="0"/>
              <a:t>Requirements and Non-conformance are clear</a:t>
            </a:r>
          </a:p>
          <a:p>
            <a:r>
              <a:rPr lang="en-US" dirty="0" smtClean="0"/>
              <a:t>Evidence is the project - Fabulous</a:t>
            </a:r>
          </a:p>
          <a:p>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76600"/>
            <a:ext cx="660082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descr="C:\Users\01390\AppData\Local\Microsoft\Windows\Temporary Internet Files\Content.IE5\UVID0X5Z\Good-Job[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938" y="2840717"/>
            <a:ext cx="1634405" cy="171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62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for the CAR Owner</a:t>
            </a:r>
            <a:endParaRPr lang="en-US" dirty="0"/>
          </a:p>
        </p:txBody>
      </p:sp>
      <p:sp>
        <p:nvSpPr>
          <p:cNvPr id="3" name="Content Placeholder 2"/>
          <p:cNvSpPr>
            <a:spLocks noGrp="1"/>
          </p:cNvSpPr>
          <p:nvPr>
            <p:ph idx="1"/>
          </p:nvPr>
        </p:nvSpPr>
        <p:spPr/>
        <p:txBody>
          <a:bodyPr/>
          <a:lstStyle/>
          <a:p>
            <a:r>
              <a:rPr lang="en-US" dirty="0" smtClean="0"/>
              <a:t>Valuable information – including accreditor CAR information which may differ from other CARs.</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743200"/>
            <a:ext cx="5581650" cy="394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descr="C:\Program Files\Microsoft Office\MEDIA\CAGCAT10\j029912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468414"/>
            <a:ext cx="1100023" cy="18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935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915</Words>
  <Application>Microsoft Office PowerPoint</Application>
  <PresentationFormat>On-screen Show (4:3)</PresentationFormat>
  <Paragraphs>136</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CAR 143913175 Exemplary</vt:lpstr>
      <vt:lpstr>PowerPoint Presentation</vt:lpstr>
      <vt:lpstr>PowerPoint Presentation</vt:lpstr>
      <vt:lpstr>PowerPoint Presentation</vt:lpstr>
      <vt:lpstr>PowerPoint Presentation</vt:lpstr>
      <vt:lpstr>PowerPoint Presentation</vt:lpstr>
      <vt:lpstr>PowerPoint Presentation</vt:lpstr>
      <vt:lpstr>Exemplary  - 143913780</vt:lpstr>
      <vt:lpstr>Information for the CAR Owner</vt:lpstr>
      <vt:lpstr>Analysis – part 1</vt:lpstr>
      <vt:lpstr>Analysis – part 2</vt:lpstr>
      <vt:lpstr>Root Cause</vt:lpstr>
      <vt:lpstr>Scope</vt:lpstr>
      <vt:lpstr>Milestones</vt:lpstr>
      <vt:lpstr>Corrective Action Milestone</vt:lpstr>
      <vt:lpstr>Training Milestone – part 1</vt:lpstr>
      <vt:lpstr>Training Milestone – part 2</vt:lpstr>
      <vt:lpstr>Training Milestone – part 3</vt:lpstr>
      <vt:lpstr>Verification Milestone</vt:lpstr>
      <vt:lpstr>Other things to note</vt:lpstr>
      <vt:lpstr>ECAR Admin CBS’s</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 Cheryl</dc:creator>
  <cp:lastModifiedBy>Allison, Cheryl</cp:lastModifiedBy>
  <cp:revision>2</cp:revision>
  <dcterms:created xsi:type="dcterms:W3CDTF">2015-03-13T16:02:02Z</dcterms:created>
  <dcterms:modified xsi:type="dcterms:W3CDTF">2015-03-13T16:04:39Z</dcterms:modified>
</cp:coreProperties>
</file>