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2"/>
  </p:notesMasterIdLst>
  <p:sldIdLst>
    <p:sldId id="310" r:id="rId6"/>
    <p:sldId id="304" r:id="rId7"/>
    <p:sldId id="305" r:id="rId8"/>
    <p:sldId id="306" r:id="rId9"/>
    <p:sldId id="307" r:id="rId10"/>
    <p:sldId id="30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otto, Matthew J." initials="MMJ"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F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56" autoAdjust="0"/>
  </p:normalViewPr>
  <p:slideViewPr>
    <p:cSldViewPr>
      <p:cViewPr>
        <p:scale>
          <a:sx n="82" d="100"/>
          <a:sy n="82" d="100"/>
        </p:scale>
        <p:origin x="-821"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36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0AAC1-E286-415E-883C-FA03F3B2C571}" type="datetimeFigureOut">
              <a:rPr lang="en-US" smtClean="0"/>
              <a:t>12/14/2016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0F071-0E37-4E22-AD79-36A170E96B4D}" type="slidenum">
              <a:rPr lang="en-US" smtClean="0"/>
              <a:t>‹#›</a:t>
            </a:fld>
            <a:endParaRPr lang="en-US" dirty="0"/>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a:t>
            </a:r>
            <a:r>
              <a:rPr lang="en-US" dirty="0" smtClean="0"/>
              <a:t>163915755 Observation</a:t>
            </a:r>
            <a:endParaRPr lang="en-US" dirty="0"/>
          </a:p>
        </p:txBody>
      </p:sp>
    </p:spTree>
    <p:extLst>
      <p:ext uri="{BB962C8B-B14F-4D97-AF65-F5344CB8AC3E}">
        <p14:creationId xmlns:p14="http://schemas.microsoft.com/office/powerpoint/2010/main" val="2350412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5943600" cy="1143000"/>
          </a:xfrm>
        </p:spPr>
        <p:txBody>
          <a:bodyPr/>
          <a:lstStyle/>
          <a:p>
            <a:r>
              <a:rPr lang="en-US" dirty="0" smtClean="0"/>
              <a:t>CAR 16915755</a:t>
            </a:r>
            <a:endParaRPr lang="en-US" dirty="0"/>
          </a:p>
        </p:txBody>
      </p:sp>
      <p:sp>
        <p:nvSpPr>
          <p:cNvPr id="3" name="Content Placeholder 2"/>
          <p:cNvSpPr>
            <a:spLocks noGrp="1"/>
          </p:cNvSpPr>
          <p:nvPr>
            <p:ph idx="1"/>
          </p:nvPr>
        </p:nvSpPr>
        <p:spPr>
          <a:xfrm>
            <a:off x="685800" y="1905000"/>
            <a:ext cx="7620000" cy="3200400"/>
          </a:xfrm>
        </p:spPr>
        <p:txBody>
          <a:bodyPr>
            <a:normAutofit fontScale="55000" lnSpcReduction="20000"/>
          </a:bodyPr>
          <a:lstStyle/>
          <a:p>
            <a:endParaRPr lang="en-US" dirty="0"/>
          </a:p>
          <a:p>
            <a:r>
              <a:rPr lang="en-US" b="0" dirty="0">
                <a:solidFill>
                  <a:srgbClr val="002060"/>
                </a:solidFill>
              </a:rPr>
              <a:t>Requirement:	5.4.7.2.a When computers or automated equipment are used for the acquisition, processing, recording, reporting, storage or retrieval of test or calibration data, the laboratory shall ensure that:</a:t>
            </a:r>
            <a:br>
              <a:rPr lang="en-US" b="0" dirty="0">
                <a:solidFill>
                  <a:srgbClr val="002060"/>
                </a:solidFill>
              </a:rPr>
            </a:br>
            <a:r>
              <a:rPr lang="en-US" b="0" dirty="0">
                <a:solidFill>
                  <a:srgbClr val="002060"/>
                </a:solidFill>
              </a:rPr>
              <a:t>a) computer software developed by the user is documented in sufficient detail and is suitably validated as being adequate for use;	</a:t>
            </a:r>
          </a:p>
          <a:p>
            <a:r>
              <a:rPr lang="en-US" b="0" dirty="0">
                <a:solidFill>
                  <a:srgbClr val="002060"/>
                </a:solidFill>
              </a:rPr>
              <a:t>					</a:t>
            </a:r>
          </a:p>
          <a:p>
            <a:r>
              <a:rPr lang="en-US" b="0" dirty="0">
                <a:solidFill>
                  <a:srgbClr val="002060"/>
                </a:solidFill>
              </a:rPr>
              <a:t>Non-Conformance:	The Multi-Channel Temperature and Power v14 program is used as data acquisition software for Energy Efficiency Commercial Refrigerator testing.  There is no evidence there has been any software validation before implementation. </a:t>
            </a:r>
            <a:br>
              <a:rPr lang="en-US" b="0" dirty="0">
                <a:solidFill>
                  <a:srgbClr val="002060"/>
                </a:solidFill>
              </a:rPr>
            </a:br>
            <a:r>
              <a:rPr lang="en-US" b="0" dirty="0">
                <a:solidFill>
                  <a:srgbClr val="002060"/>
                </a:solidFill>
              </a:rPr>
              <a:t>2 of 5 excel datasheet calculations reviewed had no evidence of the calculations being validated.   	</a:t>
            </a:r>
          </a:p>
          <a:p>
            <a:r>
              <a:rPr lang="en-US" b="0" dirty="0">
                <a:solidFill>
                  <a:srgbClr val="002060"/>
                </a:solidFill>
              </a:rPr>
              <a:t>					</a:t>
            </a:r>
          </a:p>
          <a:p>
            <a:r>
              <a:rPr lang="en-US" b="0" dirty="0">
                <a:solidFill>
                  <a:srgbClr val="002060"/>
                </a:solidFill>
              </a:rPr>
              <a:t>Objective Evidence:	Interview with Quality and Reliability Manager that created the program did not perform any validation of the software program. </a:t>
            </a:r>
            <a:br>
              <a:rPr lang="en-US" b="0" dirty="0">
                <a:solidFill>
                  <a:srgbClr val="002060"/>
                </a:solidFill>
              </a:rPr>
            </a:br>
            <a:r>
              <a:rPr lang="en-US" b="0" dirty="0">
                <a:solidFill>
                  <a:srgbClr val="002060"/>
                </a:solidFill>
              </a:rPr>
              <a:t>Engineering Manager, showed the handwritten calculations to show validation for datasheet calculations, these handwritten calculations were not available for all spreadsheets. Datasheets missing hand calculations were: Refrigeration and Hot Food Cabinet.  	</a:t>
            </a:r>
          </a:p>
          <a:p>
            <a:r>
              <a:rPr lang="en-US" b="0" dirty="0">
                <a:solidFill>
                  <a:srgbClr val="002060"/>
                </a:solidFill>
              </a:rPr>
              <a:t>					</a:t>
            </a:r>
          </a:p>
          <a:p>
            <a:r>
              <a:rPr lang="en-US" b="0" dirty="0">
                <a:solidFill>
                  <a:srgbClr val="002060"/>
                </a:solidFill>
              </a:rPr>
              <a:t>Attachments/Comments:					</a:t>
            </a:r>
          </a:p>
          <a:p>
            <a:r>
              <a:rPr lang="en-US" b="0" dirty="0">
                <a:solidFill>
                  <a:srgbClr val="002060"/>
                </a:solidFill>
              </a:rPr>
              <a:t>					</a:t>
            </a:r>
          </a:p>
          <a:p>
            <a:r>
              <a:rPr lang="en-US" b="0" dirty="0">
                <a:solidFill>
                  <a:srgbClr val="002060"/>
                </a:solidFill>
              </a:rPr>
              <a:t>    	</a:t>
            </a:r>
          </a:p>
          <a:p>
            <a:r>
              <a:rPr lang="en-US" b="0" dirty="0">
                <a:solidFill>
                  <a:srgbClr val="002060"/>
                </a:solidFill>
              </a:rPr>
              <a:t>					</a:t>
            </a:r>
          </a:p>
          <a:p>
            <a:r>
              <a:rPr lang="en-US" b="0" dirty="0">
                <a:solidFill>
                  <a:srgbClr val="002060"/>
                </a:solidFill>
              </a:rPr>
              <a:t>Standard Category:	Methods and Method Validation		Owner’s Org./Function:	Commercial and Industrial – Laboratories</a:t>
            </a:r>
            <a:r>
              <a:rPr lang="en-US" b="0" dirty="0"/>
              <a:t>	</a:t>
            </a:r>
          </a:p>
          <a:p>
            <a:endParaRPr lang="en-US" dirty="0"/>
          </a:p>
        </p:txBody>
      </p:sp>
      <p:sp>
        <p:nvSpPr>
          <p:cNvPr id="4" name="Rectangular Callout 3"/>
          <p:cNvSpPr/>
          <p:nvPr/>
        </p:nvSpPr>
        <p:spPr>
          <a:xfrm>
            <a:off x="1532709" y="5791200"/>
            <a:ext cx="914400" cy="612648"/>
          </a:xfrm>
          <a:prstGeom prst="wedgeRectCallou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1"/>
                </a:solidFill>
                <a:latin typeface="Arial" pitchFamily="34" charset="0"/>
                <a:cs typeface="Arial" pitchFamily="34" charset="0"/>
              </a:rPr>
              <a:t>Add a note re OOT analysis milestone.</a:t>
            </a:r>
          </a:p>
        </p:txBody>
      </p:sp>
    </p:spTree>
    <p:extLst>
      <p:ext uri="{BB962C8B-B14F-4D97-AF65-F5344CB8AC3E}">
        <p14:creationId xmlns:p14="http://schemas.microsoft.com/office/powerpoint/2010/main" val="264653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163915755</a:t>
            </a:r>
            <a:endParaRPr lang="en-US" dirty="0"/>
          </a:p>
        </p:txBody>
      </p:sp>
      <p:sp>
        <p:nvSpPr>
          <p:cNvPr id="3" name="Content Placeholder 2"/>
          <p:cNvSpPr>
            <a:spLocks noGrp="1"/>
          </p:cNvSpPr>
          <p:nvPr>
            <p:ph idx="1"/>
          </p:nvPr>
        </p:nvSpPr>
        <p:spPr>
          <a:xfrm>
            <a:off x="1447800" y="2895600"/>
            <a:ext cx="7239000" cy="1904999"/>
          </a:xfrm>
        </p:spPr>
        <p:txBody>
          <a:bodyPr>
            <a:normAutofit fontScale="77500" lnSpcReduction="20000"/>
          </a:bodyPr>
          <a:lstStyle/>
          <a:p>
            <a:r>
              <a:rPr lang="en-US" b="0" dirty="0"/>
              <a:t>2016/03/18 01:51:26 PM - Comments - Hi Mo, This CAR is coming due for a Response by the end of the day. Please submit your response with the action items and due dates, or a request for an extension by the end of the day. If this is not completed, the CAR will escalate. Let me know if we need to discuss. Jeff by Jeffrey Follett (Administrator</a:t>
            </a:r>
            <a:r>
              <a:rPr lang="en-US" b="0" dirty="0" smtClean="0"/>
              <a:t>)</a:t>
            </a:r>
          </a:p>
          <a:p>
            <a:r>
              <a:rPr lang="en-US" b="0" dirty="0"/>
              <a:t/>
            </a:r>
            <a:br>
              <a:rPr lang="en-US" b="0" dirty="0"/>
            </a:br>
            <a:r>
              <a:rPr lang="en-US" b="0" dirty="0"/>
              <a:t/>
            </a:r>
            <a:br>
              <a:rPr lang="en-US" b="0" dirty="0"/>
            </a:br>
            <a:r>
              <a:rPr lang="en-US" b="0" dirty="0"/>
              <a:t>2016/03/18 02:28:40 PM - Response Date Extension From 2016/03/18 To 2016/04/18 by </a:t>
            </a:r>
            <a:r>
              <a:rPr lang="en-US" b="0" dirty="0" err="1"/>
              <a:t>Moriam</a:t>
            </a:r>
            <a:r>
              <a:rPr lang="en-US" b="0" dirty="0"/>
              <a:t> </a:t>
            </a:r>
            <a:r>
              <a:rPr lang="en-US" b="0" dirty="0" err="1"/>
              <a:t>Raji</a:t>
            </a:r>
            <a:r>
              <a:rPr lang="en-US" b="0" dirty="0"/>
              <a:t> (Owner)</a:t>
            </a:r>
            <a:br>
              <a:rPr lang="en-US" b="0" dirty="0"/>
            </a:br>
            <a:r>
              <a:rPr lang="en-US" b="0" dirty="0"/>
              <a:t>Reason - Meeting with all stakeholders to Review the Software to verify if program computes calculations in order to proceed.</a:t>
            </a:r>
            <a:endParaRPr lang="en-US" dirty="0"/>
          </a:p>
        </p:txBody>
      </p:sp>
      <p:sp>
        <p:nvSpPr>
          <p:cNvPr id="4" name="TextBox 3"/>
          <p:cNvSpPr txBox="1"/>
          <p:nvPr/>
        </p:nvSpPr>
        <p:spPr>
          <a:xfrm>
            <a:off x="609600" y="2895600"/>
            <a:ext cx="685800" cy="215444"/>
          </a:xfrm>
          <a:prstGeom prst="rect">
            <a:avLst/>
          </a:prstGeom>
          <a:noFill/>
        </p:spPr>
        <p:txBody>
          <a:bodyPr wrap="square" rtlCol="0">
            <a:spAutoFit/>
          </a:bodyPr>
          <a:lstStyle/>
          <a:p>
            <a:endParaRPr lang="en-US" sz="800" dirty="0" err="1" smtClean="0">
              <a:latin typeface="Arial" pitchFamily="34" charset="0"/>
              <a:cs typeface="Arial" pitchFamily="34" charset="0"/>
            </a:endParaRPr>
          </a:p>
        </p:txBody>
      </p:sp>
      <p:sp>
        <p:nvSpPr>
          <p:cNvPr id="5" name="Rounded Rectangular Callout 4"/>
          <p:cNvSpPr/>
          <p:nvPr/>
        </p:nvSpPr>
        <p:spPr>
          <a:xfrm>
            <a:off x="169817" y="3204493"/>
            <a:ext cx="1371600" cy="1295400"/>
          </a:xfrm>
          <a:prstGeom prst="wedgeRoundRectCallout">
            <a:avLst>
              <a:gd name="adj1" fmla="val 62342"/>
              <a:gd name="adj2" fmla="val -21534"/>
              <a:gd name="adj3" fmla="val 16667"/>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TextBox 7"/>
          <p:cNvSpPr txBox="1"/>
          <p:nvPr/>
        </p:nvSpPr>
        <p:spPr>
          <a:xfrm>
            <a:off x="583553" y="3429000"/>
            <a:ext cx="1071127" cy="846386"/>
          </a:xfrm>
          <a:prstGeom prst="rect">
            <a:avLst/>
          </a:prstGeom>
          <a:noFill/>
        </p:spPr>
        <p:txBody>
          <a:bodyPr wrap="none" rtlCol="0">
            <a:spAutoFit/>
          </a:bodyPr>
          <a:lstStyle/>
          <a:p>
            <a:r>
              <a:rPr lang="en-US" sz="1000" dirty="0" smtClean="0">
                <a:latin typeface="Arial" pitchFamily="34" charset="0"/>
                <a:cs typeface="Arial" pitchFamily="34" charset="0"/>
              </a:rPr>
              <a:t>Good reminder </a:t>
            </a:r>
          </a:p>
          <a:p>
            <a:r>
              <a:rPr lang="en-US" sz="1000" dirty="0" smtClean="0">
                <a:latin typeface="Arial" pitchFamily="34" charset="0"/>
                <a:cs typeface="Arial" pitchFamily="34" charset="0"/>
              </a:rPr>
              <a:t>To Owner</a:t>
            </a:r>
          </a:p>
          <a:p>
            <a:endParaRPr lang="en-US" sz="900" dirty="0">
              <a:latin typeface="Arial" pitchFamily="34" charset="0"/>
              <a:cs typeface="Arial" pitchFamily="34" charset="0"/>
            </a:endParaRPr>
          </a:p>
          <a:p>
            <a:r>
              <a:rPr lang="en-US" sz="1000" dirty="0" smtClean="0">
                <a:latin typeface="Arial" pitchFamily="34" charset="0"/>
                <a:cs typeface="Arial" pitchFamily="34" charset="0"/>
              </a:rPr>
              <a:t>31 day </a:t>
            </a:r>
          </a:p>
          <a:p>
            <a:r>
              <a:rPr lang="en-US" sz="1000" dirty="0" smtClean="0">
                <a:latin typeface="Arial" pitchFamily="34" charset="0"/>
                <a:cs typeface="Arial" pitchFamily="34" charset="0"/>
              </a:rPr>
              <a:t>extension</a:t>
            </a:r>
          </a:p>
        </p:txBody>
      </p:sp>
    </p:spTree>
    <p:extLst>
      <p:ext uri="{BB962C8B-B14F-4D97-AF65-F5344CB8AC3E}">
        <p14:creationId xmlns:p14="http://schemas.microsoft.com/office/powerpoint/2010/main" val="61086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16915755</a:t>
            </a:r>
            <a:endParaRPr lang="en-US" dirty="0"/>
          </a:p>
        </p:txBody>
      </p:sp>
      <p:sp>
        <p:nvSpPr>
          <p:cNvPr id="3" name="Content Placeholder 2"/>
          <p:cNvSpPr>
            <a:spLocks noGrp="1"/>
          </p:cNvSpPr>
          <p:nvPr>
            <p:ph idx="1"/>
          </p:nvPr>
        </p:nvSpPr>
        <p:spPr>
          <a:xfrm>
            <a:off x="1828800" y="2743200"/>
            <a:ext cx="6858000" cy="3416299"/>
          </a:xfrm>
        </p:spPr>
        <p:txBody>
          <a:bodyPr>
            <a:normAutofit fontScale="92500" lnSpcReduction="10000"/>
          </a:bodyPr>
          <a:lstStyle/>
          <a:p>
            <a:r>
              <a:rPr lang="en-US" b="0" dirty="0"/>
              <a:t>2016/05/26 04:52:16 PM - The milestone- 'If calculations are </a:t>
            </a:r>
            <a:r>
              <a:rPr lang="en-US" b="0" dirty="0" smtClean="0"/>
              <a:t>involved</a:t>
            </a:r>
            <a:r>
              <a:rPr lang="en-US" b="0" dirty="0"/>
              <a:t>, identify any standards involved and record formulas. ' due date was extended by 35 day(s) by Jeffrey Follett (Administrator</a:t>
            </a:r>
            <a:r>
              <a:rPr lang="en-US" b="0" dirty="0" smtClean="0"/>
              <a:t>)</a:t>
            </a:r>
          </a:p>
          <a:p>
            <a:endParaRPr lang="en-US" b="0" dirty="0"/>
          </a:p>
          <a:p>
            <a:endParaRPr lang="en-US" b="0" dirty="0" smtClean="0"/>
          </a:p>
          <a:p>
            <a:endParaRPr lang="en-US" b="0" dirty="0"/>
          </a:p>
          <a:p>
            <a:r>
              <a:rPr lang="en-US" b="0" dirty="0"/>
              <a:t>2016/07/13 12:31:03 PM - Implementation Approved and Closed by Jeffrey Follett (Administrator)</a:t>
            </a:r>
            <a:br>
              <a:rPr lang="en-US" b="0" dirty="0"/>
            </a:br>
            <a:r>
              <a:rPr lang="en-US" b="0" dirty="0"/>
              <a:t>Comments - CAR is being closed due to information needed to close the final milestone is included in this second-to-last milestone. In addition, the system would not allow me to approve the implementation of the second to last milestone without first requesting and receiving approval for an </a:t>
            </a:r>
            <a:r>
              <a:rPr lang="en-US" b="0" dirty="0" err="1"/>
              <a:t>extention</a:t>
            </a:r>
            <a:r>
              <a:rPr lang="en-US" b="0" dirty="0"/>
              <a:t> of the last milestone since it was already past due. The best way to handle this situation appeared to be to include information needed to close the final milestone, and approve closure of the CAR.</a:t>
            </a:r>
            <a:endParaRPr lang="en-US" dirty="0"/>
          </a:p>
        </p:txBody>
      </p:sp>
      <p:sp>
        <p:nvSpPr>
          <p:cNvPr id="4" name="Rounded Rectangular Callout 3"/>
          <p:cNvSpPr/>
          <p:nvPr/>
        </p:nvSpPr>
        <p:spPr>
          <a:xfrm>
            <a:off x="533400" y="2819400"/>
            <a:ext cx="1219200" cy="990600"/>
          </a:xfrm>
          <a:prstGeom prst="wedgeRoundRectCallout">
            <a:avLst>
              <a:gd name="adj1" fmla="val 61310"/>
              <a:gd name="adj2" fmla="val 8776"/>
              <a:gd name="adj3" fmla="val 1666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5" name="TextBox 4"/>
          <p:cNvSpPr txBox="1"/>
          <p:nvPr/>
        </p:nvSpPr>
        <p:spPr>
          <a:xfrm>
            <a:off x="685800" y="2971800"/>
            <a:ext cx="718131" cy="861774"/>
          </a:xfrm>
          <a:prstGeom prst="rect">
            <a:avLst/>
          </a:prstGeom>
          <a:noFill/>
        </p:spPr>
        <p:txBody>
          <a:bodyPr wrap="square" rtlCol="0">
            <a:spAutoFit/>
          </a:bodyPr>
          <a:lstStyle/>
          <a:p>
            <a:r>
              <a:rPr lang="en-US" sz="1000" dirty="0" smtClean="0">
                <a:latin typeface="Arial" pitchFamily="34" charset="0"/>
                <a:cs typeface="Arial" pitchFamily="34" charset="0"/>
              </a:rPr>
              <a:t>No record of approval for 35 day Ext.</a:t>
            </a:r>
          </a:p>
        </p:txBody>
      </p:sp>
      <p:sp>
        <p:nvSpPr>
          <p:cNvPr id="6" name="Rounded Rectangular Callout 5"/>
          <p:cNvSpPr/>
          <p:nvPr/>
        </p:nvSpPr>
        <p:spPr>
          <a:xfrm>
            <a:off x="457200" y="4495800"/>
            <a:ext cx="1143000" cy="917448"/>
          </a:xfrm>
          <a:prstGeom prst="wedgeRoundRectCallout">
            <a:avLst>
              <a:gd name="adj1" fmla="val 68310"/>
              <a:gd name="adj2" fmla="val -21031"/>
              <a:gd name="adj3" fmla="val 1666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TextBox 6"/>
          <p:cNvSpPr txBox="1"/>
          <p:nvPr/>
        </p:nvSpPr>
        <p:spPr>
          <a:xfrm>
            <a:off x="609600" y="4648200"/>
            <a:ext cx="914400" cy="784830"/>
          </a:xfrm>
          <a:prstGeom prst="rect">
            <a:avLst/>
          </a:prstGeom>
          <a:noFill/>
        </p:spPr>
        <p:txBody>
          <a:bodyPr wrap="square" rtlCol="0">
            <a:spAutoFit/>
          </a:bodyPr>
          <a:lstStyle/>
          <a:p>
            <a:r>
              <a:rPr lang="en-US" sz="900" dirty="0" smtClean="0">
                <a:latin typeface="Arial" pitchFamily="34" charset="0"/>
                <a:cs typeface="Arial" pitchFamily="34" charset="0"/>
              </a:rPr>
              <a:t>Open discussion. Last milestone has no close date.</a:t>
            </a:r>
          </a:p>
        </p:txBody>
      </p:sp>
    </p:spTree>
    <p:extLst>
      <p:ext uri="{BB962C8B-B14F-4D97-AF65-F5344CB8AC3E}">
        <p14:creationId xmlns:p14="http://schemas.microsoft.com/office/powerpoint/2010/main" val="356911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tx1"/>
                </a:solidFill>
              </a:rPr>
              <a:t>Milestones for CAR 163915755 – </a:t>
            </a:r>
            <a:r>
              <a:rPr lang="en-US" sz="1800" b="0" dirty="0" smtClean="0">
                <a:solidFill>
                  <a:schemeClr val="tx1"/>
                </a:solidFill>
              </a:rPr>
              <a:t>Open discussion regarding the CAR Admin making most of the entries into Milestones 1 and 2.</a:t>
            </a:r>
            <a:r>
              <a:rPr lang="en-US" sz="1800" dirty="0" smtClean="0">
                <a:solidFill>
                  <a:schemeClr val="tx1"/>
                </a:solidFill>
              </a:rPr>
              <a:t> </a:t>
            </a:r>
            <a:r>
              <a:rPr lang="en-US" sz="1800" b="0" dirty="0" smtClean="0">
                <a:solidFill>
                  <a:schemeClr val="tx1"/>
                </a:solidFill>
              </a:rPr>
              <a:t>(Entries for M1 shown below.)</a:t>
            </a:r>
            <a:endParaRPr lang="en-US" sz="1800" dirty="0">
              <a:solidFill>
                <a:schemeClr val="tx1"/>
              </a:solidFill>
            </a:endParaRPr>
          </a:p>
        </p:txBody>
      </p:sp>
      <p:sp>
        <p:nvSpPr>
          <p:cNvPr id="3" name="Content Placeholder 2"/>
          <p:cNvSpPr>
            <a:spLocks noGrp="1"/>
          </p:cNvSpPr>
          <p:nvPr>
            <p:ph idx="1"/>
          </p:nvPr>
        </p:nvSpPr>
        <p:spPr>
          <a:xfrm>
            <a:off x="2057400" y="2743200"/>
            <a:ext cx="6096000" cy="3416299"/>
          </a:xfrm>
        </p:spPr>
        <p:txBody>
          <a:bodyPr>
            <a:normAutofit fontScale="92500" lnSpcReduction="10000"/>
          </a:bodyPr>
          <a:lstStyle/>
          <a:p>
            <a:r>
              <a:rPr lang="en-US" b="0" dirty="0"/>
              <a:t>2016/03/24 04:02:34 PM - Milestone Expectation was changed from Screen shots of Software code and verification of formulas and/or verification of software input to output using another calibrated instrument to Screen shots of Software code used in refrigeration and hot food cabinet along with title and revision level. by Jeffrey Follett (Administrator)</a:t>
            </a:r>
            <a:br>
              <a:rPr lang="en-US" b="0" dirty="0"/>
            </a:br>
            <a:r>
              <a:rPr lang="en-US" b="0" dirty="0"/>
              <a:t/>
            </a:r>
            <a:br>
              <a:rPr lang="en-US" b="0" dirty="0"/>
            </a:br>
            <a:r>
              <a:rPr lang="en-US" b="0" dirty="0"/>
              <a:t>2016/04/27 11:46:29 AM - Milestone Expectation was changed from Screen shots of Software code used in refrigeration and hot food cabinet along with title and revision level. to Screen shots of User interface that displays title and version of Software in refrigeration and hot food cabinet data acquisition. by Jeffrey Follett (Administrator)</a:t>
            </a:r>
            <a:br>
              <a:rPr lang="en-US" b="0" dirty="0"/>
            </a:br>
            <a:r>
              <a:rPr lang="en-US" b="0" dirty="0"/>
              <a:t/>
            </a:r>
            <a:br>
              <a:rPr lang="en-US" b="0" dirty="0"/>
            </a:br>
            <a:r>
              <a:rPr lang="en-US" b="0" dirty="0"/>
              <a:t>2016/04/29 03:14:25 PM - Implementation Objective Evidence was added by Jeffrey Follett (Administrator)</a:t>
            </a:r>
            <a:endParaRPr lang="en-US" dirty="0"/>
          </a:p>
        </p:txBody>
      </p:sp>
    </p:spTree>
    <p:extLst>
      <p:ext uri="{BB962C8B-B14F-4D97-AF65-F5344CB8AC3E}">
        <p14:creationId xmlns:p14="http://schemas.microsoft.com/office/powerpoint/2010/main" val="393781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304800"/>
            <a:ext cx="6635409" cy="6465452"/>
          </a:xfrm>
          <a:prstGeom prst="rect">
            <a:avLst/>
          </a:prstGeom>
        </p:spPr>
      </p:pic>
      <p:sp>
        <p:nvSpPr>
          <p:cNvPr id="8" name="5-Point Star 7"/>
          <p:cNvSpPr/>
          <p:nvPr/>
        </p:nvSpPr>
        <p:spPr>
          <a:xfrm>
            <a:off x="6630360" y="2755277"/>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5-Point Star 8"/>
          <p:cNvSpPr/>
          <p:nvPr/>
        </p:nvSpPr>
        <p:spPr>
          <a:xfrm>
            <a:off x="6635409" y="2763986"/>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err="1" smtClean="0">
              <a:latin typeface="Arial" pitchFamily="34" charset="0"/>
              <a:cs typeface="Arial" pitchFamily="34" charset="0"/>
            </a:endParaRPr>
          </a:p>
        </p:txBody>
      </p:sp>
      <p:sp>
        <p:nvSpPr>
          <p:cNvPr id="11" name="5-Point Star 10"/>
          <p:cNvSpPr/>
          <p:nvPr/>
        </p:nvSpPr>
        <p:spPr>
          <a:xfrm>
            <a:off x="6662362" y="3118984"/>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3" name="5-Point Star 12"/>
          <p:cNvSpPr/>
          <p:nvPr/>
        </p:nvSpPr>
        <p:spPr>
          <a:xfrm>
            <a:off x="6635409" y="2755277"/>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 name="5-Point Star 9"/>
          <p:cNvSpPr/>
          <p:nvPr/>
        </p:nvSpPr>
        <p:spPr>
          <a:xfrm>
            <a:off x="6651476" y="3118984"/>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2" name="5-Point Star 11"/>
          <p:cNvSpPr/>
          <p:nvPr/>
        </p:nvSpPr>
        <p:spPr>
          <a:xfrm>
            <a:off x="6630360" y="2763986"/>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5" name="Rectangle 14"/>
          <p:cNvSpPr/>
          <p:nvPr/>
        </p:nvSpPr>
        <p:spPr>
          <a:xfrm>
            <a:off x="6934200" y="3451469"/>
            <a:ext cx="1593999" cy="674566"/>
          </a:xfrm>
          <a:prstGeom prst="rect">
            <a:avLst/>
          </a:prstGeom>
          <a:solidFill>
            <a:schemeClr val="bg1"/>
          </a:solid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pitchFamily="34" charset="0"/>
                <a:cs typeface="Arial" pitchFamily="34" charset="0"/>
              </a:rPr>
              <a:t>Hand calculations showed software was accurate.</a:t>
            </a:r>
          </a:p>
        </p:txBody>
      </p:sp>
      <p:sp>
        <p:nvSpPr>
          <p:cNvPr id="3" name="Rectangle 2"/>
          <p:cNvSpPr/>
          <p:nvPr/>
        </p:nvSpPr>
        <p:spPr>
          <a:xfrm>
            <a:off x="6978320" y="4876800"/>
            <a:ext cx="45719" cy="45719"/>
          </a:xfrm>
          <a:prstGeom prst="rect">
            <a:avLst/>
          </a:prstGeom>
          <a:solidFill>
            <a:schemeClr val="bg1"/>
          </a:solid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557854661"/>
      </p:ext>
    </p:extLst>
  </p:cSld>
  <p:clrMapOvr>
    <a:masterClrMapping/>
  </p:clrMapOvr>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vhes xmlns="cb58fc6b-a52a-4613-b9b2-0318d36d5f91">
      <UserInfo>
        <DisplayName/>
        <AccountId xsi:nil="true"/>
        <AccountType/>
      </UserInfo>
    </vhes>
    <PublishingExpirationDate xmlns="http://schemas.microsoft.com/sharepoint/v3" xsi:nil="true"/>
    <PublishingStartDate xmlns="http://schemas.microsoft.com/sharepoint/v3" xsi:nil="true"/>
    <_dlc_DocId xmlns="2fbb6f77-ffde-44d3-b338-fcc2e522fdaa">5FQ3JUUA4Y2J-2094696745-679</_dlc_DocId>
    <_dlc_DocIdUrl xmlns="2fbb6f77-ffde-44d3-b338-fcc2e522fdaa">
      <Url>https://ul.sharepoint.com/sites/quality/539/_layouts/15/DocIdRedir.aspx?ID=5FQ3JUUA4Y2J-2094696745-679</Url>
      <Description>5FQ3JUUA4Y2J-2094696745-679</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2D1F88AAF789B4FA3C31D590B7FB032" ma:contentTypeVersion="4" ma:contentTypeDescription="Create a new document." ma:contentTypeScope="" ma:versionID="1c8a12e35ba02ad52a7e4bf9ff063784">
  <xsd:schema xmlns:xsd="http://www.w3.org/2001/XMLSchema" xmlns:xs="http://www.w3.org/2001/XMLSchema" xmlns:p="http://schemas.microsoft.com/office/2006/metadata/properties" xmlns:ns1="http://schemas.microsoft.com/sharepoint/v3" xmlns:ns2="2fbb6f77-ffde-44d3-b338-fcc2e522fdaa" xmlns:ns3="5682c419-d90d-4b5e-a8d4-4975ad928f30" xmlns:ns4="cb58fc6b-a52a-4613-b9b2-0318d36d5f91" targetNamespace="http://schemas.microsoft.com/office/2006/metadata/properties" ma:root="true" ma:fieldsID="ce07564d0ad2311c22d62c1990b2024a" ns1:_="" ns2:_="" ns3:_="" ns4:_="">
    <xsd:import namespace="http://schemas.microsoft.com/sharepoint/v3"/>
    <xsd:import namespace="2fbb6f77-ffde-44d3-b338-fcc2e522fdaa"/>
    <xsd:import namespace="5682c419-d90d-4b5e-a8d4-4975ad928f30"/>
    <xsd:import namespace="cb58fc6b-a52a-4613-b9b2-0318d36d5f91"/>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element ref="ns3:SharedWithUsers" minOccurs="0"/>
                <xsd:element ref="ns3:SharedWithDetails" minOccurs="0"/>
                <xsd:element ref="ns4:vh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fbb6f77-ffde-44d3-b338-fcc2e522fda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682c419-d90d-4b5e-a8d4-4975ad928f30"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58fc6b-a52a-4613-b9b2-0318d36d5f91" elementFormDefault="qualified">
    <xsd:import namespace="http://schemas.microsoft.com/office/2006/documentManagement/types"/>
    <xsd:import namespace="http://schemas.microsoft.com/office/infopath/2007/PartnerControls"/>
    <xsd:element name="vhes" ma:index="15" nillable="true" ma:displayName="Person or Group" ma:list="UserInfo" ma:internalName="vhe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E7D70F-BECC-4C4A-9618-7F78C63BAAF8}">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cb58fc6b-a52a-4613-b9b2-0318d36d5f91"/>
    <ds:schemaRef ds:uri="2fbb6f77-ffde-44d3-b338-fcc2e522fdaa"/>
    <ds:schemaRef ds:uri="5682c419-d90d-4b5e-a8d4-4975ad928f30"/>
    <ds:schemaRef ds:uri="http://schemas.microsoft.com/sharepoint/v3"/>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110DF8DD-0DE2-406D-8BBD-D24E9D5C9469}">
  <ds:schemaRefs>
    <ds:schemaRef ds:uri="http://schemas.microsoft.com/sharepoint/events"/>
  </ds:schemaRefs>
</ds:datastoreItem>
</file>

<file path=customXml/itemProps3.xml><?xml version="1.0" encoding="utf-8"?>
<ds:datastoreItem xmlns:ds="http://schemas.openxmlformats.org/officeDocument/2006/customXml" ds:itemID="{0A576F38-36BD-421D-B26D-9623BB44B6CF}">
  <ds:schemaRefs>
    <ds:schemaRef ds:uri="http://schemas.microsoft.com/sharepoint/v3/contenttype/forms"/>
  </ds:schemaRefs>
</ds:datastoreItem>
</file>

<file path=customXml/itemProps4.xml><?xml version="1.0" encoding="utf-8"?>
<ds:datastoreItem xmlns:ds="http://schemas.openxmlformats.org/officeDocument/2006/customXml" ds:itemID="{13F48CBB-FEFF-41D9-B0B2-8F4E96BF13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bb6f77-ffde-44d3-b338-fcc2e522fdaa"/>
    <ds:schemaRef ds:uri="5682c419-d90d-4b5e-a8d4-4975ad928f30"/>
    <ds:schemaRef ds:uri="cb58fc6b-a52a-4613-b9b2-0318d36d5f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UL Basic 2013</Template>
  <TotalTime>1088</TotalTime>
  <Words>260</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ULTemplate</vt:lpstr>
      <vt:lpstr>CAR 163915755 Observation</vt:lpstr>
      <vt:lpstr>CAR 16915755</vt:lpstr>
      <vt:lpstr>CAR 163915755</vt:lpstr>
      <vt:lpstr>CAR 16915755</vt:lpstr>
      <vt:lpstr>Milestones for CAR 163915755 – Open discussion regarding the CAR Admin making most of the entries into Milestones 1 and 2. (Entries for M1 shown below.)</vt:lpstr>
      <vt:lpstr>PowerPoint Presentation</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Cheryl Adams</cp:lastModifiedBy>
  <cp:revision>98</cp:revision>
  <dcterms:created xsi:type="dcterms:W3CDTF">2013-11-16T00:53:42Z</dcterms:created>
  <dcterms:modified xsi:type="dcterms:W3CDTF">2016-12-14T20:04:49Z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0x01010042D1F88AAF789B4FA3C31D590B7FB032</vt:lpwstr>
  </property>
  <property fmtid="{D5CDD505-2E9C-101B-9397-08002B2CF9AE}" pid="3" name="_dlc_DocIdItemGuid">
    <vt:lpwstr>c60a1060-8d74-4788-9956-17320e0ba186</vt:lpwstr>
  </property>
</Properties>
</file>