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7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E3EB2-54BE-44AB-BB59-F29762732509}"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223811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E3EB2-54BE-44AB-BB59-F29762732509}"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78944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E3EB2-54BE-44AB-BB59-F29762732509}"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3860503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27133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E3EB2-54BE-44AB-BB59-F29762732509}"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261391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E3EB2-54BE-44AB-BB59-F29762732509}" type="datetimeFigureOut">
              <a:rPr lang="en-US" smtClean="0"/>
              <a:t>3/13/2015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417701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E3EB2-54BE-44AB-BB59-F29762732509}"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313505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E3EB2-54BE-44AB-BB59-F29762732509}" type="datetimeFigureOut">
              <a:rPr lang="en-US" smtClean="0"/>
              <a:t>3/13/2015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224437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E3EB2-54BE-44AB-BB59-F29762732509}" type="datetimeFigureOut">
              <a:rPr lang="en-US" smtClean="0"/>
              <a:t>3/13/2015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330110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E3EB2-54BE-44AB-BB59-F29762732509}" type="datetimeFigureOut">
              <a:rPr lang="en-US" smtClean="0"/>
              <a:t>3/13/2015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425818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E3EB2-54BE-44AB-BB59-F29762732509}"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297908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E3EB2-54BE-44AB-BB59-F29762732509}" type="datetimeFigureOut">
              <a:rPr lang="en-US" smtClean="0"/>
              <a:t>3/13/2015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9B546-DFBA-45E6-9EBF-CFEDB7D194DA}" type="slidenum">
              <a:rPr lang="en-US" smtClean="0"/>
              <a:t>‹#›</a:t>
            </a:fld>
            <a:endParaRPr lang="en-US"/>
          </a:p>
        </p:txBody>
      </p:sp>
    </p:spTree>
    <p:extLst>
      <p:ext uri="{BB962C8B-B14F-4D97-AF65-F5344CB8AC3E}">
        <p14:creationId xmlns:p14="http://schemas.microsoft.com/office/powerpoint/2010/main" val="148949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E3EB2-54BE-44AB-BB59-F29762732509}" type="datetimeFigureOut">
              <a:rPr lang="en-US" smtClean="0"/>
              <a:t>3/13/2015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9B546-DFBA-45E6-9EBF-CFEDB7D194DA}" type="slidenum">
              <a:rPr lang="en-US" smtClean="0"/>
              <a:t>‹#›</a:t>
            </a:fld>
            <a:endParaRPr lang="en-US"/>
          </a:p>
        </p:txBody>
      </p:sp>
    </p:spTree>
    <p:extLst>
      <p:ext uri="{BB962C8B-B14F-4D97-AF65-F5344CB8AC3E}">
        <p14:creationId xmlns:p14="http://schemas.microsoft.com/office/powerpoint/2010/main" val="84887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143913643</a:t>
            </a:r>
            <a:endParaRPr lang="en-US" dirty="0"/>
          </a:p>
        </p:txBody>
      </p:sp>
      <p:sp>
        <p:nvSpPr>
          <p:cNvPr id="3" name="Content Placeholder 2"/>
          <p:cNvSpPr>
            <a:spLocks noGrp="1"/>
          </p:cNvSpPr>
          <p:nvPr>
            <p:ph idx="1"/>
          </p:nvPr>
        </p:nvSpPr>
        <p:spPr>
          <a:xfrm>
            <a:off x="457200" y="1219200"/>
            <a:ext cx="8229600" cy="2590800"/>
          </a:xfrm>
        </p:spPr>
        <p:txBody>
          <a:bodyPr>
            <a:normAutofit lnSpcReduction="10000"/>
          </a:bodyPr>
          <a:lstStyle/>
          <a:p>
            <a:r>
              <a:rPr lang="en-US" dirty="0" smtClean="0"/>
              <a:t>IQA audit of RTP</a:t>
            </a:r>
          </a:p>
          <a:p>
            <a:r>
              <a:rPr lang="en-US" dirty="0" smtClean="0"/>
              <a:t>Equipment used for measurement and weight was not recorded</a:t>
            </a:r>
          </a:p>
          <a:p>
            <a:r>
              <a:rPr lang="en-US" dirty="0" smtClean="0"/>
              <a:t>4 of 7 projects had this concern </a:t>
            </a:r>
            <a:r>
              <a:rPr lang="en-US" b="1" i="1" dirty="0" smtClean="0">
                <a:solidFill>
                  <a:srgbClr val="00B050"/>
                </a:solidFill>
              </a:rPr>
              <a:t>(excellent addition to the CAR)*</a:t>
            </a:r>
            <a:endParaRPr lang="en-US" b="1" i="1" dirty="0" smtClean="0">
              <a:solidFill>
                <a:schemeClr val="tx2">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601" y="3657600"/>
            <a:ext cx="686736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466" y="228600"/>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06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143913643 – Milestone 1</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10</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1290638"/>
            <a:ext cx="70961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4"/>
          <p:cNvSpPr/>
          <p:nvPr/>
        </p:nvSpPr>
        <p:spPr>
          <a:xfrm>
            <a:off x="5354196" y="5199962"/>
            <a:ext cx="3613534" cy="830110"/>
          </a:xfrm>
          <a:prstGeom prst="wedgeRoundRectCallout">
            <a:avLst>
              <a:gd name="adj1" fmla="val -33071"/>
              <a:gd name="adj2" fmla="val -106710"/>
              <a:gd name="adj3" fmla="val 16667"/>
            </a:avLst>
          </a:prstGeom>
          <a:solidFill>
            <a:srgbClr val="CCFF99"/>
          </a:solidFill>
          <a:ln>
            <a:solidFill>
              <a:schemeClr val="accent6">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600" dirty="0" smtClean="0">
                <a:solidFill>
                  <a:srgbClr val="7030A0"/>
                </a:solidFill>
              </a:rPr>
              <a:t>Containment action has been done with clear implementation objective evidences.</a:t>
            </a:r>
            <a:endParaRPr lang="en-US" sz="1600" dirty="0">
              <a:solidFill>
                <a:srgbClr val="7030A0"/>
              </a:solidFill>
              <a:ea typeface="Times New Roman"/>
              <a:cs typeface="Times New Roman"/>
            </a:endParaRPr>
          </a:p>
        </p:txBody>
      </p:sp>
      <p:sp>
        <p:nvSpPr>
          <p:cNvPr id="8" name="TextBox 7"/>
          <p:cNvSpPr txBox="1"/>
          <p:nvPr/>
        </p:nvSpPr>
        <p:spPr>
          <a:xfrm>
            <a:off x="1023938" y="6267508"/>
            <a:ext cx="7761383"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 addressed containment and completed per milestone expectation.</a:t>
            </a:r>
          </a:p>
        </p:txBody>
      </p:sp>
    </p:spTree>
    <p:extLst>
      <p:ext uri="{BB962C8B-B14F-4D97-AF65-F5344CB8AC3E}">
        <p14:creationId xmlns:p14="http://schemas.microsoft.com/office/powerpoint/2010/main" val="203983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143913643 – </a:t>
            </a:r>
            <a:r>
              <a:rPr lang="en-US" dirty="0"/>
              <a:t>Milestone </a:t>
            </a:r>
            <a:r>
              <a:rPr lang="en-US" dirty="0" smtClean="0"/>
              <a:t>2</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11</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285875"/>
            <a:ext cx="71056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标注 4"/>
          <p:cNvSpPr/>
          <p:nvPr/>
        </p:nvSpPr>
        <p:spPr>
          <a:xfrm>
            <a:off x="3106754" y="5292629"/>
            <a:ext cx="3613534" cy="830110"/>
          </a:xfrm>
          <a:prstGeom prst="wedgeRoundRectCallout">
            <a:avLst>
              <a:gd name="adj1" fmla="val -33071"/>
              <a:gd name="adj2" fmla="val -106710"/>
              <a:gd name="adj3" fmla="val 16667"/>
            </a:avLst>
          </a:prstGeom>
          <a:solidFill>
            <a:schemeClr val="accent5">
              <a:lumMod val="60000"/>
              <a:lumOff val="40000"/>
            </a:schemeClr>
          </a:solidFill>
          <a:ln>
            <a:solidFill>
              <a:srgbClr val="0000FF"/>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600" dirty="0" smtClean="0">
                <a:solidFill>
                  <a:srgbClr val="0000FF"/>
                </a:solidFill>
              </a:rPr>
              <a:t>Verification action has been done with clear implementation objective evidences.</a:t>
            </a:r>
            <a:endParaRPr lang="en-US" sz="1600" dirty="0">
              <a:solidFill>
                <a:srgbClr val="0000FF"/>
              </a:solidFill>
              <a:ea typeface="Times New Roman"/>
              <a:cs typeface="Times New Roman"/>
            </a:endParaRPr>
          </a:p>
        </p:txBody>
      </p:sp>
      <p:sp>
        <p:nvSpPr>
          <p:cNvPr id="11" name="TextBox 10"/>
          <p:cNvSpPr txBox="1"/>
          <p:nvPr/>
        </p:nvSpPr>
        <p:spPr>
          <a:xfrm>
            <a:off x="1023938" y="6267508"/>
            <a:ext cx="7761383"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 addressed Verification and completed per milestone expectation.</a:t>
            </a:r>
          </a:p>
        </p:txBody>
      </p:sp>
    </p:spTree>
    <p:extLst>
      <p:ext uri="{BB962C8B-B14F-4D97-AF65-F5344CB8AC3E}">
        <p14:creationId xmlns:p14="http://schemas.microsoft.com/office/powerpoint/2010/main" val="425276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12</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1865351"/>
            <a:ext cx="71247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p:txBody>
          <a:bodyPr>
            <a:normAutofit fontScale="90000"/>
          </a:bodyPr>
          <a:lstStyle/>
          <a:p>
            <a:r>
              <a:rPr lang="en-US" dirty="0"/>
              <a:t>CAR </a:t>
            </a:r>
            <a:r>
              <a:rPr lang="en-US" dirty="0" smtClean="0"/>
              <a:t>143913643 – CAR Admin Review</a:t>
            </a:r>
            <a:endParaRPr lang="en-US" dirty="0"/>
          </a:p>
        </p:txBody>
      </p:sp>
      <p:sp>
        <p:nvSpPr>
          <p:cNvPr id="6" name="圆角矩形标注 4"/>
          <p:cNvSpPr/>
          <p:nvPr/>
        </p:nvSpPr>
        <p:spPr>
          <a:xfrm>
            <a:off x="6030480" y="4991180"/>
            <a:ext cx="2014970" cy="990979"/>
          </a:xfrm>
          <a:prstGeom prst="wedgeRoundRectCallout">
            <a:avLst>
              <a:gd name="adj1" fmla="val -176947"/>
              <a:gd name="adj2" fmla="val -212737"/>
              <a:gd name="adj3" fmla="val 16667"/>
            </a:avLst>
          </a:prstGeom>
          <a:solidFill>
            <a:srgbClr val="7030A0"/>
          </a:solidFill>
          <a:ln>
            <a:solidFill>
              <a:srgbClr val="FF00FF"/>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600" dirty="0" smtClean="0">
                <a:solidFill>
                  <a:prstClr val="white"/>
                </a:solidFill>
                <a:ea typeface="Times New Roman"/>
                <a:cs typeface="Times New Roman"/>
              </a:rPr>
              <a:t>Correct input of Owner’s reporting manager.</a:t>
            </a:r>
          </a:p>
        </p:txBody>
      </p:sp>
    </p:spTree>
    <p:extLst>
      <p:ext uri="{BB962C8B-B14F-4D97-AF65-F5344CB8AC3E}">
        <p14:creationId xmlns:p14="http://schemas.microsoft.com/office/powerpoint/2010/main" val="66152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143913643 – History Study</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13</a:t>
            </a:fld>
            <a:endParaRPr lang="en-US" dirty="0"/>
          </a:p>
        </p:txBody>
      </p:sp>
      <p:sp>
        <p:nvSpPr>
          <p:cNvPr id="8" name="TextBox 7"/>
          <p:cNvSpPr txBox="1"/>
          <p:nvPr/>
        </p:nvSpPr>
        <p:spPr>
          <a:xfrm>
            <a:off x="262145" y="5936378"/>
            <a:ext cx="8584971"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a:solidFill>
                  <a:srgbClr val="0000FF"/>
                </a:solidFill>
              </a:rPr>
              <a:t>[Collaboration] (L) – Other CAR Champion to support </a:t>
            </a:r>
            <a:r>
              <a:rPr lang="en-US" sz="1200" b="1" dirty="0" smtClean="0">
                <a:solidFill>
                  <a:srgbClr val="0000FF"/>
                </a:solidFill>
              </a:rPr>
              <a:t>this CAR, but no mention on why? – Need improvement</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(T</a:t>
            </a:r>
            <a:r>
              <a:rPr lang="en-US" sz="1200" b="1" dirty="0">
                <a:solidFill>
                  <a:srgbClr val="0000FF"/>
                </a:solidFill>
              </a:rPr>
              <a:t>) </a:t>
            </a:r>
            <a:r>
              <a:rPr lang="en-US" sz="1200" b="1" dirty="0" smtClean="0">
                <a:solidFill>
                  <a:srgbClr val="0000FF"/>
                </a:solidFill>
              </a:rPr>
              <a:t>- Acts </a:t>
            </a:r>
            <a:r>
              <a:rPr lang="en-US" sz="1200" b="1" dirty="0">
                <a:solidFill>
                  <a:srgbClr val="0000FF"/>
                </a:solidFill>
              </a:rPr>
              <a:t>on CARs within required timeframe </a:t>
            </a:r>
            <a:r>
              <a:rPr lang="en-US" sz="1200" b="1" dirty="0" smtClean="0">
                <a:solidFill>
                  <a:srgbClr val="0000FF"/>
                </a:solidFill>
              </a:rPr>
              <a:t>– Excellent</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(T) - </a:t>
            </a:r>
            <a:r>
              <a:rPr lang="en-US" sz="1200" b="1" dirty="0">
                <a:solidFill>
                  <a:srgbClr val="0000FF"/>
                </a:solidFill>
              </a:rPr>
              <a:t>No Extensions, No overdue, No escalated, No disputed – </a:t>
            </a:r>
            <a:r>
              <a:rPr lang="en-US" sz="1200" b="1" dirty="0" smtClean="0">
                <a:solidFill>
                  <a:srgbClr val="0000FF"/>
                </a:solidFill>
              </a:rPr>
              <a:t>Excellent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49" y="2999573"/>
            <a:ext cx="69151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4964318" y="4223535"/>
            <a:ext cx="2192357" cy="426904"/>
          </a:xfrm>
          <a:prstGeom prst="ellipse">
            <a:avLst/>
          </a:prstGeom>
          <a:noFill/>
          <a:ln w="28575">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4" name="Oval 13"/>
          <p:cNvSpPr/>
          <p:nvPr/>
        </p:nvSpPr>
        <p:spPr>
          <a:xfrm>
            <a:off x="3651475" y="4999478"/>
            <a:ext cx="2192357" cy="426904"/>
          </a:xfrm>
          <a:prstGeom prst="ellipse">
            <a:avLst/>
          </a:prstGeom>
          <a:noFill/>
          <a:ln w="2857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4" y="2693683"/>
            <a:ext cx="71151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4" y="1978810"/>
            <a:ext cx="6962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270987" y="1867111"/>
            <a:ext cx="3216925" cy="578424"/>
          </a:xfrm>
          <a:prstGeom prst="ellipse">
            <a:avLst/>
          </a:prstGeom>
          <a:noFill/>
          <a:ln w="28575">
            <a:solidFill>
              <a:srgbClr val="F183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圆角矩形标注 4"/>
          <p:cNvSpPr/>
          <p:nvPr/>
        </p:nvSpPr>
        <p:spPr>
          <a:xfrm>
            <a:off x="6158998" y="1069173"/>
            <a:ext cx="2688117" cy="2016087"/>
          </a:xfrm>
          <a:prstGeom prst="wedgeRoundRectCallout">
            <a:avLst>
              <a:gd name="adj1" fmla="val -109898"/>
              <a:gd name="adj2" fmla="val 2747"/>
              <a:gd name="adj3" fmla="val 16667"/>
            </a:avLst>
          </a:prstGeom>
          <a:solidFill>
            <a:srgbClr val="FFCCFF"/>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600" dirty="0" smtClean="0">
                <a:solidFill>
                  <a:srgbClr val="0000FF"/>
                </a:solidFill>
              </a:rPr>
              <a:t>If there were two CAR Administrators to handle this CAR, suggest to put two names on CAR Administrator field or make notes on the addition of CAR Administrator.</a:t>
            </a:r>
            <a:endParaRPr lang="en-US" sz="1600" dirty="0">
              <a:solidFill>
                <a:srgbClr val="0000FF"/>
              </a:solidFill>
              <a:ea typeface="Times New Roman"/>
              <a:cs typeface="Times New Roman"/>
            </a:endParaRPr>
          </a:p>
        </p:txBody>
      </p:sp>
      <p:cxnSp>
        <p:nvCxnSpPr>
          <p:cNvPr id="11" name="Straight Arrow Connector 10"/>
          <p:cNvCxnSpPr>
            <a:stCxn id="7" idx="2"/>
            <a:endCxn id="4" idx="7"/>
          </p:cNvCxnSpPr>
          <p:nvPr/>
        </p:nvCxnSpPr>
        <p:spPr>
          <a:xfrm flipH="1">
            <a:off x="6835612" y="3085260"/>
            <a:ext cx="667445" cy="1200794"/>
          </a:xfrm>
          <a:prstGeom prst="straightConnector1">
            <a:avLst/>
          </a:prstGeom>
          <a:ln w="28575">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4" idx="6"/>
          </p:cNvCxnSpPr>
          <p:nvPr/>
        </p:nvCxnSpPr>
        <p:spPr>
          <a:xfrm flipH="1">
            <a:off x="5843834" y="4436987"/>
            <a:ext cx="1312841" cy="775942"/>
          </a:xfrm>
          <a:prstGeom prst="curvedConnector3">
            <a:avLst>
              <a:gd name="adj1" fmla="val -17413"/>
            </a:avLst>
          </a:prstGeom>
          <a:ln w="38100">
            <a:solidFill>
              <a:srgbClr val="00B0F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143913643 – CBS Check</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14291506"/>
              </p:ext>
            </p:extLst>
          </p:nvPr>
        </p:nvGraphicFramePr>
        <p:xfrm>
          <a:off x="692150" y="1150018"/>
          <a:ext cx="7759700" cy="4557963"/>
        </p:xfrm>
        <a:graphic>
          <a:graphicData uri="http://schemas.openxmlformats.org/drawingml/2006/table">
            <a:tbl>
              <a:tblPr/>
              <a:tblGrid>
                <a:gridCol w="3238500"/>
                <a:gridCol w="1130300"/>
                <a:gridCol w="1130300"/>
                <a:gridCol w="1130300"/>
                <a:gridCol w="1130300"/>
              </a:tblGrid>
              <a:tr h="190500">
                <a:tc>
                  <a:txBody>
                    <a:bodyPr/>
                    <a:lstStyle/>
                    <a:p>
                      <a:pPr algn="ctr" fontAlgn="b"/>
                      <a:r>
                        <a:rPr lang="en-US" sz="1400" b="0" i="0" u="none" strike="noStrike" dirty="0">
                          <a:solidFill>
                            <a:srgbClr val="000000"/>
                          </a:solidFill>
                          <a:effectLst/>
                          <a:latin typeface="Calibri"/>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780">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048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638">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572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62396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Analysis/Root Cause</a:t>
            </a:r>
            <a:endParaRPr lang="en-US" dirty="0"/>
          </a:p>
        </p:txBody>
      </p:sp>
      <p:sp>
        <p:nvSpPr>
          <p:cNvPr id="3" name="Content Placeholder 2"/>
          <p:cNvSpPr>
            <a:spLocks noGrp="1"/>
          </p:cNvSpPr>
          <p:nvPr>
            <p:ph idx="1"/>
          </p:nvPr>
        </p:nvSpPr>
        <p:spPr>
          <a:xfrm>
            <a:off x="456406" y="1066800"/>
            <a:ext cx="8229600" cy="2667000"/>
          </a:xfrm>
        </p:spPr>
        <p:txBody>
          <a:bodyPr>
            <a:normAutofit fontScale="85000" lnSpcReduction="20000"/>
          </a:bodyPr>
          <a:lstStyle/>
          <a:p>
            <a:r>
              <a:rPr lang="en-US" dirty="0" smtClean="0"/>
              <a:t>Stakeholders for these projects were identified*</a:t>
            </a:r>
          </a:p>
          <a:p>
            <a:r>
              <a:rPr lang="en-US" dirty="0" smtClean="0"/>
              <a:t>5 Why’s used to determine Root Cause</a:t>
            </a:r>
          </a:p>
          <a:p>
            <a:r>
              <a:rPr lang="en-US" dirty="0" smtClean="0"/>
              <a:t>Human Error listed – as well as confusion of responsibility*</a:t>
            </a:r>
          </a:p>
          <a:p>
            <a:pPr lvl="1"/>
            <a:r>
              <a:rPr lang="en-US" dirty="0" smtClean="0"/>
              <a:t>Based on analysis appears to be confusion of responsibility and suggest to remove human error from analysis and root cause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3276601"/>
            <a:ext cx="5498806" cy="356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14800"/>
            <a:ext cx="2286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28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374573"/>
            <a:ext cx="150590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r>
              <a:rPr lang="en-US" dirty="0" smtClean="0"/>
              <a:t>Indicates contained to RTP lighting lab</a:t>
            </a:r>
          </a:p>
          <a:p>
            <a:pPr lvl="1"/>
            <a:r>
              <a:rPr lang="en-US" dirty="0" smtClean="0"/>
              <a:t>How was that determined? </a:t>
            </a:r>
          </a:p>
          <a:p>
            <a:pPr lvl="1"/>
            <a:r>
              <a:rPr lang="en-US" dirty="0" smtClean="0"/>
              <a:t>Were other projects outside of lighting checked to see if the same issue </a:t>
            </a:r>
            <a:r>
              <a:rPr lang="en-US" dirty="0"/>
              <a:t>occurred? </a:t>
            </a:r>
            <a:endParaRPr lang="en-US" dirty="0" smtClean="0"/>
          </a:p>
          <a:p>
            <a:pPr lvl="1"/>
            <a:r>
              <a:rPr lang="en-US" dirty="0" smtClean="0"/>
              <a:t>Although in the attachments where the CAR was discussed it discussed this test method is unique to lighting, are there other test methods where the tech relies on the construction review in the test method or results? </a:t>
            </a:r>
          </a:p>
          <a:p>
            <a:pPr lvl="2"/>
            <a:r>
              <a:rPr lang="en-US" dirty="0" smtClean="0"/>
              <a:t>Upon </a:t>
            </a:r>
            <a:r>
              <a:rPr lang="en-US" dirty="0"/>
              <a:t>discussion with CAR author/champion – indicated that this situation was unique to lighting – suggestion to add this information into the CAR evidence or comments</a:t>
            </a:r>
          </a:p>
          <a:p>
            <a:pPr lvl="1"/>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555673"/>
            <a:ext cx="6891176"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28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idx="1"/>
          </p:nvPr>
        </p:nvSpPr>
        <p:spPr>
          <a:xfrm>
            <a:off x="457200" y="1600201"/>
            <a:ext cx="8229600" cy="2514599"/>
          </a:xfrm>
        </p:spPr>
        <p:txBody>
          <a:bodyPr>
            <a:normAutofit fontScale="62500" lnSpcReduction="20000"/>
          </a:bodyPr>
          <a:lstStyle/>
          <a:p>
            <a:r>
              <a:rPr lang="en-US" dirty="0" smtClean="0"/>
              <a:t>Containment – fixed the projects</a:t>
            </a:r>
          </a:p>
          <a:p>
            <a:r>
              <a:rPr lang="en-US" dirty="0" smtClean="0"/>
              <a:t>There is no Corrective Action milestone</a:t>
            </a:r>
          </a:p>
          <a:p>
            <a:pPr lvl="1"/>
            <a:r>
              <a:rPr lang="en-US" dirty="0" smtClean="0"/>
              <a:t>Corrective action is discussed in Short Term – suggestion to indicate that as Corrective Action step or step not needed</a:t>
            </a:r>
          </a:p>
          <a:p>
            <a:r>
              <a:rPr lang="en-US" dirty="0" smtClean="0"/>
              <a:t>Effectiveness – Verified 10 new projects to see if equipment was properly recorded</a:t>
            </a:r>
          </a:p>
          <a:p>
            <a:r>
              <a:rPr lang="en-US" dirty="0" smtClean="0"/>
              <a:t>Suggestion  - since this appears to be a confusion of who should have recorded the equipment, CAS or LAB – was there a clarification made to staff? Was there training on this clarification? Or just the reminder?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27998"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70710"/>
            <a:ext cx="2057400" cy="193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90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612" y="0"/>
            <a:ext cx="3048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170" y="1743942"/>
            <a:ext cx="5763430" cy="420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10648" y="3276599"/>
            <a:ext cx="2209800" cy="646331"/>
          </a:xfrm>
          <a:prstGeom prst="rect">
            <a:avLst/>
          </a:prstGeom>
        </p:spPr>
        <p:txBody>
          <a:bodyPr wrap="square">
            <a:spAutoFit/>
          </a:bodyPr>
          <a:lstStyle/>
          <a:p>
            <a:r>
              <a:rPr lang="en-US" dirty="0"/>
              <a:t>4 of 7 projects had this </a:t>
            </a:r>
            <a:r>
              <a:rPr lang="en-US" dirty="0" smtClean="0"/>
              <a:t>concern</a:t>
            </a:r>
            <a:endParaRPr lang="en-US" b="1" i="1" dirty="0">
              <a:solidFill>
                <a:schemeClr val="tx2">
                  <a:lumMod val="75000"/>
                </a:schemeClr>
              </a:solidFill>
            </a:endParaRPr>
          </a:p>
        </p:txBody>
      </p:sp>
      <p:sp>
        <p:nvSpPr>
          <p:cNvPr id="5" name="Rectangle 4"/>
          <p:cNvSpPr/>
          <p:nvPr/>
        </p:nvSpPr>
        <p:spPr>
          <a:xfrm>
            <a:off x="6210648" y="4724400"/>
            <a:ext cx="2282259" cy="923330"/>
          </a:xfrm>
          <a:prstGeom prst="rect">
            <a:avLst/>
          </a:prstGeom>
        </p:spPr>
        <p:txBody>
          <a:bodyPr wrap="square">
            <a:spAutoFit/>
          </a:bodyPr>
          <a:lstStyle/>
          <a:p>
            <a:r>
              <a:rPr lang="en-US" dirty="0"/>
              <a:t>Stakeholders for these projects were identified</a:t>
            </a:r>
          </a:p>
        </p:txBody>
      </p:sp>
      <p:sp>
        <p:nvSpPr>
          <p:cNvPr id="6" name="Rectangle 5"/>
          <p:cNvSpPr/>
          <p:nvPr/>
        </p:nvSpPr>
        <p:spPr>
          <a:xfrm>
            <a:off x="6210648" y="2138039"/>
            <a:ext cx="1598330" cy="646331"/>
          </a:xfrm>
          <a:prstGeom prst="rect">
            <a:avLst/>
          </a:prstGeom>
        </p:spPr>
        <p:txBody>
          <a:bodyPr wrap="square">
            <a:spAutoFit/>
          </a:bodyPr>
          <a:lstStyle/>
          <a:p>
            <a:r>
              <a:rPr lang="en-US" dirty="0"/>
              <a:t>confusion of responsibility</a:t>
            </a:r>
          </a:p>
        </p:txBody>
      </p:sp>
    </p:spTree>
    <p:extLst>
      <p:ext uri="{BB962C8B-B14F-4D97-AF65-F5344CB8AC3E}">
        <p14:creationId xmlns:p14="http://schemas.microsoft.com/office/powerpoint/2010/main" val="19606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Arial" charset="0"/>
                <a:ea typeface="Geneva" charset="0"/>
              </a:rPr>
              <a:t>Study for CAR# </a:t>
            </a:r>
            <a:r>
              <a:rPr lang="en-US" dirty="0" smtClean="0">
                <a:effectLst>
                  <a:outerShdw blurRad="38100" dist="38100" dir="2700000" algn="tl">
                    <a:srgbClr val="000000">
                      <a:alpha val="43137"/>
                    </a:srgbClr>
                  </a:outerShdw>
                </a:effectLst>
                <a:latin typeface="Arial" charset="0"/>
                <a:ea typeface="Geneva" charset="0"/>
              </a:rPr>
              <a:t>143913643</a:t>
            </a:r>
            <a:endParaRPr lang="en-US" dirty="0">
              <a:effectLst>
                <a:outerShdw blurRad="38100" dist="38100" dir="2700000" algn="tl">
                  <a:srgbClr val="000000">
                    <a:alpha val="43137"/>
                  </a:srgbClr>
                </a:outerShdw>
              </a:effectLst>
              <a:latin typeface="Arial" charset="0"/>
              <a:ea typeface="Geneva" charset="0"/>
            </a:endParaRPr>
          </a:p>
        </p:txBody>
      </p:sp>
    </p:spTree>
    <p:extLst>
      <p:ext uri="{BB962C8B-B14F-4D97-AF65-F5344CB8AC3E}">
        <p14:creationId xmlns:p14="http://schemas.microsoft.com/office/powerpoint/2010/main" val="1471675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5629275"/>
            <a:ext cx="69532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CAR 143913643 - Finding</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7</a:t>
            </a:fld>
            <a:endParaRPr lang="en-US" dirty="0"/>
          </a:p>
        </p:txBody>
      </p:sp>
      <p:sp>
        <p:nvSpPr>
          <p:cNvPr id="8" name="圆角矩形 2"/>
          <p:cNvSpPr/>
          <p:nvPr/>
        </p:nvSpPr>
        <p:spPr>
          <a:xfrm>
            <a:off x="2093026" y="3040083"/>
            <a:ext cx="852055" cy="349642"/>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966788"/>
            <a:ext cx="70961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940627" y="2862750"/>
            <a:ext cx="2126255" cy="1132500"/>
          </a:xfrm>
          <a:prstGeom prst="wedgeRoundRectCallout">
            <a:avLst>
              <a:gd name="adj1" fmla="val -87962"/>
              <a:gd name="adj2" fmla="val 43682"/>
              <a:gd name="adj3" fmla="val 16667"/>
            </a:avLst>
          </a:prstGeom>
          <a:solidFill>
            <a:schemeClr val="accent6">
              <a:lumMod val="40000"/>
              <a:lumOff val="60000"/>
            </a:schemeClr>
          </a:solidFill>
          <a:ln>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600" dirty="0" smtClean="0">
                <a:solidFill>
                  <a:schemeClr val="tx1"/>
                </a:solidFill>
              </a:rPr>
              <a:t>Clear description of requirement, non-conformance and objective evidence</a:t>
            </a:r>
            <a:endParaRPr lang="en-US" sz="1600" dirty="0">
              <a:solidFill>
                <a:schemeClr val="tx1"/>
              </a:solidFill>
              <a:ea typeface="Times New Roman"/>
              <a:cs typeface="Times New Roman"/>
            </a:endParaRPr>
          </a:p>
        </p:txBody>
      </p:sp>
      <p:sp>
        <p:nvSpPr>
          <p:cNvPr id="10" name="TextBox 9"/>
          <p:cNvSpPr txBox="1"/>
          <p:nvPr/>
        </p:nvSpPr>
        <p:spPr>
          <a:xfrm>
            <a:off x="3599398" y="6396335"/>
            <a:ext cx="5467484"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 Communication between CAR Champion and CAR owner to confirm the objective evidence is attached as needed.</a:t>
            </a:r>
            <a:r>
              <a:rPr lang="en-US" sz="1200" b="1" dirty="0">
                <a:solidFill>
                  <a:srgbClr val="0000FF"/>
                </a:solidFill>
              </a:rPr>
              <a:t>	</a:t>
            </a:r>
            <a:endParaRPr lang="en-US" sz="1200" b="1" dirty="0" smtClean="0">
              <a:solidFill>
                <a:srgbClr val="0000FF"/>
              </a:solidFill>
            </a:endParaRPr>
          </a:p>
        </p:txBody>
      </p:sp>
    </p:spTree>
    <p:extLst>
      <p:ext uri="{BB962C8B-B14F-4D97-AF65-F5344CB8AC3E}">
        <p14:creationId xmlns:p14="http://schemas.microsoft.com/office/powerpoint/2010/main" val="13339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143913643 </a:t>
            </a:r>
            <a:r>
              <a:rPr lang="en-US" dirty="0"/>
              <a:t>- </a:t>
            </a:r>
            <a:r>
              <a:rPr lang="en-US" dirty="0" smtClean="0"/>
              <a:t>Finding</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871538"/>
            <a:ext cx="70485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5783855" y="139681"/>
            <a:ext cx="2902945" cy="1277957"/>
          </a:xfrm>
          <a:prstGeom prst="wedgeRoundRectCallout">
            <a:avLst>
              <a:gd name="adj1" fmla="val -86488"/>
              <a:gd name="adj2" fmla="val 85776"/>
              <a:gd name="adj3" fmla="val 16667"/>
            </a:avLst>
          </a:prstGeom>
          <a:solidFill>
            <a:schemeClr val="accent4">
              <a:lumMod val="40000"/>
              <a:lumOff val="60000"/>
            </a:schemeClr>
          </a:solid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accent6">
                    <a:lumMod val="50000"/>
                  </a:schemeClr>
                </a:solidFill>
                <a:latin typeface="Arial" pitchFamily="34" charset="0"/>
                <a:cs typeface="Arial" pitchFamily="34" charset="0"/>
              </a:rPr>
              <a:t>Clearly identified stakeholders</a:t>
            </a:r>
          </a:p>
          <a:p>
            <a:pPr marL="285750" indent="-285750">
              <a:buFont typeface="Arial" panose="020B0604020202020204" pitchFamily="34" charset="0"/>
              <a:buChar char="•"/>
            </a:pPr>
            <a:r>
              <a:rPr lang="en-US" sz="1600" dirty="0" smtClean="0">
                <a:solidFill>
                  <a:schemeClr val="accent6">
                    <a:lumMod val="50000"/>
                  </a:schemeClr>
                </a:solidFill>
                <a:latin typeface="Arial" pitchFamily="34" charset="0"/>
                <a:cs typeface="Arial" pitchFamily="34" charset="0"/>
              </a:rPr>
              <a:t>Use 5 “Whys” to do the analysis</a:t>
            </a:r>
          </a:p>
        </p:txBody>
      </p:sp>
      <p:sp>
        <p:nvSpPr>
          <p:cNvPr id="8" name="Rectangular Callout 7"/>
          <p:cNvSpPr/>
          <p:nvPr/>
        </p:nvSpPr>
        <p:spPr>
          <a:xfrm>
            <a:off x="6621136" y="4333933"/>
            <a:ext cx="2346594" cy="1652530"/>
          </a:xfrm>
          <a:prstGeom prst="wedgeRectCallout">
            <a:avLst>
              <a:gd name="adj1" fmla="val -126246"/>
              <a:gd name="adj2" fmla="val -35252"/>
            </a:avLst>
          </a:prstGeom>
          <a:solidFill>
            <a:srgbClr val="FFCCFF"/>
          </a:solid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latin typeface="Arial" pitchFamily="34" charset="0"/>
                <a:cs typeface="Arial" pitchFamily="34" charset="0"/>
              </a:rPr>
              <a:t>Root cause should be one – “Responsibility confusion”.  If root cause is human error, we should drill down to find the real root cause.</a:t>
            </a:r>
          </a:p>
        </p:txBody>
      </p:sp>
      <p:sp>
        <p:nvSpPr>
          <p:cNvPr id="9" name="Oval 8"/>
          <p:cNvSpPr/>
          <p:nvPr/>
        </p:nvSpPr>
        <p:spPr>
          <a:xfrm>
            <a:off x="3514381" y="4333933"/>
            <a:ext cx="1233889" cy="414337"/>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11" name="Straight Connector 10"/>
          <p:cNvCxnSpPr/>
          <p:nvPr/>
        </p:nvCxnSpPr>
        <p:spPr>
          <a:xfrm flipV="1">
            <a:off x="2743200" y="4450814"/>
            <a:ext cx="694063" cy="187287"/>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743200" y="4450814"/>
            <a:ext cx="694063" cy="187287"/>
          </a:xfrm>
          <a:prstGeom prst="line">
            <a:avLst/>
          </a:pr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cxnSp>
      <p:sp>
        <p:nvSpPr>
          <p:cNvPr id="14" name="Rounded Rectangular Callout 13"/>
          <p:cNvSpPr/>
          <p:nvPr/>
        </p:nvSpPr>
        <p:spPr>
          <a:xfrm>
            <a:off x="198303" y="3071553"/>
            <a:ext cx="1652530" cy="1172092"/>
          </a:xfrm>
          <a:prstGeom prst="wedgeRoundRectCallout">
            <a:avLst>
              <a:gd name="adj1" fmla="val -14166"/>
              <a:gd name="adj2" fmla="val 146154"/>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Arial" pitchFamily="34" charset="0"/>
                <a:cs typeface="Arial" pitchFamily="34" charset="0"/>
              </a:rPr>
              <a:t>Correct input all those fields</a:t>
            </a:r>
          </a:p>
        </p:txBody>
      </p:sp>
      <p:sp>
        <p:nvSpPr>
          <p:cNvPr id="15" name="Left Brace 14"/>
          <p:cNvSpPr/>
          <p:nvPr/>
        </p:nvSpPr>
        <p:spPr>
          <a:xfrm>
            <a:off x="804231" y="4891489"/>
            <a:ext cx="440675" cy="100253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933993" y="6042276"/>
            <a:ext cx="8210007"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Analysis shows clear path to root cause and scope and stakeholders identified.</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Root cause statement is half appropriate – need improvement.</a:t>
            </a:r>
          </a:p>
          <a:p>
            <a:pPr marL="171450" indent="-171450">
              <a:spcBef>
                <a:spcPts val="600"/>
              </a:spcBef>
              <a:buFont typeface="Wingdings" pitchFamily="2" charset="2"/>
              <a:buChar char="§"/>
              <a:tabLst>
                <a:tab pos="57150" algn="l"/>
              </a:tabLst>
            </a:pPr>
            <a:r>
              <a:rPr lang="en-US" sz="1200" b="1" dirty="0" smtClean="0">
                <a:solidFill>
                  <a:srgbClr val="0000FF"/>
                </a:solidFill>
              </a:rPr>
              <a:t>[Integrity] (T) – Most appropriate ‘category’, ‘type’, ‘geography’ are selected.</a:t>
            </a:r>
          </a:p>
        </p:txBody>
      </p:sp>
      <p:cxnSp>
        <p:nvCxnSpPr>
          <p:cNvPr id="18" name="Straight Connector 17"/>
          <p:cNvCxnSpPr/>
          <p:nvPr/>
        </p:nvCxnSpPr>
        <p:spPr>
          <a:xfrm>
            <a:off x="4762502" y="4396741"/>
            <a:ext cx="58300" cy="5407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4820802" y="4254661"/>
            <a:ext cx="202591" cy="1894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39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smtClean="0"/>
              <a:t>143913643 </a:t>
            </a:r>
            <a:r>
              <a:rPr lang="en-US" dirty="0"/>
              <a:t>- Finding</a:t>
            </a:r>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33" y="2357610"/>
            <a:ext cx="7775308" cy="194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标注 4"/>
          <p:cNvSpPr/>
          <p:nvPr/>
        </p:nvSpPr>
        <p:spPr>
          <a:xfrm>
            <a:off x="3944446" y="782198"/>
            <a:ext cx="4493595" cy="1454226"/>
          </a:xfrm>
          <a:prstGeom prst="wedgeRoundRectCallout">
            <a:avLst>
              <a:gd name="adj1" fmla="val -27805"/>
              <a:gd name="adj2" fmla="val 76547"/>
              <a:gd name="adj3" fmla="val 16667"/>
            </a:avLst>
          </a:prstGeom>
          <a:solidFill>
            <a:schemeClr val="accent6">
              <a:lumMod val="20000"/>
              <a:lumOff val="80000"/>
            </a:schemeClr>
          </a:solidFill>
          <a:ln>
            <a:solidFill>
              <a:schemeClr val="accent6">
                <a:lumMod val="5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600" dirty="0" smtClean="0">
                <a:solidFill>
                  <a:schemeClr val="tx1"/>
                </a:solidFill>
              </a:rPr>
              <a:t>According to 00-QA-S0006 Clause 7.4.3, finding </a:t>
            </a:r>
            <a:r>
              <a:rPr lang="en-US" sz="1600" dirty="0">
                <a:solidFill>
                  <a:schemeClr val="tx1"/>
                </a:solidFill>
              </a:rPr>
              <a:t>CARs require at least two milestones that include </a:t>
            </a:r>
            <a:r>
              <a:rPr lang="en-US" sz="1600" u="sng" dirty="0">
                <a:solidFill>
                  <a:schemeClr val="tx1"/>
                </a:solidFill>
                <a:effectLst>
                  <a:outerShdw blurRad="38100" dist="38100" dir="2700000" algn="tl">
                    <a:srgbClr val="000000">
                      <a:alpha val="43137"/>
                    </a:srgbClr>
                  </a:outerShdw>
                </a:effectLst>
              </a:rPr>
              <a:t>containment</a:t>
            </a:r>
            <a:r>
              <a:rPr lang="en-US" sz="1600" dirty="0">
                <a:solidFill>
                  <a:schemeClr val="tx1"/>
                </a:solidFill>
              </a:rPr>
              <a:t> and </a:t>
            </a:r>
            <a:r>
              <a:rPr lang="en-US" sz="1600" u="sng" dirty="0">
                <a:solidFill>
                  <a:schemeClr val="tx1"/>
                </a:solidFill>
                <a:effectLst>
                  <a:outerShdw blurRad="38100" dist="38100" dir="2700000" algn="tl">
                    <a:srgbClr val="000000">
                      <a:alpha val="43137"/>
                    </a:srgbClr>
                  </a:outerShdw>
                </a:effectLst>
              </a:rPr>
              <a:t>verification</a:t>
            </a:r>
            <a:r>
              <a:rPr lang="en-US" sz="1600" dirty="0">
                <a:solidFill>
                  <a:schemeClr val="tx1"/>
                </a:solidFill>
              </a:rPr>
              <a:t>. </a:t>
            </a:r>
            <a:r>
              <a:rPr lang="en-US" sz="1600" dirty="0" smtClean="0">
                <a:solidFill>
                  <a:schemeClr val="tx1"/>
                </a:solidFill>
              </a:rPr>
              <a:t>In the Corrective Action plan, Short Term action should be named as Containment.  Long Term action should be named as Verification action.</a:t>
            </a:r>
            <a:endParaRPr lang="en-US" sz="1600" dirty="0">
              <a:solidFill>
                <a:schemeClr val="tx1"/>
              </a:solidFill>
              <a:ea typeface="Times New Roman"/>
              <a:cs typeface="Times New Roman"/>
            </a:endParaRPr>
          </a:p>
        </p:txBody>
      </p:sp>
      <p:sp>
        <p:nvSpPr>
          <p:cNvPr id="4" name="Rounded Rectangle 3"/>
          <p:cNvSpPr/>
          <p:nvPr/>
        </p:nvSpPr>
        <p:spPr>
          <a:xfrm>
            <a:off x="925417" y="2633031"/>
            <a:ext cx="782197" cy="198304"/>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Rounded Rectangle 4"/>
          <p:cNvSpPr/>
          <p:nvPr/>
        </p:nvSpPr>
        <p:spPr>
          <a:xfrm>
            <a:off x="925417" y="2985571"/>
            <a:ext cx="782197" cy="176270"/>
          </a:xfrm>
          <a:prstGeom prst="roundRect">
            <a:avLst/>
          </a:prstGeom>
          <a:noFill/>
          <a:ln w="2857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Rounded Rectangle 5"/>
          <p:cNvSpPr/>
          <p:nvPr/>
        </p:nvSpPr>
        <p:spPr>
          <a:xfrm>
            <a:off x="1368865" y="3955055"/>
            <a:ext cx="955694" cy="143219"/>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le 6"/>
          <p:cNvSpPr/>
          <p:nvPr/>
        </p:nvSpPr>
        <p:spPr>
          <a:xfrm>
            <a:off x="1368865" y="4120308"/>
            <a:ext cx="955694" cy="186484"/>
          </a:xfrm>
          <a:prstGeom prst="round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TextBox 16"/>
          <p:cNvSpPr txBox="1"/>
          <p:nvPr/>
        </p:nvSpPr>
        <p:spPr>
          <a:xfrm>
            <a:off x="1005854" y="5663499"/>
            <a:ext cx="7322897"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Corrective actions fix the objective evidence and other problems found; address entire root cause and scope.</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Milestones address containment and owner’s verification; completed per milestone expectations.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Verification per requirements.</a:t>
            </a:r>
          </a:p>
        </p:txBody>
      </p:sp>
    </p:spTree>
    <p:extLst>
      <p:ext uri="{BB962C8B-B14F-4D97-AF65-F5344CB8AC3E}">
        <p14:creationId xmlns:p14="http://schemas.microsoft.com/office/powerpoint/2010/main" val="39365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865</Words>
  <Application>Microsoft Office PowerPoint</Application>
  <PresentationFormat>On-screen Show (4:3)</PresentationFormat>
  <Paragraphs>119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143913643</vt:lpstr>
      <vt:lpstr>Analysis/Root Cause</vt:lpstr>
      <vt:lpstr>Scope</vt:lpstr>
      <vt:lpstr>Milestones</vt:lpstr>
      <vt:lpstr>PowerPoint Presentation</vt:lpstr>
      <vt:lpstr>Study for CAR# 143913643</vt:lpstr>
      <vt:lpstr>CAR 143913643 - Finding</vt:lpstr>
      <vt:lpstr>CAR 143913643 - Finding</vt:lpstr>
      <vt:lpstr>CAR 143913643 - Finding</vt:lpstr>
      <vt:lpstr>CAR 143913643 – Milestone 1</vt:lpstr>
      <vt:lpstr>CAR 143913643 – Milestone 2</vt:lpstr>
      <vt:lpstr>CAR 143913643 – CAR Admin Review</vt:lpstr>
      <vt:lpstr>CAR 143913643 – History Study</vt:lpstr>
      <vt:lpstr>CAR 143913643 – CBS Check</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Cheryl</dc:creator>
  <cp:lastModifiedBy>Allison, Cheryl</cp:lastModifiedBy>
  <cp:revision>2</cp:revision>
  <dcterms:created xsi:type="dcterms:W3CDTF">2015-03-13T15:40:37Z</dcterms:created>
  <dcterms:modified xsi:type="dcterms:W3CDTF">2015-03-13T15:46:46Z</dcterms:modified>
</cp:coreProperties>
</file>