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53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3556" autoAdjust="0"/>
  </p:normalViewPr>
  <p:slideViewPr>
    <p:cSldViewPr>
      <p:cViewPr varScale="1">
        <p:scale>
          <a:sx n="83" d="100"/>
          <a:sy n="83" d="100"/>
        </p:scale>
        <p:origin x="-73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760AAC1-E286-415E-883C-FA03F3B2C571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0610F071-0E37-4E22-AD79-36A170E96B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</a:t>
            </a:r>
            <a:r>
              <a:rPr lang="en-US" baseline="0" dirty="0" smtClean="0"/>
              <a:t> key points for below criteria: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sz="1000" dirty="0" smtClean="0"/>
              <a:t>Explain how/If the analysis supports the root cause statement 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A2E1B-3942-4891-A6FA-E7712761618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30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</a:t>
            </a:r>
            <a:r>
              <a:rPr lang="en-US" baseline="0" dirty="0" smtClean="0"/>
              <a:t> key points for below criteria: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sz="1000" dirty="0" smtClean="0"/>
              <a:t>Explain how/If the analysis supports the root cause statement 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A2E1B-3942-4891-A6FA-E7712761618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3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</a:t>
            </a:r>
            <a:r>
              <a:rPr lang="en-US" baseline="0" dirty="0" smtClean="0"/>
              <a:t> key points for below criteria: </a:t>
            </a:r>
            <a:endParaRPr lang="en-US" dirty="0" smtClean="0"/>
          </a:p>
          <a:p>
            <a:r>
              <a:rPr lang="en-US" dirty="0" smtClean="0"/>
              <a:t>·Based upon the root cause, should the severity of the CAR be changed such that it should now be classified as a Finding?  If so, fully explain</a:t>
            </a:r>
            <a:endParaRPr lang="en-US" sz="1000" dirty="0" smtClean="0"/>
          </a:p>
          <a:p>
            <a:r>
              <a:rPr lang="en-US" sz="100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A2E1B-3942-4891-A6FA-E7712761618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30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</a:t>
            </a:r>
            <a:r>
              <a:rPr lang="en-US" baseline="0" dirty="0" smtClean="0"/>
              <a:t> key points for below criteria: </a:t>
            </a:r>
            <a:endParaRPr lang="en-US" dirty="0" smtClean="0"/>
          </a:p>
          <a:p>
            <a:r>
              <a:rPr lang="en-US" dirty="0" smtClean="0"/>
              <a:t>·Based upon the root cause, should the severity of the CAR be changed such that it should now be classified as a Finding?  If so, fully explain</a:t>
            </a:r>
            <a:endParaRPr lang="en-US" sz="1000" dirty="0" smtClean="0"/>
          </a:p>
          <a:p>
            <a:r>
              <a:rPr lang="en-US" sz="100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A2E1B-3942-4891-A6FA-E7712761618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30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</a:t>
            </a:r>
            <a:r>
              <a:rPr lang="en-US" baseline="0" dirty="0" smtClean="0"/>
              <a:t> key points for below criteria: </a:t>
            </a:r>
            <a:endParaRPr lang="en-US" dirty="0" smtClean="0"/>
          </a:p>
          <a:p>
            <a:r>
              <a:rPr lang="en-US" dirty="0" smtClean="0"/>
              <a:t>·Based upon the root cause, should the severity of the CAR be changed such that it should now be classified as a Finding?  If so, fully explain</a:t>
            </a:r>
            <a:endParaRPr lang="en-US" sz="1000" dirty="0" smtClean="0"/>
          </a:p>
          <a:p>
            <a:r>
              <a:rPr lang="en-US" sz="100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A2E1B-3942-4891-A6FA-E7712761618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30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</a:t>
            </a:r>
            <a:r>
              <a:rPr lang="en-US" baseline="0" dirty="0" smtClean="0"/>
              <a:t> key points for below criteria: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sz="1000" dirty="0" smtClean="0"/>
              <a:t>Explain why/If the evidence in the milestones was sufficient to confirm that the nonconformity was eliminated </a:t>
            </a:r>
          </a:p>
          <a:p>
            <a:r>
              <a:rPr lang="en-US" sz="100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A2E1B-3942-4891-A6FA-E7712761618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3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</a:rPr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0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7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dirty="0"/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2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6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9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2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5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7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9" y="396354"/>
            <a:ext cx="7985125" cy="831945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Study for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Observation CAR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163916865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– AP Team A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Geneva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03002"/>
              </p:ext>
            </p:extLst>
          </p:nvPr>
        </p:nvGraphicFramePr>
        <p:xfrm>
          <a:off x="619933" y="2572718"/>
          <a:ext cx="7640665" cy="2340245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406279"/>
                <a:gridCol w="6028655"/>
                <a:gridCol w="1205731"/>
              </a:tblGrid>
              <a:tr h="39916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Team Review Criteria - Observations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Presented by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99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how/If the analysis supports the root cause statement 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Catherine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23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·Based </a:t>
                      </a:r>
                      <a:r>
                        <a:rPr lang="en-US" sz="1600" u="none" strike="noStrike" dirty="0">
                          <a:effectLst/>
                        </a:rPr>
                        <a:t>upon the root cause, should the severity of the CAR be changed such that it should now be classified as a Finding?  If so, fully explain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Larisa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19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why/If the evidence in the milestones was sufficient to confirm that the nonconformity was eliminated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06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CAR# 163916865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923925"/>
            <a:ext cx="70866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5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2" y="1037177"/>
            <a:ext cx="69151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CAR# 163916865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706855"/>
              </p:ext>
            </p:extLst>
          </p:nvPr>
        </p:nvGraphicFramePr>
        <p:xfrm>
          <a:off x="4094329" y="5843014"/>
          <a:ext cx="4858602" cy="78105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17613"/>
                <a:gridCol w="4540989"/>
              </a:tblGrid>
              <a:tr h="11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Team Review Criteria - </a:t>
                      </a:r>
                      <a:r>
                        <a:rPr lang="en-US" sz="1800" u="none" strike="noStrike" dirty="0" smtClean="0">
                          <a:effectLst/>
                        </a:rPr>
                        <a:t>Observations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how/If the analysis supports the root cause statement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299702" y="5470882"/>
            <a:ext cx="1653229" cy="3721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cs typeface="Arial" pitchFamily="34" charset="0"/>
              </a:rPr>
              <a:t>By Catherine</a:t>
            </a:r>
          </a:p>
        </p:txBody>
      </p:sp>
    </p:spTree>
    <p:extLst>
      <p:ext uri="{BB962C8B-B14F-4D97-AF65-F5344CB8AC3E}">
        <p14:creationId xmlns:p14="http://schemas.microsoft.com/office/powerpoint/2010/main" val="19907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27" y="1227693"/>
            <a:ext cx="69151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CAR# 163916865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8325" y="820519"/>
            <a:ext cx="7947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accent1"/>
                </a:solidFill>
              </a:rPr>
              <a:t>1. </a:t>
            </a:r>
            <a:r>
              <a:rPr lang="en-US" altLang="ja-JP" b="1" dirty="0">
                <a:solidFill>
                  <a:schemeClr val="accent1"/>
                </a:solidFill>
              </a:rPr>
              <a:t>Explain how/If the analysis supports the root cause statement</a:t>
            </a:r>
            <a:endParaRPr lang="en-US" altLang="ja-JP" b="1" dirty="0">
              <a:solidFill>
                <a:schemeClr val="accent1"/>
              </a:solidFill>
              <a:latin typeface="Symbol"/>
            </a:endParaRPr>
          </a:p>
          <a:p>
            <a:endParaRPr kumimoji="1" lang="ja-JP" alt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86474" y="1466850"/>
            <a:ext cx="3057525" cy="47614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Comments: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analysis described the background of this issue, and stated PH didn’t understand the standard requirement.</a:t>
            </a:r>
          </a:p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Root cause mentioned the lack of knowledge/experience, the analysis just partially supports the root cause statement. </a:t>
            </a:r>
          </a:p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There should be more deep analysis to do, to ask why PH and Reviewer have the lack of knowledge/experience, may no training, or something else.</a:t>
            </a:r>
          </a:p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If PH and Reviewer has the lack of knowledge/experience, the scope of nonconformance should be investigated to see this issues impact an individual project, or other projects handled by the PH and reviewed by the Reviewer.</a:t>
            </a:r>
          </a:p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 the other hand, the analysis mentioned PH, reviewer didn’t understand the standard requirement, it impacts on the certification decision, it’s a serious issue, the CAR may be classified to Finding.  </a:t>
            </a:r>
            <a:endParaRPr lang="en-US" sz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3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CAR# 163916865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16000"/>
              </p:ext>
            </p:extLst>
          </p:nvPr>
        </p:nvGraphicFramePr>
        <p:xfrm>
          <a:off x="3166281" y="5877888"/>
          <a:ext cx="5791739" cy="74104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78613"/>
                <a:gridCol w="5413126"/>
              </a:tblGrid>
              <a:tr h="67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··Based upon the root cause, should the severity of the CAR be changed such that it should now be classified as a Finding?  If so, fully explain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299702" y="5517376"/>
            <a:ext cx="1653229" cy="3721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cs typeface="Arial" pitchFamily="34" charset="0"/>
              </a:rPr>
              <a:t>By Larisa</a:t>
            </a: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30" y="779017"/>
            <a:ext cx="691515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74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CAR# 163916865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2490788"/>
            <a:ext cx="80168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1300" y="914400"/>
            <a:ext cx="801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accent1"/>
                </a:solidFill>
              </a:rPr>
              <a:t>2. Based </a:t>
            </a:r>
            <a:r>
              <a:rPr lang="en-US" altLang="ja-JP" dirty="0">
                <a:solidFill>
                  <a:schemeClr val="accent1"/>
                </a:solidFill>
              </a:rPr>
              <a:t>upon the root cause, should the severity of the CAR be changed such that it should now be classified as a Finding?  If so, fully explain</a:t>
            </a:r>
            <a:endParaRPr lang="en-US" altLang="ja-JP" dirty="0">
              <a:solidFill>
                <a:schemeClr val="accent1"/>
              </a:solidFill>
              <a:latin typeface="Symbol"/>
            </a:endParaRPr>
          </a:p>
          <a:p>
            <a:endParaRPr kumimoji="1" lang="ja-JP" alt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300" y="1700213"/>
            <a:ext cx="830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As a reminder - </a:t>
            </a:r>
            <a:endParaRPr kumimoji="1" lang="ja-JP" alt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99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4075"/>
          </a:xfrm>
        </p:spPr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CAR# 163916865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012" y="1128713"/>
            <a:ext cx="8302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ja-JP" b="1" dirty="0" smtClean="0">
                <a:solidFill>
                  <a:schemeClr val="accent1"/>
                </a:solidFill>
                <a:cs typeface="Arial" pitchFamily="34" charset="0"/>
              </a:rPr>
              <a:t>As a general rule </a:t>
            </a:r>
            <a:r>
              <a:rPr kumimoji="1" lang="en-US" altLang="ja-JP" dirty="0" smtClean="0">
                <a:cs typeface="Arial" pitchFamily="34" charset="0"/>
              </a:rPr>
              <a:t>- CAR Champion cannot change CAR from Observation to Finding on Root Case alone, as first step, </a:t>
            </a:r>
            <a:r>
              <a:rPr kumimoji="1" lang="en-US" altLang="ja-JP" dirty="0" smtClean="0">
                <a:solidFill>
                  <a:schemeClr val="accent1"/>
                </a:solidFill>
                <a:cs typeface="Arial" pitchFamily="34" charset="0"/>
              </a:rPr>
              <a:t>this needs to be discussed and agreed upon with CAR originator/originator’s manager. Also, this approval needs to be documented in the CAR</a:t>
            </a:r>
          </a:p>
          <a:p>
            <a:pPr marL="342900" indent="-342900">
              <a:buAutoNum type="arabicPeriod"/>
            </a:pPr>
            <a:endParaRPr kumimoji="1" lang="en-US" altLang="ja-JP" dirty="0">
              <a:solidFill>
                <a:schemeClr val="accent1"/>
              </a:solidFill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kumimoji="1" lang="en-US" altLang="ja-JP" dirty="0" smtClean="0">
                <a:cs typeface="Arial" pitchFamily="34" charset="0"/>
              </a:rPr>
              <a:t>In this particular instance, since there are indications that  issue could be </a:t>
            </a:r>
            <a:r>
              <a:rPr kumimoji="1" lang="en-US" altLang="ja-JP" dirty="0">
                <a:cs typeface="Arial" pitchFamily="34" charset="0"/>
              </a:rPr>
              <a:t>potentially systemic, recurring and severe, CAR Champion can discuss with   CAR </a:t>
            </a:r>
            <a:r>
              <a:rPr kumimoji="1" lang="en-US" altLang="ja-JP" dirty="0" smtClean="0">
                <a:cs typeface="Arial" pitchFamily="34" charset="0"/>
              </a:rPr>
              <a:t>originator/originator’s </a:t>
            </a:r>
            <a:r>
              <a:rPr kumimoji="1" lang="en-US" altLang="ja-JP" dirty="0">
                <a:cs typeface="Arial" pitchFamily="34" charset="0"/>
              </a:rPr>
              <a:t>manager whenever more thorough Analysis </a:t>
            </a:r>
            <a:r>
              <a:rPr kumimoji="1" lang="en-US" altLang="ja-JP" dirty="0" smtClean="0">
                <a:cs typeface="Arial" pitchFamily="34" charset="0"/>
              </a:rPr>
              <a:t>may be deemed </a:t>
            </a:r>
            <a:r>
              <a:rPr kumimoji="1" lang="en-US" altLang="ja-JP" dirty="0">
                <a:cs typeface="Arial" pitchFamily="34" charset="0"/>
              </a:rPr>
              <a:t>necessary  </a:t>
            </a:r>
            <a:endParaRPr kumimoji="1" lang="en-US" altLang="ja-JP" dirty="0" smtClean="0">
              <a:cs typeface="Arial" pitchFamily="34" charset="0"/>
            </a:endParaRPr>
          </a:p>
          <a:p>
            <a:pPr marL="342900" indent="-342900">
              <a:buAutoNum type="arabicPeriod"/>
            </a:pPr>
            <a:endParaRPr kumimoji="1" lang="en-US" altLang="ja-JP" dirty="0"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kumimoji="1" lang="en-US" altLang="ja-JP" dirty="0" smtClean="0">
                <a:cs typeface="Arial" pitchFamily="34" charset="0"/>
              </a:rPr>
              <a:t>If </a:t>
            </a:r>
            <a:r>
              <a:rPr kumimoji="1" lang="en-US" altLang="ja-JP" dirty="0">
                <a:cs typeface="Arial" pitchFamily="34" charset="0"/>
              </a:rPr>
              <a:t>CAR’s originator/originator </a:t>
            </a:r>
            <a:r>
              <a:rPr kumimoji="1" lang="en-US" altLang="ja-JP" dirty="0" smtClean="0">
                <a:cs typeface="Arial" pitchFamily="34" charset="0"/>
              </a:rPr>
              <a:t>manager’s agree that more thorough Analysis is needed and analysis results provide objective evidence that issue is systemic</a:t>
            </a:r>
            <a:r>
              <a:rPr kumimoji="1" lang="en-US" altLang="ja-JP" dirty="0">
                <a:cs typeface="Arial" pitchFamily="34" charset="0"/>
              </a:rPr>
              <a:t>, recurring and </a:t>
            </a:r>
            <a:r>
              <a:rPr kumimoji="1" lang="en-US" altLang="ja-JP" dirty="0" smtClean="0">
                <a:cs typeface="Arial" pitchFamily="34" charset="0"/>
              </a:rPr>
              <a:t>severe and </a:t>
            </a:r>
            <a:r>
              <a:rPr kumimoji="1" lang="en-US" altLang="ja-JP" dirty="0">
                <a:cs typeface="Arial" pitchFamily="34" charset="0"/>
              </a:rPr>
              <a:t>CAR originator/originator manager </a:t>
            </a:r>
            <a:r>
              <a:rPr kumimoji="1" lang="en-US" altLang="ja-JP" dirty="0" smtClean="0">
                <a:cs typeface="Arial" pitchFamily="34" charset="0"/>
              </a:rPr>
              <a:t> agree that </a:t>
            </a:r>
            <a:r>
              <a:rPr kumimoji="1" lang="en-US" altLang="ja-JP" dirty="0">
                <a:cs typeface="Arial" pitchFamily="34" charset="0"/>
              </a:rPr>
              <a:t>CAR from Observation to </a:t>
            </a:r>
            <a:r>
              <a:rPr kumimoji="1" lang="en-US" altLang="ja-JP" dirty="0" smtClean="0">
                <a:cs typeface="Arial" pitchFamily="34" charset="0"/>
              </a:rPr>
              <a:t>Finding, </a:t>
            </a:r>
            <a:r>
              <a:rPr kumimoji="1" lang="en-US" altLang="ja-JP" dirty="0" smtClean="0">
                <a:solidFill>
                  <a:schemeClr val="accent1"/>
                </a:solidFill>
                <a:cs typeface="Arial" pitchFamily="34" charset="0"/>
              </a:rPr>
              <a:t>then CAR can be changed from Observation  to Finding with comment </a:t>
            </a:r>
            <a:r>
              <a:rPr lang="en-US" altLang="ja-JP" dirty="0">
                <a:solidFill>
                  <a:schemeClr val="accent1"/>
                </a:solidFill>
              </a:rPr>
              <a:t>added to the </a:t>
            </a:r>
            <a:r>
              <a:rPr lang="en-US" altLang="ja-JP" dirty="0" smtClean="0">
                <a:solidFill>
                  <a:schemeClr val="accent1"/>
                </a:solidFill>
              </a:rPr>
              <a:t>CAR that  indicating </a:t>
            </a:r>
            <a:r>
              <a:rPr lang="en-US" altLang="ja-JP" dirty="0">
                <a:solidFill>
                  <a:schemeClr val="accent1"/>
                </a:solidFill>
              </a:rPr>
              <a:t>that the originator/originator’s management approved the change</a:t>
            </a:r>
            <a:endParaRPr kumimoji="1" lang="ja-JP" altLang="en-US" dirty="0" err="1" smtClean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20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928688"/>
            <a:ext cx="90582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CAR# 163916865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988942"/>
              </p:ext>
            </p:extLst>
          </p:nvPr>
        </p:nvGraphicFramePr>
        <p:xfrm>
          <a:off x="3166281" y="5940330"/>
          <a:ext cx="5977719" cy="6732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90771"/>
                <a:gridCol w="5586948"/>
              </a:tblGrid>
              <a:tr h="67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why/If the evidence in the milestones was sufficient to confirm that the nonconformity was eliminated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490771" y="5583869"/>
            <a:ext cx="1653229" cy="3721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cs typeface="Arial" pitchFamily="34" charset="0"/>
              </a:rPr>
              <a:t>By JY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8118" y="4268619"/>
            <a:ext cx="2082018" cy="1323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cs typeface="Arial" pitchFamily="34" charset="0"/>
              </a:rPr>
              <a:t>If this is still qualified as Ob, then the milestone was sufficient to confirm the non-conformity was eliminated. However,  if this could be systematic after deep and thorough analysis, more milestone may be necessary.</a:t>
            </a:r>
          </a:p>
        </p:txBody>
      </p:sp>
    </p:spTree>
    <p:extLst>
      <p:ext uri="{BB962C8B-B14F-4D97-AF65-F5344CB8AC3E}">
        <p14:creationId xmlns:p14="http://schemas.microsoft.com/office/powerpoint/2010/main" val="40076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CAR</a:t>
            </a:r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# 163916865  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– </a:t>
            </a:r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 Review Criteria 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Check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Geneva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CECA390-74A9-476C-A65E-A20B9A62B3AB}" type="slidenum">
              <a:rPr lang="en-US" altLang="en-US" sz="10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en-US" sz="1000" smtClean="0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006898"/>
              </p:ext>
            </p:extLst>
          </p:nvPr>
        </p:nvGraphicFramePr>
        <p:xfrm>
          <a:off x="692150" y="1447872"/>
          <a:ext cx="7759700" cy="2889822"/>
        </p:xfrm>
        <a:graphic>
          <a:graphicData uri="http://schemas.openxmlformats.org/drawingml/2006/table">
            <a:tbl>
              <a:tblPr/>
              <a:tblGrid>
                <a:gridCol w="3238500"/>
                <a:gridCol w="1130300"/>
                <a:gridCol w="1130300"/>
                <a:gridCol w="1130300"/>
                <a:gridCol w="1130300"/>
              </a:tblGrid>
              <a:tr h="6666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Review Criteria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Fully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Partially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at all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•Does the analysis support the Scope of Nonconformance statement? 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 smtClean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1441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•Based upon the root cause, should the severity of the CAR be changed such that it should now be classified as a Finding? </a:t>
                      </a:r>
                      <a:endParaRPr lang="en-US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 smtClean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•Was the evidence in the milestones sufficient to confirm that the nonconformity was eliminated??</a:t>
                      </a:r>
                      <a:endParaRPr lang="en-US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857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 smtClean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7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 Basic 2013</Template>
  <TotalTime>2854</TotalTime>
  <Words>776</Words>
  <Application>Microsoft Office PowerPoint</Application>
  <PresentationFormat>On-screen Show (4:3)</PresentationFormat>
  <Paragraphs>87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ULTemplate</vt:lpstr>
      <vt:lpstr>Study for Observation CAR 163916865 – AP Team A </vt:lpstr>
      <vt:lpstr>CAR# 163916865 </vt:lpstr>
      <vt:lpstr>CAR# 163916865 </vt:lpstr>
      <vt:lpstr>CAR# 163916865 </vt:lpstr>
      <vt:lpstr>CAR# 163916865 </vt:lpstr>
      <vt:lpstr>CAR# 163916865 </vt:lpstr>
      <vt:lpstr>CAR# 163916865 </vt:lpstr>
      <vt:lpstr>CAR# 163916865 </vt:lpstr>
      <vt:lpstr>CAR# 163916865  – CAR Review Criteria Check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Champion Calibration Meeting CAR 133911508 Review</dc:title>
  <dc:creator>Lietz, Jeffery</dc:creator>
  <cp:lastModifiedBy>Cheryl Adams</cp:lastModifiedBy>
  <cp:revision>102</cp:revision>
  <cp:lastPrinted>2017-03-10T20:07:36Z</cp:lastPrinted>
  <dcterms:created xsi:type="dcterms:W3CDTF">2013-11-16T00:53:42Z</dcterms:created>
  <dcterms:modified xsi:type="dcterms:W3CDTF">2017-04-10T16:14:18Z</dcterms:modified>
</cp:coreProperties>
</file>