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42" r:id="rId2"/>
    <p:sldId id="440" r:id="rId3"/>
    <p:sldId id="441" r:id="rId4"/>
    <p:sldId id="442" r:id="rId5"/>
    <p:sldId id="443" r:id="rId6"/>
    <p:sldId id="444" r:id="rId7"/>
    <p:sldId id="445" r:id="rId8"/>
    <p:sldId id="446" r:id="rId9"/>
    <p:sldId id="447" r:id="rId10"/>
    <p:sldId id="450" r:id="rId11"/>
    <p:sldId id="451" r:id="rId12"/>
    <p:sldId id="452" r:id="rId13"/>
    <p:sldId id="453" r:id="rId14"/>
    <p:sldId id="454" r:id="rId15"/>
    <p:sldId id="455" r:id="rId16"/>
    <p:sldId id="456" r:id="rId17"/>
    <p:sldId id="457" r:id="rId18"/>
    <p:sldId id="458" r:id="rId19"/>
    <p:sldId id="492" r:id="rId20"/>
    <p:sldId id="493" r:id="rId21"/>
    <p:sldId id="494" r:id="rId22"/>
    <p:sldId id="495" r:id="rId23"/>
    <p:sldId id="496" r:id="rId24"/>
    <p:sldId id="497" r:id="rId25"/>
    <p:sldId id="498" r:id="rId26"/>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457200" rtl="0" eaLnBrk="1" latinLnBrk="0" hangingPunct="1">
      <a:defRPr kern="1200">
        <a:solidFill>
          <a:schemeClr val="tx1"/>
        </a:solidFill>
        <a:latin typeface="Arial" charset="0"/>
        <a:ea typeface="Geneva" charset="0"/>
        <a:cs typeface="Geneva" charset="0"/>
      </a:defRPr>
    </a:lvl6pPr>
    <a:lvl7pPr marL="2743200" algn="l" defTabSz="457200" rtl="0" eaLnBrk="1" latinLnBrk="0" hangingPunct="1">
      <a:defRPr kern="1200">
        <a:solidFill>
          <a:schemeClr val="tx1"/>
        </a:solidFill>
        <a:latin typeface="Arial" charset="0"/>
        <a:ea typeface="Geneva" charset="0"/>
        <a:cs typeface="Geneva" charset="0"/>
      </a:defRPr>
    </a:lvl7pPr>
    <a:lvl8pPr marL="3200400" algn="l" defTabSz="457200" rtl="0" eaLnBrk="1" latinLnBrk="0" hangingPunct="1">
      <a:defRPr kern="1200">
        <a:solidFill>
          <a:schemeClr val="tx1"/>
        </a:solidFill>
        <a:latin typeface="Arial" charset="0"/>
        <a:ea typeface="Geneva" charset="0"/>
        <a:cs typeface="Geneva" charset="0"/>
      </a:defRPr>
    </a:lvl8pPr>
    <a:lvl9pPr marL="3657600" algn="l" defTabSz="457200" rtl="0" eaLnBrk="1" latinLnBrk="0" hangingPunct="1">
      <a:defRPr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93C64E"/>
    <a:srgbClr val="F18307"/>
    <a:srgbClr val="96C547"/>
    <a:srgbClr val="6EC1BC"/>
    <a:srgbClr val="459D2D"/>
    <a:srgbClr val="1B808E"/>
    <a:srgbClr val="C10036"/>
    <a:srgbClr val="FDC8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385" autoAdjust="0"/>
    <p:restoredTop sz="96648" autoAdjust="0"/>
  </p:normalViewPr>
  <p:slideViewPr>
    <p:cSldViewPr snapToGrid="0" snapToObjects="1">
      <p:cViewPr>
        <p:scale>
          <a:sx n="86" d="100"/>
          <a:sy n="86" d="100"/>
        </p:scale>
        <p:origin x="-653" y="2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ea typeface="Geneva" charset="-128"/>
                <a:cs typeface="Geneva" charset="-128"/>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ea typeface="Geneva" charset="-128"/>
                <a:cs typeface="Geneva" charset="-128"/>
              </a:defRPr>
            </a:lvl1pPr>
          </a:lstStyle>
          <a:p>
            <a:pPr>
              <a:defRPr/>
            </a:pPr>
            <a:fld id="{5388C844-FFDD-8E46-8307-B524E744D016}" type="datetime1">
              <a:rPr lang="en-US"/>
              <a:pPr>
                <a:defRPr/>
              </a:pPr>
              <a:t>12/12/2014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ea typeface="Geneva" charset="-128"/>
                <a:cs typeface="Geneva" charset="-128"/>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ea typeface="Geneva" charset="-128"/>
                <a:cs typeface="Geneva" charset="-128"/>
              </a:defRPr>
            </a:lvl1pPr>
          </a:lstStyle>
          <a:p>
            <a:pPr>
              <a:defRPr/>
            </a:pPr>
            <a:fld id="{733D29D0-8797-7647-B384-1FF612B05431}" type="slidenum">
              <a:rPr lang="en-US"/>
              <a:pPr>
                <a:defRPr/>
              </a:pPr>
              <a:t>‹#›</a:t>
            </a:fld>
            <a:endParaRPr lang="en-US" dirty="0"/>
          </a:p>
        </p:txBody>
      </p:sp>
    </p:spTree>
    <p:extLst>
      <p:ext uri="{BB962C8B-B14F-4D97-AF65-F5344CB8AC3E}">
        <p14:creationId xmlns:p14="http://schemas.microsoft.com/office/powerpoint/2010/main" val="3743985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45DE97-7240-445E-A50D-E57388B6EDB4}" type="slidenum">
              <a:rPr lang="en-GB" smtClean="0"/>
              <a:t>19</a:t>
            </a:fld>
            <a:endParaRPr lang="en-GB" dirty="0"/>
          </a:p>
        </p:txBody>
      </p:sp>
    </p:spTree>
    <p:extLst>
      <p:ext uri="{BB962C8B-B14F-4D97-AF65-F5344CB8AC3E}">
        <p14:creationId xmlns:p14="http://schemas.microsoft.com/office/powerpoint/2010/main" val="2379389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srcRect r="16216"/>
          <a:stretch>
            <a:fillRect/>
          </a:stretch>
        </p:blipFill>
        <p:spPr bwMode="invGray">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3237510" cy="246221"/>
          </a:xfrm>
          <a:prstGeom prst="rect">
            <a:avLst/>
          </a:prstGeom>
          <a:noFill/>
        </p:spPr>
        <p:txBody>
          <a:bodyPr wrap="none">
            <a:prstTxWarp prst="textNoShape">
              <a:avLst/>
            </a:prstTxWarp>
            <a:spAutoFit/>
          </a:bodyPr>
          <a:lstStyle/>
          <a:p>
            <a:pPr>
              <a:defRPr/>
            </a:pPr>
            <a:r>
              <a:rPr lang="en-US" sz="1000" baseline="0" dirty="0">
                <a:solidFill>
                  <a:schemeClr val="bg1"/>
                </a:solidFill>
              </a:rPr>
              <a:t>UL and the UL logo are trademarks of UL LLC © </a:t>
            </a:r>
            <a:r>
              <a:rPr lang="en-US" sz="1000" baseline="0" dirty="0" smtClean="0">
                <a:solidFill>
                  <a:schemeClr val="bg1"/>
                </a:solidFill>
              </a:rPr>
              <a:t>2013</a:t>
            </a:r>
            <a:endParaRPr lang="en-US" sz="1000" baseline="0" dirty="0">
              <a:solidFill>
                <a:schemeClr val="bg1"/>
              </a:solidFill>
            </a:endParaRP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srcRect/>
          <a:stretch>
            <a:fillRect/>
          </a:stretch>
        </p:blipFill>
        <p:spPr bwMode="auto">
          <a:xfrm>
            <a:off x="7881938" y="482600"/>
            <a:ext cx="804862" cy="80645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r="16216"/>
          <a:stretch>
            <a:fillRect/>
          </a:stretch>
        </p:blipFill>
        <p:spPr bwMode="auto">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3237510" cy="246221"/>
          </a:xfrm>
          <a:prstGeom prst="rect">
            <a:avLst/>
          </a:prstGeom>
          <a:noFill/>
        </p:spPr>
        <p:txBody>
          <a:bodyPr wrap="none">
            <a:prstTxWarp prst="textNoShape">
              <a:avLst/>
            </a:prstTxWarp>
            <a:spAutoFit/>
          </a:bodyPr>
          <a:lstStyle/>
          <a:p>
            <a:pPr>
              <a:defRPr/>
            </a:pPr>
            <a:r>
              <a:rPr lang="en-US" sz="1000" baseline="0" dirty="0"/>
              <a:t>UL and the UL logo are trademarks of UL LLC © </a:t>
            </a:r>
            <a:r>
              <a:rPr lang="en-US" sz="1000" baseline="0" dirty="0" smtClean="0"/>
              <a:t>2013</a:t>
            </a:r>
            <a:endParaRPr lang="en-US" sz="1000" baseline="0" dirty="0"/>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2CF9B393-1D32-C94A-A8DE-302BBD9B7DDE}"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373AE26D-2D88-344F-945E-F2B96DB8666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r="79"/>
          <a:stretch>
            <a:fillRect/>
          </a:stretch>
        </p:blipFill>
        <p:spPr bwMode="auto">
          <a:xfrm>
            <a:off x="7132638" y="274638"/>
            <a:ext cx="1646237" cy="1647825"/>
          </a:xfrm>
          <a:prstGeom prst="rect">
            <a:avLst/>
          </a:prstGeom>
          <a:noFill/>
          <a:ln w="9525">
            <a:noFill/>
            <a:miter lim="800000"/>
            <a:headEnd/>
            <a:tailEnd/>
          </a:ln>
        </p:spPr>
      </p:pic>
      <p:pic>
        <p:nvPicPr>
          <p:cNvPr id="5" name="Picture 7"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74A5C745-0183-F448-8441-08D771CBE5D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dirty="0">
              <a:solidFill>
                <a:srgbClr val="FFFFFF"/>
              </a:solidFill>
              <a:ea typeface="Arial" charset="0"/>
              <a:cs typeface="Arial" charset="0"/>
            </a:endParaRPr>
          </a:p>
        </p:txBody>
      </p:sp>
      <p:pic>
        <p:nvPicPr>
          <p:cNvPr id="4" name="Picture 6" descr="ul_pattern.pdf"/>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E406EE98-D513-E24E-B547-6122FB860ED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DEF2EA39-9159-434A-ACB4-B5AFF46E5A0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pPr>
              <a:defRPr/>
            </a:pPr>
            <a:fld id="{01F99FC8-1AD9-A248-9538-C702B6A6DC5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ea typeface="Geneva" charset="-128"/>
                <a:cs typeface="Geneva" charset="-128"/>
              </a:defRPr>
            </a:lvl1pPr>
          </a:lstStyle>
          <a:p>
            <a:pPr>
              <a:defRPr/>
            </a:pPr>
            <a:fld id="{65805DA5-B412-2E47-AB31-67239A2C93F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Lst>
  <p:hf hdr="0"/>
  <p:txStyles>
    <p:titleStyle>
      <a:lvl1pPr algn="l" defTabSz="457200" rtl="0" eaLnBrk="1" fontAlgn="base" hangingPunct="1">
        <a:spcBef>
          <a:spcPct val="0"/>
        </a:spcBef>
        <a:spcAft>
          <a:spcPct val="0"/>
        </a:spcAft>
        <a:defRPr sz="2800" b="1" kern="1200">
          <a:solidFill>
            <a:schemeClr val="accent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1" fontAlgn="base" hangingPunct="1">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1" fontAlgn="base" hangingPunct="1">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1" fontAlgn="base" hangingPunct="1">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457200" y="2533650"/>
            <a:ext cx="5843588" cy="1400175"/>
          </a:xfrm>
        </p:spPr>
        <p:txBody>
          <a:bodyPr/>
          <a:lstStyle/>
          <a:p>
            <a:pPr eaLnBrk="1" hangingPunct="1"/>
            <a:r>
              <a:rPr lang="en-US" dirty="0" smtClean="0">
                <a:effectLst>
                  <a:outerShdw blurRad="38100" dist="38100" dir="2700000" algn="tl">
                    <a:srgbClr val="000000">
                      <a:alpha val="43137"/>
                    </a:srgbClr>
                  </a:outerShdw>
                </a:effectLst>
                <a:latin typeface="Arial" charset="0"/>
                <a:ea typeface="Geneva" charset="0"/>
              </a:rPr>
              <a:t>CAR Calibration Meeting</a:t>
            </a:r>
            <a:br>
              <a:rPr lang="en-US" dirty="0" smtClean="0">
                <a:effectLst>
                  <a:outerShdw blurRad="38100" dist="38100" dir="2700000" algn="tl">
                    <a:srgbClr val="000000">
                      <a:alpha val="43137"/>
                    </a:srgbClr>
                  </a:outerShdw>
                </a:effectLst>
                <a:latin typeface="Arial" charset="0"/>
                <a:ea typeface="Geneva" charset="0"/>
              </a:rPr>
            </a:br>
            <a:r>
              <a:rPr lang="en-US" dirty="0" smtClean="0">
                <a:effectLst>
                  <a:outerShdw blurRad="38100" dist="38100" dir="2700000" algn="tl">
                    <a:srgbClr val="000000">
                      <a:alpha val="43137"/>
                    </a:srgbClr>
                  </a:outerShdw>
                </a:effectLst>
                <a:latin typeface="Arial" charset="0"/>
                <a:ea typeface="Geneva" charset="0"/>
              </a:rPr>
              <a:t>CAR Review</a:t>
            </a:r>
          </a:p>
        </p:txBody>
      </p:sp>
      <p:sp>
        <p:nvSpPr>
          <p:cNvPr id="12291" name="Subtitle 2"/>
          <p:cNvSpPr>
            <a:spLocks noGrp="1"/>
          </p:cNvSpPr>
          <p:nvPr>
            <p:ph type="subTitle" idx="1"/>
          </p:nvPr>
        </p:nvSpPr>
        <p:spPr>
          <a:xfrm>
            <a:off x="457199" y="3960813"/>
            <a:ext cx="6383439" cy="1774825"/>
          </a:xfrm>
        </p:spPr>
        <p:txBody>
          <a:bodyPr>
            <a:normAutofit/>
          </a:bodyPr>
          <a:lstStyle/>
          <a:p>
            <a:pPr eaLnBrk="1" hangingPunct="1"/>
            <a:r>
              <a:rPr lang="fi-FI" dirty="0" smtClean="0">
                <a:effectLst>
                  <a:outerShdw blurRad="38100" dist="38100" dir="2700000" algn="tl">
                    <a:srgbClr val="000000">
                      <a:alpha val="43137"/>
                    </a:srgbClr>
                  </a:outerShdw>
                </a:effectLst>
                <a:latin typeface="Arial" charset="0"/>
                <a:cs typeface="Arial" charset="0"/>
              </a:rPr>
              <a:t>AP Team</a:t>
            </a:r>
          </a:p>
          <a:p>
            <a:pPr eaLnBrk="1" hangingPunct="1"/>
            <a:endParaRPr lang="fi-FI" dirty="0">
              <a:effectLst>
                <a:outerShdw blurRad="38100" dist="38100" dir="2700000" algn="tl">
                  <a:srgbClr val="000000">
                    <a:alpha val="43137"/>
                  </a:srgbClr>
                </a:outerShdw>
              </a:effectLst>
              <a:latin typeface="Arial" charset="0"/>
              <a:cs typeface="Arial" charset="0"/>
            </a:endParaRPr>
          </a:p>
          <a:p>
            <a:r>
              <a:rPr lang="en-US" dirty="0">
                <a:effectLst>
                  <a:outerShdw blurRad="38100" dist="38100" dir="2700000" algn="tl">
                    <a:srgbClr val="000000">
                      <a:alpha val="43137"/>
                    </a:srgbClr>
                  </a:outerShdw>
                </a:effectLst>
                <a:latin typeface="Arial" charset="0"/>
                <a:cs typeface="Arial" charset="0"/>
              </a:rPr>
              <a:t>Jacky Wu, Catherine Qiu, Thomas </a:t>
            </a:r>
            <a:r>
              <a:rPr lang="en-US" dirty="0" smtClean="0">
                <a:effectLst>
                  <a:outerShdw blurRad="38100" dist="38100" dir="2700000" algn="tl">
                    <a:srgbClr val="000000">
                      <a:alpha val="43137"/>
                    </a:srgbClr>
                  </a:outerShdw>
                </a:effectLst>
                <a:latin typeface="Arial" charset="0"/>
                <a:cs typeface="Arial" charset="0"/>
              </a:rPr>
              <a:t>Kestner</a:t>
            </a:r>
          </a:p>
          <a:p>
            <a:r>
              <a:rPr lang="fi-FI" dirty="0" smtClean="0">
                <a:effectLst>
                  <a:outerShdw blurRad="38100" dist="38100" dir="2700000" algn="tl">
                    <a:srgbClr val="000000">
                      <a:alpha val="43137"/>
                    </a:srgbClr>
                  </a:outerShdw>
                </a:effectLst>
                <a:latin typeface="Arial" charset="0"/>
                <a:cs typeface="Arial" charset="0"/>
              </a:rPr>
              <a:t>Nov 24, 2014</a:t>
            </a:r>
          </a:p>
        </p:txBody>
      </p:sp>
    </p:spTree>
    <p:extLst>
      <p:ext uri="{BB962C8B-B14F-4D97-AF65-F5344CB8AC3E}">
        <p14:creationId xmlns:p14="http://schemas.microsoft.com/office/powerpoint/2010/main" val="988368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457200" y="2533650"/>
            <a:ext cx="5843588" cy="1400175"/>
          </a:xfrm>
        </p:spPr>
        <p:txBody>
          <a:bodyPr/>
          <a:lstStyle/>
          <a:p>
            <a:pPr eaLnBrk="1" hangingPunct="1"/>
            <a:r>
              <a:rPr lang="en-US" smtClean="0">
                <a:latin typeface="Arial" pitchFamily="34" charset="0"/>
                <a:cs typeface="Geneva"/>
              </a:rPr>
              <a:t>CAR Review – December 2014</a:t>
            </a:r>
            <a:br>
              <a:rPr lang="en-US" smtClean="0">
                <a:latin typeface="Arial" pitchFamily="34" charset="0"/>
                <a:cs typeface="Geneva"/>
              </a:rPr>
            </a:br>
            <a:r>
              <a:rPr lang="en-US" smtClean="0">
                <a:latin typeface="Arial" pitchFamily="34" charset="0"/>
                <a:cs typeface="Geneva"/>
              </a:rPr>
              <a:t>Dale – Chris – Jenni </a:t>
            </a:r>
          </a:p>
        </p:txBody>
      </p:sp>
      <p:sp>
        <p:nvSpPr>
          <p:cNvPr id="12291" name="Subtitle 2"/>
          <p:cNvSpPr>
            <a:spLocks noGrp="1"/>
          </p:cNvSpPr>
          <p:nvPr>
            <p:ph type="subTitle" idx="1"/>
          </p:nvPr>
        </p:nvSpPr>
        <p:spPr>
          <a:xfrm>
            <a:off x="457200" y="3960813"/>
            <a:ext cx="5843588" cy="1774825"/>
          </a:xfrm>
        </p:spPr>
        <p:txBody>
          <a:bodyPr/>
          <a:lstStyle/>
          <a:p>
            <a:pPr eaLnBrk="1" hangingPunct="1"/>
            <a:r>
              <a:rPr lang="en-US" smtClean="0"/>
              <a:t>143913608, 143913105, 143913946, 143913176  </a:t>
            </a:r>
          </a:p>
        </p:txBody>
      </p:sp>
    </p:spTree>
    <p:extLst>
      <p:ext uri="{BB962C8B-B14F-4D97-AF65-F5344CB8AC3E}">
        <p14:creationId xmlns:p14="http://schemas.microsoft.com/office/powerpoint/2010/main" val="42290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p:txBody>
          <a:bodyPr/>
          <a:lstStyle/>
          <a:p>
            <a:pPr eaLnBrk="1" hangingPunct="1"/>
            <a:r>
              <a:rPr lang="en-US" smtClean="0">
                <a:latin typeface="Arial" pitchFamily="34" charset="0"/>
                <a:cs typeface="Geneva"/>
              </a:rPr>
              <a:t>CAR 143913608 – Origination Section, Part 1</a:t>
            </a:r>
          </a:p>
        </p:txBody>
      </p:sp>
      <p:sp>
        <p:nvSpPr>
          <p:cNvPr id="13315" name="Content Placeholder 4"/>
          <p:cNvSpPr>
            <a:spLocks noGrp="1"/>
          </p:cNvSpPr>
          <p:nvPr>
            <p:ph idx="1"/>
          </p:nvPr>
        </p:nvSpPr>
        <p:spPr/>
        <p:txBody>
          <a:bodyPr/>
          <a:lstStyle/>
          <a:p>
            <a:pPr marL="0" indent="0" defTabSz="914400" eaLnBrk="1" hangingPunct="1"/>
            <a:endParaRPr lang="en-US" smtClean="0">
              <a:latin typeface="Arial" pitchFamily="34" charset="0"/>
              <a:cs typeface="Geneva"/>
            </a:endParaRPr>
          </a:p>
          <a:p>
            <a:pPr lvl="2" defTabSz="914400" eaLnBrk="1" hangingPunct="1"/>
            <a:endParaRPr lang="en-US" smtClean="0">
              <a:latin typeface="Arial" pitchFamily="34" charset="0"/>
            </a:endParaRPr>
          </a:p>
        </p:txBody>
      </p:sp>
      <p:sp>
        <p:nvSpPr>
          <p:cNvPr id="13316"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MS PGothic" pitchFamily="34" charset="-128"/>
              </a:defRPr>
            </a:lvl9pPr>
          </a:lstStyle>
          <a:p>
            <a:fld id="{86E4B149-1D2F-4280-80F3-46618D8C4179}" type="slidenum">
              <a:rPr lang="en-US" smtClean="0">
                <a:ea typeface="Geneva"/>
                <a:cs typeface="Geneva"/>
              </a:rPr>
              <a:pPr/>
              <a:t>11</a:t>
            </a:fld>
            <a:endParaRPr lang="en-US" smtClean="0">
              <a:ea typeface="Geneva"/>
              <a:cs typeface="Geneva"/>
            </a:endParaRPr>
          </a:p>
        </p:txBody>
      </p:sp>
      <p:pic>
        <p:nvPicPr>
          <p:cNvPr id="1331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9138" y="1449388"/>
            <a:ext cx="5165725" cy="447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3801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fr-FR" smtClean="0">
                <a:latin typeface="Arial" pitchFamily="34" charset="0"/>
                <a:cs typeface="Geneva"/>
              </a:rPr>
              <a:t>CAR 143913608 – Origination Section, Part 2</a:t>
            </a:r>
            <a:endParaRPr lang="en-US" smtClean="0">
              <a:latin typeface="Arial" pitchFamily="34" charset="0"/>
              <a:cs typeface="Geneva"/>
            </a:endParaRPr>
          </a:p>
        </p:txBody>
      </p:sp>
      <p:pic>
        <p:nvPicPr>
          <p:cNvPr id="14339"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12925" y="2065338"/>
            <a:ext cx="5518150" cy="3595687"/>
          </a:xfrm>
        </p:spPr>
      </p:pic>
      <p:sp>
        <p:nvSpPr>
          <p:cNvPr id="143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MS PGothic" pitchFamily="34" charset="-128"/>
              </a:defRPr>
            </a:lvl9pPr>
          </a:lstStyle>
          <a:p>
            <a:fld id="{E64B27D9-A20C-4CBB-B1D9-09AC056EE67D}" type="slidenum">
              <a:rPr lang="en-US" smtClean="0"/>
              <a:pPr/>
              <a:t>12</a:t>
            </a:fld>
            <a:endParaRPr lang="en-US" smtClean="0"/>
          </a:p>
        </p:txBody>
      </p:sp>
    </p:spTree>
    <p:extLst>
      <p:ext uri="{BB962C8B-B14F-4D97-AF65-F5344CB8AC3E}">
        <p14:creationId xmlns:p14="http://schemas.microsoft.com/office/powerpoint/2010/main" val="1738598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fr-FR" smtClean="0">
                <a:latin typeface="Arial" pitchFamily="34" charset="0"/>
                <a:cs typeface="Geneva"/>
              </a:rPr>
              <a:t>CAR 143913608 – CAR Owner Section</a:t>
            </a:r>
            <a:endParaRPr lang="en-US" smtClean="0">
              <a:latin typeface="Arial" pitchFamily="34" charset="0"/>
              <a:cs typeface="Geneva"/>
            </a:endParaRPr>
          </a:p>
        </p:txBody>
      </p:sp>
      <p:pic>
        <p:nvPicPr>
          <p:cNvPr id="15363"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01813" y="2008188"/>
            <a:ext cx="5540375" cy="3709987"/>
          </a:xfrm>
        </p:spPr>
      </p:pic>
      <p:sp>
        <p:nvSpPr>
          <p:cNvPr id="1536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MS PGothic" pitchFamily="34" charset="-128"/>
              </a:defRPr>
            </a:lvl9pPr>
          </a:lstStyle>
          <a:p>
            <a:fld id="{7D16721C-9468-4BAE-AC50-BC977A2CE309}" type="slidenum">
              <a:rPr lang="en-US" smtClean="0"/>
              <a:pPr/>
              <a:t>13</a:t>
            </a:fld>
            <a:endParaRPr lang="en-US" smtClean="0"/>
          </a:p>
        </p:txBody>
      </p:sp>
    </p:spTree>
    <p:extLst>
      <p:ext uri="{BB962C8B-B14F-4D97-AF65-F5344CB8AC3E}">
        <p14:creationId xmlns:p14="http://schemas.microsoft.com/office/powerpoint/2010/main" val="13836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fr-FR" smtClean="0">
                <a:latin typeface="Arial" pitchFamily="34" charset="0"/>
                <a:cs typeface="Geneva"/>
              </a:rPr>
              <a:t>CAR 143913608 – CAR Owner Section, MS1</a:t>
            </a:r>
            <a:endParaRPr lang="en-US" smtClean="0">
              <a:latin typeface="Arial" pitchFamily="34" charset="0"/>
              <a:cs typeface="Geneva"/>
            </a:endParaRPr>
          </a:p>
        </p:txBody>
      </p:sp>
      <p:pic>
        <p:nvPicPr>
          <p:cNvPr id="1638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93888" y="2620963"/>
            <a:ext cx="5356225" cy="2484437"/>
          </a:xfrm>
        </p:spPr>
      </p:pic>
      <p:sp>
        <p:nvSpPr>
          <p:cNvPr id="1638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MS PGothic" pitchFamily="34" charset="-128"/>
              </a:defRPr>
            </a:lvl9pPr>
          </a:lstStyle>
          <a:p>
            <a:fld id="{A350FEFD-7D22-4DC9-BABA-631F90C6DBCA}" type="slidenum">
              <a:rPr lang="en-US" smtClean="0"/>
              <a:pPr/>
              <a:t>14</a:t>
            </a:fld>
            <a:endParaRPr lang="en-US" smtClean="0"/>
          </a:p>
        </p:txBody>
      </p:sp>
    </p:spTree>
    <p:extLst>
      <p:ext uri="{BB962C8B-B14F-4D97-AF65-F5344CB8AC3E}">
        <p14:creationId xmlns:p14="http://schemas.microsoft.com/office/powerpoint/2010/main" val="2955517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latin typeface="Arial" pitchFamily="34" charset="0"/>
                <a:cs typeface="Geneva"/>
              </a:rPr>
              <a:t>CAR 143913608 – CAR Owner Section, MS2</a:t>
            </a:r>
          </a:p>
        </p:txBody>
      </p:sp>
      <p:pic>
        <p:nvPicPr>
          <p:cNvPr id="17411"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2373313"/>
            <a:ext cx="5486400" cy="2979737"/>
          </a:xfrm>
        </p:spPr>
      </p:pic>
      <p:sp>
        <p:nvSpPr>
          <p:cNvPr id="1741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MS PGothic" pitchFamily="34" charset="-128"/>
              </a:defRPr>
            </a:lvl9pPr>
          </a:lstStyle>
          <a:p>
            <a:fld id="{646467AA-8224-4A62-B068-8A4ACCC078F7}" type="slidenum">
              <a:rPr lang="en-US" smtClean="0"/>
              <a:pPr/>
              <a:t>15</a:t>
            </a:fld>
            <a:endParaRPr lang="en-US" smtClean="0"/>
          </a:p>
        </p:txBody>
      </p:sp>
    </p:spTree>
    <p:extLst>
      <p:ext uri="{BB962C8B-B14F-4D97-AF65-F5344CB8AC3E}">
        <p14:creationId xmlns:p14="http://schemas.microsoft.com/office/powerpoint/2010/main" val="1914624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latin typeface="Arial" pitchFamily="34" charset="0"/>
                <a:cs typeface="Geneva"/>
              </a:rPr>
              <a:t>CAR 143913608 – CAR Owner Section, CEI</a:t>
            </a:r>
          </a:p>
        </p:txBody>
      </p:sp>
      <p:sp>
        <p:nvSpPr>
          <p:cNvPr id="1843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MS PGothic" pitchFamily="34" charset="-128"/>
              </a:defRPr>
            </a:lvl9pPr>
          </a:lstStyle>
          <a:p>
            <a:fld id="{516EF23B-1AA6-4A28-AE98-CD2B281F1220}" type="slidenum">
              <a:rPr lang="en-US" smtClean="0"/>
              <a:pPr/>
              <a:t>16</a:t>
            </a:fld>
            <a:endParaRPr lang="en-US" smtClean="0"/>
          </a:p>
        </p:txBody>
      </p:sp>
      <p:pic>
        <p:nvPicPr>
          <p:cNvPr id="18436"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065338" y="2979738"/>
            <a:ext cx="5013325" cy="1766887"/>
          </a:xfrm>
        </p:spPr>
      </p:pic>
    </p:spTree>
    <p:extLst>
      <p:ext uri="{BB962C8B-B14F-4D97-AF65-F5344CB8AC3E}">
        <p14:creationId xmlns:p14="http://schemas.microsoft.com/office/powerpoint/2010/main" val="1098481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latin typeface="Arial" pitchFamily="34" charset="0"/>
                <a:cs typeface="Geneva"/>
              </a:rPr>
              <a:t>CAR 143913608 – CAR History</a:t>
            </a:r>
          </a:p>
        </p:txBody>
      </p:sp>
      <p:sp>
        <p:nvSpPr>
          <p:cNvPr id="1945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MS PGothic" pitchFamily="34" charset="-128"/>
              </a:defRPr>
            </a:lvl9pPr>
          </a:lstStyle>
          <a:p>
            <a:fld id="{40C06B86-208E-4230-95B9-41427D274E1A}" type="slidenum">
              <a:rPr lang="en-US" smtClean="0"/>
              <a:pPr/>
              <a:t>17</a:t>
            </a:fld>
            <a:endParaRPr lang="en-US" smtClean="0"/>
          </a:p>
        </p:txBody>
      </p:sp>
      <p:pic>
        <p:nvPicPr>
          <p:cNvPr id="19460" name="Picture 6" descr="C:\Users\87234\AppData\Local\Temp\SNAGHTML153f3f3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36738" y="1817688"/>
            <a:ext cx="5470525" cy="4090987"/>
          </a:xfrm>
          <a:noFill/>
        </p:spPr>
      </p:pic>
    </p:spTree>
    <p:extLst>
      <p:ext uri="{BB962C8B-B14F-4D97-AF65-F5344CB8AC3E}">
        <p14:creationId xmlns:p14="http://schemas.microsoft.com/office/powerpoint/2010/main" val="1333082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latin typeface="Arial" pitchFamily="34" charset="0"/>
                <a:cs typeface="Geneva"/>
              </a:rPr>
              <a:t>CAR Admin CBS’s</a:t>
            </a:r>
          </a:p>
        </p:txBody>
      </p:sp>
      <p:pic>
        <p:nvPicPr>
          <p:cNvPr id="20483"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25663" y="1824038"/>
            <a:ext cx="4892675" cy="4078287"/>
          </a:xfrm>
        </p:spPr>
      </p:pic>
      <p:sp>
        <p:nvSpPr>
          <p:cNvPr id="2048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MS PGothic" pitchFamily="34" charset="-128"/>
              </a:defRPr>
            </a:lvl9pPr>
          </a:lstStyle>
          <a:p>
            <a:fld id="{C71A258D-8FAA-40B4-A4FA-8A8537073011}" type="slidenum">
              <a:rPr lang="en-US" smtClean="0"/>
              <a:pPr/>
              <a:t>18</a:t>
            </a:fld>
            <a:endParaRPr lang="en-US" smtClean="0"/>
          </a:p>
        </p:txBody>
      </p:sp>
    </p:spTree>
    <p:extLst>
      <p:ext uri="{BB962C8B-B14F-4D97-AF65-F5344CB8AC3E}">
        <p14:creationId xmlns:p14="http://schemas.microsoft.com/office/powerpoint/2010/main" val="2384553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564904"/>
            <a:ext cx="5770985" cy="1368376"/>
          </a:xfrm>
        </p:spPr>
        <p:txBody>
          <a:bodyPr/>
          <a:lstStyle/>
          <a:p>
            <a:r>
              <a:rPr lang="en-GB" dirty="0" smtClean="0"/>
              <a:t>Exemplary - CAR </a:t>
            </a:r>
            <a:r>
              <a:rPr lang="en-GB" dirty="0"/>
              <a:t>133912839</a:t>
            </a:r>
            <a:r>
              <a:rPr lang="en-GB" dirty="0" smtClean="0"/>
              <a:t> ?</a:t>
            </a:r>
            <a:br>
              <a:rPr lang="en-GB" dirty="0" smtClean="0"/>
            </a:br>
            <a:r>
              <a:rPr lang="en-GB" dirty="0" smtClean="0"/>
              <a:t/>
            </a:r>
            <a:br>
              <a:rPr lang="en-GB" dirty="0" smtClean="0"/>
            </a:br>
            <a:endParaRPr lang="en-GB" dirty="0"/>
          </a:p>
        </p:txBody>
      </p:sp>
      <p:sp>
        <p:nvSpPr>
          <p:cNvPr id="3" name="Title 1"/>
          <p:cNvSpPr txBox="1">
            <a:spLocks/>
          </p:cNvSpPr>
          <p:nvPr/>
        </p:nvSpPr>
        <p:spPr bwMode="auto">
          <a:xfrm>
            <a:off x="609598" y="4365104"/>
            <a:ext cx="5548579"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3000" b="1" kern="1200">
                <a:solidFill>
                  <a:schemeClr val="bg1"/>
                </a:solidFill>
                <a:latin typeface="Arial"/>
                <a:ea typeface="Geneva" charset="-128"/>
                <a:cs typeface="Geneva" charset="0"/>
              </a:defRPr>
            </a:lvl1pPr>
            <a:lvl2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2pPr>
            <a:lvl3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3pPr>
            <a:lvl4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4pPr>
            <a:lvl5pPr algn="l" defTabSz="457200" rtl="0" eaLnBrk="1" fontAlgn="base" hangingPunct="1">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a:lstStyle>
          <a:p>
            <a:r>
              <a:rPr lang="en-GB" sz="2000" dirty="0" smtClean="0"/>
              <a:t>December 2014</a:t>
            </a:r>
            <a:r>
              <a:rPr lang="en-GB" dirty="0" smtClean="0"/>
              <a:t/>
            </a:r>
            <a:br>
              <a:rPr lang="en-GB" dirty="0" smtClean="0"/>
            </a:br>
            <a:r>
              <a:rPr lang="en-GB" dirty="0" smtClean="0"/>
              <a:t/>
            </a:r>
            <a:br>
              <a:rPr lang="en-GB" dirty="0" smtClean="0"/>
            </a:br>
            <a:r>
              <a:rPr lang="en-GB" dirty="0" smtClean="0"/>
              <a:t/>
            </a:r>
            <a:br>
              <a:rPr lang="en-GB" dirty="0" smtClean="0"/>
            </a:br>
            <a:endParaRPr lang="en-GB" dirty="0"/>
          </a:p>
        </p:txBody>
      </p:sp>
    </p:spTree>
    <p:extLst>
      <p:ext uri="{BB962C8B-B14F-4D97-AF65-F5344CB8AC3E}">
        <p14:creationId xmlns:p14="http://schemas.microsoft.com/office/powerpoint/2010/main" val="431285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a:t>
            </a:r>
            <a:r>
              <a:rPr lang="en-US" dirty="0">
                <a:latin typeface="Arial" pitchFamily="34" charset="0"/>
                <a:ea typeface="ＭＳ Ｐゴシック" pitchFamily="34" charset="-128"/>
                <a:cs typeface="Arial" pitchFamily="34" charset="0"/>
              </a:rPr>
              <a:t>143913608</a:t>
            </a:r>
            <a:r>
              <a:rPr lang="en-US" dirty="0" smtClean="0"/>
              <a:t> - Finding</a:t>
            </a:r>
            <a:endParaRPr lang="en-US" dirty="0"/>
          </a:p>
        </p:txBody>
      </p:sp>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2</a:t>
            </a:fld>
            <a:endParaRPr lang="en-US" dirty="0"/>
          </a:p>
        </p:txBody>
      </p:sp>
      <p:sp>
        <p:nvSpPr>
          <p:cNvPr id="8" name="圆角矩形 2"/>
          <p:cNvSpPr/>
          <p:nvPr/>
        </p:nvSpPr>
        <p:spPr>
          <a:xfrm>
            <a:off x="2093026" y="3040083"/>
            <a:ext cx="852055" cy="349642"/>
          </a:xfrm>
          <a:prstGeom prst="roundRect">
            <a:avLst/>
          </a:prstGeom>
          <a:noFill/>
          <a:ln w="28575">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cs typeface="Arial" pitchFamily="34" charset="0"/>
            </a:endParaRPr>
          </a:p>
        </p:txBody>
      </p:sp>
      <p:pic>
        <p:nvPicPr>
          <p:cNvPr id="6" name="图片 5"/>
          <p:cNvPicPr>
            <a:picLocks noChangeAspect="1"/>
          </p:cNvPicPr>
          <p:nvPr/>
        </p:nvPicPr>
        <p:blipFill>
          <a:blip r:embed="rId2"/>
          <a:stretch>
            <a:fillRect/>
          </a:stretch>
        </p:blipFill>
        <p:spPr>
          <a:xfrm>
            <a:off x="1127982" y="4398132"/>
            <a:ext cx="6909155" cy="2019404"/>
          </a:xfrm>
          <a:prstGeom prst="rect">
            <a:avLst/>
          </a:prstGeom>
        </p:spPr>
      </p:pic>
      <p:pic>
        <p:nvPicPr>
          <p:cNvPr id="10" name="图片 9"/>
          <p:cNvPicPr>
            <a:picLocks noChangeAspect="1"/>
          </p:cNvPicPr>
          <p:nvPr/>
        </p:nvPicPr>
        <p:blipFill>
          <a:blip r:embed="rId3"/>
          <a:stretch>
            <a:fillRect/>
          </a:stretch>
        </p:blipFill>
        <p:spPr>
          <a:xfrm>
            <a:off x="1155345" y="768589"/>
            <a:ext cx="6871053" cy="3627279"/>
          </a:xfrm>
          <a:prstGeom prst="rect">
            <a:avLst/>
          </a:prstGeom>
        </p:spPr>
      </p:pic>
      <p:sp>
        <p:nvSpPr>
          <p:cNvPr id="7" name="圆角矩形标注 4"/>
          <p:cNvSpPr/>
          <p:nvPr/>
        </p:nvSpPr>
        <p:spPr>
          <a:xfrm>
            <a:off x="5122872" y="3898641"/>
            <a:ext cx="3954630" cy="499491"/>
          </a:xfrm>
          <a:prstGeom prst="wedgeRoundRectCallout">
            <a:avLst>
              <a:gd name="adj1" fmla="val -44436"/>
              <a:gd name="adj2" fmla="val 174494"/>
              <a:gd name="adj3" fmla="val 16667"/>
            </a:avLst>
          </a:prstGeom>
          <a:solidFill>
            <a:srgbClr val="FFFF00"/>
          </a:solidFill>
          <a:ln>
            <a:no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200" dirty="0" smtClean="0">
                <a:solidFill>
                  <a:schemeClr val="tx1"/>
                </a:solidFill>
              </a:rPr>
              <a:t>Then Non-Conformance can be stated in more clear that what competency was inadequate, i.e. Did not witness the required test and equipment  verification.</a:t>
            </a:r>
            <a:endParaRPr lang="en-US" sz="1200" dirty="0">
              <a:solidFill>
                <a:schemeClr val="tx1"/>
              </a:solidFill>
              <a:ea typeface="Times New Roman"/>
              <a:cs typeface="Times New Roman"/>
            </a:endParaRPr>
          </a:p>
        </p:txBody>
      </p:sp>
      <p:sp>
        <p:nvSpPr>
          <p:cNvPr id="13" name="圆角矩形标注 4"/>
          <p:cNvSpPr/>
          <p:nvPr/>
        </p:nvSpPr>
        <p:spPr>
          <a:xfrm>
            <a:off x="1168242" y="3782292"/>
            <a:ext cx="3520136" cy="754358"/>
          </a:xfrm>
          <a:prstGeom prst="wedgeRoundRectCallout">
            <a:avLst>
              <a:gd name="adj1" fmla="val -4322"/>
              <a:gd name="adj2" fmla="val 155514"/>
              <a:gd name="adj3" fmla="val 16667"/>
            </a:avLst>
          </a:prstGeom>
          <a:solidFill>
            <a:srgbClr val="FFFF00"/>
          </a:solidFill>
          <a:ln>
            <a:no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200" dirty="0" smtClean="0">
                <a:solidFill>
                  <a:schemeClr val="tx1"/>
                </a:solidFill>
              </a:rPr>
              <a:t>More information could be included in the Objective Evidence, i.e. equipment number, Field Rep ID, production line number, inspection date, etc.</a:t>
            </a:r>
            <a:endParaRPr lang="en-US" sz="1200" dirty="0">
              <a:solidFill>
                <a:schemeClr val="tx1"/>
              </a:solidFill>
              <a:ea typeface="Times New Roman"/>
              <a:cs typeface="Times New Roman"/>
            </a:endParaRPr>
          </a:p>
        </p:txBody>
      </p:sp>
    </p:spTree>
    <p:extLst>
      <p:ext uri="{BB962C8B-B14F-4D97-AF65-F5344CB8AC3E}">
        <p14:creationId xmlns:p14="http://schemas.microsoft.com/office/powerpoint/2010/main" val="11466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GB" dirty="0"/>
              <a:t>Exemplary - CAR 133912839 ?</a:t>
            </a:r>
            <a:br>
              <a:rPr lang="en-GB" dirty="0"/>
            </a:br>
            <a:r>
              <a:rPr lang="en-GB" dirty="0"/>
              <a:t/>
            </a:r>
            <a:br>
              <a:rPr lang="en-GB" dirty="0"/>
            </a:br>
            <a:endParaRPr lang="en-GB"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860586"/>
            <a:ext cx="5904656" cy="5160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a:stCxn id="8" idx="1"/>
          </p:cNvCxnSpPr>
          <p:nvPr/>
        </p:nvCxnSpPr>
        <p:spPr>
          <a:xfrm flipH="1">
            <a:off x="5940153" y="2614846"/>
            <a:ext cx="1063016" cy="9581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003169" y="1876182"/>
            <a:ext cx="1313247" cy="1477328"/>
          </a:xfrm>
          <a:prstGeom prst="rect">
            <a:avLst/>
          </a:prstGeom>
          <a:noFill/>
        </p:spPr>
        <p:txBody>
          <a:bodyPr wrap="square" rtlCol="0">
            <a:spAutoFit/>
          </a:bodyPr>
          <a:lstStyle/>
          <a:p>
            <a:r>
              <a:rPr lang="en-GB" dirty="0" smtClean="0">
                <a:latin typeface="Arial" pitchFamily="34" charset="0"/>
                <a:cs typeface="Arial" pitchFamily="34" charset="0"/>
              </a:rPr>
              <a:t>CAR is well written with specific information</a:t>
            </a:r>
          </a:p>
        </p:txBody>
      </p:sp>
      <p:cxnSp>
        <p:nvCxnSpPr>
          <p:cNvPr id="12" name="Straight Arrow Connector 11"/>
          <p:cNvCxnSpPr>
            <a:stCxn id="8" idx="1"/>
          </p:cNvCxnSpPr>
          <p:nvPr/>
        </p:nvCxnSpPr>
        <p:spPr>
          <a:xfrm flipH="1">
            <a:off x="6084169" y="2614846"/>
            <a:ext cx="919000" cy="23983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0732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GB" dirty="0"/>
              <a:t>Exemplary - CAR 133912839 ?</a:t>
            </a:r>
            <a:br>
              <a:rPr lang="en-GB" dirty="0"/>
            </a:br>
            <a:r>
              <a:rPr lang="en-GB" dirty="0"/>
              <a:t/>
            </a:r>
            <a:br>
              <a:rPr lang="en-GB" dirty="0"/>
            </a:br>
            <a:endParaRPr lang="en-GB"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59" y="980728"/>
            <a:ext cx="6250536" cy="5111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H="1">
            <a:off x="1763688" y="1124744"/>
            <a:ext cx="5184576" cy="2304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963072" y="940078"/>
            <a:ext cx="2001416" cy="1477328"/>
          </a:xfrm>
          <a:prstGeom prst="rect">
            <a:avLst/>
          </a:prstGeom>
          <a:noFill/>
        </p:spPr>
        <p:txBody>
          <a:bodyPr wrap="square" rtlCol="0">
            <a:spAutoFit/>
          </a:bodyPr>
          <a:lstStyle/>
          <a:p>
            <a:r>
              <a:rPr lang="en-GB" dirty="0" smtClean="0">
                <a:latin typeface="Arial" pitchFamily="34" charset="0"/>
                <a:cs typeface="Arial" pitchFamily="34" charset="0"/>
              </a:rPr>
              <a:t>PDE consulted</a:t>
            </a:r>
          </a:p>
          <a:p>
            <a:endParaRPr lang="en-GB" dirty="0" smtClean="0">
              <a:latin typeface="Arial" pitchFamily="34" charset="0"/>
              <a:cs typeface="Arial" pitchFamily="34" charset="0"/>
            </a:endParaRPr>
          </a:p>
          <a:p>
            <a:r>
              <a:rPr lang="en-GB" dirty="0" smtClean="0">
                <a:latin typeface="Arial" pitchFamily="34" charset="0"/>
                <a:cs typeface="Arial" pitchFamily="34" charset="0"/>
              </a:rPr>
              <a:t>Supporting information provided</a:t>
            </a:r>
          </a:p>
        </p:txBody>
      </p:sp>
    </p:spTree>
    <p:extLst>
      <p:ext uri="{BB962C8B-B14F-4D97-AF65-F5344CB8AC3E}">
        <p14:creationId xmlns:p14="http://schemas.microsoft.com/office/powerpoint/2010/main" val="663581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GB" dirty="0"/>
              <a:t>Exemplary - CAR 133912839 ?</a:t>
            </a:r>
            <a:br>
              <a:rPr lang="en-GB" dirty="0"/>
            </a:br>
            <a:r>
              <a:rPr lang="en-GB" dirty="0"/>
              <a:t/>
            </a:r>
            <a:br>
              <a:rPr lang="en-GB" dirty="0"/>
            </a:br>
            <a:endParaRPr lang="en-GB"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44824"/>
            <a:ext cx="5213660" cy="258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H="1">
            <a:off x="5076056" y="1124744"/>
            <a:ext cx="1080120" cy="14401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170031" y="940078"/>
            <a:ext cx="2505879" cy="923330"/>
          </a:xfrm>
          <a:prstGeom prst="rect">
            <a:avLst/>
          </a:prstGeom>
          <a:noFill/>
        </p:spPr>
        <p:txBody>
          <a:bodyPr wrap="none" rtlCol="0">
            <a:spAutoFit/>
          </a:bodyPr>
          <a:lstStyle/>
          <a:p>
            <a:r>
              <a:rPr lang="en-GB" dirty="0" smtClean="0">
                <a:latin typeface="Arial" pitchFamily="34" charset="0"/>
                <a:cs typeface="Arial" pitchFamily="34" charset="0"/>
              </a:rPr>
              <a:t>Guidance provided</a:t>
            </a:r>
          </a:p>
          <a:p>
            <a:endParaRPr lang="en-GB" dirty="0">
              <a:latin typeface="Arial" pitchFamily="34" charset="0"/>
              <a:cs typeface="Arial" pitchFamily="34" charset="0"/>
            </a:endParaRPr>
          </a:p>
          <a:p>
            <a:r>
              <a:rPr lang="en-GB" dirty="0" smtClean="0">
                <a:latin typeface="Arial" pitchFamily="34" charset="0"/>
                <a:cs typeface="Arial" pitchFamily="34" charset="0"/>
              </a:rPr>
              <a:t>Links to relevant FAQs</a:t>
            </a:r>
          </a:p>
        </p:txBody>
      </p:sp>
      <p:cxnSp>
        <p:nvCxnSpPr>
          <p:cNvPr id="9" name="Straight Arrow Connector 8"/>
          <p:cNvCxnSpPr/>
          <p:nvPr/>
        </p:nvCxnSpPr>
        <p:spPr>
          <a:xfrm flipH="1">
            <a:off x="4644008" y="2564904"/>
            <a:ext cx="1584176" cy="14401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372200" y="2380238"/>
            <a:ext cx="1633781" cy="369332"/>
          </a:xfrm>
          <a:prstGeom prst="rect">
            <a:avLst/>
          </a:prstGeom>
          <a:noFill/>
        </p:spPr>
        <p:txBody>
          <a:bodyPr wrap="none" rtlCol="0">
            <a:spAutoFit/>
          </a:bodyPr>
          <a:lstStyle/>
          <a:p>
            <a:r>
              <a:rPr lang="en-GB" dirty="0" smtClean="0">
                <a:latin typeface="Arial" pitchFamily="34" charset="0"/>
                <a:cs typeface="Arial" pitchFamily="34" charset="0"/>
              </a:rPr>
              <a:t>Correct owner</a:t>
            </a:r>
          </a:p>
        </p:txBody>
      </p:sp>
    </p:spTree>
    <p:extLst>
      <p:ext uri="{BB962C8B-B14F-4D97-AF65-F5344CB8AC3E}">
        <p14:creationId xmlns:p14="http://schemas.microsoft.com/office/powerpoint/2010/main" val="34674636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GB" dirty="0"/>
              <a:t>Exemplary - CAR 133912839 ?</a:t>
            </a:r>
            <a:br>
              <a:rPr lang="en-GB" dirty="0"/>
            </a:br>
            <a:r>
              <a:rPr lang="en-GB" dirty="0"/>
              <a:t/>
            </a:r>
            <a:br>
              <a:rPr lang="en-GB" dirty="0"/>
            </a:br>
            <a:endParaRPr lang="en-GB"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616" y="908720"/>
            <a:ext cx="5192818"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H="1">
            <a:off x="4067944" y="2492896"/>
            <a:ext cx="1872208" cy="648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4499992" y="1052736"/>
            <a:ext cx="1512168"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094650" y="314072"/>
            <a:ext cx="2592288" cy="1477328"/>
          </a:xfrm>
          <a:prstGeom prst="rect">
            <a:avLst/>
          </a:prstGeom>
          <a:noFill/>
        </p:spPr>
        <p:txBody>
          <a:bodyPr wrap="square" rtlCol="0">
            <a:spAutoFit/>
          </a:bodyPr>
          <a:lstStyle/>
          <a:p>
            <a:r>
              <a:rPr lang="en-GB" dirty="0" smtClean="0">
                <a:latin typeface="Arial" pitchFamily="34" charset="0"/>
                <a:cs typeface="Arial" pitchFamily="34" charset="0"/>
              </a:rPr>
              <a:t>Rationale notes included</a:t>
            </a:r>
          </a:p>
          <a:p>
            <a:endParaRPr lang="en-GB" dirty="0">
              <a:latin typeface="Arial" pitchFamily="34" charset="0"/>
              <a:cs typeface="Arial" pitchFamily="34" charset="0"/>
            </a:endParaRPr>
          </a:p>
          <a:p>
            <a:r>
              <a:rPr lang="en-GB" dirty="0" smtClean="0">
                <a:latin typeface="Arial" pitchFamily="34" charset="0"/>
                <a:cs typeface="Arial" pitchFamily="34" charset="0"/>
              </a:rPr>
              <a:t>Minimal effort-finding approach?</a:t>
            </a:r>
            <a:endParaRPr lang="en-GB" dirty="0">
              <a:latin typeface="Arial" pitchFamily="34" charset="0"/>
              <a:cs typeface="Arial" pitchFamily="34" charset="0"/>
            </a:endParaRPr>
          </a:p>
        </p:txBody>
      </p:sp>
      <p:sp>
        <p:nvSpPr>
          <p:cNvPr id="13" name="TextBox 12"/>
          <p:cNvSpPr txBox="1"/>
          <p:nvPr/>
        </p:nvSpPr>
        <p:spPr>
          <a:xfrm>
            <a:off x="6094650" y="2308230"/>
            <a:ext cx="2582758" cy="369332"/>
          </a:xfrm>
          <a:prstGeom prst="rect">
            <a:avLst/>
          </a:prstGeom>
          <a:noFill/>
        </p:spPr>
        <p:txBody>
          <a:bodyPr wrap="none" rtlCol="0">
            <a:spAutoFit/>
          </a:bodyPr>
          <a:lstStyle/>
          <a:p>
            <a:r>
              <a:rPr lang="en-GB" dirty="0" smtClean="0">
                <a:latin typeface="Arial" pitchFamily="34" charset="0"/>
                <a:cs typeface="Arial" pitchFamily="34" charset="0"/>
              </a:rPr>
              <a:t>Stakeholders consulted</a:t>
            </a:r>
          </a:p>
        </p:txBody>
      </p:sp>
    </p:spTree>
    <p:extLst>
      <p:ext uri="{BB962C8B-B14F-4D97-AF65-F5344CB8AC3E}">
        <p14:creationId xmlns:p14="http://schemas.microsoft.com/office/powerpoint/2010/main" val="26725492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GB" dirty="0"/>
              <a:t>Exemplary - CAR 133912839 ?</a:t>
            </a:r>
            <a:br>
              <a:rPr lang="en-GB" dirty="0"/>
            </a:br>
            <a:r>
              <a:rPr lang="en-GB" dirty="0"/>
              <a:t/>
            </a:r>
            <a:br>
              <a:rPr lang="en-GB" dirty="0"/>
            </a:br>
            <a:endParaRPr lang="en-GB"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08720"/>
            <a:ext cx="6093241" cy="5073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a:off x="4427984" y="3933056"/>
            <a:ext cx="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a:off x="5508104" y="1196752"/>
            <a:ext cx="1296144"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020272" y="1012086"/>
            <a:ext cx="1437253" cy="369332"/>
          </a:xfrm>
          <a:prstGeom prst="rect">
            <a:avLst/>
          </a:prstGeom>
          <a:noFill/>
        </p:spPr>
        <p:txBody>
          <a:bodyPr wrap="none" rtlCol="0">
            <a:spAutoFit/>
          </a:bodyPr>
          <a:lstStyle/>
          <a:p>
            <a:r>
              <a:rPr lang="en-GB" dirty="0" smtClean="0">
                <a:latin typeface="Arial" pitchFamily="34" charset="0"/>
                <a:cs typeface="Arial" pitchFamily="34" charset="0"/>
              </a:rPr>
              <a:t>Well scoped</a:t>
            </a:r>
          </a:p>
        </p:txBody>
      </p:sp>
      <p:cxnSp>
        <p:nvCxnSpPr>
          <p:cNvPr id="11" name="Straight Arrow Connector 10"/>
          <p:cNvCxnSpPr/>
          <p:nvPr/>
        </p:nvCxnSpPr>
        <p:spPr>
          <a:xfrm flipH="1">
            <a:off x="4427984" y="2780928"/>
            <a:ext cx="2376264" cy="11521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020272" y="2633990"/>
            <a:ext cx="1672253" cy="369332"/>
          </a:xfrm>
          <a:prstGeom prst="rect">
            <a:avLst/>
          </a:prstGeom>
          <a:noFill/>
        </p:spPr>
        <p:txBody>
          <a:bodyPr wrap="none" rtlCol="0">
            <a:spAutoFit/>
          </a:bodyPr>
          <a:lstStyle/>
          <a:p>
            <a:r>
              <a:rPr lang="en-GB" dirty="0" smtClean="0">
                <a:latin typeface="Arial" pitchFamily="34" charset="0"/>
                <a:cs typeface="Arial" pitchFamily="34" charset="0"/>
              </a:rPr>
              <a:t>Human error ?</a:t>
            </a:r>
          </a:p>
        </p:txBody>
      </p:sp>
    </p:spTree>
    <p:extLst>
      <p:ext uri="{BB962C8B-B14F-4D97-AF65-F5344CB8AC3E}">
        <p14:creationId xmlns:p14="http://schemas.microsoft.com/office/powerpoint/2010/main" val="33367614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GB" dirty="0"/>
              <a:t>Exemplary - CAR 133912839 ?</a:t>
            </a:r>
            <a:br>
              <a:rPr lang="en-GB" dirty="0"/>
            </a:br>
            <a:r>
              <a:rPr lang="en-GB" dirty="0"/>
              <a:t/>
            </a:r>
            <a:br>
              <a:rPr lang="en-GB" dirty="0"/>
            </a:br>
            <a:endParaRPr lang="en-GB"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80728"/>
            <a:ext cx="5770443" cy="360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H="1">
            <a:off x="5724128" y="1484784"/>
            <a:ext cx="720080"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588225" y="1484784"/>
            <a:ext cx="1656184" cy="3970318"/>
          </a:xfrm>
          <a:prstGeom prst="rect">
            <a:avLst/>
          </a:prstGeom>
          <a:noFill/>
        </p:spPr>
        <p:txBody>
          <a:bodyPr wrap="square" rtlCol="0">
            <a:spAutoFit/>
          </a:bodyPr>
          <a:lstStyle/>
          <a:p>
            <a:r>
              <a:rPr lang="en-GB" dirty="0" smtClean="0">
                <a:latin typeface="Arial" pitchFamily="34" charset="0"/>
                <a:cs typeface="Arial" pitchFamily="34" charset="0"/>
              </a:rPr>
              <a:t>May need to consider other ML handlers</a:t>
            </a:r>
            <a:endParaRPr lang="en-GB" dirty="0">
              <a:latin typeface="Arial" pitchFamily="34" charset="0"/>
              <a:cs typeface="Arial" pitchFamily="34" charset="0"/>
            </a:endParaRPr>
          </a:p>
          <a:p>
            <a:endParaRPr lang="en-GB" dirty="0" smtClean="0">
              <a:latin typeface="Arial" pitchFamily="34" charset="0"/>
              <a:cs typeface="Arial" pitchFamily="34" charset="0"/>
            </a:endParaRPr>
          </a:p>
          <a:p>
            <a:r>
              <a:rPr lang="en-GB" dirty="0" smtClean="0">
                <a:latin typeface="Arial" pitchFamily="34" charset="0"/>
                <a:cs typeface="Arial" pitchFamily="34" charset="0"/>
              </a:rPr>
              <a:t>Limitation of the CAR is scoping – may necessitate Root Cause revision and CA plan to be changed.</a:t>
            </a:r>
          </a:p>
          <a:p>
            <a:endParaRPr lang="en-GB" dirty="0">
              <a:latin typeface="Arial" pitchFamily="34" charset="0"/>
              <a:cs typeface="Arial" pitchFamily="34" charset="0"/>
            </a:endParaRPr>
          </a:p>
          <a:p>
            <a:endParaRPr lang="en-GB" dirty="0" smtClean="0">
              <a:latin typeface="Arial" pitchFamily="34" charset="0"/>
              <a:cs typeface="Arial" pitchFamily="34" charset="0"/>
            </a:endParaRPr>
          </a:p>
        </p:txBody>
      </p:sp>
    </p:spTree>
    <p:extLst>
      <p:ext uri="{BB962C8B-B14F-4D97-AF65-F5344CB8AC3E}">
        <p14:creationId xmlns:p14="http://schemas.microsoft.com/office/powerpoint/2010/main" val="2061823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77281" y="2193619"/>
            <a:ext cx="8209519" cy="3515126"/>
          </a:xfrm>
          <a:prstGeom prst="rect">
            <a:avLst/>
          </a:prstGeom>
        </p:spPr>
      </p:pic>
      <p:sp>
        <p:nvSpPr>
          <p:cNvPr id="2" name="Title 1"/>
          <p:cNvSpPr>
            <a:spLocks noGrp="1"/>
          </p:cNvSpPr>
          <p:nvPr>
            <p:ph type="title"/>
          </p:nvPr>
        </p:nvSpPr>
        <p:spPr>
          <a:xfrm>
            <a:off x="457200" y="274638"/>
            <a:ext cx="8229600" cy="608368"/>
          </a:xfrm>
        </p:spPr>
        <p:txBody>
          <a:bodyPr/>
          <a:lstStyle/>
          <a:p>
            <a:r>
              <a:rPr lang="en-US" dirty="0" smtClean="0"/>
              <a:t>CAR </a:t>
            </a:r>
            <a:r>
              <a:rPr lang="en-US" dirty="0">
                <a:latin typeface="Arial" pitchFamily="34" charset="0"/>
                <a:ea typeface="ＭＳ Ｐゴシック" pitchFamily="34" charset="-128"/>
                <a:cs typeface="Arial" pitchFamily="34" charset="0"/>
              </a:rPr>
              <a:t>143913608</a:t>
            </a:r>
            <a:r>
              <a:rPr lang="en-US" dirty="0" smtClean="0"/>
              <a:t> - Finding</a:t>
            </a:r>
            <a:endParaRPr lang="en-US" dirty="0"/>
          </a:p>
        </p:txBody>
      </p:sp>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3</a:t>
            </a:fld>
            <a:endParaRPr lang="en-US" dirty="0"/>
          </a:p>
        </p:txBody>
      </p:sp>
      <p:sp>
        <p:nvSpPr>
          <p:cNvPr id="8" name="圆角矩形 2"/>
          <p:cNvSpPr/>
          <p:nvPr/>
        </p:nvSpPr>
        <p:spPr>
          <a:xfrm>
            <a:off x="2359034" y="3147829"/>
            <a:ext cx="6194762" cy="518084"/>
          </a:xfrm>
          <a:prstGeom prst="roundRect">
            <a:avLst/>
          </a:prstGeom>
          <a:noFill/>
          <a:ln w="28575">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cs typeface="Arial" pitchFamily="34" charset="0"/>
            </a:endParaRPr>
          </a:p>
        </p:txBody>
      </p:sp>
      <p:sp>
        <p:nvSpPr>
          <p:cNvPr id="13" name="圆角矩形标注 4"/>
          <p:cNvSpPr/>
          <p:nvPr/>
        </p:nvSpPr>
        <p:spPr>
          <a:xfrm>
            <a:off x="3566161" y="999970"/>
            <a:ext cx="5511342" cy="1187080"/>
          </a:xfrm>
          <a:prstGeom prst="wedgeRoundRectCallout">
            <a:avLst>
              <a:gd name="adj1" fmla="val -10890"/>
              <a:gd name="adj2" fmla="val 127151"/>
              <a:gd name="adj3" fmla="val 16667"/>
            </a:avLst>
          </a:prstGeom>
          <a:solidFill>
            <a:srgbClr val="C00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200" dirty="0" smtClean="0">
                <a:solidFill>
                  <a:schemeClr val="bg1"/>
                </a:solidFill>
              </a:rPr>
              <a:t>The analysis is insufficient, more questions could be asked to find the root cause, e.g. Why it was due to lack of knowledge? Is it due to lack of training, or training ineffective, or other reasons? How did FOM verify the Field Rep’s competency and why it was not detected during the daily monitoring, etc.</a:t>
            </a:r>
          </a:p>
          <a:p>
            <a:pPr>
              <a:spcBef>
                <a:spcPts val="0"/>
              </a:spcBef>
              <a:spcAft>
                <a:spcPts val="0"/>
              </a:spcAft>
            </a:pPr>
            <a:r>
              <a:rPr lang="en-US" sz="1200" dirty="0" smtClean="0">
                <a:solidFill>
                  <a:schemeClr val="bg1"/>
                </a:solidFill>
              </a:rPr>
              <a:t>In addition, how was the scope determined? More information should be provided to demonstrate that it was limited to the affected Field Rep only.</a:t>
            </a:r>
          </a:p>
        </p:txBody>
      </p:sp>
      <p:sp>
        <p:nvSpPr>
          <p:cNvPr id="11" name="圆角矩形 2"/>
          <p:cNvSpPr/>
          <p:nvPr/>
        </p:nvSpPr>
        <p:spPr>
          <a:xfrm>
            <a:off x="2359034" y="3649364"/>
            <a:ext cx="6194762" cy="282556"/>
          </a:xfrm>
          <a:prstGeom prst="roundRect">
            <a:avLst/>
          </a:prstGeom>
          <a:noFill/>
          <a:ln w="28575">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cs typeface="Arial" pitchFamily="34" charset="0"/>
            </a:endParaRPr>
          </a:p>
        </p:txBody>
      </p:sp>
      <p:sp>
        <p:nvSpPr>
          <p:cNvPr id="12" name="圆角矩形标注 4"/>
          <p:cNvSpPr/>
          <p:nvPr/>
        </p:nvSpPr>
        <p:spPr>
          <a:xfrm>
            <a:off x="4940531" y="4174278"/>
            <a:ext cx="3613265" cy="518354"/>
          </a:xfrm>
          <a:prstGeom prst="wedgeRoundRectCallout">
            <a:avLst>
              <a:gd name="adj1" fmla="val -28986"/>
              <a:gd name="adj2" fmla="val -92850"/>
              <a:gd name="adj3" fmla="val 16667"/>
            </a:avLst>
          </a:prstGeom>
          <a:solidFill>
            <a:srgbClr val="C00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200" dirty="0" smtClean="0">
                <a:solidFill>
                  <a:schemeClr val="bg1"/>
                </a:solidFill>
              </a:rPr>
              <a:t>Human error (i.e. Field Rep’s misunderstanding”) should not be accepted as the root cause.</a:t>
            </a:r>
          </a:p>
        </p:txBody>
      </p:sp>
      <p:sp>
        <p:nvSpPr>
          <p:cNvPr id="14" name="圆角矩形 2"/>
          <p:cNvSpPr/>
          <p:nvPr/>
        </p:nvSpPr>
        <p:spPr>
          <a:xfrm>
            <a:off x="2359034" y="5322993"/>
            <a:ext cx="741613" cy="282556"/>
          </a:xfrm>
          <a:prstGeom prst="roundRect">
            <a:avLst/>
          </a:prstGeom>
          <a:noFill/>
          <a:ln w="28575">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cs typeface="Arial" pitchFamily="34" charset="0"/>
            </a:endParaRPr>
          </a:p>
        </p:txBody>
      </p:sp>
      <p:sp>
        <p:nvSpPr>
          <p:cNvPr id="15" name="圆角矩形标注 4"/>
          <p:cNvSpPr/>
          <p:nvPr/>
        </p:nvSpPr>
        <p:spPr>
          <a:xfrm>
            <a:off x="2000596" y="5824528"/>
            <a:ext cx="3613265" cy="518354"/>
          </a:xfrm>
          <a:prstGeom prst="wedgeRoundRectCallout">
            <a:avLst>
              <a:gd name="adj1" fmla="val -28986"/>
              <a:gd name="adj2" fmla="val -92850"/>
              <a:gd name="adj3" fmla="val 16667"/>
            </a:avLst>
          </a:prstGeom>
          <a:solidFill>
            <a:srgbClr val="C00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200" dirty="0" smtClean="0">
                <a:solidFill>
                  <a:schemeClr val="bg1"/>
                </a:solidFill>
              </a:rPr>
              <a:t>It should be “Factory Test (Field Services)” instead of “Calibration”</a:t>
            </a:r>
          </a:p>
        </p:txBody>
      </p:sp>
      <p:sp>
        <p:nvSpPr>
          <p:cNvPr id="16" name="圆角矩形 2"/>
          <p:cNvSpPr/>
          <p:nvPr/>
        </p:nvSpPr>
        <p:spPr>
          <a:xfrm>
            <a:off x="2359034" y="4220171"/>
            <a:ext cx="2038399" cy="282556"/>
          </a:xfrm>
          <a:prstGeom prst="roundRect">
            <a:avLst/>
          </a:prstGeom>
          <a:noFill/>
          <a:ln w="28575">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cs typeface="Arial" pitchFamily="34" charset="0"/>
            </a:endParaRPr>
          </a:p>
        </p:txBody>
      </p:sp>
      <p:cxnSp>
        <p:nvCxnSpPr>
          <p:cNvPr id="17" name="直接箭头连接符 16"/>
          <p:cNvCxnSpPr>
            <a:stCxn id="16" idx="0"/>
          </p:cNvCxnSpPr>
          <p:nvPr/>
        </p:nvCxnSpPr>
        <p:spPr>
          <a:xfrm flipV="1">
            <a:off x="3378234" y="2193619"/>
            <a:ext cx="404057" cy="20265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417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368"/>
          </a:xfrm>
        </p:spPr>
        <p:txBody>
          <a:bodyPr/>
          <a:lstStyle/>
          <a:p>
            <a:r>
              <a:rPr lang="en-US" dirty="0" smtClean="0"/>
              <a:t>CAR </a:t>
            </a:r>
            <a:r>
              <a:rPr lang="en-US" dirty="0">
                <a:latin typeface="Arial" pitchFamily="34" charset="0"/>
                <a:ea typeface="ＭＳ Ｐゴシック" pitchFamily="34" charset="-128"/>
                <a:cs typeface="Arial" pitchFamily="34" charset="0"/>
              </a:rPr>
              <a:t>143913608</a:t>
            </a:r>
            <a:r>
              <a:rPr lang="en-US" dirty="0" smtClean="0"/>
              <a:t> – Milestone 1</a:t>
            </a:r>
            <a:endParaRPr lang="en-US" dirty="0"/>
          </a:p>
        </p:txBody>
      </p:sp>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4</a:t>
            </a:fld>
            <a:endParaRPr lang="en-US" dirty="0"/>
          </a:p>
        </p:txBody>
      </p:sp>
      <p:pic>
        <p:nvPicPr>
          <p:cNvPr id="5" name="图片 4"/>
          <p:cNvPicPr>
            <a:picLocks noChangeAspect="1"/>
          </p:cNvPicPr>
          <p:nvPr/>
        </p:nvPicPr>
        <p:blipFill>
          <a:blip r:embed="rId2"/>
          <a:stretch>
            <a:fillRect/>
          </a:stretch>
        </p:blipFill>
        <p:spPr>
          <a:xfrm>
            <a:off x="457200" y="989057"/>
            <a:ext cx="8173512" cy="2028463"/>
          </a:xfrm>
          <a:prstGeom prst="rect">
            <a:avLst/>
          </a:prstGeom>
        </p:spPr>
      </p:pic>
      <p:pic>
        <p:nvPicPr>
          <p:cNvPr id="6" name="图片 5"/>
          <p:cNvPicPr>
            <a:picLocks noChangeAspect="1"/>
          </p:cNvPicPr>
          <p:nvPr/>
        </p:nvPicPr>
        <p:blipFill>
          <a:blip r:embed="rId3"/>
          <a:stretch>
            <a:fillRect/>
          </a:stretch>
        </p:blipFill>
        <p:spPr>
          <a:xfrm>
            <a:off x="457200" y="3017520"/>
            <a:ext cx="8173512" cy="3421642"/>
          </a:xfrm>
          <a:prstGeom prst="rect">
            <a:avLst/>
          </a:prstGeom>
        </p:spPr>
      </p:pic>
      <p:sp>
        <p:nvSpPr>
          <p:cNvPr id="18" name="圆角矩形 2"/>
          <p:cNvSpPr/>
          <p:nvPr/>
        </p:nvSpPr>
        <p:spPr>
          <a:xfrm>
            <a:off x="812866" y="1205344"/>
            <a:ext cx="6552209" cy="232757"/>
          </a:xfrm>
          <a:prstGeom prst="roundRect">
            <a:avLst/>
          </a:prstGeom>
          <a:noFill/>
          <a:ln w="28575">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cs typeface="Arial" pitchFamily="34" charset="0"/>
            </a:endParaRPr>
          </a:p>
        </p:txBody>
      </p:sp>
      <p:sp>
        <p:nvSpPr>
          <p:cNvPr id="19" name="圆角矩形 2"/>
          <p:cNvSpPr/>
          <p:nvPr/>
        </p:nvSpPr>
        <p:spPr>
          <a:xfrm>
            <a:off x="812865" y="4042755"/>
            <a:ext cx="7232585" cy="820190"/>
          </a:xfrm>
          <a:prstGeom prst="roundRect">
            <a:avLst/>
          </a:prstGeom>
          <a:noFill/>
          <a:ln w="28575">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cs typeface="Arial" pitchFamily="34" charset="0"/>
            </a:endParaRPr>
          </a:p>
        </p:txBody>
      </p:sp>
      <p:sp>
        <p:nvSpPr>
          <p:cNvPr id="20" name="圆角矩形 2"/>
          <p:cNvSpPr/>
          <p:nvPr/>
        </p:nvSpPr>
        <p:spPr>
          <a:xfrm>
            <a:off x="812864" y="5171380"/>
            <a:ext cx="7232585" cy="423085"/>
          </a:xfrm>
          <a:prstGeom prst="roundRect">
            <a:avLst/>
          </a:prstGeom>
          <a:noFill/>
          <a:ln w="28575">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cs typeface="Arial" pitchFamily="34" charset="0"/>
            </a:endParaRPr>
          </a:p>
        </p:txBody>
      </p:sp>
      <p:sp>
        <p:nvSpPr>
          <p:cNvPr id="21" name="圆角矩形标注 4"/>
          <p:cNvSpPr/>
          <p:nvPr/>
        </p:nvSpPr>
        <p:spPr>
          <a:xfrm>
            <a:off x="4352763" y="3017519"/>
            <a:ext cx="4142844" cy="822297"/>
          </a:xfrm>
          <a:prstGeom prst="wedgeRoundRectCallout">
            <a:avLst>
              <a:gd name="adj1" fmla="val -31327"/>
              <a:gd name="adj2" fmla="val 68305"/>
              <a:gd name="adj3" fmla="val 16667"/>
            </a:avLst>
          </a:prstGeom>
          <a:solidFill>
            <a:srgbClr val="C00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200" dirty="0" smtClean="0">
                <a:solidFill>
                  <a:schemeClr val="bg1"/>
                </a:solidFill>
              </a:rPr>
              <a:t>The containment action addressed in the milestone could not match the content addressed in the Corrective Action Plan, it was confused what was expected to be conducted for the containment action?</a:t>
            </a:r>
          </a:p>
        </p:txBody>
      </p:sp>
      <p:sp>
        <p:nvSpPr>
          <p:cNvPr id="22" name="圆角矩形标注 4"/>
          <p:cNvSpPr/>
          <p:nvPr/>
        </p:nvSpPr>
        <p:spPr>
          <a:xfrm>
            <a:off x="3549199" y="5771082"/>
            <a:ext cx="4298016" cy="822297"/>
          </a:xfrm>
          <a:prstGeom prst="wedgeRoundRectCallout">
            <a:avLst>
              <a:gd name="adj1" fmla="val -23903"/>
              <a:gd name="adj2" fmla="val -70191"/>
              <a:gd name="adj3" fmla="val 16667"/>
            </a:avLst>
          </a:prstGeom>
          <a:solidFill>
            <a:srgbClr val="C00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200" dirty="0" smtClean="0">
                <a:solidFill>
                  <a:schemeClr val="bg1"/>
                </a:solidFill>
              </a:rPr>
              <a:t>The Objective Evidence could not match the Milestone Expectation, i.e. Statement in IR vs Training?</a:t>
            </a:r>
          </a:p>
          <a:p>
            <a:pPr>
              <a:spcBef>
                <a:spcPts val="0"/>
              </a:spcBef>
              <a:spcAft>
                <a:spcPts val="0"/>
              </a:spcAft>
            </a:pPr>
            <a:r>
              <a:rPr lang="en-US" sz="1200" dirty="0" smtClean="0">
                <a:solidFill>
                  <a:schemeClr val="bg1"/>
                </a:solidFill>
              </a:rPr>
              <a:t>In addition, there was no attached records to demonstrate what has been done.</a:t>
            </a:r>
          </a:p>
        </p:txBody>
      </p:sp>
    </p:spTree>
    <p:extLst>
      <p:ext uri="{BB962C8B-B14F-4D97-AF65-F5344CB8AC3E}">
        <p14:creationId xmlns:p14="http://schemas.microsoft.com/office/powerpoint/2010/main" val="321875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98765" y="3024525"/>
            <a:ext cx="8131947" cy="3676839"/>
          </a:xfrm>
          <a:prstGeom prst="rect">
            <a:avLst/>
          </a:prstGeom>
        </p:spPr>
      </p:pic>
      <p:sp>
        <p:nvSpPr>
          <p:cNvPr id="2" name="Title 1"/>
          <p:cNvSpPr>
            <a:spLocks noGrp="1"/>
          </p:cNvSpPr>
          <p:nvPr>
            <p:ph type="title"/>
          </p:nvPr>
        </p:nvSpPr>
        <p:spPr>
          <a:xfrm>
            <a:off x="457200" y="274638"/>
            <a:ext cx="8229600" cy="608368"/>
          </a:xfrm>
        </p:spPr>
        <p:txBody>
          <a:bodyPr/>
          <a:lstStyle/>
          <a:p>
            <a:r>
              <a:rPr lang="en-US" dirty="0" smtClean="0"/>
              <a:t>CAR </a:t>
            </a:r>
            <a:r>
              <a:rPr lang="en-US" dirty="0">
                <a:latin typeface="Arial" pitchFamily="34" charset="0"/>
                <a:ea typeface="ＭＳ Ｐゴシック" pitchFamily="34" charset="-128"/>
                <a:cs typeface="Arial" pitchFamily="34" charset="0"/>
              </a:rPr>
              <a:t>143913608</a:t>
            </a:r>
            <a:r>
              <a:rPr lang="en-US" dirty="0" smtClean="0"/>
              <a:t> – Milestone 2</a:t>
            </a:r>
            <a:endParaRPr lang="en-US" dirty="0"/>
          </a:p>
        </p:txBody>
      </p:sp>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5</a:t>
            </a:fld>
            <a:endParaRPr lang="en-US" dirty="0"/>
          </a:p>
        </p:txBody>
      </p:sp>
      <p:pic>
        <p:nvPicPr>
          <p:cNvPr id="5" name="图片 4"/>
          <p:cNvPicPr>
            <a:picLocks noChangeAspect="1"/>
          </p:cNvPicPr>
          <p:nvPr/>
        </p:nvPicPr>
        <p:blipFill>
          <a:blip r:embed="rId3"/>
          <a:stretch>
            <a:fillRect/>
          </a:stretch>
        </p:blipFill>
        <p:spPr>
          <a:xfrm>
            <a:off x="457200" y="989057"/>
            <a:ext cx="8173512" cy="2028463"/>
          </a:xfrm>
          <a:prstGeom prst="rect">
            <a:avLst/>
          </a:prstGeom>
        </p:spPr>
      </p:pic>
      <p:sp>
        <p:nvSpPr>
          <p:cNvPr id="18" name="圆角矩形 2"/>
          <p:cNvSpPr/>
          <p:nvPr/>
        </p:nvSpPr>
        <p:spPr>
          <a:xfrm>
            <a:off x="812865" y="1388225"/>
            <a:ext cx="7232583" cy="349133"/>
          </a:xfrm>
          <a:prstGeom prst="roundRect">
            <a:avLst/>
          </a:prstGeom>
          <a:noFill/>
          <a:ln w="28575">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cs typeface="Arial" pitchFamily="34" charset="0"/>
            </a:endParaRPr>
          </a:p>
        </p:txBody>
      </p:sp>
      <p:sp>
        <p:nvSpPr>
          <p:cNvPr id="19" name="圆角矩形 2"/>
          <p:cNvSpPr/>
          <p:nvPr/>
        </p:nvSpPr>
        <p:spPr>
          <a:xfrm>
            <a:off x="812863" y="3815541"/>
            <a:ext cx="7682744" cy="831274"/>
          </a:xfrm>
          <a:prstGeom prst="roundRect">
            <a:avLst/>
          </a:prstGeom>
          <a:noFill/>
          <a:ln w="28575">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cs typeface="Arial" pitchFamily="34" charset="0"/>
            </a:endParaRPr>
          </a:p>
        </p:txBody>
      </p:sp>
      <p:sp>
        <p:nvSpPr>
          <p:cNvPr id="20" name="圆角矩形 2"/>
          <p:cNvSpPr/>
          <p:nvPr/>
        </p:nvSpPr>
        <p:spPr>
          <a:xfrm>
            <a:off x="812864" y="5005568"/>
            <a:ext cx="7566365" cy="588897"/>
          </a:xfrm>
          <a:prstGeom prst="roundRect">
            <a:avLst/>
          </a:prstGeom>
          <a:noFill/>
          <a:ln w="28575">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prstClr val="white"/>
              </a:solidFill>
              <a:cs typeface="Arial" pitchFamily="34" charset="0"/>
            </a:endParaRPr>
          </a:p>
        </p:txBody>
      </p:sp>
      <p:sp>
        <p:nvSpPr>
          <p:cNvPr id="12" name="圆角矩形标注 4"/>
          <p:cNvSpPr/>
          <p:nvPr/>
        </p:nvSpPr>
        <p:spPr>
          <a:xfrm>
            <a:off x="4148051" y="2815286"/>
            <a:ext cx="4721629" cy="884744"/>
          </a:xfrm>
          <a:prstGeom prst="wedgeRoundRectCallout">
            <a:avLst>
              <a:gd name="adj1" fmla="val -31327"/>
              <a:gd name="adj2" fmla="val 68305"/>
              <a:gd name="adj3" fmla="val 16667"/>
            </a:avLst>
          </a:prstGeom>
          <a:solidFill>
            <a:srgbClr val="C00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200" dirty="0" smtClean="0">
                <a:solidFill>
                  <a:schemeClr val="bg1"/>
                </a:solidFill>
              </a:rPr>
              <a:t>The milestone deviated from the description in the Corrective Action Plan. Since it was the on-site inspection issue, verbal examination is insufficient whether the Field Rep was competent to verify the test equipment and witness the </a:t>
            </a:r>
            <a:r>
              <a:rPr lang="en-US" sz="1200" dirty="0" err="1" smtClean="0">
                <a:solidFill>
                  <a:schemeClr val="bg1"/>
                </a:solidFill>
              </a:rPr>
              <a:t>Mfr’s</a:t>
            </a:r>
            <a:r>
              <a:rPr lang="en-US" sz="1200" dirty="0" smtClean="0">
                <a:solidFill>
                  <a:schemeClr val="bg1"/>
                </a:solidFill>
              </a:rPr>
              <a:t> testing. On-site verification (Supervisory Visit) is still needed.</a:t>
            </a:r>
          </a:p>
        </p:txBody>
      </p:sp>
      <p:sp>
        <p:nvSpPr>
          <p:cNvPr id="13" name="圆角矩形标注 4"/>
          <p:cNvSpPr/>
          <p:nvPr/>
        </p:nvSpPr>
        <p:spPr>
          <a:xfrm>
            <a:off x="3782291" y="5687214"/>
            <a:ext cx="5162520" cy="1162416"/>
          </a:xfrm>
          <a:prstGeom prst="wedgeRoundRectCallout">
            <a:avLst>
              <a:gd name="adj1" fmla="val -31368"/>
              <a:gd name="adj2" fmla="val -60373"/>
              <a:gd name="adj3" fmla="val 16667"/>
            </a:avLst>
          </a:prstGeom>
          <a:solidFill>
            <a:srgbClr val="C00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200" dirty="0" smtClean="0">
                <a:solidFill>
                  <a:schemeClr val="bg1"/>
                </a:solidFill>
              </a:rPr>
              <a:t>As stated above, </a:t>
            </a:r>
            <a:r>
              <a:rPr lang="en-US" sz="1200" dirty="0">
                <a:solidFill>
                  <a:schemeClr val="bg1"/>
                </a:solidFill>
              </a:rPr>
              <a:t>On-site verification (Supervisory Visit) is still needed</a:t>
            </a:r>
            <a:r>
              <a:rPr lang="en-US" sz="1200" dirty="0" smtClean="0">
                <a:solidFill>
                  <a:schemeClr val="bg1"/>
                </a:solidFill>
              </a:rPr>
              <a:t>. If there is insufficient resource to conduct the SV within the specific timeline, then additional milestone should be added.</a:t>
            </a:r>
          </a:p>
          <a:p>
            <a:pPr>
              <a:spcBef>
                <a:spcPts val="0"/>
              </a:spcBef>
              <a:spcAft>
                <a:spcPts val="0"/>
              </a:spcAft>
            </a:pPr>
            <a:r>
              <a:rPr lang="en-US" sz="1200" dirty="0" smtClean="0">
                <a:solidFill>
                  <a:schemeClr val="bg1"/>
                </a:solidFill>
              </a:rPr>
              <a:t>In addition, since the root cause analysis was inadequate, additional short/long term action may be considered based on the rectified root cause analysis.</a:t>
            </a:r>
            <a:endParaRPr lang="en-US" sz="1200" dirty="0">
              <a:solidFill>
                <a:schemeClr val="bg1"/>
              </a:solidFill>
            </a:endParaRPr>
          </a:p>
        </p:txBody>
      </p:sp>
    </p:spTree>
    <p:extLst>
      <p:ext uri="{BB962C8B-B14F-4D97-AF65-F5344CB8AC3E}">
        <p14:creationId xmlns:p14="http://schemas.microsoft.com/office/powerpoint/2010/main" val="349858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368"/>
          </a:xfrm>
        </p:spPr>
        <p:txBody>
          <a:bodyPr/>
          <a:lstStyle/>
          <a:p>
            <a:r>
              <a:rPr lang="en-US" dirty="0" smtClean="0"/>
              <a:t>CAR </a:t>
            </a:r>
            <a:r>
              <a:rPr lang="en-US" dirty="0">
                <a:latin typeface="Arial" pitchFamily="34" charset="0"/>
                <a:ea typeface="ＭＳ Ｐゴシック" pitchFamily="34" charset="-128"/>
                <a:cs typeface="Arial" pitchFamily="34" charset="0"/>
              </a:rPr>
              <a:t>143913608</a:t>
            </a:r>
            <a:r>
              <a:rPr lang="en-US" dirty="0" smtClean="0"/>
              <a:t> – Effectiveness Indicator</a:t>
            </a:r>
            <a:endParaRPr lang="en-US" dirty="0"/>
          </a:p>
        </p:txBody>
      </p:sp>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6</a:t>
            </a:fld>
            <a:endParaRPr lang="en-US" dirty="0"/>
          </a:p>
        </p:txBody>
      </p:sp>
      <p:pic>
        <p:nvPicPr>
          <p:cNvPr id="3" name="图片 2"/>
          <p:cNvPicPr>
            <a:picLocks noChangeAspect="1"/>
          </p:cNvPicPr>
          <p:nvPr/>
        </p:nvPicPr>
        <p:blipFill>
          <a:blip r:embed="rId2"/>
          <a:stretch>
            <a:fillRect/>
          </a:stretch>
        </p:blipFill>
        <p:spPr>
          <a:xfrm>
            <a:off x="482039" y="2547382"/>
            <a:ext cx="8387641" cy="2922391"/>
          </a:xfrm>
          <a:prstGeom prst="rect">
            <a:avLst/>
          </a:prstGeom>
        </p:spPr>
      </p:pic>
      <p:sp>
        <p:nvSpPr>
          <p:cNvPr id="12" name="圆角矩形标注 4"/>
          <p:cNvSpPr/>
          <p:nvPr/>
        </p:nvSpPr>
        <p:spPr>
          <a:xfrm>
            <a:off x="3323821" y="1693160"/>
            <a:ext cx="4939030" cy="884744"/>
          </a:xfrm>
          <a:prstGeom prst="wedgeRoundRectCallout">
            <a:avLst>
              <a:gd name="adj1" fmla="val -31327"/>
              <a:gd name="adj2" fmla="val 68305"/>
              <a:gd name="adj3" fmla="val 16667"/>
            </a:avLst>
          </a:prstGeom>
          <a:solidFill>
            <a:srgbClr val="C00000"/>
          </a:solidFill>
          <a:ln>
            <a:no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200" dirty="0" smtClean="0">
                <a:solidFill>
                  <a:schemeClr val="bg1"/>
                </a:solidFill>
              </a:rPr>
              <a:t>As stated above, since it was the on-site inspection issue, verbal examination is insufficient whether the Field Rep was competent to verify the test equipment and witness the </a:t>
            </a:r>
            <a:r>
              <a:rPr lang="en-US" sz="1200" dirty="0" err="1" smtClean="0">
                <a:solidFill>
                  <a:schemeClr val="bg1"/>
                </a:solidFill>
              </a:rPr>
              <a:t>Mfr’s</a:t>
            </a:r>
            <a:r>
              <a:rPr lang="en-US" sz="1200" dirty="0" smtClean="0">
                <a:solidFill>
                  <a:schemeClr val="bg1"/>
                </a:solidFill>
              </a:rPr>
              <a:t> testing. On-site verification (Supervisory Visit) is still needed.</a:t>
            </a:r>
          </a:p>
        </p:txBody>
      </p:sp>
    </p:spTree>
    <p:extLst>
      <p:ext uri="{BB962C8B-B14F-4D97-AF65-F5344CB8AC3E}">
        <p14:creationId xmlns:p14="http://schemas.microsoft.com/office/powerpoint/2010/main" val="16251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368"/>
          </a:xfrm>
        </p:spPr>
        <p:txBody>
          <a:bodyPr/>
          <a:lstStyle/>
          <a:p>
            <a:r>
              <a:rPr lang="en-US" dirty="0" smtClean="0"/>
              <a:t>CAR </a:t>
            </a:r>
            <a:r>
              <a:rPr lang="en-US" dirty="0">
                <a:latin typeface="Arial" pitchFamily="34" charset="0"/>
                <a:ea typeface="ＭＳ Ｐゴシック" pitchFamily="34" charset="-128"/>
                <a:cs typeface="Arial" pitchFamily="34" charset="0"/>
              </a:rPr>
              <a:t>143913608</a:t>
            </a:r>
            <a:r>
              <a:rPr lang="en-US" dirty="0" smtClean="0"/>
              <a:t> – Escalation</a:t>
            </a:r>
            <a:r>
              <a:rPr lang="en-US" altLang="zh-CN" dirty="0" smtClean="0"/>
              <a:t> Level</a:t>
            </a:r>
            <a:endParaRPr lang="en-US" dirty="0"/>
          </a:p>
        </p:txBody>
      </p:sp>
      <p:sp>
        <p:nvSpPr>
          <p:cNvPr id="4" name="Slide Number Placeholder 3"/>
          <p:cNvSpPr>
            <a:spLocks noGrp="1"/>
          </p:cNvSpPr>
          <p:nvPr>
            <p:ph type="sldNum" sz="quarter" idx="10"/>
          </p:nvPr>
        </p:nvSpPr>
        <p:spPr/>
        <p:txBody>
          <a:bodyPr/>
          <a:lstStyle/>
          <a:p>
            <a:pPr>
              <a:defRPr/>
            </a:pPr>
            <a:fld id="{373AE26D-2D88-344F-945E-F2B96DB8666E}" type="slidenum">
              <a:rPr lang="en-US" smtClean="0"/>
              <a:pPr>
                <a:defRPr/>
              </a:pPr>
              <a:t>7</a:t>
            </a:fld>
            <a:endParaRPr lang="en-US" dirty="0"/>
          </a:p>
        </p:txBody>
      </p:sp>
      <p:pic>
        <p:nvPicPr>
          <p:cNvPr id="6" name="图片 5"/>
          <p:cNvPicPr>
            <a:picLocks noChangeAspect="1"/>
          </p:cNvPicPr>
          <p:nvPr/>
        </p:nvPicPr>
        <p:blipFill>
          <a:blip r:embed="rId2"/>
          <a:stretch>
            <a:fillRect/>
          </a:stretch>
        </p:blipFill>
        <p:spPr>
          <a:xfrm>
            <a:off x="723208" y="1444451"/>
            <a:ext cx="7137767" cy="3556183"/>
          </a:xfrm>
          <a:prstGeom prst="rect">
            <a:avLst/>
          </a:prstGeom>
        </p:spPr>
      </p:pic>
      <p:sp>
        <p:nvSpPr>
          <p:cNvPr id="14" name="圆角矩形标注 4"/>
          <p:cNvSpPr/>
          <p:nvPr/>
        </p:nvSpPr>
        <p:spPr>
          <a:xfrm>
            <a:off x="3967399" y="1207227"/>
            <a:ext cx="837357" cy="754358"/>
          </a:xfrm>
          <a:prstGeom prst="wedgeRoundRectCallout">
            <a:avLst>
              <a:gd name="adj1" fmla="val -150442"/>
              <a:gd name="adj2" fmla="val 188573"/>
              <a:gd name="adj3" fmla="val 16667"/>
            </a:avLst>
          </a:prstGeom>
          <a:solidFill>
            <a:srgbClr val="93C64E"/>
          </a:solidFill>
          <a:ln>
            <a:no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200" dirty="0" smtClean="0"/>
              <a:t>Correct</a:t>
            </a:r>
            <a:endParaRPr lang="en-US" sz="1200" dirty="0">
              <a:solidFill>
                <a:prstClr val="white"/>
              </a:solidFill>
              <a:ea typeface="Times New Roman"/>
              <a:cs typeface="Times New Roman"/>
            </a:endParaRPr>
          </a:p>
        </p:txBody>
      </p:sp>
    </p:spTree>
    <p:extLst>
      <p:ext uri="{BB962C8B-B14F-4D97-AF65-F5344CB8AC3E}">
        <p14:creationId xmlns:p14="http://schemas.microsoft.com/office/powerpoint/2010/main" val="165033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368"/>
          </a:xfrm>
        </p:spPr>
        <p:txBody>
          <a:bodyPr/>
          <a:lstStyle/>
          <a:p>
            <a:r>
              <a:rPr lang="en-US" dirty="0" smtClean="0"/>
              <a:t>CAR </a:t>
            </a:r>
            <a:r>
              <a:rPr lang="en-US" dirty="0">
                <a:latin typeface="Arial" pitchFamily="34" charset="0"/>
                <a:ea typeface="ＭＳ Ｐゴシック" pitchFamily="34" charset="-128"/>
                <a:cs typeface="Arial" pitchFamily="34" charset="0"/>
              </a:rPr>
              <a:t>143913608</a:t>
            </a:r>
            <a:r>
              <a:rPr lang="en-US" dirty="0" smtClean="0"/>
              <a:t> – History Study</a:t>
            </a:r>
            <a:endParaRPr lang="en-US" dirty="0"/>
          </a:p>
        </p:txBody>
      </p:sp>
      <p:pic>
        <p:nvPicPr>
          <p:cNvPr id="6" name="图片 5"/>
          <p:cNvPicPr>
            <a:picLocks noChangeAspect="1"/>
          </p:cNvPicPr>
          <p:nvPr/>
        </p:nvPicPr>
        <p:blipFill>
          <a:blip r:embed="rId2"/>
          <a:stretch>
            <a:fillRect/>
          </a:stretch>
        </p:blipFill>
        <p:spPr>
          <a:xfrm>
            <a:off x="753734" y="966066"/>
            <a:ext cx="7137767" cy="4476980"/>
          </a:xfrm>
          <a:prstGeom prst="rect">
            <a:avLst/>
          </a:prstGeom>
        </p:spPr>
      </p:pic>
      <p:pic>
        <p:nvPicPr>
          <p:cNvPr id="7" name="图片 6"/>
          <p:cNvPicPr>
            <a:picLocks noChangeAspect="1"/>
          </p:cNvPicPr>
          <p:nvPr/>
        </p:nvPicPr>
        <p:blipFill>
          <a:blip r:embed="rId3"/>
          <a:stretch>
            <a:fillRect/>
          </a:stretch>
        </p:blipFill>
        <p:spPr>
          <a:xfrm>
            <a:off x="1262200" y="3204556"/>
            <a:ext cx="6985359" cy="3492679"/>
          </a:xfrm>
          <a:prstGeom prst="rect">
            <a:avLst/>
          </a:prstGeom>
        </p:spPr>
      </p:pic>
      <p:sp>
        <p:nvSpPr>
          <p:cNvPr id="14" name="圆角矩形标注 4"/>
          <p:cNvSpPr/>
          <p:nvPr/>
        </p:nvSpPr>
        <p:spPr>
          <a:xfrm>
            <a:off x="5623864" y="926294"/>
            <a:ext cx="2406231" cy="754358"/>
          </a:xfrm>
          <a:prstGeom prst="wedgeRoundRectCallout">
            <a:avLst>
              <a:gd name="adj1" fmla="val -45884"/>
              <a:gd name="adj2" fmla="val 107028"/>
              <a:gd name="adj3" fmla="val 16667"/>
            </a:avLst>
          </a:prstGeom>
          <a:solidFill>
            <a:srgbClr val="93C64E"/>
          </a:solidFill>
          <a:ln>
            <a:no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200" dirty="0" smtClean="0"/>
              <a:t>The CAR Admin proactively help to extend the response date due the owner’s vacation.</a:t>
            </a:r>
            <a:endParaRPr lang="en-US" sz="1200" dirty="0">
              <a:solidFill>
                <a:prstClr val="white"/>
              </a:solidFill>
              <a:ea typeface="Times New Roman"/>
              <a:cs typeface="Times New Roman"/>
            </a:endParaRPr>
          </a:p>
        </p:txBody>
      </p:sp>
      <p:sp>
        <p:nvSpPr>
          <p:cNvPr id="16" name="圆角矩形标注 4"/>
          <p:cNvSpPr/>
          <p:nvPr/>
        </p:nvSpPr>
        <p:spPr>
          <a:xfrm>
            <a:off x="5112327" y="3979117"/>
            <a:ext cx="3718561" cy="976340"/>
          </a:xfrm>
          <a:prstGeom prst="wedgeRoundRectCallout">
            <a:avLst>
              <a:gd name="adj1" fmla="val -45884"/>
              <a:gd name="adj2" fmla="val 107028"/>
              <a:gd name="adj3" fmla="val 16667"/>
            </a:avLst>
          </a:prstGeom>
          <a:solidFill>
            <a:srgbClr val="FFFF00"/>
          </a:solidFill>
          <a:ln>
            <a:no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200" dirty="0" smtClean="0">
                <a:solidFill>
                  <a:schemeClr val="tx1"/>
                </a:solidFill>
              </a:rPr>
              <a:t>The CAR Admin contacted the owner for the overdue issue. However, it could be improved that the CAR Admin could work with owner more closely before the due date and apply the extension earlier to avoid it’s overdue. </a:t>
            </a:r>
            <a:endParaRPr lang="en-US" sz="1200" dirty="0">
              <a:solidFill>
                <a:schemeClr val="tx1"/>
              </a:solidFill>
              <a:ea typeface="Times New Roman"/>
              <a:cs typeface="Times New Roman"/>
            </a:endParaRPr>
          </a:p>
        </p:txBody>
      </p:sp>
    </p:spTree>
    <p:extLst>
      <p:ext uri="{BB962C8B-B14F-4D97-AF65-F5344CB8AC3E}">
        <p14:creationId xmlns:p14="http://schemas.microsoft.com/office/powerpoint/2010/main" val="359296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a:t>
            </a:r>
            <a:r>
              <a:rPr lang="en-US" dirty="0">
                <a:latin typeface="Arial" pitchFamily="34" charset="0"/>
                <a:ea typeface="ＭＳ Ｐゴシック" pitchFamily="34" charset="-128"/>
                <a:cs typeface="Arial" pitchFamily="34" charset="0"/>
              </a:rPr>
              <a:t>143913608</a:t>
            </a:r>
            <a:r>
              <a:rPr lang="en-US" dirty="0" smtClean="0"/>
              <a:t> – CBS Check</a:t>
            </a:r>
            <a:endParaRPr lang="en-US" dirty="0"/>
          </a:p>
        </p:txBody>
      </p:sp>
      <p:sp>
        <p:nvSpPr>
          <p:cNvPr id="3" name="Slide Number Placeholder 2"/>
          <p:cNvSpPr>
            <a:spLocks noGrp="1"/>
          </p:cNvSpPr>
          <p:nvPr>
            <p:ph type="sldNum" sz="quarter" idx="10"/>
          </p:nvPr>
        </p:nvSpPr>
        <p:spPr/>
        <p:txBody>
          <a:bodyPr/>
          <a:lstStyle/>
          <a:p>
            <a:pPr>
              <a:defRPr/>
            </a:pPr>
            <a:fld id="{DEF2EA39-9159-434A-ACB4-B5AFF46E5A08}" type="slidenum">
              <a:rPr lang="en-US" smtClean="0"/>
              <a:pPr>
                <a:defRPr/>
              </a:pPr>
              <a:t>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88448869"/>
              </p:ext>
            </p:extLst>
          </p:nvPr>
        </p:nvGraphicFramePr>
        <p:xfrm>
          <a:off x="692150" y="1150018"/>
          <a:ext cx="7759700" cy="4673428"/>
        </p:xfrm>
        <a:graphic>
          <a:graphicData uri="http://schemas.openxmlformats.org/drawingml/2006/table">
            <a:tbl>
              <a:tblPr/>
              <a:tblGrid>
                <a:gridCol w="3238500"/>
                <a:gridCol w="1130300"/>
                <a:gridCol w="1130300"/>
                <a:gridCol w="1130300"/>
                <a:gridCol w="1130300"/>
              </a:tblGrid>
              <a:tr h="190500">
                <a:tc>
                  <a:txBody>
                    <a:bodyPr/>
                    <a:lstStyle/>
                    <a:p>
                      <a:pPr algn="ctr" fontAlgn="b"/>
                      <a:r>
                        <a:rPr lang="en-US" sz="1400" b="0" i="0" u="none" strike="noStrike" dirty="0">
                          <a:solidFill>
                            <a:srgbClr val="000000"/>
                          </a:solidFill>
                          <a:effectLst/>
                          <a:latin typeface="Calibri"/>
                        </a:rPr>
                        <a:t>CBS Requirements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Excellent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Moderate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Need Improve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a:rPr>
                        <a:t>N/A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780">
                <a:tc>
                  <a:txBody>
                    <a:bodyPr/>
                    <a:lstStyle/>
                    <a:p>
                      <a:pPr algn="l" fontAlgn="ctr"/>
                      <a:r>
                        <a:rPr lang="en-US" sz="1000" b="0" i="1" u="none" strike="noStrike" dirty="0">
                          <a:solidFill>
                            <a:srgbClr val="000000"/>
                          </a:solidFill>
                          <a:effectLst/>
                          <a:latin typeface="Times New Roman"/>
                        </a:rPr>
                        <a:t>(C) Extensions are within requirement (&lt;30 days, 3 or less)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780">
                <a:tc>
                  <a:txBody>
                    <a:bodyPr/>
                    <a:lstStyle/>
                    <a:p>
                      <a:pPr algn="l" fontAlgn="ctr"/>
                      <a:r>
                        <a:rPr lang="en-US" sz="1000" b="0" i="1" u="none" strike="noStrike" dirty="0">
                          <a:solidFill>
                            <a:srgbClr val="000000"/>
                          </a:solidFill>
                          <a:effectLst/>
                          <a:latin typeface="Times New Roman"/>
                        </a:rPr>
                        <a:t>(T) Most appropriate ‘category’, ‘type’, ‘geography’ are selected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X</a:t>
                      </a:r>
                    </a:p>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78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Facilitates the handling of disputed CARs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78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(T) Acts on CARs within required timeframe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 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0480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Analysis shows clear path to root cause and scope; stakeholders identified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a:rPr>
                        <a:t> </a:t>
                      </a:r>
                      <a:r>
                        <a:rPr lang="en-US" sz="1400" b="0" i="0" u="none" strike="noStrike" dirty="0" smtClean="0">
                          <a:solidFill>
                            <a:srgbClr val="000000"/>
                          </a:solidFill>
                          <a:effectLst/>
                          <a:latin typeface="Calibri"/>
                        </a:rPr>
                        <a:t>X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21638">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Root cause statement is succinct, reasonable, complete (Shows ‘N/A’ for observations)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57200">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Corrective actions fix the objective evidence and other problems found; address entire root cause and scope.  For observations, they do not go beyond fixing the objective evidence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smtClean="0">
                          <a:solidFill>
                            <a:srgbClr val="000000"/>
                          </a:solidFill>
                          <a:effectLst/>
                          <a:latin typeface="Calibri"/>
                        </a:rPr>
                        <a:t>X</a:t>
                      </a:r>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Milestones address containment &amp; owner’s verification; completed per milestone expectations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smtClean="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Verification per requirements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(L) Referenced communications are attached as needed</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a:rPr>
                        <a:t> </a:t>
                      </a:r>
                      <a:r>
                        <a:rPr lang="en-US" sz="1400" b="0" i="0" u="none" strike="noStrike" dirty="0" smtClean="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(C L)  Evidence of communication for overdue/escalated CARs and other pertinent concerns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a:rPr>
                        <a:t> </a:t>
                      </a:r>
                      <a:r>
                        <a:rPr lang="en-US" sz="1400" b="0" i="0" u="none" strike="noStrike" dirty="0" smtClean="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endParaRPr lang="en-US" sz="1400" b="0" i="0" u="none" strike="noStrike" dirty="0">
                        <a:solidFill>
                          <a:srgbClr val="000000"/>
                        </a:solidFill>
                        <a:effectLst/>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39374">
                <a:tc>
                  <a:txBody>
                    <a:bodyPr/>
                    <a:lstStyle/>
                    <a:p>
                      <a:pPr marL="0" algn="l" defTabSz="457200" rtl="0" eaLnBrk="1" fontAlgn="ctr" latinLnBrk="0" hangingPunct="1"/>
                      <a:r>
                        <a:rPr lang="en-US" sz="1000" b="0" i="1" u="none" strike="noStrike" kern="1200" dirty="0">
                          <a:solidFill>
                            <a:srgbClr val="000000"/>
                          </a:solidFill>
                          <a:effectLst/>
                          <a:latin typeface="Times New Roman"/>
                          <a:ea typeface="+mn-ea"/>
                          <a:cs typeface="+mn-cs"/>
                        </a:rPr>
                        <a:t>(P) Trains other CAR Champions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b"/>
                      <a:r>
                        <a:rPr lang="en-US" sz="1400" b="0" i="0" u="none" strike="noStrike" dirty="0">
                          <a:solidFill>
                            <a:srgbClr val="000000"/>
                          </a:solidFill>
                          <a:effectLst/>
                          <a:latin typeface="Calibri"/>
                        </a:rPr>
                        <a:t>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bl>
          </a:graphicData>
        </a:graphic>
      </p:graphicFrame>
    </p:spTree>
    <p:extLst>
      <p:ext uri="{BB962C8B-B14F-4D97-AF65-F5344CB8AC3E}">
        <p14:creationId xmlns:p14="http://schemas.microsoft.com/office/powerpoint/2010/main" val="1695913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CARs review 4th 2013">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1978</TotalTime>
  <Words>849</Words>
  <Application>Microsoft Office PowerPoint</Application>
  <PresentationFormat>On-screen Show (4:3)</PresentationFormat>
  <Paragraphs>135</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CARs review 4th 2013</vt:lpstr>
      <vt:lpstr>CAR Calibration Meeting CAR Review</vt:lpstr>
      <vt:lpstr>CAR 143913608 - Finding</vt:lpstr>
      <vt:lpstr>CAR 143913608 - Finding</vt:lpstr>
      <vt:lpstr>CAR 143913608 – Milestone 1</vt:lpstr>
      <vt:lpstr>CAR 143913608 – Milestone 2</vt:lpstr>
      <vt:lpstr>CAR 143913608 – Effectiveness Indicator</vt:lpstr>
      <vt:lpstr>CAR 143913608 – Escalation Level</vt:lpstr>
      <vt:lpstr>CAR 143913608 – History Study</vt:lpstr>
      <vt:lpstr>CAR 143913608 – CBS Check</vt:lpstr>
      <vt:lpstr>CAR Review – December 2014 Dale – Chris – Jenni </vt:lpstr>
      <vt:lpstr>CAR 143913608 – Origination Section, Part 1</vt:lpstr>
      <vt:lpstr>CAR 143913608 – Origination Section, Part 2</vt:lpstr>
      <vt:lpstr>CAR 143913608 – CAR Owner Section</vt:lpstr>
      <vt:lpstr>CAR 143913608 – CAR Owner Section, MS1</vt:lpstr>
      <vt:lpstr>CAR 143913608 – CAR Owner Section, MS2</vt:lpstr>
      <vt:lpstr>CAR 143913608 – CAR Owner Section, CEI</vt:lpstr>
      <vt:lpstr>CAR 143913608 – CAR History</vt:lpstr>
      <vt:lpstr>CAR Admin CBS’s</vt:lpstr>
      <vt:lpstr>Exemplary - CAR 133912839 ?  </vt:lpstr>
      <vt:lpstr>Exemplary - CAR 133912839 ?  </vt:lpstr>
      <vt:lpstr>Exemplary - CAR 133912839 ?  </vt:lpstr>
      <vt:lpstr>Exemplary - CAR 133912839 ?  </vt:lpstr>
      <vt:lpstr>Exemplary - CAR 133912839 ?  </vt:lpstr>
      <vt:lpstr>Exemplary - CAR 133912839 ?  </vt:lpstr>
      <vt:lpstr>Exemplary - CAR 133912839 ?  </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Review</dc:title>
  <dc:creator>Rebeca Navarrete</dc:creator>
  <cp:lastModifiedBy>Allison, Cheryl</cp:lastModifiedBy>
  <cp:revision>285</cp:revision>
  <cp:lastPrinted>2014-08-25T07:44:12Z</cp:lastPrinted>
  <dcterms:created xsi:type="dcterms:W3CDTF">2013-11-14T03:16:18Z</dcterms:created>
  <dcterms:modified xsi:type="dcterms:W3CDTF">2014-12-12T16:44:36Z</dcterms:modified>
</cp:coreProperties>
</file>