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3" d="100"/>
          <a:sy n="83" d="100"/>
        </p:scale>
        <p:origin x="-75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8FA49C-99DB-4736-B61E-86215A57F185}"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3DCD-FE33-41BE-BAF9-9598D385C6DE}" type="slidenum">
              <a:rPr lang="en-US" smtClean="0"/>
              <a:t>‹#›</a:t>
            </a:fld>
            <a:endParaRPr lang="en-US"/>
          </a:p>
        </p:txBody>
      </p:sp>
    </p:spTree>
    <p:extLst>
      <p:ext uri="{BB962C8B-B14F-4D97-AF65-F5344CB8AC3E}">
        <p14:creationId xmlns:p14="http://schemas.microsoft.com/office/powerpoint/2010/main" val="187350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FA49C-99DB-4736-B61E-86215A57F185}"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3DCD-FE33-41BE-BAF9-9598D385C6DE}" type="slidenum">
              <a:rPr lang="en-US" smtClean="0"/>
              <a:t>‹#›</a:t>
            </a:fld>
            <a:endParaRPr lang="en-US"/>
          </a:p>
        </p:txBody>
      </p:sp>
    </p:spTree>
    <p:extLst>
      <p:ext uri="{BB962C8B-B14F-4D97-AF65-F5344CB8AC3E}">
        <p14:creationId xmlns:p14="http://schemas.microsoft.com/office/powerpoint/2010/main" val="299453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FA49C-99DB-4736-B61E-86215A57F185}"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3DCD-FE33-41BE-BAF9-9598D385C6DE}" type="slidenum">
              <a:rPr lang="en-US" smtClean="0"/>
              <a:t>‹#›</a:t>
            </a:fld>
            <a:endParaRPr lang="en-US"/>
          </a:p>
        </p:txBody>
      </p:sp>
    </p:spTree>
    <p:extLst>
      <p:ext uri="{BB962C8B-B14F-4D97-AF65-F5344CB8AC3E}">
        <p14:creationId xmlns:p14="http://schemas.microsoft.com/office/powerpoint/2010/main" val="314235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dirty="0">
              <a:solidFill>
                <a:srgbClr val="FFFFFF"/>
              </a:solidFill>
              <a:ea typeface="Arial" charset="0"/>
              <a:cs typeface="Arial" charset="0"/>
            </a:endParaRPr>
          </a:p>
        </p:txBody>
      </p:sp>
      <p:pic>
        <p:nvPicPr>
          <p:cNvPr id="4" name="Picture 6" descr="ul_pattern.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7531999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FA49C-99DB-4736-B61E-86215A57F185}"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3DCD-FE33-41BE-BAF9-9598D385C6DE}" type="slidenum">
              <a:rPr lang="en-US" smtClean="0"/>
              <a:t>‹#›</a:t>
            </a:fld>
            <a:endParaRPr lang="en-US"/>
          </a:p>
        </p:txBody>
      </p:sp>
    </p:spTree>
    <p:extLst>
      <p:ext uri="{BB962C8B-B14F-4D97-AF65-F5344CB8AC3E}">
        <p14:creationId xmlns:p14="http://schemas.microsoft.com/office/powerpoint/2010/main" val="212837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8FA49C-99DB-4736-B61E-86215A57F185}"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3DCD-FE33-41BE-BAF9-9598D385C6DE}" type="slidenum">
              <a:rPr lang="en-US" smtClean="0"/>
              <a:t>‹#›</a:t>
            </a:fld>
            <a:endParaRPr lang="en-US"/>
          </a:p>
        </p:txBody>
      </p:sp>
    </p:spTree>
    <p:extLst>
      <p:ext uri="{BB962C8B-B14F-4D97-AF65-F5344CB8AC3E}">
        <p14:creationId xmlns:p14="http://schemas.microsoft.com/office/powerpoint/2010/main" val="370825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8FA49C-99DB-4736-B61E-86215A57F185}"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73DCD-FE33-41BE-BAF9-9598D385C6DE}" type="slidenum">
              <a:rPr lang="en-US" smtClean="0"/>
              <a:t>‹#›</a:t>
            </a:fld>
            <a:endParaRPr lang="en-US"/>
          </a:p>
        </p:txBody>
      </p:sp>
    </p:spTree>
    <p:extLst>
      <p:ext uri="{BB962C8B-B14F-4D97-AF65-F5344CB8AC3E}">
        <p14:creationId xmlns:p14="http://schemas.microsoft.com/office/powerpoint/2010/main" val="166695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8FA49C-99DB-4736-B61E-86215A57F185}" type="datetimeFigureOut">
              <a:rPr lang="en-US" smtClean="0"/>
              <a:t>3/13/2015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73DCD-FE33-41BE-BAF9-9598D385C6DE}" type="slidenum">
              <a:rPr lang="en-US" smtClean="0"/>
              <a:t>‹#›</a:t>
            </a:fld>
            <a:endParaRPr lang="en-US"/>
          </a:p>
        </p:txBody>
      </p:sp>
    </p:spTree>
    <p:extLst>
      <p:ext uri="{BB962C8B-B14F-4D97-AF65-F5344CB8AC3E}">
        <p14:creationId xmlns:p14="http://schemas.microsoft.com/office/powerpoint/2010/main" val="103495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8FA49C-99DB-4736-B61E-86215A57F185}" type="datetimeFigureOut">
              <a:rPr lang="en-US" smtClean="0"/>
              <a:t>3/13/2015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E73DCD-FE33-41BE-BAF9-9598D385C6DE}" type="slidenum">
              <a:rPr lang="en-US" smtClean="0"/>
              <a:t>‹#›</a:t>
            </a:fld>
            <a:endParaRPr lang="en-US"/>
          </a:p>
        </p:txBody>
      </p:sp>
    </p:spTree>
    <p:extLst>
      <p:ext uri="{BB962C8B-B14F-4D97-AF65-F5344CB8AC3E}">
        <p14:creationId xmlns:p14="http://schemas.microsoft.com/office/powerpoint/2010/main" val="351242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FA49C-99DB-4736-B61E-86215A57F185}" type="datetimeFigureOut">
              <a:rPr lang="en-US" smtClean="0"/>
              <a:t>3/13/2015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E73DCD-FE33-41BE-BAF9-9598D385C6DE}" type="slidenum">
              <a:rPr lang="en-US" smtClean="0"/>
              <a:t>‹#›</a:t>
            </a:fld>
            <a:endParaRPr lang="en-US"/>
          </a:p>
        </p:txBody>
      </p:sp>
    </p:spTree>
    <p:extLst>
      <p:ext uri="{BB962C8B-B14F-4D97-AF65-F5344CB8AC3E}">
        <p14:creationId xmlns:p14="http://schemas.microsoft.com/office/powerpoint/2010/main" val="106147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8FA49C-99DB-4736-B61E-86215A57F185}"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73DCD-FE33-41BE-BAF9-9598D385C6DE}" type="slidenum">
              <a:rPr lang="en-US" smtClean="0"/>
              <a:t>‹#›</a:t>
            </a:fld>
            <a:endParaRPr lang="en-US"/>
          </a:p>
        </p:txBody>
      </p:sp>
    </p:spTree>
    <p:extLst>
      <p:ext uri="{BB962C8B-B14F-4D97-AF65-F5344CB8AC3E}">
        <p14:creationId xmlns:p14="http://schemas.microsoft.com/office/powerpoint/2010/main" val="334536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8FA49C-99DB-4736-B61E-86215A57F185}"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73DCD-FE33-41BE-BAF9-9598D385C6DE}" type="slidenum">
              <a:rPr lang="en-US" smtClean="0"/>
              <a:t>‹#›</a:t>
            </a:fld>
            <a:endParaRPr lang="en-US"/>
          </a:p>
        </p:txBody>
      </p:sp>
    </p:spTree>
    <p:extLst>
      <p:ext uri="{BB962C8B-B14F-4D97-AF65-F5344CB8AC3E}">
        <p14:creationId xmlns:p14="http://schemas.microsoft.com/office/powerpoint/2010/main" val="299660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FA49C-99DB-4736-B61E-86215A57F185}" type="datetimeFigureOut">
              <a:rPr lang="en-US" smtClean="0"/>
              <a:t>3/13/2015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73DCD-FE33-41BE-BAF9-9598D385C6DE}" type="slidenum">
              <a:rPr lang="en-US" smtClean="0"/>
              <a:t>‹#›</a:t>
            </a:fld>
            <a:endParaRPr lang="en-US"/>
          </a:p>
        </p:txBody>
      </p:sp>
    </p:spTree>
    <p:extLst>
      <p:ext uri="{BB962C8B-B14F-4D97-AF65-F5344CB8AC3E}">
        <p14:creationId xmlns:p14="http://schemas.microsoft.com/office/powerpoint/2010/main" val="592364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Arial" charset="0"/>
                <a:ea typeface="Geneva" charset="0"/>
              </a:rPr>
              <a:t>Study for CAR# </a:t>
            </a:r>
            <a:r>
              <a:rPr lang="en-US" sz="3200" dirty="0" smtClean="0">
                <a:latin typeface="Arial" pitchFamily="34" charset="0"/>
                <a:ea typeface="ＭＳ Ｐゴシック" pitchFamily="34" charset="-128"/>
                <a:cs typeface="Arial" pitchFamily="34" charset="0"/>
              </a:rPr>
              <a:t>143914179</a:t>
            </a:r>
            <a:endParaRPr lang="en-US" dirty="0">
              <a:effectLst>
                <a:outerShdw blurRad="38100" dist="38100" dir="2700000" algn="tl">
                  <a:srgbClr val="000000">
                    <a:alpha val="43137"/>
                  </a:srgbClr>
                </a:outerShdw>
              </a:effectLst>
              <a:latin typeface="Arial" charset="0"/>
              <a:ea typeface="Geneva" charset="0"/>
            </a:endParaRPr>
          </a:p>
        </p:txBody>
      </p:sp>
    </p:spTree>
    <p:extLst>
      <p:ext uri="{BB962C8B-B14F-4D97-AF65-F5344CB8AC3E}">
        <p14:creationId xmlns:p14="http://schemas.microsoft.com/office/powerpoint/2010/main" val="2352855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21"/>
            <a:ext cx="6852062" cy="367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0" y="3624635"/>
            <a:ext cx="6767822" cy="3167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2</a:t>
            </a:fld>
            <a:endParaRPr lang="en-US" dirty="0"/>
          </a:p>
        </p:txBody>
      </p:sp>
      <p:sp>
        <p:nvSpPr>
          <p:cNvPr id="10" name="Rectangular Callout 9"/>
          <p:cNvSpPr/>
          <p:nvPr/>
        </p:nvSpPr>
        <p:spPr>
          <a:xfrm>
            <a:off x="6852062" y="5029200"/>
            <a:ext cx="2148396" cy="509840"/>
          </a:xfrm>
          <a:prstGeom prst="wedgeRectCallout">
            <a:avLst>
              <a:gd name="adj1" fmla="val -75374"/>
              <a:gd name="adj2" fmla="val -225146"/>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tx1"/>
              </a:solidFill>
              <a:latin typeface="Arial" pitchFamily="34" charset="0"/>
              <a:cs typeface="Arial" pitchFamily="34" charset="0"/>
            </a:endParaRPr>
          </a:p>
        </p:txBody>
      </p:sp>
      <p:sp>
        <p:nvSpPr>
          <p:cNvPr id="9" name="Rectangular Callout 8"/>
          <p:cNvSpPr/>
          <p:nvPr/>
        </p:nvSpPr>
        <p:spPr>
          <a:xfrm>
            <a:off x="6876414" y="5029200"/>
            <a:ext cx="2148396" cy="517574"/>
          </a:xfrm>
          <a:prstGeom prst="wedgeRectCallout">
            <a:avLst>
              <a:gd name="adj1" fmla="val -72563"/>
              <a:gd name="adj2" fmla="val 141529"/>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pitchFamily="34" charset="0"/>
                <a:cs typeface="Arial" pitchFamily="34" charset="0"/>
              </a:rPr>
              <a:t>This should be part of the corrective action plan</a:t>
            </a:r>
          </a:p>
        </p:txBody>
      </p:sp>
      <p:sp>
        <p:nvSpPr>
          <p:cNvPr id="11" name="Rectangular Callout 10"/>
          <p:cNvSpPr/>
          <p:nvPr/>
        </p:nvSpPr>
        <p:spPr>
          <a:xfrm>
            <a:off x="3735236" y="4304581"/>
            <a:ext cx="2527541" cy="439947"/>
          </a:xfrm>
          <a:prstGeom prst="wedgeRectCallout">
            <a:avLst>
              <a:gd name="adj1" fmla="val -70385"/>
              <a:gd name="adj2" fmla="val 61463"/>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pitchFamily="34" charset="0"/>
                <a:cs typeface="Arial" pitchFamily="34" charset="0"/>
              </a:rPr>
              <a:t>Guide CAR owner to handle the observation CAR in a correct way</a:t>
            </a:r>
          </a:p>
        </p:txBody>
      </p:sp>
      <p:sp>
        <p:nvSpPr>
          <p:cNvPr id="12" name="Title 1"/>
          <p:cNvSpPr txBox="1">
            <a:spLocks/>
          </p:cNvSpPr>
          <p:nvPr/>
        </p:nvSpPr>
        <p:spPr>
          <a:xfrm>
            <a:off x="0" y="0"/>
            <a:ext cx="8229600" cy="1143000"/>
          </a:xfrm>
          <a:prstGeom prst="rect">
            <a:avLst/>
          </a:prstGeom>
        </p:spPr>
        <p:txBody>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t>CAR 143914179 – Observation</a:t>
            </a:r>
            <a:endParaRPr lang="en-US" dirty="0"/>
          </a:p>
        </p:txBody>
      </p:sp>
    </p:spTree>
    <p:extLst>
      <p:ext uri="{BB962C8B-B14F-4D97-AF65-F5344CB8AC3E}">
        <p14:creationId xmlns:p14="http://schemas.microsoft.com/office/powerpoint/2010/main" val="4038896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3</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4251"/>
            <a:ext cx="72294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5" y="4636201"/>
            <a:ext cx="73152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7109787" y="2470733"/>
            <a:ext cx="1998921" cy="1335723"/>
          </a:xfrm>
          <a:prstGeom prst="wedgeRectCallout">
            <a:avLst>
              <a:gd name="adj1" fmla="val -248340"/>
              <a:gd name="adj2" fmla="val 33604"/>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latin typeface="Arial" pitchFamily="34" charset="0"/>
                <a:cs typeface="Arial" pitchFamily="34" charset="0"/>
              </a:rPr>
              <a:t>The action plan should have been more specific how to fix </a:t>
            </a:r>
            <a:r>
              <a:rPr lang="en-US" sz="1600" dirty="0">
                <a:solidFill>
                  <a:schemeClr val="tx1"/>
                </a:solidFill>
                <a:latin typeface="Arial" pitchFamily="34" charset="0"/>
                <a:cs typeface="Arial" pitchFamily="34" charset="0"/>
              </a:rPr>
              <a:t>the </a:t>
            </a:r>
            <a:r>
              <a:rPr lang="en-US" sz="1600" dirty="0" smtClean="0">
                <a:solidFill>
                  <a:schemeClr val="tx1"/>
                </a:solidFill>
                <a:latin typeface="Arial" pitchFamily="34" charset="0"/>
                <a:cs typeface="Arial" pitchFamily="34" charset="0"/>
              </a:rPr>
              <a:t>“Objective </a:t>
            </a:r>
            <a:r>
              <a:rPr lang="en-US" sz="1600" dirty="0">
                <a:solidFill>
                  <a:schemeClr val="tx1"/>
                </a:solidFill>
                <a:latin typeface="Arial" pitchFamily="34" charset="0"/>
                <a:cs typeface="Arial" pitchFamily="34" charset="0"/>
              </a:rPr>
              <a:t>Evidence”.</a:t>
            </a:r>
          </a:p>
        </p:txBody>
      </p:sp>
      <p:sp>
        <p:nvSpPr>
          <p:cNvPr id="10" name="Rectangular Callout 9"/>
          <p:cNvSpPr/>
          <p:nvPr/>
        </p:nvSpPr>
        <p:spPr>
          <a:xfrm>
            <a:off x="3777104" y="1806368"/>
            <a:ext cx="1234283" cy="628074"/>
          </a:xfrm>
          <a:prstGeom prst="wedgeRectCallout">
            <a:avLst>
              <a:gd name="adj1" fmla="val -95977"/>
              <a:gd name="adj2" fmla="val 68357"/>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rial" pitchFamily="34" charset="0"/>
                <a:cs typeface="Arial" pitchFamily="34" charset="0"/>
              </a:rPr>
              <a:t>Category is correct</a:t>
            </a:r>
          </a:p>
        </p:txBody>
      </p:sp>
      <p:sp>
        <p:nvSpPr>
          <p:cNvPr id="7" name="Title 1"/>
          <p:cNvSpPr txBox="1">
            <a:spLocks/>
          </p:cNvSpPr>
          <p:nvPr/>
        </p:nvSpPr>
        <p:spPr>
          <a:xfrm>
            <a:off x="0" y="0"/>
            <a:ext cx="8229600" cy="1143000"/>
          </a:xfrm>
          <a:prstGeom prst="rect">
            <a:avLst/>
          </a:prstGeom>
        </p:spPr>
        <p:txBody>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t>CAR 143914179 – Observation</a:t>
            </a:r>
            <a:endParaRPr lang="en-US" dirty="0"/>
          </a:p>
        </p:txBody>
      </p:sp>
    </p:spTree>
    <p:extLst>
      <p:ext uri="{BB962C8B-B14F-4D97-AF65-F5344CB8AC3E}">
        <p14:creationId xmlns:p14="http://schemas.microsoft.com/office/powerpoint/2010/main" val="1857250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4</a:t>
            </a:fld>
            <a:endParaRPr lang="en-US" dirty="0"/>
          </a:p>
        </p:txBody>
      </p:sp>
      <p:sp>
        <p:nvSpPr>
          <p:cNvPr id="3" name="Rounded Rectangular Callout 2"/>
          <p:cNvSpPr/>
          <p:nvPr/>
        </p:nvSpPr>
        <p:spPr>
          <a:xfrm>
            <a:off x="6914983" y="2751983"/>
            <a:ext cx="1771817" cy="1188942"/>
          </a:xfrm>
          <a:prstGeom prst="wedgeRoundRectCallout">
            <a:avLst>
              <a:gd name="adj1" fmla="val -139287"/>
              <a:gd name="adj2" fmla="val 34705"/>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 y="83127"/>
            <a:ext cx="5409887" cy="381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9" y="3890774"/>
            <a:ext cx="5374263" cy="2854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6902491" y="878222"/>
            <a:ext cx="2080859" cy="3300374"/>
          </a:xfrm>
          <a:prstGeom prst="wedgeRoundRectCallout">
            <a:avLst>
              <a:gd name="adj1" fmla="val -130046"/>
              <a:gd name="adj2" fmla="val -12079"/>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Is there any determination whether the </a:t>
            </a:r>
            <a:r>
              <a:rPr lang="en-US" dirty="0"/>
              <a:t>Reviewer's signature and date </a:t>
            </a:r>
            <a:r>
              <a:rPr lang="en-US" dirty="0" smtClean="0"/>
              <a:t>will be added </a:t>
            </a:r>
            <a:r>
              <a:rPr lang="en-US" dirty="0"/>
              <a:t>for </a:t>
            </a:r>
            <a:r>
              <a:rPr lang="en-US" dirty="0" smtClean="0"/>
              <a:t>IA test or not?</a:t>
            </a:r>
          </a:p>
          <a:p>
            <a:pPr algn="ctr"/>
            <a:r>
              <a:rPr lang="en-US" dirty="0" smtClean="0">
                <a:latin typeface="Arial" pitchFamily="34" charset="0"/>
                <a:cs typeface="Arial" pitchFamily="34" charset="0"/>
              </a:rPr>
              <a:t>It should be clarified before close this CAR</a:t>
            </a:r>
          </a:p>
        </p:txBody>
      </p:sp>
      <p:sp>
        <p:nvSpPr>
          <p:cNvPr id="4" name="Rectangle 3"/>
          <p:cNvSpPr/>
          <p:nvPr/>
        </p:nvSpPr>
        <p:spPr>
          <a:xfrm>
            <a:off x="5526608" y="4865820"/>
            <a:ext cx="3488640" cy="1569660"/>
          </a:xfrm>
          <a:prstGeom prst="rect">
            <a:avLst/>
          </a:prstGeom>
        </p:spPr>
        <p:txBody>
          <a:bodyPr wrap="square">
            <a:spAutoFit/>
          </a:bodyPr>
          <a:lstStyle/>
          <a:p>
            <a:r>
              <a:rPr lang="en-US" sz="1200" i="1" u="sng" dirty="0" smtClean="0"/>
              <a:t>Quote from FAQ #21</a:t>
            </a:r>
            <a:br>
              <a:rPr lang="en-US" sz="1200" i="1" u="sng" dirty="0" smtClean="0"/>
            </a:br>
            <a:r>
              <a:rPr lang="en-US" sz="1200" i="1" dirty="0" smtClean="0"/>
              <a:t>Every </a:t>
            </a:r>
            <a:r>
              <a:rPr lang="en-US" sz="1200" i="1" dirty="0"/>
              <a:t>element of the corrective action plan and all milestones must have corresponding evidence of effective implementation. For example, if the corrective action plan included the creation of an audit review, then at least one of these reviews must have taken place before closing the CAR or milestone.  </a:t>
            </a:r>
          </a:p>
        </p:txBody>
      </p:sp>
      <p:sp>
        <p:nvSpPr>
          <p:cNvPr id="8" name="Title 1"/>
          <p:cNvSpPr txBox="1">
            <a:spLocks/>
          </p:cNvSpPr>
          <p:nvPr/>
        </p:nvSpPr>
        <p:spPr>
          <a:xfrm>
            <a:off x="0" y="0"/>
            <a:ext cx="8229600" cy="1143000"/>
          </a:xfrm>
          <a:prstGeom prst="rect">
            <a:avLst/>
          </a:prstGeom>
        </p:spPr>
        <p:txBody>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t>CAR 143914179 – Milestone</a:t>
            </a:r>
            <a:endParaRPr lang="en-US" dirty="0"/>
          </a:p>
        </p:txBody>
      </p:sp>
    </p:spTree>
    <p:extLst>
      <p:ext uri="{BB962C8B-B14F-4D97-AF65-F5344CB8AC3E}">
        <p14:creationId xmlns:p14="http://schemas.microsoft.com/office/powerpoint/2010/main" val="3594753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6634"/>
            <a:ext cx="7562850"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5</a:t>
            </a:fld>
            <a:endParaRPr lang="en-US" dirty="0"/>
          </a:p>
        </p:txBody>
      </p:sp>
      <p:sp>
        <p:nvSpPr>
          <p:cNvPr id="3" name="Rectangular Callout 2"/>
          <p:cNvSpPr/>
          <p:nvPr/>
        </p:nvSpPr>
        <p:spPr>
          <a:xfrm>
            <a:off x="3104191" y="2961772"/>
            <a:ext cx="808590" cy="541537"/>
          </a:xfrm>
          <a:prstGeom prst="wedgeRectCallout">
            <a:avLst>
              <a:gd name="adj1" fmla="val -107436"/>
              <a:gd name="adj2" fmla="val -25757"/>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pitchFamily="34" charset="0"/>
                <a:cs typeface="Arial" pitchFamily="34" charset="0"/>
              </a:rPr>
              <a:t>Correct choice</a:t>
            </a:r>
          </a:p>
        </p:txBody>
      </p:sp>
      <p:sp>
        <p:nvSpPr>
          <p:cNvPr id="5" name="Rectangular Callout 4"/>
          <p:cNvSpPr/>
          <p:nvPr/>
        </p:nvSpPr>
        <p:spPr>
          <a:xfrm>
            <a:off x="7562850" y="3395804"/>
            <a:ext cx="1545858" cy="1335723"/>
          </a:xfrm>
          <a:prstGeom prst="wedgeRectCallout">
            <a:avLst>
              <a:gd name="adj1" fmla="val -84519"/>
              <a:gd name="adj2" fmla="val -25301"/>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solidFill>
                <a:latin typeface="Arial" pitchFamily="34" charset="0"/>
                <a:cs typeface="Arial" pitchFamily="34" charset="0"/>
              </a:rPr>
              <a:t>CAR progress won’t be updated to CAR admin on emails without ticking </a:t>
            </a:r>
            <a:r>
              <a:rPr lang="en-US" sz="1400" dirty="0" smtClean="0">
                <a:solidFill>
                  <a:schemeClr val="tx1"/>
                </a:solidFill>
                <a:latin typeface="Arial" pitchFamily="34" charset="0"/>
                <a:cs typeface="Arial" pitchFamily="34" charset="0"/>
              </a:rPr>
              <a:t>here (not required)</a:t>
            </a:r>
            <a:endParaRPr lang="en-US" sz="1400" dirty="0">
              <a:solidFill>
                <a:schemeClr val="tx1"/>
              </a:solidFill>
              <a:latin typeface="Arial" pitchFamily="34" charset="0"/>
              <a:cs typeface="Arial" pitchFamily="34" charset="0"/>
            </a:endParaRPr>
          </a:p>
        </p:txBody>
      </p:sp>
      <p:sp>
        <p:nvSpPr>
          <p:cNvPr id="4" name="Rectangle 3"/>
          <p:cNvSpPr/>
          <p:nvPr/>
        </p:nvSpPr>
        <p:spPr>
          <a:xfrm>
            <a:off x="5337544" y="3588371"/>
            <a:ext cx="1743740" cy="303145"/>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Title 1"/>
          <p:cNvSpPr txBox="1">
            <a:spLocks/>
          </p:cNvSpPr>
          <p:nvPr/>
        </p:nvSpPr>
        <p:spPr>
          <a:xfrm>
            <a:off x="0" y="0"/>
            <a:ext cx="8229600" cy="1143000"/>
          </a:xfrm>
          <a:prstGeom prst="rect">
            <a:avLst/>
          </a:prstGeom>
        </p:spPr>
        <p:txBody>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t>CAR 143914179 – Observation</a:t>
            </a:r>
            <a:endParaRPr lang="en-US" dirty="0"/>
          </a:p>
        </p:txBody>
      </p:sp>
    </p:spTree>
    <p:extLst>
      <p:ext uri="{BB962C8B-B14F-4D97-AF65-F5344CB8AC3E}">
        <p14:creationId xmlns:p14="http://schemas.microsoft.com/office/powerpoint/2010/main" val="409822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6</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572" y="541971"/>
            <a:ext cx="6803029" cy="4904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512" y="5308257"/>
            <a:ext cx="6783424" cy="88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ular Callout 12"/>
          <p:cNvSpPr/>
          <p:nvPr/>
        </p:nvSpPr>
        <p:spPr>
          <a:xfrm>
            <a:off x="95693" y="3974473"/>
            <a:ext cx="2179819" cy="2024900"/>
          </a:xfrm>
          <a:prstGeom prst="wedgeRectCallout">
            <a:avLst>
              <a:gd name="adj1" fmla="val 68751"/>
              <a:gd name="adj2" fmla="val -13443"/>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en-US" sz="1400" dirty="0">
                <a:solidFill>
                  <a:schemeClr val="tx1"/>
                </a:solidFill>
              </a:rPr>
              <a:t>The extension is necessary to accomplish the milestone expectation and extension request is reasonable  with pertinent information provided by the CAR owner.</a:t>
            </a:r>
          </a:p>
        </p:txBody>
      </p:sp>
      <p:sp>
        <p:nvSpPr>
          <p:cNvPr id="3" name="Rectangle 2"/>
          <p:cNvSpPr/>
          <p:nvPr/>
        </p:nvSpPr>
        <p:spPr>
          <a:xfrm>
            <a:off x="95693" y="2117062"/>
            <a:ext cx="2328675" cy="1754326"/>
          </a:xfrm>
          <a:prstGeom prst="rect">
            <a:avLst/>
          </a:prstGeom>
        </p:spPr>
        <p:txBody>
          <a:bodyPr wrap="square">
            <a:spAutoFit/>
          </a:bodyPr>
          <a:lstStyle/>
          <a:p>
            <a:pPr lvl="0"/>
            <a:r>
              <a:rPr lang="en-US" sz="1200" i="1" dirty="0" smtClean="0"/>
              <a:t>Per FQA #10</a:t>
            </a:r>
          </a:p>
          <a:p>
            <a:pPr lvl="0"/>
            <a:r>
              <a:rPr lang="en-US" sz="1200" i="1" dirty="0" smtClean="0"/>
              <a:t>Add </a:t>
            </a:r>
            <a:r>
              <a:rPr lang="en-US" sz="1200" i="1" dirty="0"/>
              <a:t>a comment to the CAR indicating that </a:t>
            </a:r>
            <a:r>
              <a:rPr lang="en-US" sz="1200" i="1" dirty="0" smtClean="0"/>
              <a:t>CAR Champion </a:t>
            </a:r>
            <a:r>
              <a:rPr lang="en-US" sz="1200" i="1" dirty="0"/>
              <a:t>contacted the owner</a:t>
            </a:r>
          </a:p>
          <a:p>
            <a:pPr lvl="0"/>
            <a:r>
              <a:rPr lang="en-US" sz="1200" i="1" dirty="0" smtClean="0"/>
              <a:t>- Include </a:t>
            </a:r>
            <a:r>
              <a:rPr lang="en-US" sz="1200" i="1" dirty="0"/>
              <a:t>helpful details related to the </a:t>
            </a:r>
            <a:r>
              <a:rPr lang="en-US" sz="1200" i="1" dirty="0" smtClean="0"/>
              <a:t>contact</a:t>
            </a:r>
            <a:r>
              <a:rPr lang="en-US" sz="1200" i="1" dirty="0"/>
              <a:t>    </a:t>
            </a:r>
            <a:endParaRPr lang="en-US" sz="1200" i="1" dirty="0" smtClean="0"/>
          </a:p>
          <a:p>
            <a:pPr lvl="0"/>
            <a:r>
              <a:rPr lang="en-US" sz="1200" i="1" dirty="0" smtClean="0"/>
              <a:t>- Comments </a:t>
            </a:r>
            <a:r>
              <a:rPr lang="en-US" sz="1200" i="1" dirty="0"/>
              <a:t>provide details that are helpful should the CAR go into manual escalation</a:t>
            </a:r>
            <a:endParaRPr lang="en-US" sz="1200" i="1" dirty="0">
              <a:effectLst/>
            </a:endParaRPr>
          </a:p>
        </p:txBody>
      </p:sp>
      <p:sp>
        <p:nvSpPr>
          <p:cNvPr id="14" name="Rectangular Callout 13"/>
          <p:cNvSpPr/>
          <p:nvPr/>
        </p:nvSpPr>
        <p:spPr>
          <a:xfrm>
            <a:off x="212651" y="1137684"/>
            <a:ext cx="1724470" cy="892882"/>
          </a:xfrm>
          <a:prstGeom prst="wedgeRectCallout">
            <a:avLst>
              <a:gd name="adj1" fmla="val 90255"/>
              <a:gd name="adj2" fmla="val 106385"/>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solidFill>
                <a:latin typeface="Arial" pitchFamily="34" charset="0"/>
                <a:cs typeface="Arial" pitchFamily="34" charset="0"/>
              </a:rPr>
              <a:t>Long waiting time before get response after the CAR issued</a:t>
            </a:r>
            <a:endParaRPr lang="en-US" sz="1400" dirty="0">
              <a:solidFill>
                <a:schemeClr val="tx1"/>
              </a:solidFill>
              <a:latin typeface="Arial" pitchFamily="34" charset="0"/>
              <a:cs typeface="Arial" pitchFamily="34" charset="0"/>
            </a:endParaRPr>
          </a:p>
        </p:txBody>
      </p:sp>
      <p:sp>
        <p:nvSpPr>
          <p:cNvPr id="8" name="Title 1"/>
          <p:cNvSpPr txBox="1">
            <a:spLocks/>
          </p:cNvSpPr>
          <p:nvPr/>
        </p:nvSpPr>
        <p:spPr>
          <a:xfrm>
            <a:off x="0" y="0"/>
            <a:ext cx="8229600" cy="1143000"/>
          </a:xfrm>
          <a:prstGeom prst="rect">
            <a:avLst/>
          </a:prstGeom>
        </p:spPr>
        <p:txBody>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t>CAR 143914179 – CAR History</a:t>
            </a:r>
            <a:endParaRPr lang="en-US" dirty="0"/>
          </a:p>
        </p:txBody>
      </p:sp>
    </p:spTree>
    <p:extLst>
      <p:ext uri="{BB962C8B-B14F-4D97-AF65-F5344CB8AC3E}">
        <p14:creationId xmlns:p14="http://schemas.microsoft.com/office/powerpoint/2010/main" val="3526076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CAR </a:t>
            </a:r>
            <a:r>
              <a:rPr lang="en-US" smtClean="0">
                <a:latin typeface="Arial" pitchFamily="34" charset="0"/>
                <a:ea typeface="ＭＳ Ｐゴシック" pitchFamily="34" charset="-128"/>
                <a:cs typeface="Arial" pitchFamily="34" charset="0"/>
              </a:rPr>
              <a:t>143914179</a:t>
            </a:r>
            <a:r>
              <a:rPr lang="en-US" smtClean="0"/>
              <a:t> </a:t>
            </a:r>
            <a:r>
              <a:rPr lang="en-US" dirty="0" smtClean="0"/>
              <a:t>– CBS Check</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51423238"/>
              </p:ext>
            </p:extLst>
          </p:nvPr>
        </p:nvGraphicFramePr>
        <p:xfrm>
          <a:off x="692150" y="1150018"/>
          <a:ext cx="7994648" cy="4942022"/>
        </p:xfrm>
        <a:graphic>
          <a:graphicData uri="http://schemas.openxmlformats.org/drawingml/2006/table">
            <a:tbl>
              <a:tblPr/>
              <a:tblGrid>
                <a:gridCol w="3336556"/>
                <a:gridCol w="1164523"/>
                <a:gridCol w="1164523"/>
                <a:gridCol w="1164523"/>
                <a:gridCol w="1164523"/>
              </a:tblGrid>
              <a:tr h="241666">
                <a:tc>
                  <a:txBody>
                    <a:bodyPr/>
                    <a:lstStyle/>
                    <a:p>
                      <a:pPr algn="ctr" fontAlgn="b"/>
                      <a:r>
                        <a:rPr lang="en-US" sz="1400" b="0" i="0" u="none" strike="noStrike" dirty="0">
                          <a:solidFill>
                            <a:srgbClr val="000000"/>
                          </a:solidFill>
                          <a:effectLst/>
                          <a:latin typeface="Calibri"/>
                        </a:rPr>
                        <a:t>CBS Requirements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Need Improve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809">
                <a:tc>
                  <a:txBody>
                    <a:bodyPr/>
                    <a:lstStyle/>
                    <a:p>
                      <a:pPr algn="l" fontAlgn="ctr"/>
                      <a:r>
                        <a:rPr lang="en-US" sz="1000" b="0" i="1" u="none" strike="noStrike" dirty="0">
                          <a:solidFill>
                            <a:srgbClr val="000000"/>
                          </a:solidFill>
                          <a:effectLst/>
                          <a:latin typeface="Times New Roman"/>
                        </a:rPr>
                        <a:t>(C) Extensions are within requirement (&lt;30 days, 3 or less)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47809">
                <a:tc>
                  <a:txBody>
                    <a:bodyPr/>
                    <a:lstStyle/>
                    <a:p>
                      <a:pPr algn="l" fontAlgn="ctr"/>
                      <a:r>
                        <a:rPr lang="en-US" sz="1000" b="0" i="1" u="none" strike="noStrike" dirty="0">
                          <a:solidFill>
                            <a:srgbClr val="000000"/>
                          </a:solidFill>
                          <a:effectLst/>
                          <a:latin typeface="Times New Roman"/>
                        </a:rPr>
                        <a:t>(T) Most appropriate ‘category’, ‘type’, ‘geography’ are selected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47809">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Facilitates the handling of disputed CARs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Calibri"/>
                        </a:rPr>
                        <a:t> </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47809">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(T) Acts on CARs within required timeframe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 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Calibri"/>
                        </a:rPr>
                        <a:t> </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40811">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Analysis shows clear path to root cause and scope; stakeholders identified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Calibri"/>
                        </a:rPr>
                        <a:t>X</a:t>
                      </a:r>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57166">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Root cause statement is succinct, reasonable, complete (Shows ‘N/A’ for observations)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71293">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Corrective actions fix the objective evidence and other problems found; address entire root cause and scope.  For observations, they do not go beyond fixing the objective evidence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X</a:t>
                      </a:r>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6797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Milestones address containment &amp; owner’s verification; completed per milestone expectations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6797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Verification per requirements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6797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(L) Referenced communications are attached as needed</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6797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L)  Evidence of communication for overdue/escalated CARs and other pertinent concerns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X</a:t>
                      </a:r>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6797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Trains other CAR Champions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bl>
          </a:graphicData>
        </a:graphic>
      </p:graphicFrame>
    </p:spTree>
    <p:extLst>
      <p:ext uri="{BB962C8B-B14F-4D97-AF65-F5344CB8AC3E}">
        <p14:creationId xmlns:p14="http://schemas.microsoft.com/office/powerpoint/2010/main" val="1468553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346</Words>
  <Application>Microsoft Office PowerPoint</Application>
  <PresentationFormat>On-screen Show (4:3)</PresentationFormat>
  <Paragraphs>84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Study for CAR# 143914179</vt:lpstr>
      <vt:lpstr>PowerPoint Presentation</vt:lpstr>
      <vt:lpstr>PowerPoint Presentation</vt:lpstr>
      <vt:lpstr>PowerPoint Presentation</vt:lpstr>
      <vt:lpstr>PowerPoint Presentation</vt:lpstr>
      <vt:lpstr>PowerPoint Presentation</vt:lpstr>
      <vt:lpstr>CAR 143914179 – CBS Check</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Allison, Cheryl</dc:creator>
  <cp:lastModifiedBy>Allison, Cheryl</cp:lastModifiedBy>
  <cp:revision>3</cp:revision>
  <dcterms:created xsi:type="dcterms:W3CDTF">2015-03-13T15:54:39Z</dcterms:created>
  <dcterms:modified xsi:type="dcterms:W3CDTF">2015-03-13T15:58:29Z</dcterms:modified>
</cp:coreProperties>
</file>