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6" r:id="rId2"/>
    <p:sldId id="517" r:id="rId3"/>
    <p:sldId id="518" r:id="rId4"/>
    <p:sldId id="520" r:id="rId5"/>
    <p:sldId id="521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89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6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2016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2016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 dirty="0" smtClean="0"/>
              <a:t>CAR </a:t>
            </a:r>
            <a:r>
              <a:rPr lang="es-MX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163915852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66900" y="661989"/>
            <a:ext cx="5326446" cy="6157911"/>
            <a:chOff x="1866900" y="661989"/>
            <a:chExt cx="5326446" cy="61579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661989"/>
              <a:ext cx="5319139" cy="222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2855139"/>
              <a:ext cx="5326446" cy="248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513" y="5328926"/>
              <a:ext cx="5311833" cy="149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3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856192"/>
            <a:ext cx="6584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4952991"/>
            <a:ext cx="599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4"/>
          <p:cNvSpPr/>
          <p:nvPr/>
        </p:nvSpPr>
        <p:spPr>
          <a:xfrm>
            <a:off x="6513434" y="3949702"/>
            <a:ext cx="2517932" cy="1341965"/>
          </a:xfrm>
          <a:prstGeom prst="wedgeRoundRectCallout">
            <a:avLst>
              <a:gd name="adj1" fmla="val -99375"/>
              <a:gd name="adj2" fmla="val 77407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200" dirty="0">
                <a:solidFill>
                  <a:prstClr val="white"/>
                </a:solidFill>
                <a:ea typeface="Times New Roman"/>
                <a:cs typeface="Times New Roman"/>
              </a:rPr>
              <a:t>Confirmation from all trainees on awareness </a:t>
            </a: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after training </a:t>
            </a:r>
            <a:r>
              <a:rPr lang="en-US" sz="1200" dirty="0">
                <a:solidFill>
                  <a:prstClr val="white"/>
                </a:solidFill>
                <a:ea typeface="Times New Roman"/>
                <a:cs typeface="Times New Roman"/>
              </a:rPr>
              <a:t>included as objective evidence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6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1958"/>
            <a:ext cx="6578600" cy="435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344100" y="3818468"/>
            <a:ext cx="2517932" cy="897465"/>
          </a:xfrm>
          <a:prstGeom prst="wedgeRoundRectCallout">
            <a:avLst>
              <a:gd name="adj1" fmla="val -92313"/>
              <a:gd name="adj2" fmla="val -8078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Objective evidence attached as appropriate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7" y="899583"/>
            <a:ext cx="60833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625600"/>
            <a:ext cx="5943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4"/>
          <p:cNvSpPr/>
          <p:nvPr/>
        </p:nvSpPr>
        <p:spPr>
          <a:xfrm>
            <a:off x="6236602" y="2490260"/>
            <a:ext cx="2255465" cy="786340"/>
          </a:xfrm>
          <a:prstGeom prst="wedgeRoundRectCallout">
            <a:avLst>
              <a:gd name="adj1" fmla="val -145441"/>
              <a:gd name="adj2" fmla="val 70444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CAR Champion’s facilitation to ensure the perfection of implementation evidence</a:t>
            </a:r>
          </a:p>
        </p:txBody>
      </p:sp>
      <p:sp>
        <p:nvSpPr>
          <p:cNvPr id="14" name="圆角矩形标注 4"/>
          <p:cNvSpPr/>
          <p:nvPr/>
        </p:nvSpPr>
        <p:spPr>
          <a:xfrm>
            <a:off x="6819654" y="787213"/>
            <a:ext cx="1945915" cy="558987"/>
          </a:xfrm>
          <a:prstGeom prst="wedgeRoundRectCallout">
            <a:avLst>
              <a:gd name="adj1" fmla="val -202783"/>
              <a:gd name="adj2" fmla="val 9744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Just one time extension for implementation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13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153915111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02146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s-MX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163915852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8" y="1010472"/>
            <a:ext cx="70199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5455450" y="2672827"/>
            <a:ext cx="3379792" cy="966380"/>
          </a:xfrm>
          <a:prstGeom prst="wedgeRoundRectCallout">
            <a:avLst>
              <a:gd name="adj1" fmla="val -74794"/>
              <a:gd name="adj2" fmla="val 17420"/>
              <a:gd name="adj3" fmla="val 16667"/>
            </a:avLst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b="1" dirty="0" smtClean="0">
              <a:solidFill>
                <a:schemeClr val="bg1"/>
              </a:solidFill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1100" b="1" dirty="0" smtClean="0">
                <a:solidFill>
                  <a:schemeClr val="bg1"/>
                </a:solidFill>
                <a:ea typeface="Times New Roman"/>
                <a:cs typeface="Times New Roman"/>
              </a:rPr>
              <a:t>1).Corrective  </a:t>
            </a:r>
            <a:r>
              <a:rPr lang="en-US" sz="1100" b="1" dirty="0">
                <a:solidFill>
                  <a:schemeClr val="bg1"/>
                </a:solidFill>
                <a:ea typeface="Times New Roman"/>
                <a:cs typeface="Times New Roman"/>
              </a:rPr>
              <a:t>Action Plan </a:t>
            </a:r>
            <a:r>
              <a:rPr lang="en-US" sz="1100" dirty="0">
                <a:solidFill>
                  <a:schemeClr val="bg1"/>
                </a:solidFill>
                <a:ea typeface="Times New Roman"/>
                <a:cs typeface="Times New Roman"/>
              </a:rPr>
              <a:t>was not clearly stated. It is insufficient to just state </a:t>
            </a:r>
            <a:r>
              <a:rPr lang="en-US" sz="1100" dirty="0" smtClean="0">
                <a:solidFill>
                  <a:schemeClr val="bg1"/>
                </a:solidFill>
                <a:ea typeface="Times New Roman"/>
                <a:cs typeface="Times New Roman"/>
              </a:rPr>
              <a:t>“Long </a:t>
            </a:r>
            <a:r>
              <a:rPr lang="en-US" sz="1100" dirty="0">
                <a:solidFill>
                  <a:schemeClr val="bg1"/>
                </a:solidFill>
                <a:ea typeface="Times New Roman"/>
                <a:cs typeface="Times New Roman"/>
              </a:rPr>
              <a:t>term” without related descriptions on what corrective actions will be taken to fix the </a:t>
            </a:r>
            <a:r>
              <a:rPr lang="en-US" sz="1100" dirty="0" smtClean="0">
                <a:solidFill>
                  <a:schemeClr val="bg1"/>
                </a:solidFill>
                <a:ea typeface="Times New Roman"/>
                <a:cs typeface="Times New Roman"/>
              </a:rPr>
              <a:t> Non-Conformance objective </a:t>
            </a:r>
            <a:r>
              <a:rPr lang="en-US" sz="1100" dirty="0">
                <a:solidFill>
                  <a:schemeClr val="bg1"/>
                </a:solidFill>
                <a:ea typeface="Times New Roman"/>
                <a:cs typeface="Times New Roman"/>
              </a:rPr>
              <a:t>evidence .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928260" y="1010472"/>
            <a:ext cx="3906982" cy="975983"/>
          </a:xfrm>
          <a:prstGeom prst="wedgeRoundRectCallout">
            <a:avLst>
              <a:gd name="adj1" fmla="val -66977"/>
              <a:gd name="adj2" fmla="val 33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.“N/A” </a:t>
            </a: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entered 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appropriately in </a:t>
            </a: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“Analysis”, “Root Cause”, </a:t>
            </a:r>
            <a:r>
              <a: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“Scope “ </a:t>
            </a: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Observation CAR.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a typeface="Calibri"/>
              </a:rPr>
              <a:t>Other </a:t>
            </a:r>
            <a:r>
              <a:rPr lang="en-US" sz="1100" dirty="0">
                <a:ea typeface="Calibri"/>
              </a:rPr>
              <a:t>required fields were accurately </a:t>
            </a:r>
            <a:r>
              <a:rPr lang="en-US" sz="1100" dirty="0" smtClean="0">
                <a:ea typeface="Calibri"/>
              </a:rPr>
              <a:t>completed, </a:t>
            </a:r>
            <a:r>
              <a:rPr lang="en-US" sz="1100" b="1" dirty="0" smtClean="0">
                <a:ea typeface="Calibri"/>
              </a:rPr>
              <a:t>“Category”, “Type”, “Geography”. </a:t>
            </a:r>
            <a:endParaRPr lang="en-US" sz="1100" b="1" dirty="0">
              <a:cs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117633" y="4453348"/>
            <a:ext cx="3906982" cy="487991"/>
          </a:xfrm>
          <a:prstGeom prst="wedgeRoundRectCallout">
            <a:avLst>
              <a:gd name="adj1" fmla="val -71819"/>
              <a:gd name="adj2" fmla="val -5982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100" b="1" dirty="0">
                <a:solidFill>
                  <a:schemeClr val="bg1"/>
                </a:solidFill>
                <a:ea typeface="Calibri"/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  <a:ea typeface="Calibri"/>
              </a:rPr>
              <a:t>Milestone  </a:t>
            </a:r>
            <a:r>
              <a:rPr lang="en-US" sz="1100" dirty="0">
                <a:solidFill>
                  <a:schemeClr val="bg1"/>
                </a:solidFill>
                <a:ea typeface="Calibri"/>
              </a:rPr>
              <a:t>created  to achieve </a:t>
            </a:r>
            <a:r>
              <a:rPr lang="en-US" sz="1100" dirty="0" smtClean="0">
                <a:solidFill>
                  <a:schemeClr val="bg1"/>
                </a:solidFill>
                <a:ea typeface="Calibri"/>
              </a:rPr>
              <a:t>Corrective Action Plan. </a:t>
            </a:r>
            <a:endParaRPr 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r>
              <a:rPr lang="en-US" dirty="0" smtClean="0"/>
              <a:t>CAR </a:t>
            </a:r>
            <a:r>
              <a:rPr lang="es-MX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163915852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728663"/>
            <a:ext cx="74390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96" y="2996966"/>
            <a:ext cx="3626274" cy="838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4" y="4231760"/>
            <a:ext cx="73818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6110348" y="1303338"/>
            <a:ext cx="2576452" cy="966380"/>
          </a:xfrm>
          <a:prstGeom prst="wedgeRoundRectCallout">
            <a:avLst>
              <a:gd name="adj1" fmla="val -67325"/>
              <a:gd name="adj2" fmla="val 13121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cs typeface="Arial" pitchFamily="34" charset="0"/>
              </a:rPr>
              <a:t>3.Implementation </a:t>
            </a:r>
            <a:r>
              <a:rPr lang="en-US" sz="1100" b="1" dirty="0">
                <a:cs typeface="Arial" pitchFamily="34" charset="0"/>
              </a:rPr>
              <a:t>evidence </a:t>
            </a:r>
            <a:r>
              <a:rPr lang="en-US" sz="1100" dirty="0" smtClean="0">
                <a:cs typeface="Arial" pitchFamily="34" charset="0"/>
              </a:rPr>
              <a:t>was  attached </a:t>
            </a:r>
            <a:r>
              <a:rPr lang="en-US" sz="1100" dirty="0">
                <a:cs typeface="Arial" pitchFamily="34" charset="0"/>
              </a:rPr>
              <a:t>to </a:t>
            </a:r>
            <a:r>
              <a:rPr lang="en-US" sz="1100" dirty="0" smtClean="0">
                <a:cs typeface="Arial" pitchFamily="34" charset="0"/>
              </a:rPr>
              <a:t>complete  the milestones expectation  shown  in CAR origination -‘Attachment’ filed.</a:t>
            </a:r>
            <a:endParaRPr lang="en-US" sz="1100" dirty="0"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88042" y="6111501"/>
            <a:ext cx="129165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4251383" y="3908756"/>
            <a:ext cx="4264820" cy="926276"/>
          </a:xfrm>
          <a:prstGeom prst="wedgeRoundRectCallout">
            <a:avLst>
              <a:gd name="adj1" fmla="val -62669"/>
              <a:gd name="adj2" fmla="val 134453"/>
              <a:gd name="adj3" fmla="val 16667"/>
            </a:avLst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2). </a:t>
            </a:r>
            <a:r>
              <a:rPr lang="en-US" sz="1100" b="1" dirty="0" smtClean="0">
                <a:cs typeface="Arial" pitchFamily="34" charset="0"/>
              </a:rPr>
              <a:t>The milestone proposed  implementation date </a:t>
            </a:r>
            <a:r>
              <a:rPr lang="en-US" sz="1100" dirty="0" smtClean="0">
                <a:cs typeface="Arial" pitchFamily="34" charset="0"/>
              </a:rPr>
              <a:t>was  extended , because ‘owner need  time to combine with another  milestone.’  It  shows only one milestone  created  and  completed  on  Apr. 18. Is it necessary to extend  the date  to May, 27 , or if there are any other  concerns  ? To be confirmed.</a:t>
            </a:r>
            <a:endParaRPr lang="en-US" sz="1100" dirty="0"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40675" y="5696347"/>
            <a:ext cx="38951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1538" y="5563255"/>
            <a:ext cx="187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s-MX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163915852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95338" y="895350"/>
            <a:ext cx="7172325" cy="3962400"/>
            <a:chOff x="795338" y="895350"/>
            <a:chExt cx="7172325" cy="39624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8" y="895350"/>
              <a:ext cx="7172325" cy="331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38" y="4210050"/>
              <a:ext cx="70675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/>
          <p:nvPr/>
        </p:nvCxnSpPr>
        <p:spPr>
          <a:xfrm>
            <a:off x="2755075" y="3568771"/>
            <a:ext cx="32673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64825" y="4683016"/>
            <a:ext cx="3116675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6110348" y="3467595"/>
            <a:ext cx="2576452" cy="743112"/>
          </a:xfrm>
          <a:prstGeom prst="wedgeRoundRectCallout">
            <a:avLst>
              <a:gd name="adj1" fmla="val -93273"/>
              <a:gd name="adj2" fmla="val 8755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4.The v</a:t>
            </a:r>
            <a:r>
              <a:rPr lang="en-US" sz="1100" b="1" dirty="0" smtClean="0"/>
              <a:t>erification </a:t>
            </a:r>
            <a:r>
              <a:rPr lang="en-US" sz="1100" dirty="0" smtClean="0"/>
              <a:t>was performed  </a:t>
            </a:r>
            <a:r>
              <a:rPr lang="en-US" sz="1100" dirty="0"/>
              <a:t>immediately after acceptance of the milestone.</a:t>
            </a:r>
            <a:r>
              <a:rPr lang="es-MX" sz="1100" u="sng" dirty="0">
                <a:latin typeface="Arial" pitchFamily="34" charset="0"/>
                <a:cs typeface="Arial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.</a:t>
            </a:r>
            <a:endParaRPr lang="en-US" sz="1100" dirty="0"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63608" y="4424463"/>
            <a:ext cx="2148332" cy="0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568287" y="1214651"/>
            <a:ext cx="3275462" cy="706225"/>
          </a:xfrm>
          <a:prstGeom prst="wedgeRoundRectCallout">
            <a:avLst>
              <a:gd name="adj1" fmla="val -59349"/>
              <a:gd name="adj2" fmla="val 134503"/>
              <a:gd name="adj3" fmla="val 16667"/>
            </a:avLst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4). It show there is </a:t>
            </a:r>
            <a:r>
              <a:rPr lang="en-US" sz="1100" b="1" dirty="0" smtClean="0">
                <a:cs typeface="Arial" pitchFamily="34" charset="0"/>
              </a:rPr>
              <a:t>one concern </a:t>
            </a:r>
            <a:r>
              <a:rPr lang="en-US" sz="1100" dirty="0" smtClean="0">
                <a:cs typeface="Arial" pitchFamily="34" charset="0"/>
              </a:rPr>
              <a:t>raised by owner ,  is that possible to  record briefly their communication and conclusion  made  in order to  show the whole picture? To be confirmed.</a:t>
            </a:r>
            <a:endParaRPr lang="en-US" sz="1100" dirty="0">
              <a:cs typeface="Arial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64825" y="2709531"/>
            <a:ext cx="43034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163915852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22271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876300"/>
            <a:ext cx="608965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标注 4"/>
          <p:cNvSpPr/>
          <p:nvPr/>
        </p:nvSpPr>
        <p:spPr>
          <a:xfrm>
            <a:off x="6884516" y="717885"/>
            <a:ext cx="2127919" cy="1077671"/>
          </a:xfrm>
          <a:prstGeom prst="wedgeRoundRectCallout">
            <a:avLst>
              <a:gd name="adj1" fmla="val -89466"/>
              <a:gd name="adj2" fmla="val 5416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Key stakeholder identified, but I’d recommend to include reviewer &amp; quality manager for more effective investigation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5" name="圆角矩形标注 4"/>
          <p:cNvSpPr/>
          <p:nvPr/>
        </p:nvSpPr>
        <p:spPr>
          <a:xfrm>
            <a:off x="7193218" y="2211918"/>
            <a:ext cx="1819217" cy="1107016"/>
          </a:xfrm>
          <a:prstGeom prst="wedgeRoundRectCallout">
            <a:avLst>
              <a:gd name="adj1" fmla="val -67953"/>
              <a:gd name="adj2" fmla="val 43082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Based on horizontal deployment concept, risk impact analysis was conducted as appropriate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6" name="圆角矩形标注 4"/>
          <p:cNvSpPr/>
          <p:nvPr/>
        </p:nvSpPr>
        <p:spPr>
          <a:xfrm>
            <a:off x="262467" y="3835401"/>
            <a:ext cx="1769533" cy="905932"/>
          </a:xfrm>
          <a:prstGeom prst="wedgeRoundRectCallout">
            <a:avLst>
              <a:gd name="adj1" fmla="val 68810"/>
              <a:gd name="adj2" fmla="val 87054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Rewording of root cause statement for better description by CAR Champion</a:t>
            </a:r>
          </a:p>
        </p:txBody>
      </p:sp>
      <p:sp>
        <p:nvSpPr>
          <p:cNvPr id="17" name="圆角矩形标注 4"/>
          <p:cNvSpPr/>
          <p:nvPr/>
        </p:nvSpPr>
        <p:spPr>
          <a:xfrm>
            <a:off x="7193217" y="5080000"/>
            <a:ext cx="1819217" cy="558800"/>
          </a:xfrm>
          <a:prstGeom prst="wedgeRoundRectCallout">
            <a:avLst>
              <a:gd name="adj1" fmla="val -67953"/>
              <a:gd name="adj2" fmla="val 18840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Analysis shows clear path to root cause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70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72067"/>
            <a:ext cx="70104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标注 4"/>
          <p:cNvSpPr/>
          <p:nvPr/>
        </p:nvSpPr>
        <p:spPr>
          <a:xfrm>
            <a:off x="7164218" y="351273"/>
            <a:ext cx="1818915" cy="838387"/>
          </a:xfrm>
          <a:prstGeom prst="wedgeRoundRectCallout">
            <a:avLst>
              <a:gd name="adj1" fmla="val -96512"/>
              <a:gd name="adj2" fmla="val 3483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Appropriate ‘category’, ‘geography, ‘type’ are selected as well.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6795401" y="3183465"/>
            <a:ext cx="2187732" cy="1100668"/>
          </a:xfrm>
          <a:prstGeom prst="wedgeRoundRectCallout">
            <a:avLst>
              <a:gd name="adj1" fmla="val -87373"/>
              <a:gd name="adj2" fmla="val -37598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Corrective Action Plan including containment, short &amp; long-term plan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aligned with corrective action plan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7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025525"/>
            <a:ext cx="6485467" cy="42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4"/>
          <p:cNvSpPr/>
          <p:nvPr/>
        </p:nvSpPr>
        <p:spPr>
          <a:xfrm>
            <a:off x="6386434" y="1421343"/>
            <a:ext cx="2224166" cy="821264"/>
          </a:xfrm>
          <a:prstGeom prst="wedgeRoundRectCallout">
            <a:avLst>
              <a:gd name="adj1" fmla="val -204070"/>
              <a:gd name="adj2" fmla="val 61139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Removing of presidents of business units from the management path</a:t>
            </a:r>
          </a:p>
        </p:txBody>
      </p:sp>
    </p:spTree>
    <p:extLst>
      <p:ext uri="{BB962C8B-B14F-4D97-AF65-F5344CB8AC3E}">
        <p14:creationId xmlns:p14="http://schemas.microsoft.com/office/powerpoint/2010/main" val="3938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153915111 - Finding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" y="1040342"/>
            <a:ext cx="66040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482135" y="2746903"/>
            <a:ext cx="2331665" cy="1528763"/>
          </a:xfrm>
          <a:prstGeom prst="wedgeRoundRectCallout">
            <a:avLst>
              <a:gd name="adj1" fmla="val -84095"/>
              <a:gd name="adj2" fmla="val 37872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Milestone completed per milestone expectation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Confirmation from all trainees on awareness related to announcement included as objective evidence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867885" y="1421777"/>
            <a:ext cx="1945915" cy="838387"/>
          </a:xfrm>
          <a:prstGeom prst="wedgeRoundRectCallout">
            <a:avLst>
              <a:gd name="adj1" fmla="val -191470"/>
              <a:gd name="adj2" fmla="val 10047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Very clear and concrete milestone expectation from CAR Champion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744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CARs review 4th 2013</vt:lpstr>
      <vt:lpstr>CAR 163915852 </vt:lpstr>
      <vt:lpstr>CAR 163915852 </vt:lpstr>
      <vt:lpstr>CAR 163915852 </vt:lpstr>
      <vt:lpstr>CAR 163915852 </vt:lpstr>
      <vt:lpstr>CAR 163915852 – CBS Check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153915111 - Finding</vt:lpstr>
      <vt:lpstr>CAR 153915111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458</cp:revision>
  <cp:lastPrinted>2014-08-25T07:44:12Z</cp:lastPrinted>
  <dcterms:created xsi:type="dcterms:W3CDTF">2013-11-14T03:16:18Z</dcterms:created>
  <dcterms:modified xsi:type="dcterms:W3CDTF">2016-05-27T20:00:28Z</dcterms:modified>
</cp:coreProperties>
</file>