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71" r:id="rId3"/>
    <p:sldId id="372" r:id="rId4"/>
    <p:sldId id="373" r:id="rId5"/>
    <p:sldId id="374" r:id="rId6"/>
    <p:sldId id="375" r:id="rId7"/>
    <p:sldId id="376" r:id="rId8"/>
    <p:sldId id="377" r:id="rId9"/>
    <p:sldId id="378" r:id="rId10"/>
    <p:sldId id="379" r:id="rId11"/>
    <p:sldId id="380" r:id="rId12"/>
    <p:sldId id="381" r:id="rId13"/>
    <p:sldId id="382" r:id="rId14"/>
    <p:sldId id="384" r:id="rId1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914400" rtl="0" eaLnBrk="1" latinLnBrk="0" hangingPunct="1">
      <a:defRPr kern="1200">
        <a:solidFill>
          <a:schemeClr val="tx1"/>
        </a:solidFill>
        <a:latin typeface="Arial" charset="0"/>
        <a:ea typeface="Geneva" charset="0"/>
        <a:cs typeface="Geneva" charset="0"/>
      </a:defRPr>
    </a:lvl6pPr>
    <a:lvl7pPr marL="2743200" algn="l" defTabSz="914400" rtl="0" eaLnBrk="1" latinLnBrk="0" hangingPunct="1">
      <a:defRPr kern="1200">
        <a:solidFill>
          <a:schemeClr val="tx1"/>
        </a:solidFill>
        <a:latin typeface="Arial" charset="0"/>
        <a:ea typeface="Geneva" charset="0"/>
        <a:cs typeface="Geneva" charset="0"/>
      </a:defRPr>
    </a:lvl7pPr>
    <a:lvl8pPr marL="3200400" algn="l" defTabSz="914400" rtl="0" eaLnBrk="1" latinLnBrk="0" hangingPunct="1">
      <a:defRPr kern="1200">
        <a:solidFill>
          <a:schemeClr val="tx1"/>
        </a:solidFill>
        <a:latin typeface="Arial" charset="0"/>
        <a:ea typeface="Geneva" charset="0"/>
        <a:cs typeface="Geneva" charset="0"/>
      </a:defRPr>
    </a:lvl8pPr>
    <a:lvl9pPr marL="3657600" algn="l" defTabSz="9144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99FF"/>
    <a:srgbClr val="CC99FF"/>
    <a:srgbClr val="C10036"/>
    <a:srgbClr val="000099"/>
    <a:srgbClr val="F18307"/>
    <a:srgbClr val="96C547"/>
    <a:srgbClr val="6EC1BC"/>
    <a:srgbClr val="459D2D"/>
    <a:srgbClr val="1B8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228" autoAdjust="0"/>
    <p:restoredTop sz="75408" autoAdjust="0"/>
  </p:normalViewPr>
  <p:slideViewPr>
    <p:cSldViewPr snapToGrid="0" snapToObjects="1" showGuides="1">
      <p:cViewPr>
        <p:scale>
          <a:sx n="82" d="100"/>
          <a:sy n="82" d="100"/>
        </p:scale>
        <p:origin x="-811" y="-36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A5415E-B674-497B-84D8-451230F3F83F}" type="datetime1">
              <a:rPr lang="en-US"/>
              <a:pPr/>
              <a:t>12/10/2013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92DCD85-D3D7-4B1C-AAA0-6D7F17438FC1}" type="slidenum">
              <a:rPr lang="en-US"/>
              <a:pPr/>
              <a:t>‹#›</a:t>
            </a:fld>
            <a:endParaRPr lang="en-US" dirty="0"/>
          </a:p>
        </p:txBody>
      </p:sp>
    </p:spTree>
    <p:extLst>
      <p:ext uri="{BB962C8B-B14F-4D97-AF65-F5344CB8AC3E}">
        <p14:creationId xmlns:p14="http://schemas.microsoft.com/office/powerpoint/2010/main" val="2705795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CAR# 133911678:</a:t>
            </a:r>
          </a:p>
          <a:p>
            <a:pPr marL="0" marR="0" indent="0" algn="l" defTabSz="914400" rtl="0" eaLnBrk="0" fontAlgn="base" latinLnBrk="0" hangingPunct="0">
              <a:lnSpc>
                <a:spcPct val="100000"/>
              </a:lnSpc>
              <a:spcBef>
                <a:spcPct val="30000"/>
              </a:spcBef>
              <a:spcAft>
                <a:spcPct val="0"/>
              </a:spcAft>
              <a:buClrTx/>
              <a:buSzTx/>
              <a:buFontTx/>
              <a:buNone/>
              <a:tabLst/>
              <a:defRPr/>
            </a:pPr>
            <a:r>
              <a:rPr lang="en-US" u="none" dirty="0" smtClean="0"/>
              <a:t>[</a:t>
            </a:r>
            <a:r>
              <a:rPr lang="en-US" i="1" u="none" dirty="0" smtClean="0"/>
              <a:t>CAR Review based on </a:t>
            </a:r>
            <a:r>
              <a:rPr lang="en-US" sz="1200" i="1" dirty="0" smtClean="0"/>
              <a:t>00-QA-S0006  - Corrective Action Request Process</a:t>
            </a:r>
            <a:r>
              <a:rPr lang="en-US" u="none" dirty="0" smtClean="0"/>
              <a:t>]</a:t>
            </a:r>
            <a:endParaRPr lang="en-US" u="sng"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session of “Non-Conformance”, </a:t>
            </a:r>
            <a:r>
              <a:rPr lang="en-US" sz="1200" dirty="0" smtClean="0">
                <a:solidFill>
                  <a:prstClr val="white"/>
                </a:solidFill>
                <a:cs typeface="Times New Roman"/>
              </a:rPr>
              <a:t>t</a:t>
            </a:r>
            <a:r>
              <a:rPr lang="en-US" sz="1200" dirty="0" smtClean="0">
                <a:solidFill>
                  <a:prstClr val="white"/>
                </a:solidFill>
                <a:ea typeface="Times New Roman"/>
                <a:cs typeface="Times New Roman"/>
              </a:rPr>
              <a:t>here are TWO (2) discrepancies: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prstClr val="white"/>
              </a:solidFill>
              <a:ea typeface="Times New Roman"/>
              <a:cs typeface="Times New Roman"/>
            </a:endParaRP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Failure conducting Management Review in the required time period, and</a:t>
            </a: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Missing input element in the Management Review process.  There should be two separate root cause analysis.</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498464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Verification</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completed within 6 months of CAR closure or explanation provided; enough time is allowed for new records to be examined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Please be noted that this CAR hasn’t been closed yet.  It is still under a state of “Closed Awaiting Verification”, hence, the field of “Verification Evidence” is still kept empty.</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when both root cause identification and the related corrective action stated in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are questionable, the comment “</a:t>
            </a:r>
            <a:r>
              <a:rPr lang="en-US" sz="1200" i="1" u="sng" kern="1200" dirty="0" smtClean="0">
                <a:solidFill>
                  <a:schemeClr val="tx1"/>
                </a:solidFill>
                <a:effectLst/>
                <a:latin typeface="Arial"/>
                <a:ea typeface="Geneva" charset="-128"/>
                <a:cs typeface="Geneva" charset="0"/>
              </a:rPr>
              <a:t>The corrective action was effective</a:t>
            </a:r>
            <a:r>
              <a:rPr lang="en-US" sz="1200" kern="1200" dirty="0" smtClean="0">
                <a:solidFill>
                  <a:schemeClr val="tx1"/>
                </a:solidFill>
                <a:effectLst/>
                <a:latin typeface="Arial"/>
                <a:ea typeface="Geneva" charset="-128"/>
                <a:cs typeface="Geneva" charset="0"/>
              </a:rPr>
              <a:t>” stated in the field of “CAR Effectiveness Indicator” shows too generic and lack of logical consideration…</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If I were the CAR Administrator, will suggest the CAR Owner to reconsider the revisit of the current Management Review process and hence fill up the loophole resulting this nonconformance by adding one or two more milestones to illustrate and support the proper completion of corresponding efforts / activities.  The timeline of last milestone for CAR Owner self-verification could be set right after completion of Management Review for Year 2013.</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 the “General Notes”, shouldn’t it be an analysis field provided by CAR Owner instead of CAR Admin?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Extensions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within  requirements (&lt;30 days, 3 or less)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 number of extensions is still meeting the requirement. </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Other than this, suggest sending e-mail in advance to remind CAR Owner separately to avoid CAR overdue and/or escalation.  Put the communication with CAR Owner into the CAR DB as evidence.</a:t>
            </a:r>
            <a:endParaRPr lang="en-US" sz="1200" kern="1200" dirty="0">
              <a:solidFill>
                <a:schemeClr val="tx1"/>
              </a:solidFill>
              <a:effectLst/>
              <a:latin typeface="Arial"/>
              <a:ea typeface="Geneva" charset="-128"/>
              <a:cs typeface="Geneva" charset="0"/>
            </a:endParaRPr>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have final milestone for owner’s verification of effectiveness; enough time is allowed for new records to be examined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Although CAR owner self-verification is added at the last milestone, it doesn’t cover the corrective action for the failure conducting previous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fact, would the next round of Management Review be able to conducted on-time, it has not been addressed.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It is suggested that the verification should focus on whether the updated process and/or next round of Management Review is in place to avoid recurrence of such nonconformity.</a:t>
            </a:r>
          </a:p>
          <a:p>
            <a:endParaRPr lang="en-US" dirty="0" smtClean="0"/>
          </a:p>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completed per milestone expectations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It is acceptable as Containment Action for the supporting evidence covered in the 1</a:t>
            </a:r>
            <a:r>
              <a:rPr lang="en-US" sz="1200" kern="1200" baseline="30000" dirty="0" smtClean="0">
                <a:solidFill>
                  <a:schemeClr val="tx1"/>
                </a:solidFill>
                <a:effectLst/>
                <a:latin typeface="Arial"/>
                <a:ea typeface="Geneva" charset="-128"/>
                <a:cs typeface="Geneva" charset="0"/>
              </a:rPr>
              <a:t>st</a:t>
            </a:r>
            <a:r>
              <a:rPr lang="en-US" sz="1200" kern="1200" dirty="0" smtClean="0">
                <a:solidFill>
                  <a:schemeClr val="tx1"/>
                </a:solidFill>
                <a:effectLst/>
                <a:latin typeface="Arial"/>
                <a:ea typeface="Geneva" charset="-128"/>
                <a:cs typeface="Geneva" charset="0"/>
              </a:rPr>
              <a:t> milestone, i.e. Management Review Report for Year 2011 and Year 2012 [Suggest to inviting a person could read German for verification…].</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the evidence “</a:t>
            </a:r>
            <a:r>
              <a:rPr lang="en-US" sz="1200" i="1" u="sng" kern="1200" dirty="0" smtClean="0">
                <a:solidFill>
                  <a:schemeClr val="tx1"/>
                </a:solidFill>
                <a:effectLst/>
                <a:latin typeface="Arial"/>
                <a:ea typeface="Geneva" charset="-128"/>
                <a:cs typeface="Geneva" charset="0"/>
              </a:rPr>
              <a:t>Attachment of the management review 2013 in milestone one.  The effectiveness of the management review was reviewed by the EULA Region Quality Manager and found to be acceptable.</a:t>
            </a:r>
            <a:r>
              <a:rPr lang="en-US" sz="1200" kern="1200" dirty="0" smtClean="0">
                <a:solidFill>
                  <a:schemeClr val="tx1"/>
                </a:solidFill>
                <a:effectLst/>
                <a:latin typeface="Arial"/>
                <a:ea typeface="Geneva" charset="-128"/>
                <a:cs typeface="Geneva" charset="0"/>
              </a:rPr>
              <a:t>” stated in the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is irrelevant while the Management Review for Year 2013 has not been conducted yet.  Not sure how CAR Administrator accepts it.</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addition, for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it is suggested that a statement should be provided by CAR Owner to indicate that “Recommendation for improvement” is now covered as input in the process of Management Review for Year 2011 and 2012...</a:t>
            </a:r>
          </a:p>
          <a:p>
            <a:endParaRPr lang="en-US" sz="1200" kern="1200" dirty="0" smtClean="0">
              <a:solidFill>
                <a:schemeClr val="tx1"/>
              </a:solidFill>
              <a:effectLst/>
              <a:latin typeface="Arial"/>
            </a:endParaRP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CAR# 133911678:</a:t>
            </a:r>
          </a:p>
          <a:p>
            <a:pPr marL="0" marR="0" indent="0" algn="l" defTabSz="914400" rtl="0" eaLnBrk="0" fontAlgn="base" latinLnBrk="0" hangingPunct="0">
              <a:lnSpc>
                <a:spcPct val="100000"/>
              </a:lnSpc>
              <a:spcBef>
                <a:spcPct val="30000"/>
              </a:spcBef>
              <a:spcAft>
                <a:spcPct val="0"/>
              </a:spcAft>
              <a:buClrTx/>
              <a:buSzTx/>
              <a:buFontTx/>
              <a:buNone/>
              <a:tabLst/>
              <a:defRPr/>
            </a:pPr>
            <a:r>
              <a:rPr lang="en-US" u="none" dirty="0" smtClean="0"/>
              <a:t>[</a:t>
            </a:r>
            <a:r>
              <a:rPr lang="en-US" i="1" u="none" dirty="0" smtClean="0"/>
              <a:t>CAR Review based on </a:t>
            </a:r>
            <a:r>
              <a:rPr lang="en-US" sz="1200" i="1" dirty="0" smtClean="0"/>
              <a:t>00-QA-S0006  - Corrective Action Request Process</a:t>
            </a:r>
            <a:r>
              <a:rPr lang="en-US" u="none" dirty="0" smtClean="0"/>
              <a:t>]</a:t>
            </a:r>
            <a:endParaRPr lang="en-US" u="sng"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session of “Non-Conformance”, </a:t>
            </a:r>
            <a:r>
              <a:rPr lang="en-US" sz="1200" dirty="0" smtClean="0">
                <a:solidFill>
                  <a:prstClr val="white"/>
                </a:solidFill>
                <a:cs typeface="Times New Roman"/>
              </a:rPr>
              <a:t>t</a:t>
            </a:r>
            <a:r>
              <a:rPr lang="en-US" sz="1200" dirty="0" smtClean="0">
                <a:solidFill>
                  <a:prstClr val="white"/>
                </a:solidFill>
                <a:ea typeface="Times New Roman"/>
                <a:cs typeface="Times New Roman"/>
              </a:rPr>
              <a:t>here are TWO (2) discrepancies: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prstClr val="white"/>
              </a:solidFill>
              <a:ea typeface="Times New Roman"/>
              <a:cs typeface="Times New Roman"/>
            </a:endParaRP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Failure conducting Management Review in the required time period, and</a:t>
            </a: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Missing input element in the Management Review process.  There should be two separate root cause analysis.</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49846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Analysis</a:t>
            </a:r>
            <a:r>
              <a:rPr lang="en-US" sz="1200" i="1" kern="1200" dirty="0" smtClean="0">
                <a:solidFill>
                  <a:schemeClr val="tx1"/>
                </a:solidFill>
                <a:effectLst/>
                <a:latin typeface="Arial"/>
                <a:ea typeface="Geneva" charset="-128"/>
                <a:cs typeface="Geneva" charset="0"/>
              </a:rPr>
              <a:t> – clear path to root cause; stakeholders identified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There are TWO (2) discrepancies: a) Failure conducting Management Review in the required time period, and b) Missing input element in the Management Review process.  There should be two separate root cause analysis.</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The “5 WHYs” approach hasn’t been utilized well because it doesn’t seem that it is able to identify the possible causes.  For example, as mentioned in the “Analysis” field that “</a:t>
            </a:r>
            <a:r>
              <a:rPr lang="en-US" sz="1200" i="1" u="sng" kern="1200" dirty="0" smtClean="0">
                <a:solidFill>
                  <a:schemeClr val="tx1"/>
                </a:solidFill>
                <a:effectLst/>
                <a:latin typeface="Arial"/>
                <a:ea typeface="Geneva" charset="-128"/>
                <a:cs typeface="Geneva" charset="0"/>
              </a:rPr>
              <a:t>There was no general framework to set up an utilizable management review in that period. Thus the issue of the review has been postponed….</a:t>
            </a:r>
            <a:r>
              <a:rPr lang="en-US" sz="1200" kern="1200" dirty="0" smtClean="0">
                <a:solidFill>
                  <a:schemeClr val="tx1"/>
                </a:solidFill>
                <a:effectLst/>
                <a:latin typeface="Arial"/>
                <a:ea typeface="Geneva" charset="-128"/>
                <a:cs typeface="Geneva" charset="0"/>
              </a:rPr>
              <a:t>”  It is questionable whether it is specifically illustrated in the DEWI Quality Manual about the process and framework of Management Review, or the process is not even existing, or other reasons resulting now Management Review is not executed in the required timeframe after a personnel left the organization?  The “5 WHYs” analysis can go further deeper.</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addition, does a statement “</a:t>
            </a:r>
            <a:r>
              <a:rPr lang="en-US" sz="1200" i="1" u="sng" kern="1200" dirty="0" smtClean="0">
                <a:solidFill>
                  <a:schemeClr val="tx1"/>
                </a:solidFill>
                <a:effectLst/>
                <a:latin typeface="Arial"/>
                <a:ea typeface="Geneva" charset="-128"/>
                <a:cs typeface="Geneva" charset="0"/>
              </a:rPr>
              <a:t>… Thus the issue of the review has been postponed.</a:t>
            </a:r>
            <a:r>
              <a:rPr lang="en-US" sz="1200" kern="1200" dirty="0" smtClean="0">
                <a:solidFill>
                  <a:schemeClr val="tx1"/>
                </a:solidFill>
                <a:effectLst/>
                <a:latin typeface="Arial"/>
                <a:ea typeface="Geneva" charset="-128"/>
                <a:cs typeface="Geneva" charset="0"/>
              </a:rPr>
              <a:t>” mean that does the previous Management Review officially determine to be postponed?  If yes, is there any supporting evidence?</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And there is no analysis related to illustrate why “Recommendation for improvement” is not covered as input in the process of Management Review stated in the current DEWI Quality Manual.</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Root Cause </a:t>
            </a:r>
            <a:r>
              <a:rPr lang="en-US" sz="1200" kern="1200" dirty="0" smtClean="0">
                <a:solidFill>
                  <a:schemeClr val="tx1"/>
                </a:solidFill>
                <a:effectLst/>
                <a:latin typeface="Arial"/>
                <a:ea typeface="Geneva" charset="-128"/>
                <a:cs typeface="Geneva" charset="0"/>
              </a:rPr>
              <a:t>– </a:t>
            </a:r>
            <a:r>
              <a:rPr lang="en-US" sz="1200" i="1" kern="1200" dirty="0" smtClean="0">
                <a:solidFill>
                  <a:schemeClr val="tx1"/>
                </a:solidFill>
                <a:effectLst/>
                <a:latin typeface="Arial"/>
                <a:ea typeface="Geneva" charset="-128"/>
                <a:cs typeface="Geneva" charset="0"/>
              </a:rPr>
              <a:t>is succinct; reasonable and complete based upon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Not quite sure whether how would the process and initiator of the Management Review be outlined in the Quality Manual or the related SOPs.  For the instance, is there a deputy person being determined to keep running of the Management Review process for any reason the initiator is absence.</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Absence of the initiator in this case is not necessary resulting the failure of the quality process.  [Refer to back to the result of the root cause analysis]</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As mentioned above, there should be two separate root cause analysis.  Another root cause is not addressed and identified.</a:t>
            </a:r>
          </a:p>
          <a:p>
            <a:endParaRPr lang="en-US" sz="1200" b="1" kern="1200" dirty="0" smtClean="0">
              <a:solidFill>
                <a:schemeClr val="tx1"/>
              </a:solidFill>
              <a:effectLst/>
              <a:latin typeface="Arial"/>
              <a:ea typeface="Geneva" charset="-128"/>
              <a:cs typeface="Geneva" charset="0"/>
            </a:endParaRPr>
          </a:p>
          <a:p>
            <a:r>
              <a:rPr lang="en-US" sz="1200" b="1" kern="1200" dirty="0" smtClean="0">
                <a:solidFill>
                  <a:schemeClr val="tx1"/>
                </a:solidFill>
                <a:effectLst/>
                <a:latin typeface="Arial"/>
                <a:ea typeface="Geneva" charset="-128"/>
                <a:cs typeface="Geneva" charset="0"/>
              </a:rPr>
              <a:t>Scope</a:t>
            </a:r>
            <a:r>
              <a:rPr lang="en-US" sz="1200" i="1" kern="1200" dirty="0" smtClean="0">
                <a:solidFill>
                  <a:schemeClr val="tx1"/>
                </a:solidFill>
                <a:effectLst/>
                <a:latin typeface="Arial"/>
                <a:ea typeface="Geneva" charset="-128"/>
                <a:cs typeface="Geneva" charset="0"/>
              </a:rPr>
              <a:t> – tells how widespread the problem 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 widespread of the discrepancy has not been addressed in this field.  e.g. How would it be affected by division, operation team, function, area/region, and the time period?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Remarks:  Prior to the CAR review, if I were the CAR Administrator, it is necessary to clarify what are the differences to the organizations of DEWI and DEWI Wilhelmshaven, are they different entities?  And is there any operation connection to DEWI-OCC?</a:t>
            </a:r>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Category </a:t>
            </a:r>
          </a:p>
          <a:p>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Arial"/>
                <a:ea typeface="Geneva" charset="-128"/>
                <a:cs typeface="Geneva" charset="0"/>
              </a:rPr>
              <a:t>Sector/Industry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Arial"/>
                <a:ea typeface="Geneva" charset="-128"/>
                <a:cs typeface="Geneva" charset="0"/>
              </a:rPr>
              <a:t>Type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r>
              <a:rPr lang="en-US" sz="1200" b="1" kern="1200" dirty="0" smtClean="0">
                <a:solidFill>
                  <a:schemeClr val="tx1"/>
                </a:solidFill>
                <a:effectLst/>
                <a:latin typeface="Arial"/>
                <a:ea typeface="Geneva" charset="-128"/>
                <a:cs typeface="Geneva" charset="0"/>
              </a:rPr>
              <a:t>Geography</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apparent from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Not clearly illustrated in the field of “Analysis” to support it to be “Regional”.</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fix the objective evidence</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If it only addresses the Containment to the “Root Cause” recorded above, I think it is sufficient…</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the reason of why failure conducting of previous Management Review is not addressed in the fields of “Root Cause” and “Correction Action Plan”.</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the entire root cause</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As noted above, it is sufficient to cover the containment action though, the corrective action managing the root cause has not been addressed.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Again, there is no any corrective action related to address why “Recommendation for improvement” is not covered as input in the process of Management Review stated in the current DEWI Quality Manual.</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the items identified in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As noted above.</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cover the scope and geography</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Comment as stated in “Geography” above.</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Good and no abnormality is found.</a:t>
            </a:r>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containment unless CAP indicates reason why not required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Milestone solely for containment is good but not for corrective action. [Suggest to inviting a person could read German for verification whether “Recommendation for improvement” is now covered as input in the process of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See below comments for corrective actions.</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have final milestone for owner’s verification of effectiveness; enough time is allowed for new records to be examined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Although CAR owner self-verification is added at the last milestone, it doesn’t cover the corrective action for the failure conducting previous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fact, would the next round of Management Review be able to conducted on-time, it has not been addressed.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It is suggested that the verification should focus on whether the updated process and/or next round of Management Review is in place to avoid recurrence of such nonconformity.</a:t>
            </a:r>
          </a:p>
          <a:p>
            <a:endParaRPr lang="en-US" dirty="0" smtClean="0"/>
          </a:p>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completed per milestone expectations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It is acceptable as Containment Action for the supporting evidence covered in the 1</a:t>
            </a:r>
            <a:r>
              <a:rPr lang="en-US" sz="1200" kern="1200" baseline="30000" dirty="0" smtClean="0">
                <a:solidFill>
                  <a:schemeClr val="tx1"/>
                </a:solidFill>
                <a:effectLst/>
                <a:latin typeface="Arial"/>
                <a:ea typeface="Geneva" charset="-128"/>
                <a:cs typeface="Geneva" charset="0"/>
              </a:rPr>
              <a:t>st</a:t>
            </a:r>
            <a:r>
              <a:rPr lang="en-US" sz="1200" kern="1200" dirty="0" smtClean="0">
                <a:solidFill>
                  <a:schemeClr val="tx1"/>
                </a:solidFill>
                <a:effectLst/>
                <a:latin typeface="Arial"/>
                <a:ea typeface="Geneva" charset="-128"/>
                <a:cs typeface="Geneva" charset="0"/>
              </a:rPr>
              <a:t> milestone, i.e. Management Review Report for Year 2011 and Year 2012 [Suggest to inviting a person could read German for verification…].</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the evidence “</a:t>
            </a:r>
            <a:r>
              <a:rPr lang="en-US" sz="1200" i="1" u="sng" kern="1200" dirty="0" smtClean="0">
                <a:solidFill>
                  <a:schemeClr val="tx1"/>
                </a:solidFill>
                <a:effectLst/>
                <a:latin typeface="Arial"/>
                <a:ea typeface="Geneva" charset="-128"/>
                <a:cs typeface="Geneva" charset="0"/>
              </a:rPr>
              <a:t>Attachment of the management review 2013 in milestone one.  The effectiveness of the management review was reviewed by the EULA Region Quality Manager and found to be acceptable.</a:t>
            </a:r>
            <a:r>
              <a:rPr lang="en-US" sz="1200" kern="1200" dirty="0" smtClean="0">
                <a:solidFill>
                  <a:schemeClr val="tx1"/>
                </a:solidFill>
                <a:effectLst/>
                <a:latin typeface="Arial"/>
                <a:ea typeface="Geneva" charset="-128"/>
                <a:cs typeface="Geneva" charset="0"/>
              </a:rPr>
              <a:t>” stated in the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is irrelevant while the Management Review for Year 2013 has not been conducted yet.  Not sure how CAR Administrator accepts it.</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addition, for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it is suggested that a statement should be provided by CAR Owner to indicate that “Recommendation for improvement” is now covered as input in the process of Management Review for Year 2011 and 2012...</a:t>
            </a:r>
          </a:p>
          <a:p>
            <a:endParaRPr lang="en-US" sz="1200" kern="1200" dirty="0" smtClean="0">
              <a:solidFill>
                <a:schemeClr val="tx1"/>
              </a:solidFill>
              <a:effectLst/>
              <a:latin typeface="Arial"/>
            </a:endParaRP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1148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793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925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FC50B43-5FBE-4B8D-80EA-71922DC889A8}" type="slidenum">
              <a:rPr lang="en-US"/>
              <a:pPr/>
              <a:t>‹#›</a:t>
            </a:fld>
            <a:endParaRPr lang="en-US" dirty="0"/>
          </a:p>
        </p:txBody>
      </p:sp>
    </p:spTree>
    <p:extLst>
      <p:ext uri="{BB962C8B-B14F-4D97-AF65-F5344CB8AC3E}">
        <p14:creationId xmlns:p14="http://schemas.microsoft.com/office/powerpoint/2010/main" val="415215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94439023-E598-41EE-B6DC-08D0D22D9931}" type="slidenum">
              <a:rPr lang="en-US"/>
              <a:pPr/>
              <a:t>‹#›</a:t>
            </a:fld>
            <a:endParaRPr lang="en-US" dirty="0"/>
          </a:p>
        </p:txBody>
      </p:sp>
    </p:spTree>
    <p:extLst>
      <p:ext uri="{BB962C8B-B14F-4D97-AF65-F5344CB8AC3E}">
        <p14:creationId xmlns:p14="http://schemas.microsoft.com/office/powerpoint/2010/main" val="60721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54E07486-AB40-422D-8B88-CD8C53496263}" type="slidenum">
              <a:rPr lang="en-US"/>
              <a:pPr/>
              <a:t>‹#›</a:t>
            </a:fld>
            <a:endParaRPr lang="en-US" dirty="0"/>
          </a:p>
        </p:txBody>
      </p:sp>
    </p:spTree>
    <p:extLst>
      <p:ext uri="{BB962C8B-B14F-4D97-AF65-F5344CB8AC3E}">
        <p14:creationId xmlns:p14="http://schemas.microsoft.com/office/powerpoint/2010/main" val="24209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553030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7143EBEF-87FB-43FB-9AA4-25841B7DC7B3}" type="slidenum">
              <a:rPr lang="en-US"/>
              <a:pPr/>
              <a:t>‹#›</a:t>
            </a:fld>
            <a:endParaRPr lang="en-US" dirty="0"/>
          </a:p>
        </p:txBody>
      </p:sp>
    </p:spTree>
    <p:extLst>
      <p:ext uri="{BB962C8B-B14F-4D97-AF65-F5344CB8AC3E}">
        <p14:creationId xmlns:p14="http://schemas.microsoft.com/office/powerpoint/2010/main" val="179951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AE2ABA8-5774-4DF1-8762-033C4990478E}" type="slidenum">
              <a:rPr lang="en-US"/>
              <a:pPr/>
              <a:t>‹#›</a:t>
            </a:fld>
            <a:endParaRPr lang="en-US" dirty="0"/>
          </a:p>
        </p:txBody>
      </p:sp>
    </p:spTree>
    <p:extLst>
      <p:ext uri="{BB962C8B-B14F-4D97-AF65-F5344CB8AC3E}">
        <p14:creationId xmlns:p14="http://schemas.microsoft.com/office/powerpoint/2010/main" val="184571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47B379A0-BA1D-4211-B453-755613BAB874}" type="slidenum">
              <a:rPr lang="en-US"/>
              <a:pPr/>
              <a:t>‹#›</a:t>
            </a:fld>
            <a:endParaRPr lang="en-US" dirty="0"/>
          </a:p>
        </p:txBody>
      </p:sp>
    </p:spTree>
    <p:extLst>
      <p:ext uri="{BB962C8B-B14F-4D97-AF65-F5344CB8AC3E}">
        <p14:creationId xmlns:p14="http://schemas.microsoft.com/office/powerpoint/2010/main" val="161339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22152EEC-D525-4A1A-B086-890FF294637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dirty="0" smtClean="0">
                <a:effectLst>
                  <a:outerShdw blurRad="38100" dist="38100" dir="2700000" algn="tl">
                    <a:srgbClr val="000000">
                      <a:alpha val="43137"/>
                    </a:srgbClr>
                  </a:outerShdw>
                </a:effectLst>
                <a:latin typeface="Arial" charset="0"/>
                <a:ea typeface="Geneva" charset="0"/>
              </a:rPr>
              <a:t>CAR Calibration Meeting</a:t>
            </a:r>
            <a:br>
              <a:rPr lang="en-US" dirty="0" smtClean="0">
                <a:effectLst>
                  <a:outerShdw blurRad="38100" dist="38100" dir="2700000" algn="tl">
                    <a:srgbClr val="000000">
                      <a:alpha val="43137"/>
                    </a:srgbClr>
                  </a:outerShdw>
                </a:effectLst>
                <a:latin typeface="Arial" charset="0"/>
                <a:ea typeface="Geneva" charset="0"/>
              </a:rPr>
            </a:br>
            <a:r>
              <a:rPr lang="en-US" dirty="0" smtClean="0">
                <a:effectLst>
                  <a:outerShdw blurRad="38100" dist="38100" dir="2700000" algn="tl">
                    <a:srgbClr val="000000">
                      <a:alpha val="43137"/>
                    </a:srgbClr>
                  </a:outerShdw>
                </a:effectLst>
                <a:latin typeface="Arial" charset="0"/>
                <a:ea typeface="Geneva" charset="0"/>
              </a:rPr>
              <a:t>CAR Review</a:t>
            </a:r>
          </a:p>
        </p:txBody>
      </p:sp>
      <p:sp>
        <p:nvSpPr>
          <p:cNvPr id="12291" name="Subtitle 2"/>
          <p:cNvSpPr>
            <a:spLocks noGrp="1"/>
          </p:cNvSpPr>
          <p:nvPr>
            <p:ph type="subTitle" idx="1"/>
          </p:nvPr>
        </p:nvSpPr>
        <p:spPr>
          <a:xfrm>
            <a:off x="457199" y="3960813"/>
            <a:ext cx="6383439" cy="1774825"/>
          </a:xfrm>
        </p:spPr>
        <p:txBody>
          <a:bodyPr>
            <a:normAutofit lnSpcReduction="10000"/>
          </a:bodyPr>
          <a:lstStyle/>
          <a:p>
            <a:pPr eaLnBrk="1" hangingPunct="1"/>
            <a:r>
              <a:rPr lang="fi-FI" dirty="0" smtClean="0">
                <a:effectLst>
                  <a:outerShdw blurRad="38100" dist="38100" dir="2700000" algn="tl">
                    <a:srgbClr val="000000">
                      <a:alpha val="43137"/>
                    </a:srgbClr>
                  </a:outerShdw>
                </a:effectLst>
                <a:latin typeface="Arial" charset="0"/>
                <a:cs typeface="Arial" charset="0"/>
              </a:rPr>
              <a:t>AP Team</a:t>
            </a:r>
          </a:p>
          <a:p>
            <a:pPr eaLnBrk="1" hangingPunct="1"/>
            <a:endParaRPr lang="fi-FI" dirty="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Catherine </a:t>
            </a:r>
            <a:r>
              <a:rPr lang="fi-FI" dirty="0">
                <a:effectLst>
                  <a:outerShdw blurRad="38100" dist="38100" dir="2700000" algn="tl">
                    <a:srgbClr val="000000">
                      <a:alpha val="43137"/>
                    </a:srgbClr>
                  </a:outerShdw>
                </a:effectLst>
                <a:latin typeface="Arial" charset="0"/>
                <a:cs typeface="Arial" charset="0"/>
              </a:rPr>
              <a:t>Qiu, </a:t>
            </a:r>
            <a:r>
              <a:rPr lang="fi-FI" dirty="0" smtClean="0">
                <a:effectLst>
                  <a:outerShdw blurRad="38100" dist="38100" dir="2700000" algn="tl">
                    <a:srgbClr val="000000">
                      <a:alpha val="43137"/>
                    </a:srgbClr>
                  </a:outerShdw>
                </a:effectLst>
                <a:latin typeface="Arial" charset="0"/>
                <a:cs typeface="Arial" charset="0"/>
              </a:rPr>
              <a:t>Kawano Motomu, </a:t>
            </a:r>
            <a:r>
              <a:rPr lang="fi-FI" dirty="0">
                <a:solidFill>
                  <a:prstClr val="white"/>
                </a:solidFill>
                <a:effectLst>
                  <a:outerShdw blurRad="38100" dist="38100" dir="2700000" algn="tl">
                    <a:srgbClr val="000000">
                      <a:alpha val="43137"/>
                    </a:srgbClr>
                  </a:outerShdw>
                </a:effectLst>
                <a:latin typeface="Arial" charset="0"/>
                <a:cs typeface="Arial" charset="0"/>
              </a:rPr>
              <a:t>Samantha </a:t>
            </a:r>
            <a:r>
              <a:rPr lang="fi-FI" dirty="0" smtClean="0">
                <a:solidFill>
                  <a:prstClr val="white"/>
                </a:solidFill>
                <a:effectLst>
                  <a:outerShdw blurRad="38100" dist="38100" dir="2700000" algn="tl">
                    <a:srgbClr val="000000">
                      <a:alpha val="43137"/>
                    </a:srgbClr>
                  </a:outerShdw>
                </a:effectLst>
                <a:latin typeface="Arial" charset="0"/>
                <a:cs typeface="Arial" charset="0"/>
              </a:rPr>
              <a:t>Bang</a:t>
            </a:r>
            <a:r>
              <a:rPr lang="fi-FI" dirty="0" smtClean="0">
                <a:effectLst>
                  <a:outerShdw blurRad="38100" dist="38100" dir="2700000" algn="tl">
                    <a:srgbClr val="000000">
                      <a:alpha val="43137"/>
                    </a:srgbClr>
                  </a:outerShdw>
                </a:effectLst>
                <a:latin typeface="Arial" charset="0"/>
                <a:cs typeface="Arial" charset="0"/>
              </a:rPr>
              <a:t> and Simy Li</a:t>
            </a:r>
          </a:p>
          <a:p>
            <a:pPr eaLnBrk="1" hangingPunct="1"/>
            <a:endParaRPr lang="fi-FI" dirty="0">
              <a:effectLst>
                <a:outerShdw blurRad="38100" dist="38100" dir="2700000" algn="tl">
                  <a:srgbClr val="000000">
                    <a:alpha val="43137"/>
                  </a:srgbClr>
                </a:outerShdw>
              </a:effectLst>
              <a:latin typeface="Arial" charset="0"/>
              <a:cs typeface="Arial" charset="0"/>
            </a:endParaRPr>
          </a:p>
          <a:p>
            <a:pPr eaLnBrk="1" hangingPunct="1"/>
            <a:endParaRPr lang="fi-FI" dirty="0" smtClean="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December 10,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133911765 (Milestone)</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10</a:t>
            </a:fld>
            <a:endParaRPr lang="en-US" dirty="0">
              <a:solidFill>
                <a:srgbClr val="000000"/>
              </a:solidFill>
            </a:endParaRPr>
          </a:p>
        </p:txBody>
      </p:sp>
      <p:sp>
        <p:nvSpPr>
          <p:cNvPr id="8" name="TextBox 7"/>
          <p:cNvSpPr txBox="1"/>
          <p:nvPr/>
        </p:nvSpPr>
        <p:spPr>
          <a:xfrm>
            <a:off x="1005854" y="6126500"/>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Good.  Containment and its supporting evidence are reviewed  appropriately.</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80" y="1314448"/>
            <a:ext cx="721995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4"/>
          <p:cNvSpPr/>
          <p:nvPr/>
        </p:nvSpPr>
        <p:spPr>
          <a:xfrm>
            <a:off x="5937814" y="4281908"/>
            <a:ext cx="1979269" cy="1597306"/>
          </a:xfrm>
          <a:prstGeom prst="wedgeRoundRectCallout">
            <a:avLst>
              <a:gd name="adj1" fmla="val -186723"/>
              <a:gd name="adj2" fmla="val -25860"/>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ea typeface="Times New Roman"/>
                <a:cs typeface="Times New Roman"/>
              </a:rPr>
              <a:t>Milestone to address the entire root cause – Confusion of the role of Mentor and qualified testing staff</a:t>
            </a: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244272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133911765 (Verification Milestone)</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11</a:t>
            </a:fld>
            <a:endParaRPr lang="en-US" dirty="0">
              <a:solidFill>
                <a:srgbClr val="000000"/>
              </a:solidFill>
            </a:endParaRPr>
          </a:p>
        </p:txBody>
      </p:sp>
      <p:sp>
        <p:nvSpPr>
          <p:cNvPr id="8" name="TextBox 7"/>
          <p:cNvSpPr txBox="1"/>
          <p:nvPr/>
        </p:nvSpPr>
        <p:spPr>
          <a:xfrm>
            <a:off x="1005854" y="5628775"/>
            <a:ext cx="7397366" cy="53860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a:t>
            </a:r>
            <a:r>
              <a:rPr lang="en-US" sz="1200" b="1" dirty="0">
                <a:solidFill>
                  <a:srgbClr val="0000FF"/>
                </a:solidFill>
              </a:rPr>
              <a:t>Competitiveness] </a:t>
            </a:r>
            <a:r>
              <a:rPr lang="en-US" sz="1200" b="1" dirty="0" smtClean="0">
                <a:solidFill>
                  <a:srgbClr val="0000FF"/>
                </a:solidFill>
              </a:rPr>
              <a:t>(P) </a:t>
            </a:r>
            <a:r>
              <a:rPr lang="en-US" sz="1200" b="1" dirty="0">
                <a:solidFill>
                  <a:srgbClr val="0000FF"/>
                </a:solidFill>
              </a:rPr>
              <a:t>– </a:t>
            </a:r>
            <a:r>
              <a:rPr lang="en-US" sz="1200" b="1" dirty="0" smtClean="0">
                <a:solidFill>
                  <a:srgbClr val="0000FF"/>
                </a:solidFill>
              </a:rPr>
              <a:t>Verification per requirements.</a:t>
            </a:r>
          </a:p>
          <a:p>
            <a:pPr marL="171450" indent="-171450">
              <a:spcBef>
                <a:spcPts val="600"/>
              </a:spcBef>
              <a:buFont typeface="Wingdings" pitchFamily="2" charset="2"/>
              <a:buChar char="§"/>
              <a:tabLst>
                <a:tab pos="57150" algn="l"/>
              </a:tabLst>
            </a:pPr>
            <a:r>
              <a:rPr lang="en-US" sz="1200" b="1" dirty="0" smtClean="0">
                <a:solidFill>
                  <a:srgbClr val="0000FF"/>
                </a:solidFill>
              </a:rPr>
              <a:t>[Integrity] (T) –  Acts on CARs within required timeframe.  No extension is required.</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80" y="1122646"/>
            <a:ext cx="734377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标注 4"/>
          <p:cNvSpPr/>
          <p:nvPr/>
        </p:nvSpPr>
        <p:spPr>
          <a:xfrm>
            <a:off x="5875557" y="4168007"/>
            <a:ext cx="2245128" cy="1334588"/>
          </a:xfrm>
          <a:prstGeom prst="wedgeRoundRectCallout">
            <a:avLst>
              <a:gd name="adj1" fmla="val -140123"/>
              <a:gd name="adj2" fmla="val -51441"/>
              <a:gd name="adj3" fmla="val 16667"/>
            </a:avLst>
          </a:prstGeom>
          <a:solidFill>
            <a:schemeClr val="tx2">
              <a:lumMod val="60000"/>
              <a:lumOff val="40000"/>
            </a:schemeClr>
          </a:solidFill>
          <a:ln>
            <a:solidFill>
              <a:schemeClr val="accent1"/>
            </a:solidFill>
          </a:ln>
        </p:spPr>
        <p:style>
          <a:lnRef idx="3">
            <a:schemeClr val="lt1"/>
          </a:lnRef>
          <a:fillRef idx="1">
            <a:schemeClr val="accent4"/>
          </a:fillRef>
          <a:effectRef idx="1">
            <a:schemeClr val="accent4"/>
          </a:effectRef>
          <a:fontRef idx="minor">
            <a:schemeClr val="lt1"/>
          </a:fontRef>
        </p:style>
        <p:txBody>
          <a:bodyPr rtlCol="0" anchor="t"/>
          <a:lstStyle/>
          <a:p>
            <a:r>
              <a:rPr lang="en-US" sz="1400" dirty="0" smtClean="0">
                <a:solidFill>
                  <a:prstClr val="white"/>
                </a:solidFill>
              </a:rPr>
              <a:t>Examined new datasheets to ensure that implemented corrective actions were effective.</a:t>
            </a:r>
            <a:endParaRPr lang="en-US" sz="1400" dirty="0">
              <a:solidFill>
                <a:prstClr val="white"/>
              </a:solidFill>
            </a:endParaRPr>
          </a:p>
        </p:txBody>
      </p:sp>
      <p:sp>
        <p:nvSpPr>
          <p:cNvPr id="2" name="Rectangle 1"/>
          <p:cNvSpPr/>
          <p:nvPr/>
        </p:nvSpPr>
        <p:spPr>
          <a:xfrm>
            <a:off x="4236334" y="4835301"/>
            <a:ext cx="1551008" cy="419605"/>
          </a:xfrm>
          <a:prstGeom prst="rect">
            <a:avLst/>
          </a:prstGeom>
          <a:noFill/>
          <a:ln w="28575">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3" name="Down Arrow 2"/>
          <p:cNvSpPr/>
          <p:nvPr/>
        </p:nvSpPr>
        <p:spPr>
          <a:xfrm>
            <a:off x="5231757" y="5254906"/>
            <a:ext cx="185195" cy="643173"/>
          </a:xfrm>
          <a:prstGeom prst="downArrow">
            <a:avLst/>
          </a:prstGeom>
          <a:solidFill>
            <a:schemeClr val="accent6">
              <a:lumMod val="20000"/>
              <a:lumOff val="8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6583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133911765 (CAR Admin Review)</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12</a:t>
            </a:fld>
            <a:endParaRPr lang="en-US" dirty="0">
              <a:solidFill>
                <a:srgbClr val="000000"/>
              </a:solidFill>
            </a:endParaRPr>
          </a:p>
        </p:txBody>
      </p:sp>
      <p:sp>
        <p:nvSpPr>
          <p:cNvPr id="9" name="TextBox 8"/>
          <p:cNvSpPr txBox="1"/>
          <p:nvPr/>
        </p:nvSpPr>
        <p:spPr>
          <a:xfrm>
            <a:off x="901681" y="6118418"/>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[Integrity] (T) – Accurately completes the administrative fields within the CAR such as Owner’s 4</a:t>
            </a:r>
            <a:r>
              <a:rPr lang="en-US" sz="1200" b="1" baseline="30000" dirty="0" smtClean="0">
                <a:solidFill>
                  <a:srgbClr val="0000FF"/>
                </a:solidFill>
              </a:rPr>
              <a:t>th</a:t>
            </a:r>
            <a:r>
              <a:rPr lang="en-US" sz="1200" b="1" dirty="0" smtClean="0">
                <a:solidFill>
                  <a:srgbClr val="0000FF"/>
                </a:solidFill>
              </a:rPr>
              <a:t> Level Manager, Optional Recipients.</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80" y="990600"/>
            <a:ext cx="7143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4"/>
          <p:cNvSpPr/>
          <p:nvPr/>
        </p:nvSpPr>
        <p:spPr>
          <a:xfrm>
            <a:off x="6355545" y="3821021"/>
            <a:ext cx="2485559" cy="1121369"/>
          </a:xfrm>
          <a:prstGeom prst="wedgeRoundRectCallout">
            <a:avLst>
              <a:gd name="adj1" fmla="val -143251"/>
              <a:gd name="adj2" fmla="val -7566"/>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Correct input of Owner’s reporting manager.</a:t>
            </a:r>
          </a:p>
          <a:p>
            <a:pPr>
              <a:spcBef>
                <a:spcPts val="0"/>
              </a:spcBef>
              <a:spcAft>
                <a:spcPts val="0"/>
              </a:spcAft>
            </a:pPr>
            <a:r>
              <a:rPr lang="en-US" sz="1400" dirty="0" smtClean="0">
                <a:solidFill>
                  <a:prstClr val="white"/>
                </a:solidFill>
                <a:ea typeface="Times New Roman"/>
                <a:cs typeface="Times New Roman"/>
              </a:rPr>
              <a:t>Enter concerned personnel as optional recipients.</a:t>
            </a:r>
          </a:p>
        </p:txBody>
      </p:sp>
      <p:sp>
        <p:nvSpPr>
          <p:cNvPr id="2" name="Rectangle 1"/>
          <p:cNvSpPr/>
          <p:nvPr/>
        </p:nvSpPr>
        <p:spPr>
          <a:xfrm>
            <a:off x="671332" y="2419109"/>
            <a:ext cx="2095017" cy="33566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3" name="Rectangle 2"/>
          <p:cNvSpPr/>
          <p:nvPr/>
        </p:nvSpPr>
        <p:spPr>
          <a:xfrm>
            <a:off x="671332" y="3842795"/>
            <a:ext cx="3287210" cy="67133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Tree>
    <p:extLst>
      <p:ext uri="{BB962C8B-B14F-4D97-AF65-F5344CB8AC3E}">
        <p14:creationId xmlns:p14="http://schemas.microsoft.com/office/powerpoint/2010/main" val="246168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133911765 (Extension)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13</a:t>
            </a:fld>
            <a:endParaRPr lang="en-US" dirty="0">
              <a:solidFill>
                <a:srgbClr val="000000"/>
              </a:solidFill>
            </a:endParaRPr>
          </a:p>
        </p:txBody>
      </p:sp>
      <p:sp>
        <p:nvSpPr>
          <p:cNvPr id="6" name="TextBox 5"/>
          <p:cNvSpPr txBox="1"/>
          <p:nvPr/>
        </p:nvSpPr>
        <p:spPr>
          <a:xfrm>
            <a:off x="994279" y="6040293"/>
            <a:ext cx="6175702"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a:t>
            </a:r>
            <a:r>
              <a:rPr lang="en-US" sz="1200" b="1" dirty="0">
                <a:solidFill>
                  <a:srgbClr val="0000FF"/>
                </a:solidFill>
              </a:rPr>
              <a:t>Collaboration] (</a:t>
            </a:r>
            <a:r>
              <a:rPr lang="en-US" sz="1200" b="1" dirty="0" smtClean="0">
                <a:solidFill>
                  <a:srgbClr val="0000FF"/>
                </a:solidFill>
              </a:rPr>
              <a:t>C) – Works as a team player with other CAR Champion.</a:t>
            </a:r>
          </a:p>
          <a:p>
            <a:pPr marL="171450" indent="-171450">
              <a:spcBef>
                <a:spcPts val="600"/>
              </a:spcBef>
              <a:buFont typeface="Wingdings" pitchFamily="2" charset="2"/>
              <a:buChar char="§"/>
              <a:tabLst>
                <a:tab pos="57150" algn="l"/>
              </a:tabLst>
            </a:pPr>
            <a:r>
              <a:rPr lang="en-US" sz="1200" b="1" dirty="0" smtClean="0">
                <a:solidFill>
                  <a:srgbClr val="0000FF"/>
                </a:solidFill>
              </a:rPr>
              <a:t>[Integrity] (T) – Acts on CARs within required timeframe.</a:t>
            </a:r>
          </a:p>
          <a:p>
            <a:pPr marL="171450" indent="-171450">
              <a:spcBef>
                <a:spcPts val="600"/>
              </a:spcBef>
              <a:buFont typeface="Wingdings" pitchFamily="2" charset="2"/>
              <a:buChar char="§"/>
              <a:tabLst>
                <a:tab pos="57150" algn="l"/>
              </a:tabLst>
            </a:pPr>
            <a:r>
              <a:rPr lang="en-US" sz="1200" b="1" dirty="0">
                <a:solidFill>
                  <a:srgbClr val="0000FF"/>
                </a:solidFill>
              </a:rPr>
              <a:t>[Integrity] (C, </a:t>
            </a:r>
            <a:r>
              <a:rPr lang="en-US" sz="1200" b="1" dirty="0" smtClean="0">
                <a:solidFill>
                  <a:srgbClr val="0000FF"/>
                </a:solidFill>
              </a:rPr>
              <a:t>L) </a:t>
            </a:r>
            <a:r>
              <a:rPr lang="en-US" sz="1200" b="1" dirty="0">
                <a:solidFill>
                  <a:srgbClr val="0000FF"/>
                </a:solidFill>
              </a:rPr>
              <a:t>– </a:t>
            </a:r>
            <a:r>
              <a:rPr lang="en-US" sz="1200" b="1" dirty="0" smtClean="0">
                <a:solidFill>
                  <a:srgbClr val="0000FF"/>
                </a:solidFill>
              </a:rPr>
              <a:t>Extensions are &lt;30 days, 3 or less.</a:t>
            </a:r>
            <a:endParaRPr lang="en-US" sz="1200" b="1" dirty="0">
              <a:solidFill>
                <a:srgbClr val="0000FF"/>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56" y="809625"/>
            <a:ext cx="69342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2906" y="949124"/>
            <a:ext cx="1632031" cy="162046"/>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3" name="Rectangle 2"/>
          <p:cNvSpPr/>
          <p:nvPr/>
        </p:nvSpPr>
        <p:spPr>
          <a:xfrm>
            <a:off x="4143737" y="2650603"/>
            <a:ext cx="1562582" cy="219919"/>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8" name="圆角矩形标注 4"/>
          <p:cNvSpPr/>
          <p:nvPr/>
        </p:nvSpPr>
        <p:spPr>
          <a:xfrm>
            <a:off x="6343999" y="1660966"/>
            <a:ext cx="2545358" cy="1360027"/>
          </a:xfrm>
          <a:prstGeom prst="wedgeRoundRectCallout">
            <a:avLst>
              <a:gd name="adj1" fmla="val -79698"/>
              <a:gd name="adj2" fmla="val -70129"/>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rPr>
              <a:t>CAR owner revised the analysis (to audit all Karrie’s handled projects to determine the widespread of the scope) as per the CAR Administrator’s advice.</a:t>
            </a:r>
            <a:endParaRPr lang="en-US" sz="1400" dirty="0">
              <a:solidFill>
                <a:prstClr val="white"/>
              </a:solidFill>
              <a:ea typeface="Times New Roman"/>
              <a:cs typeface="Times New Roman"/>
            </a:endParaRPr>
          </a:p>
        </p:txBody>
      </p:sp>
      <p:sp>
        <p:nvSpPr>
          <p:cNvPr id="4" name="Rectangle 3"/>
          <p:cNvSpPr/>
          <p:nvPr/>
        </p:nvSpPr>
        <p:spPr>
          <a:xfrm>
            <a:off x="1967696" y="809625"/>
            <a:ext cx="1238491" cy="139499"/>
          </a:xfrm>
          <a:prstGeom prst="rect">
            <a:avLst/>
          </a:prstGeom>
          <a:noFill/>
          <a:ln w="19050">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5" name="Rectangle 4"/>
          <p:cNvSpPr/>
          <p:nvPr/>
        </p:nvSpPr>
        <p:spPr>
          <a:xfrm>
            <a:off x="497711" y="1111170"/>
            <a:ext cx="6528122" cy="399325"/>
          </a:xfrm>
          <a:prstGeom prst="rect">
            <a:avLst/>
          </a:prstGeom>
          <a:noFill/>
          <a:ln w="28575">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Tree>
    <p:extLst>
      <p:ext uri="{BB962C8B-B14F-4D97-AF65-F5344CB8AC3E}">
        <p14:creationId xmlns:p14="http://schemas.microsoft.com/office/powerpoint/2010/main" val="366383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smtClean="0"/>
              <a:t>133911765</a:t>
            </a:r>
            <a:r>
              <a:rPr lang="en-US" dirty="0" smtClean="0"/>
              <a:t> (Overall Comment)</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14</a:t>
            </a:fld>
            <a:endParaRPr lang="en-US" dirty="0">
              <a:solidFill>
                <a:srgbClr val="000000"/>
              </a:solidFill>
            </a:endParaRPr>
          </a:p>
        </p:txBody>
      </p:sp>
      <p:sp>
        <p:nvSpPr>
          <p:cNvPr id="3" name="テキスト ボックス 2"/>
          <p:cNvSpPr txBox="1"/>
          <p:nvPr/>
        </p:nvSpPr>
        <p:spPr>
          <a:xfrm>
            <a:off x="428263" y="1053296"/>
            <a:ext cx="8258537" cy="3785652"/>
          </a:xfrm>
          <a:prstGeom prst="rect">
            <a:avLst/>
          </a:prstGeom>
          <a:noFill/>
        </p:spPr>
        <p:txBody>
          <a:bodyPr wrap="square" rtlCol="0">
            <a:spAutoFit/>
          </a:bodyPr>
          <a:lstStyle/>
          <a:p>
            <a:pPr marL="285750" indent="-285750">
              <a:buFontTx/>
              <a:buChar char="-"/>
            </a:pPr>
            <a:r>
              <a:rPr kumimoji="1" lang="en-US" altLang="ja-JP" sz="2400" dirty="0" smtClean="0">
                <a:solidFill>
                  <a:srgbClr val="000000"/>
                </a:solidFill>
                <a:latin typeface="Arial" pitchFamily="34" charset="0"/>
                <a:cs typeface="Arial" pitchFamily="34" charset="0"/>
              </a:rPr>
              <a:t>Good analysis of the finding CAR as further checking on the affected projects in order to determine how widespread of the noncompliance.</a:t>
            </a:r>
          </a:p>
          <a:p>
            <a:pPr marL="285750" indent="-285750">
              <a:buFontTx/>
              <a:buChar char="-"/>
            </a:pPr>
            <a:endParaRPr kumimoji="1" lang="en-US" altLang="ja-JP" sz="2400" dirty="0" smtClean="0">
              <a:solidFill>
                <a:srgbClr val="000000"/>
              </a:solidFill>
              <a:latin typeface="Arial" pitchFamily="34" charset="0"/>
              <a:cs typeface="Arial" pitchFamily="34" charset="0"/>
            </a:endParaRPr>
          </a:p>
          <a:p>
            <a:pPr marL="285750" indent="-285750">
              <a:buFontTx/>
              <a:buChar char="-"/>
            </a:pPr>
            <a:r>
              <a:rPr kumimoji="1" lang="en-US" altLang="ja-JP" sz="2400" dirty="0" smtClean="0">
                <a:solidFill>
                  <a:srgbClr val="000000"/>
                </a:solidFill>
                <a:latin typeface="Arial" pitchFamily="34" charset="0"/>
                <a:cs typeface="Arial" pitchFamily="34" charset="0"/>
              </a:rPr>
              <a:t>Good identification of root cause.  Corrective actions are taken based on the root cause identified.</a:t>
            </a:r>
          </a:p>
          <a:p>
            <a:pPr marL="285750" indent="-285750">
              <a:buFontTx/>
              <a:buChar char="-"/>
            </a:pPr>
            <a:endParaRPr kumimoji="1" lang="en-US" altLang="ja-JP" sz="2400" dirty="0" smtClean="0">
              <a:solidFill>
                <a:srgbClr val="000000"/>
              </a:solidFill>
              <a:latin typeface="Arial" pitchFamily="34" charset="0"/>
              <a:cs typeface="Arial" pitchFamily="34" charset="0"/>
            </a:endParaRPr>
          </a:p>
          <a:p>
            <a:pPr marL="285750" indent="-285750">
              <a:buFontTx/>
              <a:buChar char="-"/>
            </a:pPr>
            <a:r>
              <a:rPr kumimoji="1" lang="en-US" altLang="ja-JP" sz="2400" dirty="0" smtClean="0">
                <a:solidFill>
                  <a:srgbClr val="000000"/>
                </a:solidFill>
                <a:latin typeface="Arial" pitchFamily="34" charset="0"/>
                <a:cs typeface="Arial" pitchFamily="34" charset="0"/>
              </a:rPr>
              <a:t>Collaboration between CAR Champions (Bill and Jim support each other) and CAR owner (CAR Owner acted on advice received from Jim).</a:t>
            </a:r>
            <a:endParaRPr kumimoji="1" lang="ja-JP" altLang="en-US" sz="2400" dirty="0" err="1"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912081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rial" charset="0"/>
                <a:ea typeface="Geneva" charset="0"/>
              </a:rPr>
              <a:t>Exemplary CAR # 133911765</a:t>
            </a:r>
            <a:br>
              <a:rPr lang="en-US" dirty="0" smtClean="0">
                <a:effectLst>
                  <a:outerShdw blurRad="38100" dist="38100" dir="2700000" algn="tl">
                    <a:srgbClr val="000000">
                      <a:alpha val="43137"/>
                    </a:srgbClr>
                  </a:outerShdw>
                </a:effectLst>
                <a:latin typeface="Arial" charset="0"/>
                <a:ea typeface="Geneva" charset="0"/>
              </a:rPr>
            </a:br>
            <a:r>
              <a:rPr lang="en-US" dirty="0" smtClean="0">
                <a:effectLst>
                  <a:outerShdw blurRad="38100" dist="38100" dir="2700000" algn="tl">
                    <a:srgbClr val="000000">
                      <a:alpha val="43137"/>
                    </a:srgbClr>
                  </a:outerShdw>
                </a:effectLst>
                <a:latin typeface="Arial" charset="0"/>
                <a:ea typeface="Geneva" charset="0"/>
              </a:rPr>
              <a:t>(Simy Li)</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432260729"/>
              </p:ext>
            </p:extLst>
          </p:nvPr>
        </p:nvGraphicFramePr>
        <p:xfrm>
          <a:off x="7984402" y="336591"/>
          <a:ext cx="914400" cy="771525"/>
        </p:xfrm>
        <a:graphic>
          <a:graphicData uri="http://schemas.openxmlformats.org/presentationml/2006/ole">
            <mc:AlternateContent xmlns:mc="http://schemas.openxmlformats.org/markup-compatibility/2006">
              <mc:Choice xmlns:v="urn:schemas-microsoft-com:vml" Requires="v">
                <p:oleObj spid="_x0000_s2065"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7984402" y="336591"/>
                        <a:ext cx="914400" cy="771525"/>
                      </a:xfrm>
                      <a:prstGeom prst="rect">
                        <a:avLst/>
                      </a:prstGeom>
                    </p:spPr>
                  </p:pic>
                </p:oleObj>
              </mc:Fallback>
            </mc:AlternateContent>
          </a:graphicData>
        </a:graphic>
      </p:graphicFrame>
      <p:sp>
        <p:nvSpPr>
          <p:cNvPr id="4" name="Rectangle 3"/>
          <p:cNvSpPr/>
          <p:nvPr/>
        </p:nvSpPr>
        <p:spPr>
          <a:xfrm>
            <a:off x="7984402" y="219919"/>
            <a:ext cx="1009127" cy="888197"/>
          </a:xfrm>
          <a:prstGeom prst="rect">
            <a:avLst/>
          </a:prstGeom>
          <a:noFill/>
          <a:ln w="57150">
            <a:solidFill>
              <a:srgbClr val="0000FF"/>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Tree>
    <p:extLst>
      <p:ext uri="{BB962C8B-B14F-4D97-AF65-F5344CB8AC3E}">
        <p14:creationId xmlns:p14="http://schemas.microsoft.com/office/powerpoint/2010/main" val="60688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133911765</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3</a:t>
            </a:fld>
            <a:endParaRPr lang="en-US" dirty="0">
              <a:solidFill>
                <a:srgbClr val="000000"/>
              </a:solidFill>
            </a:endParaRPr>
          </a:p>
        </p:txBody>
      </p:sp>
      <p:pic>
        <p:nvPicPr>
          <p:cNvPr id="1069"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79" y="1033385"/>
            <a:ext cx="721042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4"/>
          <p:cNvSpPr/>
          <p:nvPr/>
        </p:nvSpPr>
        <p:spPr>
          <a:xfrm>
            <a:off x="7425754" y="2650603"/>
            <a:ext cx="1625649" cy="2265838"/>
          </a:xfrm>
          <a:prstGeom prst="wedgeRoundRectCallout">
            <a:avLst>
              <a:gd name="adj1" fmla="val -134326"/>
              <a:gd name="adj2" fmla="val 37260"/>
              <a:gd name="adj3" fmla="val 16667"/>
            </a:avLst>
          </a:prstGeom>
          <a:solidFill>
            <a:schemeClr val="accent4">
              <a:lumMod val="75000"/>
            </a:schemeClr>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Clear description of non-compliance – Lab Tech in training without evidence of qualified personnel to supervise the work done.</a:t>
            </a: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227901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133911765</a:t>
            </a:r>
            <a:endParaRPr lang="en-US" dirty="0">
              <a:latin typeface="Arial" charset="0"/>
              <a:cs typeface="Arial" charset="0"/>
            </a:endParaRPr>
          </a:p>
        </p:txBody>
      </p:sp>
      <p:sp>
        <p:nvSpPr>
          <p:cNvPr id="14340" name="Slide Number Placeholder 8"/>
          <p:cNvSpPr>
            <a:spLocks noGrp="1"/>
          </p:cNvSpPr>
          <p:nvPr>
            <p:ph type="sldNum" sz="quarter" idx="10"/>
          </p:nvPr>
        </p:nvSpPr>
        <p:spPr bwMode="auto">
          <a:xfrm>
            <a:off x="8366125" y="6280472"/>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4</a:t>
            </a:fld>
            <a:endParaRPr lang="en-US" dirty="0">
              <a:solidFill>
                <a:srgbClr val="00000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0720"/>
            <a:ext cx="72675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79" y="1666223"/>
            <a:ext cx="6591327" cy="518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4"/>
          <p:cNvSpPr/>
          <p:nvPr/>
        </p:nvSpPr>
        <p:spPr>
          <a:xfrm>
            <a:off x="7033020" y="4843999"/>
            <a:ext cx="1333106" cy="1436473"/>
          </a:xfrm>
          <a:prstGeom prst="wedgeRoundRectCallout">
            <a:avLst>
              <a:gd name="adj1" fmla="val -432031"/>
              <a:gd name="adj2" fmla="val 2188"/>
              <a:gd name="adj3" fmla="val 16667"/>
            </a:avLst>
          </a:prstGeom>
          <a:solidFill>
            <a:srgbClr val="C00000"/>
          </a:solidFill>
          <a:ln>
            <a:solidFill>
              <a:schemeClr val="accent1">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srgbClr val="FFFF00"/>
                </a:solidFill>
                <a:ea typeface="Times New Roman"/>
                <a:cs typeface="Times New Roman"/>
              </a:rPr>
              <a:t>Analysis evidence was attached here.</a:t>
            </a:r>
            <a:endParaRPr lang="en-US" sz="1400" dirty="0">
              <a:solidFill>
                <a:srgbClr val="FFFF00"/>
              </a:solidFill>
              <a:ea typeface="Times New Roman"/>
              <a:cs typeface="Times New Roman"/>
            </a:endParaRPr>
          </a:p>
        </p:txBody>
      </p:sp>
      <p:sp>
        <p:nvSpPr>
          <p:cNvPr id="13" name="Oval Callout 12"/>
          <p:cNvSpPr/>
          <p:nvPr/>
        </p:nvSpPr>
        <p:spPr>
          <a:xfrm>
            <a:off x="6568103" y="1731270"/>
            <a:ext cx="2213288" cy="912890"/>
          </a:xfrm>
          <a:prstGeom prst="wedgeEllipseCallout">
            <a:avLst>
              <a:gd name="adj1" fmla="val -254711"/>
              <a:gd name="adj2" fmla="val -8446"/>
            </a:avLst>
          </a:prstGeom>
          <a:solidFill>
            <a:schemeClr val="accent6">
              <a:lumMod val="40000"/>
              <a:lumOff val="6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smtClean="0">
                <a:solidFill>
                  <a:srgbClr val="FF0000"/>
                </a:solidFill>
              </a:rPr>
              <a:t>Attached evidence of non-compliance (Datasheet)</a:t>
            </a:r>
            <a:endParaRPr lang="en-US" sz="1400" b="1" dirty="0">
              <a:solidFill>
                <a:srgbClr val="FF0000"/>
              </a:solidFill>
            </a:endParaRPr>
          </a:p>
        </p:txBody>
      </p:sp>
      <p:sp>
        <p:nvSpPr>
          <p:cNvPr id="15" name="TextBox 14"/>
          <p:cNvSpPr txBox="1"/>
          <p:nvPr/>
        </p:nvSpPr>
        <p:spPr>
          <a:xfrm>
            <a:off x="509285" y="6280472"/>
            <a:ext cx="6058817"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 Objective evidence are attached as needed.</a:t>
            </a:r>
            <a:r>
              <a:rPr lang="en-US" sz="1200" b="1" dirty="0">
                <a:solidFill>
                  <a:srgbClr val="0000FF"/>
                </a:solidFill>
              </a:rPr>
              <a:t>			</a:t>
            </a:r>
            <a:endParaRPr lang="en-US" sz="1200" b="1" dirty="0" smtClean="0">
              <a:solidFill>
                <a:srgbClr val="0000FF"/>
              </a:solidFill>
            </a:endParaRPr>
          </a:p>
        </p:txBody>
      </p:sp>
    </p:spTree>
    <p:extLst>
      <p:ext uri="{BB962C8B-B14F-4D97-AF65-F5344CB8AC3E}">
        <p14:creationId xmlns:p14="http://schemas.microsoft.com/office/powerpoint/2010/main" val="99650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133911765 (Analysis)</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5</a:t>
            </a:fld>
            <a:endParaRPr lang="en-US" dirty="0">
              <a:solidFill>
                <a:srgbClr val="000000"/>
              </a:solidFill>
            </a:endParaRPr>
          </a:p>
        </p:txBody>
      </p:sp>
      <p:sp>
        <p:nvSpPr>
          <p:cNvPr id="9" name="TextBox 8"/>
          <p:cNvSpPr txBox="1"/>
          <p:nvPr/>
        </p:nvSpPr>
        <p:spPr>
          <a:xfrm>
            <a:off x="112189" y="5813975"/>
            <a:ext cx="8210007" cy="106182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 Engage with CAR Owner to get deeper analysis.</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Analysis shows clear path to root cause and scope and stakeholders identified.</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Root cause statement is simple, reasonable and complete.</a:t>
            </a:r>
          </a:p>
          <a:p>
            <a:pPr marL="171450" indent="-171450">
              <a:spcBef>
                <a:spcPts val="600"/>
              </a:spcBef>
              <a:buFont typeface="Wingdings" pitchFamily="2" charset="2"/>
              <a:buChar char="§"/>
              <a:tabLst>
                <a:tab pos="57150" algn="l"/>
              </a:tabLst>
            </a:pPr>
            <a:r>
              <a:rPr lang="en-US" sz="1200" b="1" dirty="0" smtClean="0">
                <a:solidFill>
                  <a:srgbClr val="0000FF"/>
                </a:solidFill>
              </a:rPr>
              <a:t>[Integrity] (T) – Most appropriate ‘category’, ‘type’, ‘geography’ are selected.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0" y="1006997"/>
            <a:ext cx="6489867" cy="4806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圆角矩形标注 4"/>
          <p:cNvSpPr/>
          <p:nvPr/>
        </p:nvSpPr>
        <p:spPr>
          <a:xfrm>
            <a:off x="6668948" y="478554"/>
            <a:ext cx="2357352" cy="852535"/>
          </a:xfrm>
          <a:prstGeom prst="wedgeRoundRectCallout">
            <a:avLst>
              <a:gd name="adj1" fmla="val -91638"/>
              <a:gd name="adj2" fmla="val 99821"/>
              <a:gd name="adj3" fmla="val 16667"/>
            </a:avLst>
          </a:prstGeom>
          <a:solidFill>
            <a:schemeClr val="tx2">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Key stakeholders </a:t>
            </a:r>
            <a:r>
              <a:rPr lang="en-US" sz="1400" dirty="0">
                <a:solidFill>
                  <a:prstClr val="white"/>
                </a:solidFill>
                <a:ea typeface="Times New Roman"/>
                <a:cs typeface="Times New Roman"/>
              </a:rPr>
              <a:t>identified</a:t>
            </a:r>
          </a:p>
        </p:txBody>
      </p:sp>
      <p:sp>
        <p:nvSpPr>
          <p:cNvPr id="2" name="Rectangle 1"/>
          <p:cNvSpPr/>
          <p:nvPr/>
        </p:nvSpPr>
        <p:spPr>
          <a:xfrm>
            <a:off x="1608881" y="1724628"/>
            <a:ext cx="4051139" cy="196769"/>
          </a:xfrm>
          <a:prstGeom prst="rect">
            <a:avLst/>
          </a:prstGeom>
          <a:noFill/>
          <a:ln w="28575">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3" name="Rectangle 2"/>
          <p:cNvSpPr/>
          <p:nvPr/>
        </p:nvSpPr>
        <p:spPr>
          <a:xfrm>
            <a:off x="2083442" y="2627452"/>
            <a:ext cx="2465409" cy="138897"/>
          </a:xfrm>
          <a:prstGeom prst="rect">
            <a:avLst/>
          </a:prstGeom>
          <a:noFill/>
          <a:ln w="28575">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6" name="圆角矩形标注 4"/>
          <p:cNvSpPr/>
          <p:nvPr/>
        </p:nvSpPr>
        <p:spPr>
          <a:xfrm>
            <a:off x="6699382" y="1724628"/>
            <a:ext cx="2326917" cy="1056885"/>
          </a:xfrm>
          <a:prstGeom prst="wedgeRoundRectCallout">
            <a:avLst>
              <a:gd name="adj1" fmla="val -139813"/>
              <a:gd name="adj2" fmla="val 40074"/>
              <a:gd name="adj3" fmla="val 16667"/>
            </a:avLst>
          </a:prstGeom>
          <a:solidFill>
            <a:schemeClr val="accent3">
              <a:lumMod val="75000"/>
            </a:schemeClr>
          </a:solidFill>
          <a:ln>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Clear </a:t>
            </a:r>
            <a:r>
              <a:rPr lang="en-US" sz="1400" dirty="0">
                <a:solidFill>
                  <a:prstClr val="white"/>
                </a:solidFill>
                <a:ea typeface="Times New Roman"/>
                <a:cs typeface="Times New Roman"/>
              </a:rPr>
              <a:t>path to root </a:t>
            </a:r>
            <a:r>
              <a:rPr lang="en-US" sz="1400" dirty="0" smtClean="0">
                <a:solidFill>
                  <a:prstClr val="white"/>
                </a:solidFill>
                <a:ea typeface="Times New Roman"/>
                <a:cs typeface="Times New Roman"/>
              </a:rPr>
              <a:t>cause</a:t>
            </a:r>
            <a:r>
              <a:rPr lang="en-US" sz="1400" dirty="0">
                <a:solidFill>
                  <a:prstClr val="white"/>
                </a:solidFill>
                <a:ea typeface="Times New Roman"/>
                <a:cs typeface="Times New Roman"/>
              </a:rPr>
              <a:t> </a:t>
            </a:r>
            <a:r>
              <a:rPr lang="en-US" sz="1400" dirty="0" smtClean="0">
                <a:solidFill>
                  <a:prstClr val="white"/>
                </a:solidFill>
                <a:ea typeface="Times New Roman"/>
                <a:cs typeface="Times New Roman"/>
              </a:rPr>
              <a:t>– confused the role of mentor and qualified testing staff</a:t>
            </a:r>
            <a:endParaRPr lang="en-US" sz="1400" dirty="0">
              <a:solidFill>
                <a:prstClr val="white"/>
              </a:solidFill>
              <a:ea typeface="Times New Roman"/>
              <a:cs typeface="Times New Roman"/>
            </a:endParaRPr>
          </a:p>
        </p:txBody>
      </p:sp>
      <p:sp>
        <p:nvSpPr>
          <p:cNvPr id="11" name="Bent-Up Arrow 10"/>
          <p:cNvSpPr/>
          <p:nvPr/>
        </p:nvSpPr>
        <p:spPr>
          <a:xfrm>
            <a:off x="4467828" y="2766349"/>
            <a:ext cx="3854369" cy="1577948"/>
          </a:xfrm>
          <a:prstGeom prst="bentUpArrow">
            <a:avLst>
              <a:gd name="adj1" fmla="val 5363"/>
              <a:gd name="adj2" fmla="val 25000"/>
              <a:gd name="adj3" fmla="val 25000"/>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12" name="Rectangle 11"/>
          <p:cNvSpPr/>
          <p:nvPr/>
        </p:nvSpPr>
        <p:spPr>
          <a:xfrm>
            <a:off x="1608881" y="4213185"/>
            <a:ext cx="2858947" cy="131112"/>
          </a:xfrm>
          <a:prstGeom prst="rect">
            <a:avLst/>
          </a:prstGeom>
          <a:noFill/>
          <a:ln w="28575">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7" name="圆角矩形标注 4"/>
          <p:cNvSpPr/>
          <p:nvPr/>
        </p:nvSpPr>
        <p:spPr>
          <a:xfrm>
            <a:off x="5902650" y="4433103"/>
            <a:ext cx="2975132" cy="1284791"/>
          </a:xfrm>
          <a:prstGeom prst="wedgeRoundRectCallout">
            <a:avLst>
              <a:gd name="adj1" fmla="val -84446"/>
              <a:gd name="adj2" fmla="val -27953"/>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The checking for other impacted datasheets has been done as </a:t>
            </a:r>
            <a:r>
              <a:rPr lang="en-US" sz="1400" dirty="0" smtClean="0">
                <a:solidFill>
                  <a:prstClr val="white"/>
                </a:solidFill>
                <a:ea typeface="Times New Roman"/>
                <a:cs typeface="Times New Roman"/>
              </a:rPr>
              <a:t>part </a:t>
            </a:r>
            <a:r>
              <a:rPr lang="en-US" sz="1400" dirty="0">
                <a:solidFill>
                  <a:prstClr val="white"/>
                </a:solidFill>
                <a:ea typeface="Times New Roman"/>
                <a:cs typeface="Times New Roman"/>
              </a:rPr>
              <a:t>of the analysis to help determine the scope:  how widespread the problem was.</a:t>
            </a:r>
          </a:p>
        </p:txBody>
      </p:sp>
      <p:sp>
        <p:nvSpPr>
          <p:cNvPr id="17" name="Rectangle 16"/>
          <p:cNvSpPr/>
          <p:nvPr/>
        </p:nvSpPr>
        <p:spPr>
          <a:xfrm>
            <a:off x="1608881" y="4595149"/>
            <a:ext cx="3240911" cy="231494"/>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cxnSp>
        <p:nvCxnSpPr>
          <p:cNvPr id="16" name="Straight Connector 15"/>
          <p:cNvCxnSpPr/>
          <p:nvPr/>
        </p:nvCxnSpPr>
        <p:spPr>
          <a:xfrm>
            <a:off x="5503760" y="3520247"/>
            <a:ext cx="9954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608881" y="3657600"/>
            <a:ext cx="46298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69580" y="3889094"/>
            <a:ext cx="173620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233914" y="4004841"/>
            <a:ext cx="157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39" name="Straight Connector 14338"/>
          <p:cNvCxnSpPr/>
          <p:nvPr/>
        </p:nvCxnSpPr>
        <p:spPr>
          <a:xfrm>
            <a:off x="4710896" y="2129742"/>
            <a:ext cx="178828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594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133911765 (CAP)</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6</a:t>
            </a:fld>
            <a:endParaRPr lang="en-US" dirty="0">
              <a:solidFill>
                <a:srgbClr val="000000"/>
              </a:solidFill>
            </a:endParaRPr>
          </a:p>
        </p:txBody>
      </p:sp>
      <p:sp>
        <p:nvSpPr>
          <p:cNvPr id="10" name="TextBox 9"/>
          <p:cNvSpPr txBox="1"/>
          <p:nvPr/>
        </p:nvSpPr>
        <p:spPr>
          <a:xfrm>
            <a:off x="1005855" y="5663499"/>
            <a:ext cx="6390368" cy="116955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[Competitiveness] (C) – Corrective actions fix the objective evidence and other problems found; address entire root cause and scope.</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Milestones address containment and owner’s verification; completed per milestone expectations.</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Verification per requirements.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13" y="1026712"/>
            <a:ext cx="690562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4"/>
          <p:cNvSpPr/>
          <p:nvPr/>
        </p:nvSpPr>
        <p:spPr>
          <a:xfrm>
            <a:off x="6540741" y="151845"/>
            <a:ext cx="1504710" cy="1480185"/>
          </a:xfrm>
          <a:prstGeom prst="wedgeRoundRectCallout">
            <a:avLst>
              <a:gd name="adj1" fmla="val -229996"/>
              <a:gd name="adj2" fmla="val 39944"/>
              <a:gd name="adj3" fmla="val 16667"/>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Containment action : to fix the objective evidence</a:t>
            </a:r>
            <a:endParaRPr lang="en-US" sz="1400" dirty="0">
              <a:solidFill>
                <a:prstClr val="white"/>
              </a:solidFill>
              <a:ea typeface="Times New Roman"/>
              <a:cs typeface="Times New Roman"/>
            </a:endParaRPr>
          </a:p>
        </p:txBody>
      </p:sp>
      <p:sp>
        <p:nvSpPr>
          <p:cNvPr id="8" name="圆角矩形标注 4"/>
          <p:cNvSpPr/>
          <p:nvPr/>
        </p:nvSpPr>
        <p:spPr>
          <a:xfrm>
            <a:off x="7396223" y="1721340"/>
            <a:ext cx="1632030" cy="4031278"/>
          </a:xfrm>
          <a:prstGeom prst="wedgeRoundRectCallout">
            <a:avLst>
              <a:gd name="adj1" fmla="val -80097"/>
              <a:gd name="adj2" fmla="val -43834"/>
              <a:gd name="adj3" fmla="val 16667"/>
            </a:avLst>
          </a:prstGeom>
          <a:solidFill>
            <a:schemeClr val="accent4">
              <a:lumMod val="60000"/>
              <a:lumOff val="40000"/>
            </a:schemeClr>
          </a:solidFill>
          <a:ln>
            <a:solidFill>
              <a:schemeClr val="accent5">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srgbClr val="0000FF"/>
                </a:solidFill>
                <a:ea typeface="Times New Roman"/>
                <a:cs typeface="Times New Roman"/>
              </a:rPr>
              <a:t>CAP :</a:t>
            </a:r>
          </a:p>
          <a:p>
            <a:pPr>
              <a:spcBef>
                <a:spcPts val="0"/>
              </a:spcBef>
              <a:spcAft>
                <a:spcPts val="0"/>
              </a:spcAft>
            </a:pPr>
            <a:r>
              <a:rPr lang="en-US" sz="1400" dirty="0" smtClean="0">
                <a:solidFill>
                  <a:srgbClr val="0000FF"/>
                </a:solidFill>
                <a:ea typeface="Times New Roman"/>
                <a:cs typeface="Times New Roman"/>
              </a:rPr>
              <a:t>Address entire root cause and items identified in the analysis.  E.g.</a:t>
            </a:r>
          </a:p>
          <a:p>
            <a:pPr marL="115888" indent="-115888">
              <a:spcBef>
                <a:spcPts val="0"/>
              </a:spcBef>
              <a:spcAft>
                <a:spcPts val="0"/>
              </a:spcAft>
              <a:buFont typeface="Arial" panose="020B0604020202020204" pitchFamily="34" charset="0"/>
              <a:buChar char="•"/>
            </a:pPr>
            <a:r>
              <a:rPr lang="en-US" sz="1400" dirty="0" smtClean="0">
                <a:solidFill>
                  <a:srgbClr val="0000FF"/>
                </a:solidFill>
                <a:ea typeface="Times New Roman"/>
                <a:cs typeface="Times New Roman"/>
              </a:rPr>
              <a:t>Check entire datasheet done by Karrie</a:t>
            </a:r>
          </a:p>
          <a:p>
            <a:pPr marL="115888" indent="-115888">
              <a:spcBef>
                <a:spcPts val="0"/>
              </a:spcBef>
              <a:spcAft>
                <a:spcPts val="0"/>
              </a:spcAft>
              <a:buFont typeface="Arial" panose="020B0604020202020204" pitchFamily="34" charset="0"/>
              <a:buChar char="•"/>
            </a:pPr>
            <a:r>
              <a:rPr lang="en-US" sz="1400" dirty="0" smtClean="0">
                <a:solidFill>
                  <a:srgbClr val="0000FF"/>
                </a:solidFill>
                <a:ea typeface="Times New Roman"/>
                <a:cs typeface="Times New Roman"/>
              </a:rPr>
              <a:t>Set up an operation guide to avoid confusion of role</a:t>
            </a:r>
          </a:p>
          <a:p>
            <a:pPr marL="115888" indent="-115888">
              <a:spcBef>
                <a:spcPts val="0"/>
              </a:spcBef>
              <a:spcAft>
                <a:spcPts val="0"/>
              </a:spcAft>
              <a:buFont typeface="Arial" panose="020B0604020202020204" pitchFamily="34" charset="0"/>
              <a:buChar char="•"/>
            </a:pPr>
            <a:r>
              <a:rPr lang="en-US" sz="1400" dirty="0" smtClean="0">
                <a:solidFill>
                  <a:srgbClr val="0000FF"/>
                </a:solidFill>
                <a:ea typeface="Times New Roman"/>
                <a:cs typeface="Times New Roman"/>
              </a:rPr>
              <a:t>Remind the Lab reviewer as the gatekeeper</a:t>
            </a:r>
          </a:p>
        </p:txBody>
      </p:sp>
      <p:sp>
        <p:nvSpPr>
          <p:cNvPr id="2" name="Oval Callout 1"/>
          <p:cNvSpPr/>
          <p:nvPr/>
        </p:nvSpPr>
        <p:spPr>
          <a:xfrm>
            <a:off x="5347503" y="4141387"/>
            <a:ext cx="1840375" cy="1368163"/>
          </a:xfrm>
          <a:prstGeom prst="wedgeEllipseCallout">
            <a:avLst>
              <a:gd name="adj1" fmla="val -37463"/>
              <a:gd name="adj2" fmla="val -163298"/>
            </a:avLst>
          </a:prstGeom>
          <a:solidFill>
            <a:schemeClr val="accent1"/>
          </a:solidFill>
          <a:ln w="38100">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cs typeface="Arial" pitchFamily="34" charset="0"/>
              </a:rPr>
              <a:t>Verification : New records (DS) were reviewed to ensure CAP is effective</a:t>
            </a:r>
          </a:p>
        </p:txBody>
      </p:sp>
      <p:sp>
        <p:nvSpPr>
          <p:cNvPr id="12" name="Rectangular Callout 11"/>
          <p:cNvSpPr/>
          <p:nvPr/>
        </p:nvSpPr>
        <p:spPr>
          <a:xfrm>
            <a:off x="1005855" y="4524524"/>
            <a:ext cx="1910966" cy="787079"/>
          </a:xfrm>
          <a:prstGeom prst="wedgeRectCallout">
            <a:avLst>
              <a:gd name="adj1" fmla="val -12052"/>
              <a:gd name="adj2" fmla="val -97794"/>
            </a:avLst>
          </a:prstGeom>
          <a:solidFill>
            <a:srgbClr val="CC99FF"/>
          </a:solid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cs typeface="Arial" pitchFamily="34" charset="0"/>
              </a:rPr>
              <a:t>Milestones were set up accordingly</a:t>
            </a:r>
          </a:p>
        </p:txBody>
      </p:sp>
      <p:sp>
        <p:nvSpPr>
          <p:cNvPr id="13" name="Rectangle 12"/>
          <p:cNvSpPr/>
          <p:nvPr/>
        </p:nvSpPr>
        <p:spPr>
          <a:xfrm>
            <a:off x="833377" y="3310359"/>
            <a:ext cx="2233914" cy="831028"/>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Tree>
    <p:extLst>
      <p:ext uri="{BB962C8B-B14F-4D97-AF65-F5344CB8AC3E}">
        <p14:creationId xmlns:p14="http://schemas.microsoft.com/office/powerpoint/2010/main" val="361933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133911765 (Containment Milestone)</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7</a:t>
            </a:fld>
            <a:endParaRPr lang="en-US" dirty="0">
              <a:solidFill>
                <a:srgbClr val="000000"/>
              </a:solidFill>
            </a:endParaRPr>
          </a:p>
        </p:txBody>
      </p:sp>
      <p:sp>
        <p:nvSpPr>
          <p:cNvPr id="9" name="TextBox 8"/>
          <p:cNvSpPr txBox="1"/>
          <p:nvPr/>
        </p:nvSpPr>
        <p:spPr>
          <a:xfrm>
            <a:off x="283580" y="5605639"/>
            <a:ext cx="6580207"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  Referenced documents are attached as needed.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47" y="1145880"/>
            <a:ext cx="6825687" cy="436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4"/>
          <p:cNvSpPr/>
          <p:nvPr/>
        </p:nvSpPr>
        <p:spPr>
          <a:xfrm>
            <a:off x="4291287" y="2095025"/>
            <a:ext cx="2478831" cy="1045311"/>
          </a:xfrm>
          <a:prstGeom prst="wedgeRoundRectCallout">
            <a:avLst>
              <a:gd name="adj1" fmla="val -97728"/>
              <a:gd name="adj2" fmla="val -24624"/>
              <a:gd name="adj3" fmla="val 16667"/>
            </a:avLst>
          </a:prstGeom>
          <a:solidFill>
            <a:schemeClr val="tx2">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Containment action is to fix the problem first.</a:t>
            </a:r>
            <a:endParaRPr lang="en-US" sz="1400" dirty="0">
              <a:solidFill>
                <a:prstClr val="white"/>
              </a:solidFill>
              <a:ea typeface="Times New Roman"/>
              <a:cs typeface="Times New Roman"/>
            </a:endParaRPr>
          </a:p>
        </p:txBody>
      </p:sp>
      <p:sp>
        <p:nvSpPr>
          <p:cNvPr id="6" name="圆角矩形标注 4"/>
          <p:cNvSpPr/>
          <p:nvPr/>
        </p:nvSpPr>
        <p:spPr>
          <a:xfrm>
            <a:off x="6863787" y="4645418"/>
            <a:ext cx="2188540" cy="678936"/>
          </a:xfrm>
          <a:prstGeom prst="wedgeRoundRectCallout">
            <a:avLst>
              <a:gd name="adj1" fmla="val -190082"/>
              <a:gd name="adj2" fmla="val -195983"/>
              <a:gd name="adj3" fmla="val 16667"/>
            </a:avLst>
          </a:prstGeom>
          <a:solidFill>
            <a:srgbClr val="0000FF"/>
          </a:solidFill>
          <a:ln>
            <a:solidFill>
              <a:schemeClr val="accent6">
                <a:lumMod val="20000"/>
                <a:lumOff val="8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ea typeface="Times New Roman"/>
                <a:cs typeface="Times New Roman"/>
              </a:rPr>
              <a:t>Issue SR to correct the test datasheet.  Evidence was attached.</a:t>
            </a: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248007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133911765 (Milestone)</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8</a:t>
            </a:fld>
            <a:endParaRPr lang="en-US" dirty="0">
              <a:solidFill>
                <a:srgbClr val="000000"/>
              </a:solidFill>
            </a:endParaRPr>
          </a:p>
        </p:txBody>
      </p:sp>
      <p:sp>
        <p:nvSpPr>
          <p:cNvPr id="7" name="TextBox 6"/>
          <p:cNvSpPr txBox="1"/>
          <p:nvPr/>
        </p:nvSpPr>
        <p:spPr>
          <a:xfrm>
            <a:off x="508143" y="5374132"/>
            <a:ext cx="6425092"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a:t>
            </a:r>
            <a:r>
              <a:rPr lang="en-US" sz="1200" b="1" dirty="0">
                <a:solidFill>
                  <a:srgbClr val="0000FF"/>
                </a:solidFill>
              </a:rPr>
              <a:t>Competitiveness] (C) – </a:t>
            </a:r>
            <a:r>
              <a:rPr lang="en-US" sz="1200" b="1" dirty="0" smtClean="0">
                <a:solidFill>
                  <a:srgbClr val="0000FF"/>
                </a:solidFill>
              </a:rPr>
              <a:t>Milestones completed per milestone expectation.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30" y="1120100"/>
            <a:ext cx="6776627" cy="41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7060556" y="3912243"/>
            <a:ext cx="1626244" cy="798653"/>
          </a:xfrm>
          <a:prstGeom prst="wedgeRoundRectCallout">
            <a:avLst>
              <a:gd name="adj1" fmla="val -373572"/>
              <a:gd name="adj2" fmla="val 8551"/>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Milestone to address entire possible errors.</a:t>
            </a:r>
            <a:endParaRPr lang="en-US" sz="1400" dirty="0">
              <a:solidFill>
                <a:prstClr val="white"/>
              </a:solidFill>
              <a:ea typeface="Times New Roman"/>
              <a:cs typeface="Times New Roman"/>
            </a:endParaRPr>
          </a:p>
          <a:p>
            <a:pPr>
              <a:spcBef>
                <a:spcPts val="0"/>
              </a:spcBef>
              <a:spcAft>
                <a:spcPts val="0"/>
              </a:spcAft>
            </a:pP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71810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133911765 (Milestone)</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9</a:t>
            </a:fld>
            <a:endParaRPr lang="en-US" dirty="0">
              <a:solidFill>
                <a:srgbClr val="000000"/>
              </a:solidFill>
            </a:endParaRPr>
          </a:p>
        </p:txBody>
      </p:sp>
      <p:sp>
        <p:nvSpPr>
          <p:cNvPr id="6" name="TextBox 5"/>
          <p:cNvSpPr txBox="1"/>
          <p:nvPr/>
        </p:nvSpPr>
        <p:spPr>
          <a:xfrm>
            <a:off x="497712" y="5852993"/>
            <a:ext cx="6354502"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 Referenced communications are attached as needed.</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116" y="1290637"/>
            <a:ext cx="724852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6619092" y="4342175"/>
            <a:ext cx="1875098" cy="669663"/>
          </a:xfrm>
          <a:prstGeom prst="wedgeRoundRectCallout">
            <a:avLst>
              <a:gd name="adj1" fmla="val -216456"/>
              <a:gd name="adj2" fmla="val -5964"/>
              <a:gd name="adj3" fmla="val 16667"/>
            </a:avLst>
          </a:prstGeom>
          <a:solidFill>
            <a:srgbClr val="CC99FF"/>
          </a:solidFill>
          <a:ln>
            <a:solidFill>
              <a:srgbClr val="9999FF"/>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srgbClr val="000000"/>
                </a:solidFill>
                <a:ea typeface="Times New Roman"/>
                <a:cs typeface="Times New Roman"/>
              </a:rPr>
              <a:t>Briefing with attendance record.</a:t>
            </a:r>
            <a:endParaRPr lang="en-US" sz="1400" dirty="0">
              <a:solidFill>
                <a:srgbClr val="000000"/>
              </a:solidFill>
              <a:ea typeface="Times New Roman"/>
              <a:cs typeface="Times New Roman"/>
            </a:endParaRPr>
          </a:p>
          <a:p>
            <a:pPr>
              <a:spcBef>
                <a:spcPts val="0"/>
              </a:spcBef>
              <a:spcAft>
                <a:spcPts val="0"/>
              </a:spcAft>
            </a:pPr>
            <a:endParaRPr lang="en-US" sz="2000" dirty="0">
              <a:solidFill>
                <a:srgbClr val="000000"/>
              </a:solidFill>
              <a:ea typeface="Times New Roman"/>
              <a:cs typeface="Times New Roman"/>
            </a:endParaRPr>
          </a:p>
        </p:txBody>
      </p:sp>
      <p:sp>
        <p:nvSpPr>
          <p:cNvPr id="2" name="Rectangle 1"/>
          <p:cNvSpPr/>
          <p:nvPr/>
        </p:nvSpPr>
        <p:spPr>
          <a:xfrm>
            <a:off x="2095018" y="3159889"/>
            <a:ext cx="462987" cy="162045"/>
          </a:xfrm>
          <a:prstGeom prst="rect">
            <a:avLst/>
          </a:prstGeom>
          <a:noFill/>
          <a:ln w="28575">
            <a:solidFill>
              <a:srgbClr val="C1003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Tree>
    <p:extLst>
      <p:ext uri="{BB962C8B-B14F-4D97-AF65-F5344CB8AC3E}">
        <p14:creationId xmlns:p14="http://schemas.microsoft.com/office/powerpoint/2010/main" val="27149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3223</TotalTime>
  <Words>1272</Words>
  <Application>Microsoft Office PowerPoint</Application>
  <PresentationFormat>On-screen Show (4:3)</PresentationFormat>
  <Paragraphs>207</Paragraphs>
  <Slides>14</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ULTemplate</vt:lpstr>
      <vt:lpstr>Packager Shell Object</vt:lpstr>
      <vt:lpstr>CAR Calibration Meeting CAR Review</vt:lpstr>
      <vt:lpstr>Exemplary CAR # 133911765 (Simy Li)</vt:lpstr>
      <vt:lpstr>CAR# 133911765</vt:lpstr>
      <vt:lpstr>CAR# 133911765</vt:lpstr>
      <vt:lpstr>CAR# 133911765 (Analysis)</vt:lpstr>
      <vt:lpstr>CAR# 133911765 (CAP)</vt:lpstr>
      <vt:lpstr>CAR# 133911765 (Containment Milestone)</vt:lpstr>
      <vt:lpstr>CAR# 133911765 (Milestone)</vt:lpstr>
      <vt:lpstr>CAR# 133911765 (Milestone)</vt:lpstr>
      <vt:lpstr>CAR# 133911765 (Milestone)</vt:lpstr>
      <vt:lpstr>CAR# 133911765 (Verification Milestone)</vt:lpstr>
      <vt:lpstr>CAR# 133911765 (CAR Admin Review)</vt:lpstr>
      <vt:lpstr>CAR# 133911765 (Extension)</vt:lpstr>
      <vt:lpstr>CAR# 133911765 (Overall Comment)</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215</cp:revision>
  <cp:lastPrinted>2013-11-12T06:27:06Z</cp:lastPrinted>
  <dcterms:created xsi:type="dcterms:W3CDTF">2010-12-21T03:48:07Z</dcterms:created>
  <dcterms:modified xsi:type="dcterms:W3CDTF">2013-12-10T16:16:01Z</dcterms:modified>
</cp:coreProperties>
</file>