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342" r:id="rId2"/>
    <p:sldId id="428" r:id="rId3"/>
    <p:sldId id="429" r:id="rId4"/>
    <p:sldId id="430" r:id="rId5"/>
    <p:sldId id="431" r:id="rId6"/>
    <p:sldId id="432" r:id="rId7"/>
    <p:sldId id="433" r:id="rId8"/>
    <p:sldId id="434" r:id="rId9"/>
    <p:sldId id="435" r:id="rId10"/>
    <p:sldId id="436" r:id="rId11"/>
    <p:sldId id="437" r:id="rId12"/>
    <p:sldId id="438" r:id="rId13"/>
    <p:sldId id="439" r:id="rId14"/>
    <p:sldId id="440" r:id="rId15"/>
    <p:sldId id="441" r:id="rId16"/>
    <p:sldId id="442" r:id="rId17"/>
    <p:sldId id="443" r:id="rId18"/>
    <p:sldId id="444" r:id="rId19"/>
    <p:sldId id="445" r:id="rId20"/>
    <p:sldId id="456" r:id="rId21"/>
    <p:sldId id="446" r:id="rId22"/>
    <p:sldId id="447" r:id="rId23"/>
    <p:sldId id="448" r:id="rId24"/>
    <p:sldId id="449" r:id="rId25"/>
    <p:sldId id="450" r:id="rId26"/>
    <p:sldId id="451" r:id="rId27"/>
    <p:sldId id="452" r:id="rId28"/>
    <p:sldId id="453" r:id="rId29"/>
    <p:sldId id="454" r:id="rId30"/>
    <p:sldId id="455" r:id="rId31"/>
  </p:sldIdLst>
  <p:sldSz cx="9144000" cy="6858000" type="screen4x3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93C64E"/>
    <a:srgbClr val="F18307"/>
    <a:srgbClr val="96C547"/>
    <a:srgbClr val="6EC1BC"/>
    <a:srgbClr val="459D2D"/>
    <a:srgbClr val="1B808E"/>
    <a:srgbClr val="C10036"/>
    <a:srgbClr val="FDC8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385" autoAdjust="0"/>
    <p:restoredTop sz="96648" autoAdjust="0"/>
  </p:normalViewPr>
  <p:slideViewPr>
    <p:cSldViewPr snapToGrid="0" snapToObjects="1">
      <p:cViewPr>
        <p:scale>
          <a:sx n="80" d="100"/>
          <a:sy n="80" d="100"/>
        </p:scale>
        <p:origin x="-869" y="-13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fld id="{5388C844-FFDD-8E46-8307-B524E744D016}" type="datetime1">
              <a:rPr lang="en-US"/>
              <a:pPr>
                <a:defRPr/>
              </a:pPr>
              <a:t>9/18/2014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3177" tIns="46589" rIns="93177" bIns="46589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fld id="{733D29D0-8797-7647-B384-1FF612B054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9852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Geneva" charset="-128"/>
        <a:cs typeface="Geneva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00-QA-S0006 (#18.0) - Corrective Action Request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1FDCD-7927-4562-90E2-ACCC3BFC57D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732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started as a well-written CAR.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6EE37-EC5E-4F08-BE00-4E59C7448B4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438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Complete thorough</a:t>
            </a:r>
            <a:r>
              <a:rPr lang="en-US" baseline="0" dirty="0" smtClean="0"/>
              <a:t> Analysis leading to a succinct root cause statement. Although CAR scope was local, Owner planned to consult with other offices to maximize the </a:t>
            </a:r>
            <a:r>
              <a:rPr lang="en-US" baseline="0" dirty="0" err="1" smtClean="0"/>
              <a:t>learnings</a:t>
            </a:r>
            <a:r>
              <a:rPr lang="en-US" baseline="0" dirty="0" smtClean="0"/>
              <a:t> from this CAR.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6EE37-EC5E-4F08-BE00-4E59C7448B4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595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Corrective Action Plan</a:t>
            </a:r>
            <a:r>
              <a:rPr lang="en-US" baseline="0" dirty="0" smtClean="0"/>
              <a:t> text is supported with milestones for each component. Effectiveness Criteria is very clear and complete, and the CAR was completed in a reasonable timeframe.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6EE37-EC5E-4F08-BE00-4E59C7448B4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2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00-QA-S0006 (#18.0) - Corrective Action Request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1FDCD-7927-4562-90E2-ACCC3BFC57D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73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00-QA-S0006 (#18.0) - Corrective Action Request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1FDCD-7927-4562-90E2-ACCC3BFC57D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73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00-QA-S0006 (#18.0) - Corrective Action Request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1FDCD-7927-4562-90E2-ACCC3BFC57D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73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00-QA-S0006 (#18.0) - Corrective Action Request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1FDCD-7927-4562-90E2-ACCC3BFC57D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73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00-QA-S0006 (#18.0) - Corrective Action Request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1FDCD-7927-4562-90E2-ACCC3BFC57D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73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00-QA-S0006 (#18.0) - Corrective Action Request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1FDCD-7927-4562-90E2-ACCC3BFC57D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73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3A390F5-8F29-4E48-B267-8D57D566ADB5}" type="slidenum">
              <a:rPr lang="en-US">
                <a:ea typeface="Geneva" charset="0"/>
                <a:cs typeface="Geneva" charset="0"/>
              </a:rPr>
              <a:pPr/>
              <a:t>12</a:t>
            </a:fld>
            <a:endParaRPr lang="en-US">
              <a:ea typeface="Geneva" charset="0"/>
              <a:cs typeface="Geneva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n-US">
              <a:latin typeface="Arial" charset="0"/>
              <a:ea typeface="Geneva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6EE37-EC5E-4F08-BE00-4E59C7448B4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73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wht_rgb.gif"/>
          <p:cNvPicPr>
            <a:picLocks noChangeAspect="1"/>
          </p:cNvPicPr>
          <p:nvPr/>
        </p:nvPicPr>
        <p:blipFill>
          <a:blip r:embed="rId2"/>
          <a:srcRect r="16216"/>
          <a:stretch>
            <a:fillRect/>
          </a:stretch>
        </p:blipFill>
        <p:spPr bwMode="invGray">
          <a:xfrm>
            <a:off x="6308725" y="328613"/>
            <a:ext cx="2835275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3237510" cy="246221"/>
          </a:xfrm>
          <a:prstGeom prst="rect">
            <a:avLst/>
          </a:prstGeom>
          <a:noFill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000" baseline="0" dirty="0">
                <a:solidFill>
                  <a:schemeClr val="bg1"/>
                </a:solidFill>
              </a:rPr>
              <a:t>UL and the UL logo are trademarks of UL LLC © </a:t>
            </a:r>
            <a:r>
              <a:rPr lang="en-US" sz="1000" baseline="0" dirty="0" smtClean="0">
                <a:solidFill>
                  <a:schemeClr val="bg1"/>
                </a:solidFill>
              </a:rPr>
              <a:t>2013</a:t>
            </a:r>
            <a:endParaRPr lang="en-US" sz="1000" baseline="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4248"/>
            <a:ext cx="5548579" cy="1399032"/>
          </a:xfrm>
        </p:spPr>
        <p:txBody>
          <a:bodyPr/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61120"/>
            <a:ext cx="5548579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logo.pd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81938" y="482600"/>
            <a:ext cx="804862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/>
          <a:srcRect r="16216"/>
          <a:stretch>
            <a:fillRect/>
          </a:stretch>
        </p:blipFill>
        <p:spPr bwMode="auto">
          <a:xfrm>
            <a:off x="6308725" y="328613"/>
            <a:ext cx="2835275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3237510" cy="246221"/>
          </a:xfrm>
          <a:prstGeom prst="rect">
            <a:avLst/>
          </a:prstGeom>
          <a:noFill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000" baseline="0" dirty="0"/>
              <a:t>UL and the UL logo are trademarks of UL LLC © </a:t>
            </a:r>
            <a:r>
              <a:rPr lang="en-US" sz="1000" baseline="0" dirty="0" smtClean="0"/>
              <a:t>2013</a:t>
            </a:r>
            <a:endParaRPr lang="en-US" sz="1000" baseline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2888"/>
            <a:ext cx="5570525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59352"/>
            <a:ext cx="5570525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F9B393-1D32-C94A-A8DE-302BBD9B7D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3AE26D-2D88-344F-945E-F2B96DB866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/>
          <a:srcRect r="79"/>
          <a:stretch>
            <a:fillRect/>
          </a:stretch>
        </p:blipFill>
        <p:spPr bwMode="auto">
          <a:xfrm>
            <a:off x="7132638" y="274638"/>
            <a:ext cx="1646237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246"/>
            <a:ext cx="5943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16299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5C745-0183-F448-8441-08D771CBE5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30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8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4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4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06EE98-D513-E24E-B547-6122FB860E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F2EA39-9159-434A-ACB4-B5AFF46E5A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F99FC8-1AD9-A248-9538-C702B6A6DC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276975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fld id="{65805DA5-B412-2E47-AB31-67239A2C93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</p:sldLayoutIdLst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/>
          <a:ea typeface="Geneva" charset="-128"/>
          <a:cs typeface="Geneva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Geneva" charset="-128"/>
          <a:cs typeface="Geneva" charset="0"/>
        </a:defRPr>
      </a:lvl1pPr>
      <a:lvl2pPr marL="344488" indent="-171450" algn="l" defTabSz="457200" rtl="0" eaLnBrk="1" fontAlgn="base" hangingPunct="1">
        <a:spcBef>
          <a:spcPts val="12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569913" indent="-225425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801688" indent="-231775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4725" indent="-173038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/>
          </p:nvPr>
        </p:nvSpPr>
        <p:spPr>
          <a:xfrm>
            <a:off x="457200" y="2533650"/>
            <a:ext cx="5843588" cy="1400175"/>
          </a:xfrm>
        </p:spPr>
        <p:txBody>
          <a:bodyPr/>
          <a:lstStyle/>
          <a:p>
            <a:pPr eaLnBrk="1" hangingPunct="1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Geneva" charset="0"/>
              </a:rPr>
              <a:t>CAR Calibration Meeting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Geneva" charset="0"/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Geneva" charset="0"/>
              </a:rPr>
              <a:t>CAR Review</a:t>
            </a:r>
          </a:p>
        </p:txBody>
      </p:sp>
      <p:sp>
        <p:nvSpPr>
          <p:cNvPr id="12291" name="Subtitle 2"/>
          <p:cNvSpPr>
            <a:spLocks noGrp="1"/>
          </p:cNvSpPr>
          <p:nvPr>
            <p:ph type="subTitle" idx="1"/>
          </p:nvPr>
        </p:nvSpPr>
        <p:spPr>
          <a:xfrm>
            <a:off x="457199" y="3960813"/>
            <a:ext cx="6383439" cy="1774825"/>
          </a:xfrm>
        </p:spPr>
        <p:txBody>
          <a:bodyPr>
            <a:normAutofit/>
          </a:bodyPr>
          <a:lstStyle/>
          <a:p>
            <a:pPr eaLnBrk="1" hangingPunct="1"/>
            <a:r>
              <a:rPr lang="fi-FI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AP Team</a:t>
            </a:r>
          </a:p>
          <a:p>
            <a:pPr eaLnBrk="1" hangingPunct="1"/>
            <a:endParaRPr lang="fi-FI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  <a:p>
            <a:r>
              <a:rPr lang="fi-FI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Tony Hsu, Motomu Kawano, </a:t>
            </a:r>
            <a:r>
              <a:rPr lang="fi-FI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Samantha </a:t>
            </a:r>
            <a:r>
              <a:rPr lang="fi-FI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Bang and </a:t>
            </a:r>
            <a:r>
              <a:rPr lang="fi-FI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Erica </a:t>
            </a:r>
            <a:r>
              <a:rPr lang="fi-FI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Qin</a:t>
            </a:r>
            <a:endParaRPr lang="fi-FI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  <a:p>
            <a:pPr eaLnBrk="1" hangingPunct="1"/>
            <a:endParaRPr lang="fi-FI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  <a:p>
            <a:pPr eaLnBrk="1" hangingPunct="1"/>
            <a:r>
              <a:rPr lang="fi-FI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September 17, 2014</a:t>
            </a:r>
          </a:p>
        </p:txBody>
      </p:sp>
    </p:spTree>
    <p:extLst>
      <p:ext uri="{BB962C8B-B14F-4D97-AF65-F5344CB8AC3E}">
        <p14:creationId xmlns:p14="http://schemas.microsoft.com/office/powerpoint/2010/main" val="98836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4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4362"/>
          </a:xfrm>
        </p:spPr>
        <p:txBody>
          <a:bodyPr/>
          <a:lstStyle/>
          <a:p>
            <a:r>
              <a:rPr lang="en-US" dirty="0">
                <a:latin typeface="Arial" charset="0"/>
                <a:ea typeface="Geneva" charset="0"/>
              </a:rPr>
              <a:t>CAR </a:t>
            </a:r>
            <a:r>
              <a:rPr lang="en-US" dirty="0"/>
              <a:t>143913471</a:t>
            </a:r>
            <a:endParaRPr lang="en-US" dirty="0">
              <a:latin typeface="Arial" charset="0"/>
              <a:ea typeface="Geneva" charset="0"/>
            </a:endParaRPr>
          </a:p>
        </p:txBody>
      </p:sp>
      <p:sp>
        <p:nvSpPr>
          <p:cNvPr id="21515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FF2892C-045B-1445-8906-9DBCE125DF77}" type="slidenum">
              <a:rPr lang="en-US">
                <a:ea typeface="Geneva" charset="0"/>
                <a:cs typeface="Geneva" charset="0"/>
              </a:rPr>
              <a:pPr/>
              <a:t>10</a:t>
            </a:fld>
            <a:endParaRPr lang="en-US">
              <a:ea typeface="Geneva" charset="0"/>
              <a:cs typeface="Geneva" charset="0"/>
            </a:endParaRPr>
          </a:p>
        </p:txBody>
      </p:sp>
      <p:cxnSp>
        <p:nvCxnSpPr>
          <p:cNvPr id="8" name="Curved Connector 7"/>
          <p:cNvCxnSpPr/>
          <p:nvPr/>
        </p:nvCxnSpPr>
        <p:spPr>
          <a:xfrm rot="10800000" flipV="1">
            <a:off x="5932715" y="2217013"/>
            <a:ext cx="1055917" cy="126959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13" y="838200"/>
            <a:ext cx="6962775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131629" y="3059668"/>
            <a:ext cx="9035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latin typeface="Arial" pitchFamily="34" charset="0"/>
                <a:cs typeface="Arial" pitchFamily="34" charset="0"/>
              </a:rPr>
              <a:t>All the fields were correctly completed</a:t>
            </a:r>
            <a:endParaRPr lang="en-US" sz="1050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7968343" y="1121229"/>
            <a:ext cx="293914" cy="459377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8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4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4362"/>
          </a:xfrm>
        </p:spPr>
        <p:txBody>
          <a:bodyPr/>
          <a:lstStyle/>
          <a:p>
            <a:r>
              <a:rPr lang="en-US" dirty="0">
                <a:latin typeface="Arial" charset="0"/>
                <a:ea typeface="Geneva" charset="0"/>
              </a:rPr>
              <a:t>CAR 143913471</a:t>
            </a:r>
          </a:p>
        </p:txBody>
      </p:sp>
      <p:sp>
        <p:nvSpPr>
          <p:cNvPr id="21515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FF2892C-045B-1445-8906-9DBCE125DF77}" type="slidenum">
              <a:rPr lang="en-US">
                <a:ea typeface="Geneva" charset="0"/>
                <a:cs typeface="Geneva" charset="0"/>
              </a:rPr>
              <a:pPr/>
              <a:t>11</a:t>
            </a:fld>
            <a:endParaRPr lang="en-US">
              <a:ea typeface="Geneva" charset="0"/>
              <a:cs typeface="Geneva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189" y="729342"/>
            <a:ext cx="6962775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39485" y="4287406"/>
            <a:ext cx="9738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itchFamily="34" charset="0"/>
                <a:cs typeface="Arial" pitchFamily="34" charset="0"/>
              </a:rPr>
              <a:t>Guidance to CAR Owner is </a:t>
            </a:r>
            <a:r>
              <a:rPr lang="en-US" sz="1050" dirty="0" smtClean="0">
                <a:latin typeface="Arial" pitchFamily="34" charset="0"/>
                <a:cs typeface="Arial" pitchFamily="34" charset="0"/>
              </a:rPr>
              <a:t>clear and complete.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055914" y="4656738"/>
            <a:ext cx="500743" cy="785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36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0" name="Title 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Geneva" charset="0"/>
              </a:rPr>
              <a:t>CAR </a:t>
            </a:r>
            <a:r>
              <a:rPr lang="en-US" dirty="0">
                <a:latin typeface="Arial" charset="0"/>
                <a:ea typeface="Geneva" charset="0"/>
              </a:rPr>
              <a:t>143913471</a:t>
            </a:r>
          </a:p>
        </p:txBody>
      </p:sp>
      <p:sp>
        <p:nvSpPr>
          <p:cNvPr id="22541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7357739-3894-D642-8E2E-589775A89EAA}" type="slidenum">
              <a:rPr lang="en-US">
                <a:ea typeface="Geneva" charset="0"/>
                <a:cs typeface="Geneva" charset="0"/>
              </a:rPr>
              <a:pPr/>
              <a:t>12</a:t>
            </a:fld>
            <a:endParaRPr lang="en-US">
              <a:ea typeface="Geneva" charset="0"/>
              <a:cs typeface="Geneva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727" y="1038225"/>
            <a:ext cx="6934200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870372" y="561844"/>
            <a:ext cx="1099458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itchFamily="34" charset="0"/>
                <a:cs typeface="Arial" pitchFamily="34" charset="0"/>
              </a:rPr>
              <a:t>Analysis was not performed using the </a:t>
            </a:r>
            <a:r>
              <a:rPr lang="en-US" sz="1050" dirty="0" smtClean="0">
                <a:latin typeface="Arial" pitchFamily="34" charset="0"/>
                <a:cs typeface="Arial" pitchFamily="34" charset="0"/>
              </a:rPr>
              <a:t>5 why method, the “problem” has not been detected. 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585857" y="1038225"/>
            <a:ext cx="1284515" cy="7470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500256" y="2764834"/>
            <a:ext cx="1513115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latin typeface="Arial" pitchFamily="34" charset="0"/>
                <a:cs typeface="Arial" pitchFamily="34" charset="0"/>
              </a:rPr>
              <a:t>Root cause only based on </a:t>
            </a:r>
            <a:r>
              <a:rPr lang="en-US" sz="1050" dirty="0" smtClean="0">
                <a:latin typeface="Arial" pitchFamily="34" charset="0"/>
                <a:cs typeface="Arial" pitchFamily="34" charset="0"/>
              </a:rPr>
              <a:t>misunderstanding.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9743" y="2917371"/>
            <a:ext cx="1273628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latin typeface="Arial" pitchFamily="34" charset="0"/>
                <a:cs typeface="Arial" pitchFamily="34" charset="0"/>
              </a:rPr>
              <a:t>Category should not be ‘Record Incomplete’ but ‘Process Implementation or Deployment Issue’ </a:t>
            </a:r>
            <a:endParaRPr lang="en-US" sz="1050" dirty="0" err="1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246413" y="3429000"/>
            <a:ext cx="293915" cy="2047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85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Geneva" charset="0"/>
              </a:rPr>
              <a:t>CAR 143913471</a:t>
            </a: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C884D02-4B03-554C-800C-D0995767A576}" type="slidenum">
              <a:rPr lang="en-US">
                <a:ea typeface="Geneva" charset="0"/>
                <a:cs typeface="Geneva" charset="0"/>
              </a:rPr>
              <a:pPr/>
              <a:t>13</a:t>
            </a:fld>
            <a:endParaRPr lang="en-US">
              <a:ea typeface="Geneva" charset="0"/>
              <a:cs typeface="Geneva" charset="0"/>
            </a:endParaRPr>
          </a:p>
        </p:txBody>
      </p:sp>
      <p:sp>
        <p:nvSpPr>
          <p:cNvPr id="24636" name="TextBox 7"/>
          <p:cNvSpPr txBox="1">
            <a:spLocks noChangeArrowheads="1"/>
          </p:cNvSpPr>
          <p:nvPr/>
        </p:nvSpPr>
        <p:spPr bwMode="auto">
          <a:xfrm>
            <a:off x="4914900" y="6210300"/>
            <a:ext cx="184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ea typeface="Arial" charset="0"/>
              <a:cs typeface="Arial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285" y="1513113"/>
            <a:ext cx="7058025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6828" y="1513113"/>
            <a:ext cx="10994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latin typeface="Arial" pitchFamily="34" charset="0"/>
                <a:cs typeface="Arial" pitchFamily="34" charset="0"/>
              </a:rPr>
              <a:t>Verification milestone is missing, provide a blank form with a line item for discussion of the goals does not assure that the problem gets resolved: that dedicated space for discussion may not be filled out.</a:t>
            </a:r>
            <a:endParaRPr lang="en-US" sz="1050" dirty="0" err="1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96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Geneva" charset="0"/>
              </a:rPr>
              <a:t>CAR </a:t>
            </a:r>
            <a:r>
              <a:rPr lang="en-US" dirty="0" smtClean="0">
                <a:latin typeface="Arial" charset="0"/>
                <a:ea typeface="Geneva" charset="0"/>
              </a:rPr>
              <a:t>143913471 - CBS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F2EA39-9159-434A-ACB4-B5AFF46E5A0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77687" y="1120676"/>
            <a:ext cx="8309113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ea typeface="Geneva"/>
                <a:cs typeface="Times New Roman" panose="02020603050405020304" pitchFamily="18" charset="0"/>
              </a:rPr>
              <a:t>INTEGRITY: Initiative &amp; Decision Making / Analyzing &amp; Problem Solving</a:t>
            </a:r>
          </a:p>
          <a:p>
            <a:pPr marL="285750" indent="-28575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a typeface="Geneva"/>
                <a:cs typeface="Times New Roman" panose="02020603050405020304" pitchFamily="18" charset="0"/>
              </a:rPr>
              <a:t>Facilitates progression of the CAR through closure: extensions, escalations, reassignments, etc. </a:t>
            </a:r>
            <a:r>
              <a:rPr lang="en-US" b="1" dirty="0">
                <a:solidFill>
                  <a:srgbClr val="459D2D"/>
                </a:solidFill>
                <a:ea typeface="Geneva"/>
                <a:cs typeface="Times New Roman" panose="02020603050405020304" pitchFamily="18" charset="0"/>
              </a:rPr>
              <a:t>(+)</a:t>
            </a:r>
            <a:endParaRPr lang="en-US" b="1" dirty="0">
              <a:solidFill>
                <a:srgbClr val="459D2D"/>
              </a:solidFill>
              <a:ea typeface="Times New Roman" panose="02020603050405020304" pitchFamily="18" charset="0"/>
            </a:endParaRPr>
          </a:p>
          <a:p>
            <a:pPr marL="285750" indent="-28575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a typeface="Geneva"/>
                <a:cs typeface="Times New Roman" panose="02020603050405020304" pitchFamily="18" charset="0"/>
              </a:rPr>
              <a:t>Accurately completes the administrative fields within the CAR such as root cause category, process impacted, geography, etc. </a:t>
            </a:r>
            <a:r>
              <a:rPr lang="en-US" b="1" dirty="0">
                <a:solidFill>
                  <a:srgbClr val="459D2D"/>
                </a:solidFill>
                <a:ea typeface="Geneva"/>
                <a:cs typeface="Times New Roman" panose="02020603050405020304" pitchFamily="18" charset="0"/>
              </a:rPr>
              <a:t>(+)</a:t>
            </a:r>
            <a:endParaRPr lang="en-US" dirty="0">
              <a:ea typeface="Times New Roman" panose="02020603050405020304" pitchFamily="18" charset="0"/>
            </a:endParaRPr>
          </a:p>
          <a:p>
            <a:pPr marL="285750" indent="-28575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a typeface="Geneva"/>
                <a:cs typeface="Times New Roman" panose="02020603050405020304" pitchFamily="18" charset="0"/>
              </a:rPr>
              <a:t>Acts on CARs within the required timeframe </a:t>
            </a:r>
            <a:r>
              <a:rPr lang="en-US" b="1" dirty="0">
                <a:solidFill>
                  <a:srgbClr val="459D2D"/>
                </a:solidFill>
                <a:ea typeface="Geneva"/>
                <a:cs typeface="Times New Roman" panose="02020603050405020304" pitchFamily="18" charset="0"/>
              </a:rPr>
              <a:t>(+) </a:t>
            </a:r>
            <a:endParaRPr lang="en-US" b="1" dirty="0" smtClean="0">
              <a:solidFill>
                <a:srgbClr val="459D2D"/>
              </a:solidFill>
              <a:ea typeface="Geneva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ea typeface="Geneva"/>
                <a:cs typeface="Times New Roman" panose="02020603050405020304" pitchFamily="18" charset="0"/>
              </a:rPr>
              <a:t>Most </a:t>
            </a:r>
            <a:r>
              <a:rPr lang="en-US" dirty="0">
                <a:solidFill>
                  <a:srgbClr val="000000"/>
                </a:solidFill>
                <a:ea typeface="Geneva"/>
                <a:cs typeface="Times New Roman" panose="02020603050405020304" pitchFamily="18" charset="0"/>
              </a:rPr>
              <a:t>appropriate ‘category’, ‘type’, ‘geography’ are selected </a:t>
            </a:r>
            <a:r>
              <a:rPr lang="en-US" b="1" dirty="0">
                <a:solidFill>
                  <a:srgbClr val="FF0000"/>
                </a:solidFill>
              </a:rPr>
              <a:t>(-)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36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Geneva" charset="0"/>
              </a:rPr>
              <a:t>CAR 143913471 - CBS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F2EA39-9159-434A-ACB4-B5AFF46E5A0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6165" y="1192697"/>
            <a:ext cx="7583557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16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COMPETIVENESS: Customer Focus / Achieve Business Results / Flexibility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Assists customers as they address all aspects of the CAR – analysis, root cause statement, milestone, containment, verification, etc. </a:t>
            </a:r>
            <a:r>
              <a:rPr lang="en-US" sz="1600" b="1" dirty="0">
                <a:solidFill>
                  <a:srgbClr val="459D2D"/>
                </a:solidFill>
                <a:ea typeface="Geneva"/>
                <a:cs typeface="Times New Roman" panose="02020603050405020304" pitchFamily="18" charset="0"/>
              </a:rPr>
              <a:t>(+)</a:t>
            </a:r>
            <a:endParaRPr lang="en-US" sz="1600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Verifies CARs timely </a:t>
            </a:r>
            <a:r>
              <a:rPr lang="en-US" sz="1600" b="1" dirty="0">
                <a:solidFill>
                  <a:srgbClr val="459D2D"/>
                </a:solidFill>
                <a:ea typeface="Geneva"/>
                <a:cs typeface="Times New Roman" panose="02020603050405020304" pitchFamily="18" charset="0"/>
              </a:rPr>
              <a:t>(+)</a:t>
            </a:r>
            <a:endParaRPr lang="en-US" sz="1600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Analysis shows clear path to root cause and scope; stakeholders identified </a:t>
            </a:r>
            <a:r>
              <a:rPr lang="en-US" sz="1600" b="1" dirty="0" smtClean="0">
                <a:solidFill>
                  <a:srgbClr val="FF0000"/>
                </a:solidFill>
              </a:rPr>
              <a:t>(-)</a:t>
            </a:r>
            <a:endParaRPr lang="en-US" sz="1600" b="1" dirty="0">
              <a:solidFill>
                <a:srgbClr val="FF0000"/>
              </a:solidFill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Root cause statement is succinct, reasonable, complete </a:t>
            </a:r>
            <a:r>
              <a:rPr lang="en-US" sz="1600" b="1" dirty="0">
                <a:solidFill>
                  <a:srgbClr val="FF0000"/>
                </a:solidFill>
              </a:rPr>
              <a:t>(-)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 smtClean="0"/>
              <a:t>Corrective </a:t>
            </a:r>
            <a:r>
              <a:rPr lang="en-US" sz="1600" dirty="0"/>
              <a:t>actions fix the objective evidence and other problems found; address entire root cause and scope.  </a:t>
            </a:r>
            <a:r>
              <a:rPr lang="en-US" sz="1600" b="1" dirty="0">
                <a:solidFill>
                  <a:srgbClr val="459D2D"/>
                </a:solidFill>
                <a:ea typeface="Geneva"/>
                <a:cs typeface="Times New Roman" panose="02020603050405020304" pitchFamily="18" charset="0"/>
              </a:rPr>
              <a:t>(+)</a:t>
            </a:r>
            <a:endParaRPr lang="en-US" sz="1600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 smtClean="0"/>
              <a:t>Milestones </a:t>
            </a:r>
            <a:r>
              <a:rPr lang="en-US" sz="1600" dirty="0"/>
              <a:t>address containment &amp; owner’s verification; completed per milestone expectations</a:t>
            </a:r>
            <a:r>
              <a:rPr lang="en-US" sz="1600" b="1" dirty="0">
                <a:solidFill>
                  <a:srgbClr val="FF0000"/>
                </a:solidFill>
              </a:rPr>
              <a:t>(-)</a:t>
            </a:r>
            <a:endParaRPr lang="en-US" sz="1600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 smtClean="0"/>
              <a:t>Verification </a:t>
            </a:r>
            <a:r>
              <a:rPr lang="en-US" sz="1600" dirty="0"/>
              <a:t>per requirements </a:t>
            </a:r>
            <a:r>
              <a:rPr lang="en-US" sz="1600" b="1" dirty="0">
                <a:solidFill>
                  <a:srgbClr val="FF0000"/>
                </a:solidFill>
              </a:rPr>
              <a:t>(-)</a:t>
            </a:r>
            <a:endParaRPr lang="en-US" sz="1600" dirty="0"/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1600" b="1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COLLABORATION</a:t>
            </a:r>
            <a:r>
              <a:rPr lang="en-US" sz="16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: Leading &amp; Engaging / Teamwork / Communication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Provides pertinent feedback at appropriate times; shares information and keeps others informed </a:t>
            </a:r>
            <a:r>
              <a:rPr lang="en-US" sz="1600" b="1" dirty="0">
                <a:solidFill>
                  <a:srgbClr val="459D2D"/>
                </a:solidFill>
                <a:ea typeface="Geneva"/>
                <a:cs typeface="Times New Roman" panose="02020603050405020304" pitchFamily="18" charset="0"/>
              </a:rPr>
              <a:t>(+)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9214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ea typeface="ＭＳ Ｐゴシック" pitchFamily="34" charset="-128"/>
              </a:rPr>
              <a:t>CAR </a:t>
            </a:r>
            <a:r>
              <a:rPr lang="en-US" dirty="0"/>
              <a:t>143913094</a:t>
            </a:r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US" dirty="0">
                <a:latin typeface="Arial" pitchFamily="34" charset="0"/>
                <a:ea typeface="ＭＳ Ｐゴシック" pitchFamily="34" charset="-128"/>
              </a:rPr>
              <a:t>Exemplary</a:t>
            </a:r>
            <a:endParaRPr lang="en-US" dirty="0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3314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Presented by Jeff Lietz</a:t>
            </a:r>
          </a:p>
        </p:txBody>
      </p:sp>
    </p:spTree>
    <p:extLst>
      <p:ext uri="{BB962C8B-B14F-4D97-AF65-F5344CB8AC3E}">
        <p14:creationId xmlns:p14="http://schemas.microsoft.com/office/powerpoint/2010/main" val="398012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5F58F-3CE4-48B8-B001-375E07F29C5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Left Arrow Callout 3"/>
          <p:cNvSpPr/>
          <p:nvPr/>
        </p:nvSpPr>
        <p:spPr>
          <a:xfrm>
            <a:off x="5177332" y="1371600"/>
            <a:ext cx="3896330" cy="392722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8068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Clear requirement.</a:t>
            </a:r>
          </a:p>
        </p:txBody>
      </p:sp>
      <p:sp>
        <p:nvSpPr>
          <p:cNvPr id="7" name="Left Arrow Callout 6"/>
          <p:cNvSpPr/>
          <p:nvPr/>
        </p:nvSpPr>
        <p:spPr>
          <a:xfrm>
            <a:off x="5177332" y="2918109"/>
            <a:ext cx="3896330" cy="392722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8068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Accreditor due date and response date clearly stated.</a:t>
            </a:r>
          </a:p>
        </p:txBody>
      </p:sp>
      <p:sp>
        <p:nvSpPr>
          <p:cNvPr id="8" name="Left Arrow Callout 7"/>
          <p:cNvSpPr/>
          <p:nvPr/>
        </p:nvSpPr>
        <p:spPr>
          <a:xfrm>
            <a:off x="5177332" y="4004899"/>
            <a:ext cx="3896330" cy="392722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8068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Clear instructions to the CAR Owner.</a:t>
            </a:r>
          </a:p>
        </p:txBody>
      </p:sp>
      <p:sp>
        <p:nvSpPr>
          <p:cNvPr id="9" name="Left Arrow Callout 8"/>
          <p:cNvSpPr/>
          <p:nvPr/>
        </p:nvSpPr>
        <p:spPr>
          <a:xfrm>
            <a:off x="5177332" y="5205944"/>
            <a:ext cx="3896330" cy="392722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8068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Correct category.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32" y="64806"/>
            <a:ext cx="5067300" cy="603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23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5F58F-3CE4-48B8-B001-375E07F29C5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Left Arrow Callout 3"/>
          <p:cNvSpPr/>
          <p:nvPr/>
        </p:nvSpPr>
        <p:spPr>
          <a:xfrm>
            <a:off x="5159283" y="1677637"/>
            <a:ext cx="3896330" cy="392722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8068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Stakeholders identified in Analysis</a:t>
            </a:r>
          </a:p>
        </p:txBody>
      </p:sp>
      <p:sp>
        <p:nvSpPr>
          <p:cNvPr id="5" name="Left Arrow Callout 4"/>
          <p:cNvSpPr/>
          <p:nvPr/>
        </p:nvSpPr>
        <p:spPr>
          <a:xfrm>
            <a:off x="5159283" y="2118833"/>
            <a:ext cx="3896330" cy="392722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8068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Analysis of the nonconformance items.</a:t>
            </a:r>
          </a:p>
        </p:txBody>
      </p:sp>
      <p:sp>
        <p:nvSpPr>
          <p:cNvPr id="6" name="Left Arrow Callout 5"/>
          <p:cNvSpPr/>
          <p:nvPr/>
        </p:nvSpPr>
        <p:spPr>
          <a:xfrm>
            <a:off x="5159283" y="2549655"/>
            <a:ext cx="3896330" cy="392722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8068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Additional checks to determine scope.</a:t>
            </a:r>
          </a:p>
        </p:txBody>
      </p:sp>
      <p:sp>
        <p:nvSpPr>
          <p:cNvPr id="8" name="Left Arrow Callout 7"/>
          <p:cNvSpPr/>
          <p:nvPr/>
        </p:nvSpPr>
        <p:spPr>
          <a:xfrm>
            <a:off x="5159283" y="2983784"/>
            <a:ext cx="3896330" cy="392722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8068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Succinct root cause statement.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600" y="5344608"/>
            <a:ext cx="7148175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Good linkage from nonconformance through Analysis to Root Cause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952134"/>
            <a:ext cx="5006883" cy="3772633"/>
          </a:xfrm>
          <a:prstGeom prst="rect">
            <a:avLst/>
          </a:prstGeom>
        </p:spPr>
      </p:pic>
      <p:sp>
        <p:nvSpPr>
          <p:cNvPr id="12" name="Left Arrow Callout 11"/>
          <p:cNvSpPr/>
          <p:nvPr/>
        </p:nvSpPr>
        <p:spPr>
          <a:xfrm>
            <a:off x="5149304" y="4039688"/>
            <a:ext cx="3896330" cy="532311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8068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Correct alignment with Category, Industry, Type, and Geography</a:t>
            </a:r>
          </a:p>
        </p:txBody>
      </p:sp>
    </p:spTree>
    <p:extLst>
      <p:ext uri="{BB962C8B-B14F-4D97-AF65-F5344CB8AC3E}">
        <p14:creationId xmlns:p14="http://schemas.microsoft.com/office/powerpoint/2010/main" val="399720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5F58F-3CE4-48B8-B001-375E07F29C5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Left Arrow Callout 3"/>
          <p:cNvSpPr/>
          <p:nvPr/>
        </p:nvSpPr>
        <p:spPr>
          <a:xfrm>
            <a:off x="5158452" y="1202389"/>
            <a:ext cx="3896330" cy="392722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8068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Corrective Action Plan completely described in text.</a:t>
            </a:r>
          </a:p>
        </p:txBody>
      </p:sp>
      <p:sp>
        <p:nvSpPr>
          <p:cNvPr id="6" name="Left Arrow Callout 5"/>
          <p:cNvSpPr/>
          <p:nvPr/>
        </p:nvSpPr>
        <p:spPr>
          <a:xfrm>
            <a:off x="5158452" y="2725291"/>
            <a:ext cx="3896330" cy="392722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8068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All milestones correspond to each element of the corrective action plan.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1840" y="5679679"/>
            <a:ext cx="781496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CAR was completed in a timely manner within the planned timeframes.</a:t>
            </a:r>
          </a:p>
        </p:txBody>
      </p:sp>
      <p:sp>
        <p:nvSpPr>
          <p:cNvPr id="8" name="Left Arrow Callout 7"/>
          <p:cNvSpPr/>
          <p:nvPr/>
        </p:nvSpPr>
        <p:spPr>
          <a:xfrm>
            <a:off x="5158452" y="3606714"/>
            <a:ext cx="3896330" cy="392722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8068"/>
            </a:avLst>
          </a:prstGeom>
          <a:solidFill>
            <a:srgbClr val="FFC000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Effectiveness Indicator could have been more descriptive.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685800"/>
            <a:ext cx="5082252" cy="4537144"/>
          </a:xfrm>
          <a:prstGeom prst="rect">
            <a:avLst/>
          </a:prstGeom>
        </p:spPr>
      </p:pic>
      <p:sp>
        <p:nvSpPr>
          <p:cNvPr id="9" name="Left Arrow Callout 8"/>
          <p:cNvSpPr/>
          <p:nvPr/>
        </p:nvSpPr>
        <p:spPr>
          <a:xfrm>
            <a:off x="5158452" y="4487774"/>
            <a:ext cx="3896330" cy="392722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8068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Verification executed within reasonable timeframe and succinct.</a:t>
            </a:r>
          </a:p>
        </p:txBody>
      </p:sp>
    </p:spTree>
    <p:extLst>
      <p:ext uri="{BB962C8B-B14F-4D97-AF65-F5344CB8AC3E}">
        <p14:creationId xmlns:p14="http://schemas.microsoft.com/office/powerpoint/2010/main" val="75673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eaLnBrk="1" hangingPunct="1"/>
            <a:fld id="{D8F601E0-8679-4233-8D0A-8DA9A66787BC}" type="slidenum">
              <a:rPr lang="en-US"/>
              <a:pPr eaLnBrk="1" hangingPunct="1"/>
              <a:t>2</a:t>
            </a:fld>
            <a:endParaRPr lang="en-US"/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4006" y="96232"/>
            <a:ext cx="8229600" cy="489291"/>
          </a:xfrm>
        </p:spPr>
        <p:txBody>
          <a:bodyPr/>
          <a:lstStyle/>
          <a:p>
            <a:pPr marL="514350" indent="-514350" eaLnBrk="1" hangingPunct="1"/>
            <a:r>
              <a:rPr lang="en-US" sz="2000" dirty="0">
                <a:latin typeface="Arial" charset="0"/>
                <a:cs typeface="Arial" charset="0"/>
              </a:rPr>
              <a:t>CAR No. </a:t>
            </a:r>
            <a:r>
              <a:rPr lang="en-US" sz="2000" dirty="0" smtClean="0"/>
              <a:t>143913471 </a:t>
            </a:r>
            <a:r>
              <a:rPr lang="en-US" sz="2000" dirty="0" smtClean="0">
                <a:latin typeface="Arial" charset="0"/>
                <a:cs typeface="Arial" charset="0"/>
              </a:rPr>
              <a:t>(1) _Finding </a:t>
            </a:r>
            <a:endParaRPr lang="en-US" sz="2000" dirty="0">
              <a:latin typeface="Arial" charset="0"/>
              <a:cs typeface="Arial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05114" y="509381"/>
            <a:ext cx="5605161" cy="5690317"/>
            <a:chOff x="405114" y="509381"/>
            <a:chExt cx="5605161" cy="5690317"/>
          </a:xfrm>
        </p:grpSpPr>
        <p:pic>
          <p:nvPicPr>
            <p:cNvPr id="16" name="Picture 15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05114" y="509381"/>
              <a:ext cx="5486400" cy="4175125"/>
            </a:xfrm>
            <a:prstGeom prst="rect">
              <a:avLst/>
            </a:prstGeom>
          </p:spPr>
        </p:pic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739" y="4674982"/>
              <a:ext cx="5557536" cy="15247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9" name="Straight Connector 8"/>
          <p:cNvCxnSpPr/>
          <p:nvPr/>
        </p:nvCxnSpPr>
        <p:spPr>
          <a:xfrm>
            <a:off x="1783666" y="6151606"/>
            <a:ext cx="1706957" cy="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6"/>
          <p:cNvSpPr>
            <a:spLocks noChangeArrowheads="1"/>
          </p:cNvSpPr>
          <p:nvPr/>
        </p:nvSpPr>
        <p:spPr bwMode="auto">
          <a:xfrm>
            <a:off x="1697020" y="4782402"/>
            <a:ext cx="4019967" cy="95844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719473" y="2463696"/>
            <a:ext cx="3997514" cy="908763"/>
          </a:xfrm>
          <a:prstGeom prst="roundRect">
            <a:avLst/>
          </a:prstGeom>
          <a:noFill/>
          <a:ln w="19050">
            <a:solidFill>
              <a:srgbClr val="459D2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719473" y="4033732"/>
            <a:ext cx="3997514" cy="283827"/>
          </a:xfrm>
          <a:prstGeom prst="roundRect">
            <a:avLst/>
          </a:prstGeom>
          <a:noFill/>
          <a:ln w="19050">
            <a:solidFill>
              <a:srgbClr val="459D2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圆角矩形标注 3"/>
          <p:cNvSpPr/>
          <p:nvPr/>
        </p:nvSpPr>
        <p:spPr>
          <a:xfrm>
            <a:off x="6133030" y="2759049"/>
            <a:ext cx="2824787" cy="2833191"/>
          </a:xfrm>
          <a:prstGeom prst="wedgeRoundRectCallout">
            <a:avLst>
              <a:gd name="adj1" fmla="val -65934"/>
              <a:gd name="adj2" fmla="val 39365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Non-conformance</a:t>
            </a:r>
            <a:r>
              <a:rPr lang="en-US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repeat the requirements again, should identify  areas that disobeyed to requirements.</a:t>
            </a:r>
          </a:p>
          <a:p>
            <a:endParaRPr lang="en-US" sz="11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1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issue </a:t>
            </a:r>
            <a:r>
              <a:rPr lang="en-US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include : “</a:t>
            </a:r>
            <a:r>
              <a:rPr lang="en-US" sz="1100" dirty="0" smtClean="0">
                <a:solidFill>
                  <a:schemeClr val="tx1"/>
                </a:solidFill>
              </a:rPr>
              <a:t>the </a:t>
            </a:r>
            <a:r>
              <a:rPr lang="en-US" sz="1100" dirty="0">
                <a:solidFill>
                  <a:schemeClr val="tx1"/>
                </a:solidFill>
              </a:rPr>
              <a:t>stated goals of the Quality Policy </a:t>
            </a:r>
            <a:r>
              <a:rPr lang="en-US" sz="1100" dirty="0" smtClean="0">
                <a:solidFill>
                  <a:schemeClr val="tx1"/>
                </a:solidFill>
              </a:rPr>
              <a:t>have </a:t>
            </a:r>
            <a:r>
              <a:rPr lang="en-US" sz="1100" dirty="0">
                <a:solidFill>
                  <a:schemeClr val="tx1"/>
                </a:solidFill>
              </a:rPr>
              <a:t>not </a:t>
            </a:r>
            <a:r>
              <a:rPr lang="en-US" sz="1100" dirty="0" smtClean="0">
                <a:solidFill>
                  <a:schemeClr val="tx1"/>
                </a:solidFill>
              </a:rPr>
              <a:t>been discussed during </a:t>
            </a:r>
            <a:r>
              <a:rPr lang="en-US" sz="1100" dirty="0">
                <a:solidFill>
                  <a:schemeClr val="tx1"/>
                </a:solidFill>
              </a:rPr>
              <a:t>the annual Management Review in </a:t>
            </a:r>
            <a:r>
              <a:rPr lang="en-US" sz="1100" dirty="0" smtClean="0">
                <a:solidFill>
                  <a:schemeClr val="tx1"/>
                </a:solidFill>
              </a:rPr>
              <a:t>past  years</a:t>
            </a:r>
            <a:r>
              <a:rPr lang="en-US" sz="1100" dirty="0">
                <a:solidFill>
                  <a:schemeClr val="tx1"/>
                </a:solidFill>
              </a:rPr>
              <a:t>;</a:t>
            </a:r>
            <a:r>
              <a:rPr lang="en-US" sz="1100" dirty="0" smtClean="0">
                <a:solidFill>
                  <a:schemeClr val="tx1"/>
                </a:solidFill>
              </a:rPr>
              <a:t> did </a:t>
            </a:r>
            <a:r>
              <a:rPr lang="en-US" sz="1100" dirty="0">
                <a:solidFill>
                  <a:schemeClr val="tx1"/>
                </a:solidFill>
              </a:rPr>
              <a:t>not specifically discuss the </a:t>
            </a:r>
            <a:r>
              <a:rPr lang="en-US" sz="1100" dirty="0" smtClean="0">
                <a:solidFill>
                  <a:schemeClr val="tx1"/>
                </a:solidFill>
              </a:rPr>
              <a:t>goals…….”(referring to following “Analysis” part</a:t>
            </a:r>
            <a:r>
              <a:rPr lang="en-US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). </a:t>
            </a:r>
          </a:p>
          <a:p>
            <a:endParaRPr lang="en-US" sz="11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1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NC </a:t>
            </a:r>
            <a:r>
              <a:rPr lang="en-US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-“No measurable goals for annual MR ”  whether means lacking overall objectives- to be confirmed.</a:t>
            </a:r>
            <a:endParaRPr lang="en-US" sz="11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圆角矩形标注 3"/>
          <p:cNvSpPr/>
          <p:nvPr/>
        </p:nvSpPr>
        <p:spPr>
          <a:xfrm>
            <a:off x="3490623" y="6199698"/>
            <a:ext cx="4840577" cy="575623"/>
          </a:xfrm>
          <a:prstGeom prst="wedgeRoundRectCallout">
            <a:avLst>
              <a:gd name="adj1" fmla="val -57580"/>
              <a:gd name="adj2" fmla="val -51851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Objective Evidence </a:t>
            </a:r>
            <a:r>
              <a:rPr lang="en-US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 should be </a:t>
            </a:r>
            <a:r>
              <a:rPr lang="en-US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more complete and </a:t>
            </a:r>
            <a:r>
              <a:rPr lang="en-US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clear with the facts.  ( </a:t>
            </a:r>
            <a:r>
              <a:rPr lang="en-US" sz="11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eg</a:t>
            </a:r>
            <a:r>
              <a:rPr lang="en-US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the date of MR meeting, the contents of minutes reviewed. ).</a:t>
            </a:r>
            <a:endParaRPr lang="en-US" sz="11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38463" y="1098120"/>
            <a:ext cx="609600" cy="1524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804958" y="5959694"/>
            <a:ext cx="3015398" cy="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90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Geneva" charset="0"/>
              </a:rPr>
              <a:t>Study for CAR#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Geneva" charset="0"/>
              </a:rPr>
              <a:t>143913473 by Tony Hsu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88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 143913473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AE26D-2D88-344F-945E-F2B96DB8666E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3" y="966788"/>
            <a:ext cx="7229475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圆角矩形标注 4"/>
          <p:cNvSpPr/>
          <p:nvPr/>
        </p:nvSpPr>
        <p:spPr>
          <a:xfrm>
            <a:off x="2286628" y="5904505"/>
            <a:ext cx="5343186" cy="705165"/>
          </a:xfrm>
          <a:prstGeom prst="wedgeRoundRectCallout">
            <a:avLst>
              <a:gd name="adj1" fmla="val 51532"/>
              <a:gd name="adj2" fmla="val -167804"/>
              <a:gd name="adj3" fmla="val 16667"/>
            </a:avLst>
          </a:prstGeom>
          <a:solidFill>
            <a:srgbClr val="93C64E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/>
              <a:t>The Non-Conformance did not specify which ISO 17025 clause 5.4.7 related. However, we could know the key words</a:t>
            </a:r>
            <a:endParaRPr lang="en-US" sz="1200" dirty="0">
              <a:solidFill>
                <a:prstClr val="white"/>
              </a:solidFill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87166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143913473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F2EA39-9159-434A-ACB4-B5AFF46E5A08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3" y="1395413"/>
            <a:ext cx="7077075" cy="4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圆角矩形 2"/>
          <p:cNvSpPr/>
          <p:nvPr/>
        </p:nvSpPr>
        <p:spPr>
          <a:xfrm>
            <a:off x="2753833" y="3104705"/>
            <a:ext cx="5291617" cy="69111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7" name="圆角矩形标注 4"/>
          <p:cNvSpPr/>
          <p:nvPr/>
        </p:nvSpPr>
        <p:spPr>
          <a:xfrm>
            <a:off x="5151540" y="963890"/>
            <a:ext cx="3713389" cy="705165"/>
          </a:xfrm>
          <a:prstGeom prst="wedgeRoundRectCallout">
            <a:avLst>
              <a:gd name="adj1" fmla="val 22591"/>
              <a:gd name="adj2" fmla="val 157216"/>
              <a:gd name="adj3" fmla="val 16667"/>
            </a:avLst>
          </a:prstGeom>
          <a:solidFill>
            <a:srgbClr val="93C64E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/>
              <a:t>Explain the policy &amp; practice for test report deliver to customer via email or FTP.</a:t>
            </a:r>
            <a:endParaRPr lang="en-US" sz="1200" dirty="0">
              <a:solidFill>
                <a:prstClr val="white"/>
              </a:solidFill>
              <a:ea typeface="Times New Roman"/>
              <a:cs typeface="Times New Roman"/>
            </a:endParaRPr>
          </a:p>
        </p:txBody>
      </p:sp>
      <p:sp>
        <p:nvSpPr>
          <p:cNvPr id="8" name="圆角矩形标注 4"/>
          <p:cNvSpPr/>
          <p:nvPr/>
        </p:nvSpPr>
        <p:spPr>
          <a:xfrm>
            <a:off x="5151539" y="4073246"/>
            <a:ext cx="3713389" cy="705165"/>
          </a:xfrm>
          <a:prstGeom prst="wedgeRoundRectCallout">
            <a:avLst>
              <a:gd name="adj1" fmla="val 27069"/>
              <a:gd name="adj2" fmla="val -88655"/>
              <a:gd name="adj3" fmla="val 16667"/>
            </a:avLst>
          </a:prstGeom>
          <a:solidFill>
            <a:srgbClr val="93C64E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/>
              <a:t>Analysis clearly identify for auditor’s concerns and save face for operation (Policy and practice are good but …).</a:t>
            </a:r>
            <a:endParaRPr lang="en-US" sz="1200" dirty="0">
              <a:solidFill>
                <a:prstClr val="white"/>
              </a:solidFill>
              <a:ea typeface="Times New Roman"/>
              <a:cs typeface="Times New Roman"/>
            </a:endParaRPr>
          </a:p>
        </p:txBody>
      </p:sp>
      <p:sp>
        <p:nvSpPr>
          <p:cNvPr id="9" name="圆角矩形 2"/>
          <p:cNvSpPr/>
          <p:nvPr/>
        </p:nvSpPr>
        <p:spPr>
          <a:xfrm>
            <a:off x="2811233" y="2422566"/>
            <a:ext cx="5291617" cy="44503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8430" y="5946609"/>
            <a:ext cx="7783304" cy="800219"/>
          </a:xfrm>
          <a:prstGeom prst="rect">
            <a:avLst/>
          </a:prstGeom>
          <a:solidFill>
            <a:srgbClr val="FFFF00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Wingdings" pitchFamily="2" charset="2"/>
              <a:buChar char="§"/>
              <a:tabLst>
                <a:tab pos="57150" algn="l"/>
              </a:tabLst>
            </a:pPr>
            <a:r>
              <a:rPr lang="en-US" sz="1200" b="1" dirty="0">
                <a:solidFill>
                  <a:srgbClr val="0000FF"/>
                </a:solidFill>
              </a:rPr>
              <a:t>(T) Most appropriate ‘category’, ‘type’, ‘geography’ are selected – Excellent</a:t>
            </a:r>
            <a:endParaRPr lang="en-US" sz="1200" b="1" dirty="0" smtClean="0">
              <a:solidFill>
                <a:srgbClr val="0000FF"/>
              </a:solidFill>
            </a:endParaRPr>
          </a:p>
          <a:p>
            <a:pPr marL="171450" indent="-171450">
              <a:spcBef>
                <a:spcPts val="600"/>
              </a:spcBef>
              <a:buFont typeface="Wingdings" pitchFamily="2" charset="2"/>
              <a:buChar char="§"/>
              <a:tabLst>
                <a:tab pos="57150" algn="l"/>
              </a:tabLst>
            </a:pPr>
            <a:r>
              <a:rPr lang="en-US" sz="1200" b="1" dirty="0">
                <a:solidFill>
                  <a:srgbClr val="0000FF"/>
                </a:solidFill>
              </a:rPr>
              <a:t>(C) Analysis shows clear path to root cause and scope; stakeholders identified – Excellent</a:t>
            </a:r>
            <a:endParaRPr lang="en-US" sz="1200" b="1" dirty="0" smtClean="0">
              <a:solidFill>
                <a:srgbClr val="0000FF"/>
              </a:solidFill>
            </a:endParaRPr>
          </a:p>
          <a:p>
            <a:pPr marL="171450" indent="-171450">
              <a:spcBef>
                <a:spcPts val="600"/>
              </a:spcBef>
              <a:buFont typeface="Wingdings" pitchFamily="2" charset="2"/>
              <a:buChar char="§"/>
              <a:tabLst>
                <a:tab pos="57150" algn="l"/>
              </a:tabLst>
            </a:pPr>
            <a:r>
              <a:rPr lang="en-US" sz="1200" b="1" dirty="0">
                <a:solidFill>
                  <a:srgbClr val="0000FF"/>
                </a:solidFill>
              </a:rPr>
              <a:t>(C) Root cause statement is succinct, reasonable, complete (Shows ‘N/A’ for observations</a:t>
            </a:r>
            <a:r>
              <a:rPr lang="en-US" sz="1200" b="1" dirty="0" smtClean="0">
                <a:solidFill>
                  <a:srgbClr val="0000FF"/>
                </a:solidFill>
              </a:rPr>
              <a:t>) – Moderate </a:t>
            </a:r>
          </a:p>
        </p:txBody>
      </p:sp>
    </p:spTree>
    <p:extLst>
      <p:ext uri="{BB962C8B-B14F-4D97-AF65-F5344CB8AC3E}">
        <p14:creationId xmlns:p14="http://schemas.microsoft.com/office/powerpoint/2010/main" val="1203909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143913473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F2EA39-9159-434A-ACB4-B5AFF46E5A08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1938338"/>
            <a:ext cx="6934200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圆角矩形 2"/>
          <p:cNvSpPr/>
          <p:nvPr/>
        </p:nvSpPr>
        <p:spPr>
          <a:xfrm>
            <a:off x="3786986" y="2876451"/>
            <a:ext cx="3456961" cy="22300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7" name="圆角矩形标注 4"/>
          <p:cNvSpPr/>
          <p:nvPr/>
        </p:nvSpPr>
        <p:spPr>
          <a:xfrm>
            <a:off x="2980706" y="4914297"/>
            <a:ext cx="4519669" cy="705165"/>
          </a:xfrm>
          <a:prstGeom prst="wedgeRoundRectCallout">
            <a:avLst>
              <a:gd name="adj1" fmla="val 24830"/>
              <a:gd name="adj2" fmla="val -309266"/>
              <a:gd name="adj3" fmla="val 16667"/>
            </a:avLst>
          </a:prstGeom>
          <a:solidFill>
            <a:srgbClr val="93C64E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FF0000"/>
                </a:solidFill>
              </a:rPr>
              <a:t>See Milestone 2, the sentence did not includes “an alternate method is requested”.</a:t>
            </a:r>
            <a:endParaRPr lang="en-US" sz="1200" dirty="0">
              <a:solidFill>
                <a:srgbClr val="FF0000"/>
              </a:solidFill>
              <a:ea typeface="Times New Roman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8430" y="5934734"/>
            <a:ext cx="7783304" cy="723275"/>
          </a:xfrm>
          <a:prstGeom prst="rect">
            <a:avLst/>
          </a:prstGeom>
          <a:solidFill>
            <a:srgbClr val="FFFF00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Wingdings" pitchFamily="2" charset="2"/>
              <a:buChar char="§"/>
              <a:tabLst>
                <a:tab pos="57150" algn="l"/>
              </a:tabLst>
            </a:pPr>
            <a:r>
              <a:rPr lang="en-US" sz="1200" b="1" dirty="0">
                <a:solidFill>
                  <a:srgbClr val="0000FF"/>
                </a:solidFill>
              </a:rPr>
              <a:t>(C) Corrective actions fix the objective evidence and other problems found; address entire root cause and scope. </a:t>
            </a:r>
            <a:r>
              <a:rPr lang="en-US" sz="1200" b="1" dirty="0" smtClean="0">
                <a:solidFill>
                  <a:srgbClr val="0000FF"/>
                </a:solidFill>
              </a:rPr>
              <a:t> - Moderate</a:t>
            </a:r>
          </a:p>
          <a:p>
            <a:pPr marL="171450" indent="-171450">
              <a:spcBef>
                <a:spcPts val="600"/>
              </a:spcBef>
              <a:buFont typeface="Wingdings" pitchFamily="2" charset="2"/>
              <a:buChar char="§"/>
              <a:tabLst>
                <a:tab pos="57150" algn="l"/>
              </a:tabLst>
            </a:pPr>
            <a:r>
              <a:rPr lang="en-US" sz="1200" b="1" dirty="0" smtClean="0">
                <a:solidFill>
                  <a:srgbClr val="0000FF"/>
                </a:solidFill>
              </a:rPr>
              <a:t>(</a:t>
            </a:r>
            <a:r>
              <a:rPr lang="en-US" sz="1200" b="1" dirty="0">
                <a:solidFill>
                  <a:srgbClr val="0000FF"/>
                </a:solidFill>
              </a:rPr>
              <a:t>C) Milestones address containment &amp; owner’s </a:t>
            </a:r>
            <a:r>
              <a:rPr lang="en-US" sz="1200" b="1" dirty="0" smtClean="0">
                <a:solidFill>
                  <a:srgbClr val="0000FF"/>
                </a:solidFill>
              </a:rPr>
              <a:t>verification</a:t>
            </a:r>
            <a:r>
              <a:rPr lang="en-US" sz="1200" b="1" dirty="0">
                <a:solidFill>
                  <a:srgbClr val="0000FF"/>
                </a:solidFill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</a:rPr>
              <a:t>– Moderate</a:t>
            </a:r>
          </a:p>
        </p:txBody>
      </p:sp>
    </p:spTree>
    <p:extLst>
      <p:ext uri="{BB962C8B-B14F-4D97-AF65-F5344CB8AC3E}">
        <p14:creationId xmlns:p14="http://schemas.microsoft.com/office/powerpoint/2010/main" val="150256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</a:t>
            </a:r>
            <a:r>
              <a:rPr lang="en-US" dirty="0" smtClean="0"/>
              <a:t>143913473 – Milestone 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F2EA39-9159-434A-ACB4-B5AFF46E5A08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1500188"/>
            <a:ext cx="7172325" cy="385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28430" y="5934734"/>
            <a:ext cx="7783304" cy="276999"/>
          </a:xfrm>
          <a:prstGeom prst="rect">
            <a:avLst/>
          </a:prstGeom>
          <a:solidFill>
            <a:srgbClr val="FFFF00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Wingdings" pitchFamily="2" charset="2"/>
              <a:buChar char="§"/>
              <a:tabLst>
                <a:tab pos="57150" algn="l"/>
              </a:tabLst>
            </a:pPr>
            <a:r>
              <a:rPr lang="en-US" sz="1200" b="1" dirty="0" smtClean="0">
                <a:solidFill>
                  <a:srgbClr val="0000FF"/>
                </a:solidFill>
              </a:rPr>
              <a:t>(C) Milestones completed per milestone expectations - Moderate</a:t>
            </a:r>
            <a:endParaRPr lang="en-US" sz="1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04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143913473 – Milestone 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F2EA39-9159-434A-ACB4-B5AFF46E5A08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123950"/>
            <a:ext cx="8210550" cy="461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圆角矩形 2"/>
          <p:cNvSpPr/>
          <p:nvPr/>
        </p:nvSpPr>
        <p:spPr>
          <a:xfrm>
            <a:off x="596335" y="3081694"/>
            <a:ext cx="7803385" cy="62906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6" name="圆角矩形标注 4"/>
          <p:cNvSpPr/>
          <p:nvPr/>
        </p:nvSpPr>
        <p:spPr>
          <a:xfrm>
            <a:off x="3334089" y="4721858"/>
            <a:ext cx="5343186" cy="705165"/>
          </a:xfrm>
          <a:prstGeom prst="wedgeRoundRectCallout">
            <a:avLst>
              <a:gd name="adj1" fmla="val -29590"/>
              <a:gd name="adj2" fmla="val -142544"/>
              <a:gd name="adj3" fmla="val 16667"/>
            </a:avLst>
          </a:prstGeom>
          <a:solidFill>
            <a:srgbClr val="93C64E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In the future this notice will be include in our quote information.</a:t>
            </a:r>
            <a:endParaRPr lang="en-US" sz="1200" dirty="0">
              <a:solidFill>
                <a:prstClr val="white"/>
              </a:solidFill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7160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143913473 – Milestone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F2EA39-9159-434A-ACB4-B5AFF46E5A08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876743"/>
            <a:ext cx="7124700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56" y="5141285"/>
            <a:ext cx="623887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圆角矩形标注 4"/>
          <p:cNvSpPr/>
          <p:nvPr/>
        </p:nvSpPr>
        <p:spPr>
          <a:xfrm>
            <a:off x="6886279" y="5011386"/>
            <a:ext cx="2066335" cy="1404087"/>
          </a:xfrm>
          <a:prstGeom prst="wedgeRoundRectCallout">
            <a:avLst>
              <a:gd name="adj1" fmla="val -105721"/>
              <a:gd name="adj2" fmla="val 3571"/>
              <a:gd name="adj3" fmla="val 16667"/>
            </a:avLst>
          </a:prstGeom>
          <a:solidFill>
            <a:srgbClr val="93C64E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FF0000"/>
                </a:solidFill>
                <a:ea typeface="Times New Roman"/>
                <a:cs typeface="Times New Roman"/>
              </a:rPr>
              <a:t>The statement did not mention “option” or “alternative method” other than email to meet confidential policy.</a:t>
            </a:r>
            <a:endParaRPr lang="en-US" sz="1400" dirty="0">
              <a:solidFill>
                <a:srgbClr val="FF0000"/>
              </a:solidFill>
              <a:ea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3496" y="6276975"/>
            <a:ext cx="5512035" cy="276999"/>
          </a:xfrm>
          <a:prstGeom prst="rect">
            <a:avLst/>
          </a:prstGeom>
          <a:solidFill>
            <a:srgbClr val="FFFF00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Wingdings" pitchFamily="2" charset="2"/>
              <a:buChar char="§"/>
              <a:tabLst>
                <a:tab pos="57150" algn="l"/>
              </a:tabLst>
            </a:pPr>
            <a:r>
              <a:rPr lang="en-US" sz="1200" b="1" dirty="0" smtClean="0">
                <a:solidFill>
                  <a:srgbClr val="0000FF"/>
                </a:solidFill>
              </a:rPr>
              <a:t>(C) Milestones completed per milestone expectations – Need Improve</a:t>
            </a:r>
            <a:endParaRPr lang="en-US" sz="1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99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143913473 – Milestone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F2EA39-9159-434A-ACB4-B5AFF46E5A08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966788"/>
            <a:ext cx="6991350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28430" y="5934734"/>
            <a:ext cx="7783304" cy="276999"/>
          </a:xfrm>
          <a:prstGeom prst="rect">
            <a:avLst/>
          </a:prstGeom>
          <a:solidFill>
            <a:srgbClr val="FFFF00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Wingdings" pitchFamily="2" charset="2"/>
              <a:buChar char="§"/>
              <a:tabLst>
                <a:tab pos="57150" algn="l"/>
              </a:tabLst>
            </a:pPr>
            <a:r>
              <a:rPr lang="en-US" sz="1200" b="1" dirty="0" smtClean="0">
                <a:solidFill>
                  <a:srgbClr val="0000FF"/>
                </a:solidFill>
              </a:rPr>
              <a:t>(C) Milestones completed per milestone expectations - Moderate</a:t>
            </a:r>
            <a:endParaRPr lang="en-US" sz="1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549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</a:t>
            </a:r>
            <a:r>
              <a:rPr lang="en-US" dirty="0" smtClean="0"/>
              <a:t>143913473 – History Study 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F2EA39-9159-434A-ACB4-B5AFF46E5A08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176338"/>
            <a:ext cx="6858000" cy="450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圆角矩形 2"/>
          <p:cNvSpPr/>
          <p:nvPr/>
        </p:nvSpPr>
        <p:spPr>
          <a:xfrm>
            <a:off x="1143000" y="2018805"/>
            <a:ext cx="6858000" cy="366285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7" name="圆角矩形标注 4"/>
          <p:cNvSpPr/>
          <p:nvPr/>
        </p:nvSpPr>
        <p:spPr>
          <a:xfrm>
            <a:off x="5965000" y="1065055"/>
            <a:ext cx="3179000" cy="705165"/>
          </a:xfrm>
          <a:prstGeom prst="wedgeRoundRectCallout">
            <a:avLst>
              <a:gd name="adj1" fmla="val -23240"/>
              <a:gd name="adj2" fmla="val 89855"/>
              <a:gd name="adj3" fmla="val 16667"/>
            </a:avLst>
          </a:prstGeom>
          <a:solidFill>
            <a:srgbClr val="93C64E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/>
              <a:t>The comment shows communication for supporting the CAR Owner and clarify the action CAR  Owner needed.</a:t>
            </a:r>
            <a:endParaRPr lang="en-US" sz="1200" dirty="0">
              <a:solidFill>
                <a:prstClr val="white"/>
              </a:solidFill>
              <a:ea typeface="Times New Roman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8430" y="5934734"/>
            <a:ext cx="7783304" cy="276999"/>
          </a:xfrm>
          <a:prstGeom prst="rect">
            <a:avLst/>
          </a:prstGeom>
          <a:solidFill>
            <a:srgbClr val="FFFF00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Wingdings" pitchFamily="2" charset="2"/>
              <a:buChar char="§"/>
              <a:tabLst>
                <a:tab pos="57150" algn="l"/>
              </a:tabLst>
            </a:pPr>
            <a:r>
              <a:rPr lang="en-US" sz="1200" b="1" dirty="0">
                <a:solidFill>
                  <a:srgbClr val="0000FF"/>
                </a:solidFill>
              </a:rPr>
              <a:t>(L) Referenced communications are attached as </a:t>
            </a:r>
            <a:r>
              <a:rPr lang="en-US" sz="1200" b="1" dirty="0" smtClean="0">
                <a:solidFill>
                  <a:srgbClr val="0000FF"/>
                </a:solidFill>
              </a:rPr>
              <a:t>needed – Excellent</a:t>
            </a:r>
          </a:p>
        </p:txBody>
      </p:sp>
    </p:spTree>
    <p:extLst>
      <p:ext uri="{BB962C8B-B14F-4D97-AF65-F5344CB8AC3E}">
        <p14:creationId xmlns:p14="http://schemas.microsoft.com/office/powerpoint/2010/main" val="135905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</a:t>
            </a:r>
            <a:r>
              <a:rPr lang="en-US" dirty="0" smtClean="0"/>
              <a:t>143913473 – </a:t>
            </a:r>
            <a:r>
              <a:rPr lang="en-US" dirty="0"/>
              <a:t>History Study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F2EA39-9159-434A-ACB4-B5AFF46E5A08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1668392"/>
            <a:ext cx="68961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3581622"/>
            <a:ext cx="6896100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圆角矩形标注 4"/>
          <p:cNvSpPr/>
          <p:nvPr/>
        </p:nvSpPr>
        <p:spPr>
          <a:xfrm>
            <a:off x="1903638" y="4972037"/>
            <a:ext cx="4853421" cy="705165"/>
          </a:xfrm>
          <a:prstGeom prst="wedgeRoundRectCallout">
            <a:avLst>
              <a:gd name="adj1" fmla="val -16516"/>
              <a:gd name="adj2" fmla="val -110547"/>
              <a:gd name="adj3" fmla="val 16667"/>
            </a:avLst>
          </a:prstGeom>
          <a:solidFill>
            <a:srgbClr val="93C64E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/>
              <a:t>The CAR initiated on Jul 2 and closed on Aug 7, only for 36 days. No extensions, no overdue, no escalated. Excellent!</a:t>
            </a:r>
            <a:endParaRPr lang="en-US" sz="1200" dirty="0">
              <a:solidFill>
                <a:prstClr val="white"/>
              </a:solidFill>
              <a:ea typeface="Times New Roman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8430" y="5934734"/>
            <a:ext cx="7783304" cy="538609"/>
          </a:xfrm>
          <a:prstGeom prst="rect">
            <a:avLst/>
          </a:prstGeom>
          <a:solidFill>
            <a:srgbClr val="FFFF00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Wingdings" pitchFamily="2" charset="2"/>
              <a:buChar char="§"/>
              <a:tabLst>
                <a:tab pos="57150" algn="l"/>
              </a:tabLst>
            </a:pPr>
            <a:r>
              <a:rPr lang="en-US" sz="1200" b="1" dirty="0">
                <a:solidFill>
                  <a:srgbClr val="0000FF"/>
                </a:solidFill>
              </a:rPr>
              <a:t>(T) Acts on CARs within required timeframe – Excellent</a:t>
            </a:r>
            <a:endParaRPr lang="en-US" sz="1200" b="1" dirty="0" smtClean="0">
              <a:solidFill>
                <a:srgbClr val="0000FF"/>
              </a:solidFill>
            </a:endParaRPr>
          </a:p>
          <a:p>
            <a:pPr marL="171450" indent="-171450">
              <a:spcBef>
                <a:spcPts val="600"/>
              </a:spcBef>
              <a:buFont typeface="Wingdings" pitchFamily="2" charset="2"/>
              <a:buChar char="§"/>
              <a:tabLst>
                <a:tab pos="57150" algn="l"/>
              </a:tabLst>
            </a:pPr>
            <a:r>
              <a:rPr lang="en-US" sz="1200" b="1" dirty="0">
                <a:solidFill>
                  <a:srgbClr val="0000FF"/>
                </a:solidFill>
              </a:rPr>
              <a:t>(C) </a:t>
            </a:r>
            <a:r>
              <a:rPr lang="en-US" sz="1200" b="1" dirty="0" smtClean="0">
                <a:solidFill>
                  <a:srgbClr val="0000FF"/>
                </a:solidFill>
              </a:rPr>
              <a:t>No Extensions, No overdue, No escalated, No </a:t>
            </a:r>
            <a:r>
              <a:rPr lang="en-US" sz="1200" b="1" dirty="0">
                <a:solidFill>
                  <a:srgbClr val="0000FF"/>
                </a:solidFill>
              </a:rPr>
              <a:t>disputed – Excellent</a:t>
            </a:r>
            <a:endParaRPr lang="en-US" sz="1200" b="1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36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eaLnBrk="1" hangingPunct="1"/>
            <a:fld id="{D8F601E0-8679-4233-8D0A-8DA9A66787BC}" type="slidenum">
              <a:rPr lang="en-US"/>
              <a:pPr eaLnBrk="1" hangingPunct="1"/>
              <a:t>3</a:t>
            </a:fld>
            <a:endParaRPr lang="en-US"/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4006" y="96232"/>
            <a:ext cx="8229600" cy="489291"/>
          </a:xfrm>
        </p:spPr>
        <p:txBody>
          <a:bodyPr/>
          <a:lstStyle/>
          <a:p>
            <a:pPr marL="514350" indent="-514350" eaLnBrk="1" hangingPunct="1"/>
            <a:r>
              <a:rPr lang="en-US" sz="2000" dirty="0">
                <a:latin typeface="Arial" charset="0"/>
                <a:cs typeface="Arial" charset="0"/>
              </a:rPr>
              <a:t>CAR No. </a:t>
            </a:r>
            <a:r>
              <a:rPr lang="en-US" sz="2000" dirty="0" smtClean="0"/>
              <a:t>143913471 </a:t>
            </a:r>
            <a:r>
              <a:rPr lang="en-US" sz="2000" dirty="0" smtClean="0">
                <a:latin typeface="Arial" charset="0"/>
                <a:cs typeface="Arial" charset="0"/>
              </a:rPr>
              <a:t>(2)</a:t>
            </a:r>
            <a:endParaRPr lang="en-US" sz="2000" dirty="0">
              <a:latin typeface="Arial" charset="0"/>
              <a:cs typeface="Arial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33030" y="3085121"/>
            <a:ext cx="312738" cy="287338"/>
          </a:xfrm>
          <a:prstGeom prst="ellipse">
            <a:avLst/>
          </a:prstGeom>
          <a:solidFill>
            <a:srgbClr val="C1003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1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904732" y="740767"/>
            <a:ext cx="5788670" cy="4973708"/>
            <a:chOff x="1038225" y="1851492"/>
            <a:chExt cx="5788670" cy="491125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543"/>
            <a:stretch/>
          </p:blipFill>
          <p:spPr bwMode="auto">
            <a:xfrm>
              <a:off x="1038225" y="1851492"/>
              <a:ext cx="5600700" cy="42339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536" b="37570"/>
            <a:stretch/>
          </p:blipFill>
          <p:spPr bwMode="auto">
            <a:xfrm>
              <a:off x="1083320" y="5972175"/>
              <a:ext cx="5743575" cy="790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" name="圆角矩形标注 3"/>
          <p:cNvSpPr/>
          <p:nvPr/>
        </p:nvSpPr>
        <p:spPr>
          <a:xfrm>
            <a:off x="1653175" y="5912588"/>
            <a:ext cx="4636224" cy="729512"/>
          </a:xfrm>
          <a:prstGeom prst="wedgeRoundRectCallout">
            <a:avLst>
              <a:gd name="adj1" fmla="val -49392"/>
              <a:gd name="adj2" fmla="val -142357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1003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Standard Category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was not </a:t>
            </a:r>
            <a:r>
              <a:rPr lang="en-US" sz="1200" i="1" dirty="0" smtClean="0">
                <a:solidFill>
                  <a:schemeClr val="tx1"/>
                </a:solidFill>
              </a:rPr>
              <a:t>appropriate selected ,</a:t>
            </a:r>
          </a:p>
          <a:p>
            <a:r>
              <a:rPr lang="en-US" sz="1200" i="1" dirty="0" smtClean="0">
                <a:solidFill>
                  <a:schemeClr val="tx1"/>
                </a:solidFill>
              </a:rPr>
              <a:t>should be related to 4.2 Management System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41601" y="1036204"/>
            <a:ext cx="1816283" cy="0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030283" y="1527756"/>
            <a:ext cx="1450523" cy="0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046185" y="1966506"/>
            <a:ext cx="2613802" cy="0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030283" y="4264433"/>
            <a:ext cx="1927601" cy="0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30283" y="4754329"/>
            <a:ext cx="4734411" cy="0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Rounded Rectangle 6"/>
          <p:cNvSpPr>
            <a:spLocks noChangeArrowheads="1"/>
          </p:cNvSpPr>
          <p:nvPr/>
        </p:nvSpPr>
        <p:spPr bwMode="auto">
          <a:xfrm>
            <a:off x="939307" y="4915016"/>
            <a:ext cx="2720680" cy="305335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圆角矩形标注 3"/>
          <p:cNvSpPr/>
          <p:nvPr/>
        </p:nvSpPr>
        <p:spPr>
          <a:xfrm>
            <a:off x="6826894" y="1860606"/>
            <a:ext cx="2317106" cy="1304257"/>
          </a:xfrm>
          <a:prstGeom prst="wedgeRoundRectCallout">
            <a:avLst>
              <a:gd name="adj1" fmla="val -78367"/>
              <a:gd name="adj2" fmla="val 28720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96C547">
                <a:alpha val="80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>
                <a:solidFill>
                  <a:schemeClr val="bg1"/>
                </a:solidFill>
              </a:rPr>
              <a:t>The reminder  to owner is </a:t>
            </a:r>
            <a:r>
              <a: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very clear, </a:t>
            </a:r>
            <a:r>
              <a:rPr 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easily </a:t>
            </a:r>
            <a:r>
              <a: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identify the different response due </a:t>
            </a:r>
            <a:r>
              <a:rPr 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date requirement </a:t>
            </a:r>
            <a:r>
              <a: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for  UL internal and for  </a:t>
            </a:r>
            <a:r>
              <a:rPr 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accreditor(SCC</a:t>
            </a:r>
            <a:r>
              <a: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90499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143913473 </a:t>
            </a:r>
            <a:r>
              <a:rPr lang="en-US" dirty="0" smtClean="0"/>
              <a:t>– CBS Check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F2EA39-9159-434A-ACB4-B5AFF46E5A08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400654"/>
              </p:ext>
            </p:extLst>
          </p:nvPr>
        </p:nvGraphicFramePr>
        <p:xfrm>
          <a:off x="692150" y="1150018"/>
          <a:ext cx="7759700" cy="4557963"/>
        </p:xfrm>
        <a:graphic>
          <a:graphicData uri="http://schemas.openxmlformats.org/drawingml/2006/table">
            <a:tbl>
              <a:tblPr/>
              <a:tblGrid>
                <a:gridCol w="3238500"/>
                <a:gridCol w="1130300"/>
                <a:gridCol w="1130300"/>
                <a:gridCol w="1130300"/>
                <a:gridCol w="11303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CBS Requirements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Excellent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Moderate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Need Improve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7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(C) Extensions are within requirement (&lt;30 days, 3 or less)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07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(T) Most appropriate ‘category’, ‘type’, ‘geography’ are selected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0780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(P) Facilitates the handling of disputed CARs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0780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(T) Acts on CARs within required timeframe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(C) Analysis shows clear path to root cause and scope; stakeholders identified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421638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(C) Root cause statement is succinct, reasonable, complete (Shows ‘N/A’ for observations)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(C) Corrective actions fix the objective evidence and other problems found; address entire root cause and scope.  For observations, they do not go beyond fixing the objective evidence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3937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(C) Milestones address containment &amp; owner’s verification; completed per milestone expectations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3937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(P) Verification per requirements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3937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(L) Referenced communications are attached as needed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3937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 L)  Evidence of communication for overdue/escalated CARs and other pertinent concerns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3937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(P) Trains other CAR Champions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785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8045450" y="6288264"/>
            <a:ext cx="6413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eaLnBrk="1" hangingPunct="1"/>
            <a:fld id="{D8F601E0-8679-4233-8D0A-8DA9A66787BC}" type="slidenum">
              <a:rPr lang="en-US"/>
              <a:pPr eaLnBrk="1" hangingPunct="1"/>
              <a:t>4</a:t>
            </a:fld>
            <a:endParaRPr lang="en-US"/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4006" y="107521"/>
            <a:ext cx="8229600" cy="489291"/>
          </a:xfrm>
        </p:spPr>
        <p:txBody>
          <a:bodyPr/>
          <a:lstStyle/>
          <a:p>
            <a:pPr marL="514350" indent="-514350" eaLnBrk="1" hangingPunct="1"/>
            <a:r>
              <a:rPr lang="en-US" sz="2000" dirty="0">
                <a:latin typeface="Arial" charset="0"/>
                <a:cs typeface="Arial" charset="0"/>
              </a:rPr>
              <a:t>CAR No. </a:t>
            </a:r>
            <a:r>
              <a:rPr lang="en-US" sz="2000" dirty="0" smtClean="0"/>
              <a:t>143913471 </a:t>
            </a:r>
            <a:r>
              <a:rPr lang="en-US" sz="2000" dirty="0" smtClean="0">
                <a:latin typeface="Arial" charset="0"/>
                <a:cs typeface="Arial" charset="0"/>
              </a:rPr>
              <a:t>(3)</a:t>
            </a:r>
            <a:endParaRPr lang="en-US" sz="2000" dirty="0">
              <a:latin typeface="Arial" charset="0"/>
              <a:cs typeface="Arial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275"/>
          <a:stretch/>
        </p:blipFill>
        <p:spPr bwMode="auto">
          <a:xfrm>
            <a:off x="639073" y="768425"/>
            <a:ext cx="5486400" cy="2754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圆角矩形标注 3"/>
          <p:cNvSpPr/>
          <p:nvPr/>
        </p:nvSpPr>
        <p:spPr>
          <a:xfrm>
            <a:off x="828430" y="3891171"/>
            <a:ext cx="7645686" cy="1531434"/>
          </a:xfrm>
          <a:prstGeom prst="wedgeRoundRectCallout">
            <a:avLst>
              <a:gd name="adj1" fmla="val 8708"/>
              <a:gd name="adj2" fmla="val 48467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1003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>
                <a:solidFill>
                  <a:schemeClr val="tx1"/>
                </a:solidFill>
                <a:ea typeface="Times New Roman"/>
                <a:cs typeface="Times New Roman"/>
              </a:rPr>
              <a:t>Analysis</a:t>
            </a:r>
            <a:r>
              <a:rPr lang="en-US" sz="1000" dirty="0" smtClean="0">
                <a:solidFill>
                  <a:schemeClr val="tx1"/>
                </a:solidFill>
                <a:ea typeface="Times New Roman"/>
                <a:cs typeface="Times New Roman"/>
              </a:rPr>
              <a:t> - couldn’t show clear </a:t>
            </a:r>
            <a:r>
              <a:rPr lang="en-US" sz="1000" dirty="0">
                <a:solidFill>
                  <a:schemeClr val="tx1"/>
                </a:solidFill>
                <a:ea typeface="Times New Roman"/>
                <a:cs typeface="Times New Roman"/>
              </a:rPr>
              <a:t>path to </a:t>
            </a:r>
            <a:r>
              <a:rPr lang="en-US" sz="1000" dirty="0" smtClean="0">
                <a:solidFill>
                  <a:schemeClr val="tx1"/>
                </a:solidFill>
                <a:ea typeface="Times New Roman"/>
                <a:cs typeface="Times New Roman"/>
              </a:rPr>
              <a:t>root cause.</a:t>
            </a:r>
          </a:p>
          <a:p>
            <a:pPr marL="171450" indent="-171450">
              <a:buFontTx/>
              <a:buChar char="-"/>
            </a:pPr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Key stakeholders identified (Quality/GM), </a:t>
            </a:r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operation, lab, customer advocacy function leader not involved in the analysis.</a:t>
            </a:r>
            <a:r>
              <a:rPr lang="en-US" sz="1000" dirty="0" smtClean="0">
                <a:solidFill>
                  <a:schemeClr val="tx1"/>
                </a:solidFill>
                <a:ea typeface="Times New Roman"/>
                <a:cs typeface="Times New Roman"/>
              </a:rPr>
              <a:t> </a:t>
            </a:r>
          </a:p>
          <a:p>
            <a:endParaRPr lang="en-US" sz="1000" dirty="0" smtClean="0">
              <a:solidFill>
                <a:schemeClr val="tx1"/>
              </a:solidFill>
              <a:ea typeface="Times New Roman"/>
              <a:cs typeface="Times New Roman"/>
            </a:endParaRPr>
          </a:p>
          <a:p>
            <a:pPr marL="171450" indent="-171450">
              <a:buFontTx/>
              <a:buChar char="-"/>
            </a:pPr>
            <a:r>
              <a:rPr lang="en-US" sz="1000" dirty="0" smtClean="0">
                <a:solidFill>
                  <a:schemeClr val="tx1"/>
                </a:solidFill>
                <a:ea typeface="Times New Roman"/>
                <a:cs typeface="Times New Roman"/>
              </a:rPr>
              <a:t>It’s impropriate to jump to the actions  “we would adopt the UL Quality Policy(QP in place of Springboard Engineering QP….”.</a:t>
            </a:r>
          </a:p>
          <a:p>
            <a:endParaRPr lang="en-US" sz="1000" dirty="0" smtClean="0">
              <a:solidFill>
                <a:schemeClr val="tx1"/>
              </a:solidFill>
              <a:ea typeface="Times New Roman"/>
              <a:cs typeface="Times New Roman"/>
            </a:endParaRPr>
          </a:p>
          <a:p>
            <a:pPr marL="171450" indent="-171450">
              <a:buFontTx/>
              <a:buChar char="-"/>
            </a:pPr>
            <a:r>
              <a:rPr lang="en-US" sz="1000" dirty="0">
                <a:solidFill>
                  <a:schemeClr val="tx1"/>
                </a:solidFill>
                <a:ea typeface="Times New Roman"/>
                <a:cs typeface="Times New Roman"/>
              </a:rPr>
              <a:t> Should utilize “5 WHYs” approach by deeper investigation, </a:t>
            </a:r>
            <a:r>
              <a:rPr lang="en-US" sz="1000" dirty="0" smtClean="0">
                <a:solidFill>
                  <a:schemeClr val="tx1"/>
                </a:solidFill>
                <a:ea typeface="Times New Roman"/>
                <a:cs typeface="Times New Roman"/>
              </a:rPr>
              <a:t>including w</a:t>
            </a:r>
            <a:r>
              <a:rPr lang="en-US" sz="1000" dirty="0" smtClean="0">
                <a:solidFill>
                  <a:schemeClr val="tx1"/>
                </a:solidFill>
              </a:rPr>
              <a:t>hether </a:t>
            </a:r>
            <a:r>
              <a:rPr lang="en-US" sz="1000" dirty="0">
                <a:solidFill>
                  <a:schemeClr val="tx1"/>
                </a:solidFill>
              </a:rPr>
              <a:t>this requirements(4.2.2) on “</a:t>
            </a:r>
            <a:r>
              <a:rPr lang="en-US" sz="1000" u="sng" dirty="0">
                <a:solidFill>
                  <a:schemeClr val="tx1"/>
                </a:solidFill>
              </a:rPr>
              <a:t>overall objectives shall be established and reviewed in MR</a:t>
            </a:r>
            <a:r>
              <a:rPr lang="en-US" sz="1000" dirty="0">
                <a:solidFill>
                  <a:schemeClr val="tx1"/>
                </a:solidFill>
              </a:rPr>
              <a:t>“  been communicated </a:t>
            </a:r>
            <a:r>
              <a:rPr lang="en-US" sz="1000" dirty="0" smtClean="0">
                <a:solidFill>
                  <a:schemeClr val="tx1"/>
                </a:solidFill>
              </a:rPr>
              <a:t>before? ISO 17025 refresh training conducted or not ? </a:t>
            </a:r>
            <a:r>
              <a:rPr lang="en-US" sz="1000" dirty="0">
                <a:solidFill>
                  <a:schemeClr val="tx1"/>
                </a:solidFill>
              </a:rPr>
              <a:t>clearly understood by </a:t>
            </a:r>
            <a:r>
              <a:rPr lang="en-US" sz="1000" dirty="0" smtClean="0">
                <a:solidFill>
                  <a:schemeClr val="tx1"/>
                </a:solidFill>
              </a:rPr>
              <a:t>stakeholders? </a:t>
            </a:r>
            <a:r>
              <a:rPr lang="en-US" sz="1000" dirty="0">
                <a:solidFill>
                  <a:schemeClr val="tx1"/>
                </a:solidFill>
              </a:rPr>
              <a:t>whether the responsibility/duty on above </a:t>
            </a:r>
            <a:r>
              <a:rPr lang="en-US" sz="1000" dirty="0" smtClean="0">
                <a:solidFill>
                  <a:schemeClr val="tx1"/>
                </a:solidFill>
              </a:rPr>
              <a:t>4.2.2 being </a:t>
            </a:r>
            <a:r>
              <a:rPr lang="en-US" sz="1000" dirty="0">
                <a:solidFill>
                  <a:schemeClr val="tx1"/>
                </a:solidFill>
              </a:rPr>
              <a:t>identified </a:t>
            </a:r>
            <a:r>
              <a:rPr lang="en-US" sz="1000" dirty="0" smtClean="0">
                <a:solidFill>
                  <a:schemeClr val="tx1"/>
                </a:solidFill>
              </a:rPr>
              <a:t>and implemented by owners ?</a:t>
            </a:r>
          </a:p>
          <a:p>
            <a:endParaRPr lang="en-US" sz="1000" dirty="0" smtClean="0">
              <a:solidFill>
                <a:schemeClr val="tx1"/>
              </a:solidFill>
              <a:ea typeface="Times New Roman"/>
              <a:cs typeface="Times New Roman"/>
            </a:endParaRPr>
          </a:p>
          <a:p>
            <a:r>
              <a:rPr lang="en-US" sz="1000" dirty="0" smtClean="0">
                <a:solidFill>
                  <a:schemeClr val="tx1"/>
                </a:solidFill>
                <a:ea typeface="Times New Roman"/>
                <a:cs typeface="Times New Roman"/>
              </a:rPr>
              <a:t>-   Lacking analyze how </a:t>
            </a:r>
            <a:r>
              <a:rPr lang="en-US" sz="1000" dirty="0">
                <a:solidFill>
                  <a:schemeClr val="tx1"/>
                </a:solidFill>
                <a:ea typeface="Times New Roman"/>
                <a:cs typeface="Times New Roman"/>
              </a:rPr>
              <a:t>widespread the problem </a:t>
            </a:r>
            <a:r>
              <a:rPr lang="en-US" sz="1000" dirty="0" smtClean="0">
                <a:solidFill>
                  <a:schemeClr val="tx1"/>
                </a:solidFill>
                <a:ea typeface="Times New Roman"/>
                <a:cs typeface="Times New Roman"/>
              </a:rPr>
              <a:t>is, any affect being caused. </a:t>
            </a:r>
            <a:endParaRPr lang="en-US" sz="1000" dirty="0">
              <a:solidFill>
                <a:schemeClr val="tx1"/>
              </a:solidFill>
              <a:ea typeface="Times New Roman"/>
              <a:cs typeface="Times New Roman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946098" y="3077746"/>
            <a:ext cx="1041399" cy="444871"/>
          </a:xfrm>
          <a:prstGeom prst="roundRect">
            <a:avLst/>
          </a:prstGeom>
          <a:noFill/>
          <a:ln w="19050">
            <a:solidFill>
              <a:srgbClr val="459D2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571995" y="3069267"/>
            <a:ext cx="750623" cy="272423"/>
          </a:xfrm>
          <a:prstGeom prst="roundRect">
            <a:avLst/>
          </a:prstGeom>
          <a:noFill/>
          <a:ln w="19050">
            <a:solidFill>
              <a:srgbClr val="459D2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ounded Rectangle 6"/>
          <p:cNvSpPr>
            <a:spLocks noChangeArrowheads="1"/>
          </p:cNvSpPr>
          <p:nvPr/>
        </p:nvSpPr>
        <p:spPr bwMode="auto">
          <a:xfrm>
            <a:off x="913661" y="2662997"/>
            <a:ext cx="1020937" cy="305048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圆角矩形标注 3"/>
          <p:cNvSpPr/>
          <p:nvPr/>
        </p:nvSpPr>
        <p:spPr>
          <a:xfrm>
            <a:off x="6178550" y="2527726"/>
            <a:ext cx="2965449" cy="1214933"/>
          </a:xfrm>
          <a:prstGeom prst="wedgeRoundRectCallout">
            <a:avLst>
              <a:gd name="adj1" fmla="val -88623"/>
              <a:gd name="adj2" fmla="val -29757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1003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000" b="1" dirty="0" smtClean="0">
                <a:solidFill>
                  <a:schemeClr val="tx1"/>
                </a:solidFill>
                <a:ea typeface="Times New Roman"/>
                <a:cs typeface="Times New Roman"/>
              </a:rPr>
              <a:t>Scope </a:t>
            </a:r>
            <a:r>
              <a:rPr lang="en-US" sz="1000" dirty="0" smtClean="0">
                <a:solidFill>
                  <a:schemeClr val="tx1"/>
                </a:solidFill>
                <a:ea typeface="Times New Roman"/>
                <a:cs typeface="Times New Roman"/>
              </a:rPr>
              <a:t>should also tell how long NC lasted .</a:t>
            </a:r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0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Category</a:t>
            </a:r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depends </a:t>
            </a:r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 the correct root cause </a:t>
            </a:r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naturally flew from analysis</a:t>
            </a:r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Record incomplete” </a:t>
            </a:r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selected is </a:t>
            </a:r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not </a:t>
            </a:r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right category related </a:t>
            </a:r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 </a:t>
            </a:r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“not </a:t>
            </a:r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understood requirement” issue.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000" dirty="0">
              <a:solidFill>
                <a:schemeClr val="tx1"/>
              </a:solidFill>
              <a:ea typeface="Times New Roman"/>
              <a:cs typeface="Times New Roman"/>
            </a:endParaRPr>
          </a:p>
        </p:txBody>
      </p:sp>
      <p:sp>
        <p:nvSpPr>
          <p:cNvPr id="28" name="圆角矩形标注 3"/>
          <p:cNvSpPr/>
          <p:nvPr/>
        </p:nvSpPr>
        <p:spPr>
          <a:xfrm>
            <a:off x="6178550" y="1678014"/>
            <a:ext cx="2870049" cy="792136"/>
          </a:xfrm>
          <a:prstGeom prst="wedgeRoundRectCallout">
            <a:avLst>
              <a:gd name="adj1" fmla="val -61716"/>
              <a:gd name="adj2" fmla="val 33456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1003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>
                <a:solidFill>
                  <a:schemeClr val="tx1"/>
                </a:solidFill>
              </a:rPr>
              <a:t>Root cause </a:t>
            </a:r>
            <a:r>
              <a:rPr lang="en-US" sz="1000" dirty="0" smtClean="0">
                <a:solidFill>
                  <a:schemeClr val="tx1"/>
                </a:solidFill>
              </a:rPr>
              <a:t>is not </a:t>
            </a:r>
            <a:r>
              <a:rPr lang="en-US" sz="1000" dirty="0">
                <a:solidFill>
                  <a:schemeClr val="tx1"/>
                </a:solidFill>
              </a:rPr>
              <a:t>based upon the </a:t>
            </a:r>
            <a:r>
              <a:rPr lang="en-US" sz="1000" dirty="0" smtClean="0">
                <a:solidFill>
                  <a:schemeClr val="tx1"/>
                </a:solidFill>
              </a:rPr>
              <a:t>analysis. </a:t>
            </a:r>
            <a:r>
              <a:rPr lang="en-US" sz="1000" dirty="0" smtClean="0">
                <a:solidFill>
                  <a:schemeClr val="tx1"/>
                </a:solidFill>
                <a:ea typeface="Times New Roman"/>
                <a:cs typeface="Times New Roman"/>
              </a:rPr>
              <a:t> “The requirement was not previously understood” was not mentioned in the “Analysis” field. Need explore further.</a:t>
            </a:r>
            <a:endParaRPr lang="en-US" sz="1000" dirty="0">
              <a:solidFill>
                <a:prstClr val="white"/>
              </a:solidFill>
              <a:ea typeface="Times New Roman"/>
              <a:cs typeface="Times New Roman"/>
            </a:endParaRPr>
          </a:p>
        </p:txBody>
      </p:sp>
      <p:sp>
        <p:nvSpPr>
          <p:cNvPr id="29" name="Rounded Rectangle 6"/>
          <p:cNvSpPr>
            <a:spLocks noChangeArrowheads="1"/>
          </p:cNvSpPr>
          <p:nvPr/>
        </p:nvSpPr>
        <p:spPr bwMode="auto">
          <a:xfrm>
            <a:off x="913660" y="2222679"/>
            <a:ext cx="1020937" cy="305048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2249983" y="2192451"/>
            <a:ext cx="1243373" cy="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6"/>
          <p:cNvSpPr>
            <a:spLocks noChangeArrowheads="1"/>
          </p:cNvSpPr>
          <p:nvPr/>
        </p:nvSpPr>
        <p:spPr bwMode="auto">
          <a:xfrm>
            <a:off x="2049088" y="1671664"/>
            <a:ext cx="4026759" cy="558865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3700931" y="1980117"/>
            <a:ext cx="1243373" cy="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249983" y="2078182"/>
            <a:ext cx="1717454" cy="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071430" y="1768344"/>
            <a:ext cx="1508127" cy="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041599" y="3066677"/>
            <a:ext cx="853478" cy="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28430" y="5946609"/>
            <a:ext cx="7783304" cy="800219"/>
          </a:xfrm>
          <a:prstGeom prst="rect">
            <a:avLst/>
          </a:prstGeom>
          <a:solidFill>
            <a:srgbClr val="FFFF00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Wingdings" pitchFamily="2" charset="2"/>
              <a:buChar char="§"/>
              <a:tabLst>
                <a:tab pos="57150" algn="l"/>
              </a:tabLst>
            </a:pPr>
            <a:r>
              <a:rPr lang="en-US" sz="1200" b="1" dirty="0">
                <a:solidFill>
                  <a:srgbClr val="0000FF"/>
                </a:solidFill>
              </a:rPr>
              <a:t>(T) Most appropriate ‘category’, </a:t>
            </a:r>
            <a:r>
              <a:rPr lang="en-US" sz="1200" b="1" dirty="0" smtClean="0">
                <a:solidFill>
                  <a:srgbClr val="0000FF"/>
                </a:solidFill>
              </a:rPr>
              <a:t>‘</a:t>
            </a:r>
            <a:r>
              <a:rPr lang="en-US" sz="1200" b="1" dirty="0">
                <a:solidFill>
                  <a:srgbClr val="0000FF"/>
                </a:solidFill>
              </a:rPr>
              <a:t>type’, ‘geography’ are selected </a:t>
            </a:r>
            <a:r>
              <a:rPr lang="en-US" sz="1200" b="1" dirty="0" smtClean="0">
                <a:solidFill>
                  <a:srgbClr val="0000FF"/>
                </a:solidFill>
              </a:rPr>
              <a:t>– Need improve for ”category’</a:t>
            </a:r>
          </a:p>
          <a:p>
            <a:pPr marL="171450" indent="-171450">
              <a:spcBef>
                <a:spcPts val="600"/>
              </a:spcBef>
              <a:buFont typeface="Wingdings" pitchFamily="2" charset="2"/>
              <a:buChar char="§"/>
              <a:tabLst>
                <a:tab pos="57150" algn="l"/>
              </a:tabLst>
            </a:pPr>
            <a:r>
              <a:rPr lang="en-US" sz="1200" b="1" dirty="0" smtClean="0">
                <a:solidFill>
                  <a:srgbClr val="0000FF"/>
                </a:solidFill>
              </a:rPr>
              <a:t>(</a:t>
            </a:r>
            <a:r>
              <a:rPr lang="en-US" sz="1200" b="1" dirty="0">
                <a:solidFill>
                  <a:srgbClr val="0000FF"/>
                </a:solidFill>
              </a:rPr>
              <a:t>C) Analysis shows clear path to root cause and scope; stakeholders identified – </a:t>
            </a:r>
            <a:r>
              <a:rPr lang="en-US" sz="1200" b="1" dirty="0" smtClean="0">
                <a:solidFill>
                  <a:srgbClr val="0000FF"/>
                </a:solidFill>
              </a:rPr>
              <a:t>Need improve</a:t>
            </a:r>
          </a:p>
          <a:p>
            <a:pPr marL="171450" indent="-171450">
              <a:spcBef>
                <a:spcPts val="600"/>
              </a:spcBef>
              <a:buFont typeface="Wingdings" pitchFamily="2" charset="2"/>
              <a:buChar char="§"/>
              <a:tabLst>
                <a:tab pos="57150" algn="l"/>
              </a:tabLst>
            </a:pPr>
            <a:r>
              <a:rPr lang="en-US" sz="1200" b="1" dirty="0">
                <a:solidFill>
                  <a:srgbClr val="0000FF"/>
                </a:solidFill>
              </a:rPr>
              <a:t>(C) Root cause statement is succinct, reasonable, complete (Shows ‘N/A’ for observations</a:t>
            </a:r>
            <a:r>
              <a:rPr lang="en-US" sz="1200" b="1" dirty="0" smtClean="0">
                <a:solidFill>
                  <a:srgbClr val="0000FF"/>
                </a:solidFill>
              </a:rPr>
              <a:t>) – Moderate </a:t>
            </a:r>
          </a:p>
        </p:txBody>
      </p:sp>
    </p:spTree>
    <p:extLst>
      <p:ext uri="{BB962C8B-B14F-4D97-AF65-F5344CB8AC3E}">
        <p14:creationId xmlns:p14="http://schemas.microsoft.com/office/powerpoint/2010/main" val="2016675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eaLnBrk="1" hangingPunct="1"/>
            <a:fld id="{D8F601E0-8679-4233-8D0A-8DA9A66787BC}" type="slidenum">
              <a:rPr lang="en-US"/>
              <a:pPr eaLnBrk="1" hangingPunct="1"/>
              <a:t>5</a:t>
            </a:fld>
            <a:endParaRPr lang="en-US"/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4006" y="96232"/>
            <a:ext cx="8229600" cy="489291"/>
          </a:xfrm>
        </p:spPr>
        <p:txBody>
          <a:bodyPr/>
          <a:lstStyle/>
          <a:p>
            <a:pPr marL="514350" indent="-514350" eaLnBrk="1" hangingPunct="1"/>
            <a:r>
              <a:rPr lang="en-US" sz="2000" dirty="0">
                <a:latin typeface="Arial" charset="0"/>
                <a:cs typeface="Arial" charset="0"/>
              </a:rPr>
              <a:t>CAR No. </a:t>
            </a:r>
            <a:r>
              <a:rPr lang="en-US" sz="2000" dirty="0" smtClean="0"/>
              <a:t>143913471 </a:t>
            </a:r>
            <a:r>
              <a:rPr lang="en-US" sz="2000" dirty="0" smtClean="0">
                <a:latin typeface="Arial" charset="0"/>
                <a:cs typeface="Arial" charset="0"/>
              </a:rPr>
              <a:t>(3)</a:t>
            </a:r>
            <a:endParaRPr lang="en-US" sz="2000" dirty="0">
              <a:latin typeface="Arial" charset="0"/>
              <a:cs typeface="Arial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82"/>
          <a:stretch/>
        </p:blipFill>
        <p:spPr bwMode="auto">
          <a:xfrm>
            <a:off x="1229683" y="802835"/>
            <a:ext cx="7309198" cy="2769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Rounded Rectangle 6"/>
          <p:cNvSpPr>
            <a:spLocks noChangeArrowheads="1"/>
          </p:cNvSpPr>
          <p:nvPr/>
        </p:nvSpPr>
        <p:spPr bwMode="auto">
          <a:xfrm>
            <a:off x="1635310" y="1400175"/>
            <a:ext cx="6746690" cy="116205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圆角矩形标注 3"/>
          <p:cNvSpPr/>
          <p:nvPr/>
        </p:nvSpPr>
        <p:spPr>
          <a:xfrm>
            <a:off x="1337808" y="3638550"/>
            <a:ext cx="7348992" cy="2076450"/>
          </a:xfrm>
          <a:prstGeom prst="wedgeRoundRectCallout">
            <a:avLst>
              <a:gd name="adj1" fmla="val 4102"/>
              <a:gd name="adj2" fmla="val -44987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1003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ea typeface="Times New Roman"/>
                <a:cs typeface="Times New Roman"/>
              </a:rPr>
              <a:t>Corrective Actions Plan</a:t>
            </a:r>
            <a:r>
              <a:rPr lang="en-US" sz="1000" dirty="0">
                <a:solidFill>
                  <a:schemeClr val="tx1"/>
                </a:solidFill>
                <a:ea typeface="Times New Roman"/>
                <a:cs typeface="Times New Roman"/>
              </a:rPr>
              <a:t>:</a:t>
            </a:r>
          </a:p>
          <a:p>
            <a:r>
              <a:rPr lang="en-US" sz="1000" dirty="0">
                <a:solidFill>
                  <a:schemeClr val="tx1"/>
                </a:solidFill>
                <a:ea typeface="Times New Roman"/>
                <a:cs typeface="Times New Roman"/>
              </a:rPr>
              <a:t>- </a:t>
            </a:r>
            <a:r>
              <a:rPr lang="en-US" sz="1000" dirty="0" smtClean="0">
                <a:solidFill>
                  <a:schemeClr val="tx1"/>
                </a:solidFill>
                <a:ea typeface="Times New Roman"/>
                <a:cs typeface="Times New Roman"/>
              </a:rPr>
              <a:t>-Milestone 1: Containment Action: “no measurable goals” issue could  be notified by mail to arise attention of all stakeholders.</a:t>
            </a:r>
            <a:r>
              <a:rPr lang="en-US" sz="1000" dirty="0">
                <a:solidFill>
                  <a:schemeClr val="tx1"/>
                </a:solidFill>
                <a:ea typeface="Times New Roman"/>
                <a:cs typeface="Times New Roman"/>
              </a:rPr>
              <a:t> “</a:t>
            </a:r>
            <a:r>
              <a:rPr lang="en-US" sz="1000" dirty="0" smtClean="0">
                <a:solidFill>
                  <a:schemeClr val="tx1"/>
                </a:solidFill>
                <a:ea typeface="Times New Roman"/>
                <a:cs typeface="Times New Roman"/>
              </a:rPr>
              <a:t>not reviewed  goals/objectives in MR” issue to be fixed by using new form 62-LO-F0868 (as per Milestone 2.)</a:t>
            </a:r>
          </a:p>
          <a:p>
            <a:r>
              <a:rPr lang="en-US" sz="1000" dirty="0">
                <a:solidFill>
                  <a:schemeClr val="tx1"/>
                </a:solidFill>
                <a:ea typeface="Times New Roman"/>
                <a:cs typeface="Times New Roman"/>
              </a:rPr>
              <a:t> </a:t>
            </a:r>
            <a:r>
              <a:rPr lang="en-US" sz="1000" dirty="0" smtClean="0">
                <a:solidFill>
                  <a:schemeClr val="tx1"/>
                </a:solidFill>
                <a:ea typeface="Times New Roman"/>
                <a:cs typeface="Times New Roman"/>
              </a:rPr>
              <a:t>    Also need  take related actions referring to above “Analysis” filed -  “We would adopt the UL Quality Policy in place of Springboard Engineering Quality Policy</a:t>
            </a:r>
            <a:r>
              <a:rPr lang="en-US" sz="1000" dirty="0" smtClean="0">
                <a:solidFill>
                  <a:schemeClr val="tx1"/>
                </a:solidFill>
              </a:rPr>
              <a:t>– To be confirmed.</a:t>
            </a:r>
          </a:p>
          <a:p>
            <a:endParaRPr lang="en-US" sz="1000" dirty="0" smtClean="0">
              <a:solidFill>
                <a:schemeClr val="tx1"/>
              </a:solidFill>
              <a:ea typeface="Times New Roman"/>
              <a:cs typeface="Times New Roman"/>
            </a:endParaRPr>
          </a:p>
          <a:p>
            <a:r>
              <a:rPr lang="en-US" sz="1000" dirty="0" smtClean="0">
                <a:solidFill>
                  <a:schemeClr val="tx1"/>
                </a:solidFill>
                <a:ea typeface="Times New Roman"/>
                <a:cs typeface="Times New Roman"/>
              </a:rPr>
              <a:t></a:t>
            </a:r>
            <a:r>
              <a:rPr lang="en-US" sz="1000" dirty="0">
                <a:solidFill>
                  <a:schemeClr val="tx1"/>
                </a:solidFill>
                <a:ea typeface="Times New Roman"/>
                <a:cs typeface="Times New Roman"/>
              </a:rPr>
              <a:t>- </a:t>
            </a:r>
            <a:r>
              <a:rPr lang="en-US" sz="1000" dirty="0" smtClean="0">
                <a:solidFill>
                  <a:schemeClr val="tx1"/>
                </a:solidFill>
                <a:ea typeface="Times New Roman"/>
                <a:cs typeface="Times New Roman"/>
              </a:rPr>
              <a:t>- Milestone 2: Short term / </a:t>
            </a:r>
            <a:r>
              <a:rPr lang="en-US" sz="1000" dirty="0">
                <a:solidFill>
                  <a:schemeClr val="tx1"/>
                </a:solidFill>
                <a:ea typeface="Times New Roman"/>
                <a:cs typeface="Times New Roman"/>
              </a:rPr>
              <a:t>Long term: </a:t>
            </a:r>
            <a:r>
              <a:rPr lang="en-US" sz="1000" dirty="0" smtClean="0">
                <a:solidFill>
                  <a:schemeClr val="tx1"/>
                </a:solidFill>
                <a:ea typeface="Times New Roman"/>
                <a:cs typeface="Times New Roman"/>
              </a:rPr>
              <a:t> to address </a:t>
            </a:r>
            <a:r>
              <a:rPr lang="en-US" sz="1000" dirty="0">
                <a:solidFill>
                  <a:schemeClr val="tx1"/>
                </a:solidFill>
                <a:ea typeface="Times New Roman"/>
                <a:cs typeface="Times New Roman"/>
              </a:rPr>
              <a:t>the problems </a:t>
            </a:r>
            <a:r>
              <a:rPr lang="en-US" sz="1000" dirty="0" smtClean="0">
                <a:solidFill>
                  <a:schemeClr val="tx1"/>
                </a:solidFill>
                <a:ea typeface="Times New Roman"/>
                <a:cs typeface="Times New Roman"/>
              </a:rPr>
              <a:t>by establishing objectives and reviewing in </a:t>
            </a:r>
            <a:r>
              <a:rPr lang="en-US" sz="1000" dirty="0">
                <a:solidFill>
                  <a:schemeClr val="tx1"/>
                </a:solidFill>
                <a:ea typeface="Times New Roman"/>
                <a:cs typeface="Times New Roman"/>
              </a:rPr>
              <a:t>MR </a:t>
            </a:r>
            <a:r>
              <a:rPr lang="en-US" sz="1000" dirty="0" smtClean="0">
                <a:solidFill>
                  <a:schemeClr val="tx1"/>
                </a:solidFill>
                <a:ea typeface="Times New Roman"/>
                <a:cs typeface="Times New Roman"/>
              </a:rPr>
              <a:t>meeting.  </a:t>
            </a:r>
          </a:p>
          <a:p>
            <a:r>
              <a:rPr lang="en-US" sz="1000" dirty="0">
                <a:solidFill>
                  <a:schemeClr val="tx1"/>
                </a:solidFill>
                <a:ea typeface="Times New Roman"/>
                <a:cs typeface="Times New Roman"/>
              </a:rPr>
              <a:t> </a:t>
            </a:r>
            <a:r>
              <a:rPr lang="en-US" sz="1000" dirty="0" smtClean="0">
                <a:solidFill>
                  <a:schemeClr val="tx1"/>
                </a:solidFill>
                <a:ea typeface="Times New Roman"/>
                <a:cs typeface="Times New Roman"/>
              </a:rPr>
              <a:t>       Also address entire </a:t>
            </a:r>
            <a:r>
              <a:rPr lang="en-US" sz="1000" u="sng" dirty="0">
                <a:solidFill>
                  <a:schemeClr val="tx1"/>
                </a:solidFill>
                <a:ea typeface="Times New Roman"/>
                <a:cs typeface="Times New Roman"/>
              </a:rPr>
              <a:t>root cause </a:t>
            </a:r>
            <a:r>
              <a:rPr lang="en-US" sz="1000" dirty="0" smtClean="0">
                <a:solidFill>
                  <a:schemeClr val="tx1"/>
                </a:solidFill>
                <a:ea typeface="Times New Roman"/>
                <a:cs typeface="Times New Roman"/>
              </a:rPr>
              <a:t>if being </a:t>
            </a:r>
            <a:r>
              <a:rPr lang="en-US" sz="1000" dirty="0">
                <a:solidFill>
                  <a:schemeClr val="tx1"/>
                </a:solidFill>
                <a:ea typeface="Times New Roman"/>
                <a:cs typeface="Times New Roman"/>
              </a:rPr>
              <a:t>identified as “not understood the </a:t>
            </a:r>
            <a:r>
              <a:rPr lang="en-US" sz="1000" dirty="0" smtClean="0">
                <a:solidFill>
                  <a:schemeClr val="tx1"/>
                </a:solidFill>
                <a:ea typeface="Times New Roman"/>
                <a:cs typeface="Times New Roman"/>
              </a:rPr>
              <a:t>requirements” by communication/training </a:t>
            </a:r>
            <a:r>
              <a:rPr lang="en-US" sz="1000" dirty="0">
                <a:solidFill>
                  <a:schemeClr val="tx1"/>
                </a:solidFill>
                <a:ea typeface="Times New Roman"/>
                <a:cs typeface="Times New Roman"/>
              </a:rPr>
              <a:t>effectively </a:t>
            </a:r>
            <a:r>
              <a:rPr lang="en-US" sz="1000" dirty="0" smtClean="0">
                <a:solidFill>
                  <a:schemeClr val="tx1"/>
                </a:solidFill>
                <a:ea typeface="Times New Roman"/>
                <a:cs typeface="Times New Roman"/>
              </a:rPr>
              <a:t>to enhance stakeholders awareness on 4.2.2“management system” requirements. </a:t>
            </a:r>
          </a:p>
          <a:p>
            <a:endParaRPr lang="en-US" sz="1000" dirty="0">
              <a:solidFill>
                <a:schemeClr val="tx1"/>
              </a:solidFill>
              <a:ea typeface="Times New Roman"/>
              <a:cs typeface="Times New Roman"/>
            </a:endParaRPr>
          </a:p>
          <a:p>
            <a:r>
              <a:rPr lang="en-US" sz="1000" dirty="0" smtClean="0">
                <a:solidFill>
                  <a:schemeClr val="tx1"/>
                </a:solidFill>
                <a:ea typeface="Times New Roman"/>
                <a:cs typeface="Times New Roman"/>
              </a:rPr>
              <a:t></a:t>
            </a:r>
            <a:r>
              <a:rPr lang="en-US" sz="1000" dirty="0">
                <a:solidFill>
                  <a:schemeClr val="tx1"/>
                </a:solidFill>
                <a:ea typeface="Times New Roman"/>
                <a:cs typeface="Times New Roman"/>
              </a:rPr>
              <a:t>- </a:t>
            </a:r>
            <a:r>
              <a:rPr lang="en-US" sz="1000" dirty="0" smtClean="0">
                <a:solidFill>
                  <a:schemeClr val="tx1"/>
                </a:solidFill>
                <a:ea typeface="Times New Roman"/>
                <a:cs typeface="Times New Roman"/>
              </a:rPr>
              <a:t>-Milestone 3: Should</a:t>
            </a:r>
            <a:r>
              <a:rPr lang="en-US" sz="1000" i="1" dirty="0" smtClean="0">
                <a:solidFill>
                  <a:schemeClr val="tx1"/>
                </a:solidFill>
              </a:rPr>
              <a:t> </a:t>
            </a:r>
            <a:r>
              <a:rPr lang="en-US" sz="1000" dirty="0">
                <a:solidFill>
                  <a:schemeClr val="tx1"/>
                </a:solidFill>
              </a:rPr>
              <a:t>have final milestone for </a:t>
            </a:r>
            <a:r>
              <a:rPr lang="en-US" sz="1000" u="sng" dirty="0">
                <a:solidFill>
                  <a:schemeClr val="tx1"/>
                </a:solidFill>
              </a:rPr>
              <a:t>owner’s verification </a:t>
            </a:r>
            <a:r>
              <a:rPr lang="en-US" sz="1000" dirty="0">
                <a:solidFill>
                  <a:schemeClr val="tx1"/>
                </a:solidFill>
              </a:rPr>
              <a:t>of </a:t>
            </a:r>
            <a:r>
              <a:rPr lang="en-US" sz="1000" dirty="0" smtClean="0">
                <a:solidFill>
                  <a:schemeClr val="tx1"/>
                </a:solidFill>
              </a:rPr>
              <a:t>effectiveness.</a:t>
            </a:r>
            <a:endParaRPr lang="en-US" sz="1000" dirty="0">
              <a:solidFill>
                <a:schemeClr val="tx1"/>
              </a:solidFill>
              <a:ea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7434" y="5915337"/>
            <a:ext cx="7783304" cy="723275"/>
          </a:xfrm>
          <a:prstGeom prst="rect">
            <a:avLst/>
          </a:prstGeom>
          <a:solidFill>
            <a:srgbClr val="FFFF00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Wingdings" pitchFamily="2" charset="2"/>
              <a:buChar char="§"/>
              <a:tabLst>
                <a:tab pos="57150" algn="l"/>
              </a:tabLst>
            </a:pPr>
            <a:r>
              <a:rPr lang="en-US" sz="1200" b="1" dirty="0">
                <a:solidFill>
                  <a:srgbClr val="0000FF"/>
                </a:solidFill>
              </a:rPr>
              <a:t>(C) Corrective actions fix the objective evidence and other problems </a:t>
            </a:r>
            <a:r>
              <a:rPr lang="en-US" sz="1200" b="1" dirty="0" smtClean="0">
                <a:solidFill>
                  <a:srgbClr val="0000FF"/>
                </a:solidFill>
              </a:rPr>
              <a:t>found (Moderate); </a:t>
            </a:r>
            <a:r>
              <a:rPr lang="en-US" sz="1200" b="1" dirty="0">
                <a:solidFill>
                  <a:srgbClr val="0000FF"/>
                </a:solidFill>
              </a:rPr>
              <a:t>address entire root cause and </a:t>
            </a:r>
            <a:r>
              <a:rPr lang="en-US" sz="1200" b="1" dirty="0" smtClean="0">
                <a:solidFill>
                  <a:srgbClr val="0000FF"/>
                </a:solidFill>
              </a:rPr>
              <a:t>scope (Need improve).  </a:t>
            </a:r>
          </a:p>
          <a:p>
            <a:pPr marL="171450" indent="-171450">
              <a:spcBef>
                <a:spcPts val="600"/>
              </a:spcBef>
              <a:buFont typeface="Wingdings" pitchFamily="2" charset="2"/>
              <a:buChar char="§"/>
              <a:tabLst>
                <a:tab pos="57150" algn="l"/>
              </a:tabLst>
            </a:pPr>
            <a:r>
              <a:rPr lang="en-US" sz="1200" b="1" dirty="0" smtClean="0">
                <a:solidFill>
                  <a:srgbClr val="0000FF"/>
                </a:solidFill>
              </a:rPr>
              <a:t>(</a:t>
            </a:r>
            <a:r>
              <a:rPr lang="en-US" sz="1200" b="1" dirty="0">
                <a:solidFill>
                  <a:srgbClr val="0000FF"/>
                </a:solidFill>
              </a:rPr>
              <a:t>C) Milestones address containment &amp; owner’s </a:t>
            </a:r>
            <a:r>
              <a:rPr lang="en-US" sz="1200" b="1" dirty="0" smtClean="0">
                <a:solidFill>
                  <a:srgbClr val="0000FF"/>
                </a:solidFill>
              </a:rPr>
              <a:t>verification</a:t>
            </a:r>
            <a:r>
              <a:rPr lang="en-US" sz="1200" b="1" dirty="0">
                <a:solidFill>
                  <a:srgbClr val="0000FF"/>
                </a:solidFill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</a:rPr>
              <a:t>– Need improve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452908" y="1844894"/>
            <a:ext cx="3592542" cy="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eaLnBrk="1" hangingPunct="1"/>
            <a:fld id="{D8F601E0-8679-4233-8D0A-8DA9A66787BC}" type="slidenum">
              <a:rPr lang="en-US"/>
              <a:pPr eaLnBrk="1" hangingPunct="1"/>
              <a:t>6</a:t>
            </a:fld>
            <a:endParaRPr lang="en-US"/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4006" y="96232"/>
            <a:ext cx="8229600" cy="489291"/>
          </a:xfrm>
        </p:spPr>
        <p:txBody>
          <a:bodyPr/>
          <a:lstStyle/>
          <a:p>
            <a:pPr marL="514350" indent="-514350" eaLnBrk="1" hangingPunct="1"/>
            <a:r>
              <a:rPr lang="en-US" sz="2000" dirty="0">
                <a:latin typeface="Arial" charset="0"/>
                <a:cs typeface="Arial" charset="0"/>
              </a:rPr>
              <a:t>CAR No. </a:t>
            </a:r>
            <a:r>
              <a:rPr lang="en-US" sz="2000" dirty="0" smtClean="0"/>
              <a:t>143913471 </a:t>
            </a:r>
            <a:r>
              <a:rPr lang="en-US" sz="2000" dirty="0" smtClean="0">
                <a:latin typeface="Arial" charset="0"/>
                <a:cs typeface="Arial" charset="0"/>
              </a:rPr>
              <a:t>(4)_</a:t>
            </a:r>
            <a:r>
              <a:rPr lang="en-US" sz="2000" dirty="0"/>
              <a:t>(Milestone 1 </a:t>
            </a:r>
            <a:r>
              <a:rPr lang="en-US" sz="2000" dirty="0" smtClean="0"/>
              <a:t>)</a:t>
            </a:r>
            <a:endParaRPr lang="en-US" sz="2000" dirty="0">
              <a:latin typeface="Arial" charset="0"/>
              <a:cs typeface="Arial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549525" y="2100519"/>
            <a:ext cx="914400" cy="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03496" y="6481454"/>
            <a:ext cx="7340110" cy="276999"/>
          </a:xfrm>
          <a:prstGeom prst="rect">
            <a:avLst/>
          </a:prstGeom>
          <a:solidFill>
            <a:srgbClr val="FFFF00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Wingdings" pitchFamily="2" charset="2"/>
              <a:buChar char="§"/>
              <a:tabLst>
                <a:tab pos="57150" algn="l"/>
              </a:tabLst>
            </a:pPr>
            <a:r>
              <a:rPr lang="en-US" sz="1200" b="1" dirty="0" smtClean="0">
                <a:solidFill>
                  <a:srgbClr val="0000FF"/>
                </a:solidFill>
              </a:rPr>
              <a:t>(C) Milestones completed per milestone expectations - Excellent</a:t>
            </a:r>
            <a:endParaRPr lang="en-US" sz="1200" b="1" dirty="0">
              <a:solidFill>
                <a:srgbClr val="0000FF"/>
              </a:solidFill>
            </a:endParaRPr>
          </a:p>
        </p:txBody>
      </p:sp>
      <p:sp>
        <p:nvSpPr>
          <p:cNvPr id="13" name="圆角矩形标注 3"/>
          <p:cNvSpPr/>
          <p:nvPr/>
        </p:nvSpPr>
        <p:spPr>
          <a:xfrm>
            <a:off x="397528" y="3614467"/>
            <a:ext cx="8023457" cy="1450529"/>
          </a:xfrm>
          <a:prstGeom prst="wedgeRoundRectCallout">
            <a:avLst>
              <a:gd name="adj1" fmla="val 4102"/>
              <a:gd name="adj2" fmla="val -44987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1003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Suggest  “</a:t>
            </a:r>
            <a:r>
              <a:rPr lang="en-US" sz="1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Expectation” </a:t>
            </a:r>
            <a:r>
              <a:rPr lang="en-US" sz="1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should also focus on:</a:t>
            </a:r>
          </a:p>
          <a:p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     P</a:t>
            </a:r>
            <a:r>
              <a:rPr lang="en-US" sz="1000" dirty="0" smtClean="0">
                <a:solidFill>
                  <a:schemeClr val="tx1"/>
                </a:solidFill>
                <a:ea typeface="Times New Roman"/>
                <a:cs typeface="Times New Roman"/>
              </a:rPr>
              <a:t>roviding </a:t>
            </a:r>
            <a:r>
              <a:rPr lang="en-US" sz="1000" dirty="0">
                <a:solidFill>
                  <a:schemeClr val="tx1"/>
                </a:solidFill>
                <a:ea typeface="Times New Roman"/>
                <a:cs typeface="Times New Roman"/>
              </a:rPr>
              <a:t>the evidence that  how  the Overall Objectives  being </a:t>
            </a:r>
            <a:r>
              <a:rPr lang="en-US" sz="1000" dirty="0" smtClean="0">
                <a:solidFill>
                  <a:schemeClr val="tx1"/>
                </a:solidFill>
                <a:ea typeface="Times New Roman"/>
                <a:cs typeface="Times New Roman"/>
              </a:rPr>
              <a:t>established</a:t>
            </a:r>
            <a:r>
              <a:rPr lang="en-US" sz="1000" dirty="0">
                <a:solidFill>
                  <a:schemeClr val="tx1"/>
                </a:solidFill>
                <a:ea typeface="Times New Roman"/>
                <a:cs typeface="Times New Roman"/>
              </a:rPr>
              <a:t> </a:t>
            </a:r>
            <a:r>
              <a:rPr lang="en-US" sz="1000" dirty="0" smtClean="0">
                <a:solidFill>
                  <a:schemeClr val="tx1"/>
                </a:solidFill>
                <a:ea typeface="Times New Roman"/>
                <a:cs typeface="Times New Roman"/>
              </a:rPr>
              <a:t> based on data collection or facts </a:t>
            </a:r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171450" indent="-171450">
              <a:buFontTx/>
              <a:buChar char="-"/>
            </a:pPr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The overall objectives can be preferably documented in QM , or shown in another separate document  being controlled.</a:t>
            </a:r>
          </a:p>
          <a:p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      The communication records for the measurable goals/objectives ,ensure the staff well understand its  relation to their daily work</a:t>
            </a:r>
          </a:p>
          <a:p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171450" indent="-171450">
              <a:buFontTx/>
              <a:buChar char="-"/>
            </a:pPr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The attachment </a:t>
            </a:r>
            <a:r>
              <a:rPr lang="en-US" sz="1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“MR Notes” </a:t>
            </a:r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shows that goals discussed  only focus on  </a:t>
            </a:r>
            <a:r>
              <a:rPr lang="en-US" sz="1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 items </a:t>
            </a:r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CES analysis , response to Accreditors feedback. 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Lacking measurable objectives for each item. It’s not appropriate and incomplete to be submitted to MR meeting  -  to be discussed.    </a:t>
            </a:r>
          </a:p>
          <a:p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314733" y="5064996"/>
            <a:ext cx="5114925" cy="1368483"/>
            <a:chOff x="1215704" y="4675930"/>
            <a:chExt cx="5114925" cy="1368483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71"/>
            <a:stretch/>
          </p:blipFill>
          <p:spPr bwMode="auto">
            <a:xfrm>
              <a:off x="1215704" y="4675930"/>
              <a:ext cx="5114925" cy="13684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5" name="Straight Connector 14"/>
            <p:cNvCxnSpPr/>
            <p:nvPr/>
          </p:nvCxnSpPr>
          <p:spPr>
            <a:xfrm>
              <a:off x="1390853" y="5780523"/>
              <a:ext cx="207307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434616" y="5449085"/>
              <a:ext cx="136053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390853" y="5462426"/>
              <a:ext cx="190466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325676" y="711139"/>
            <a:ext cx="7093041" cy="2903329"/>
            <a:chOff x="325676" y="711139"/>
            <a:chExt cx="7093041" cy="2903329"/>
          </a:xfrm>
        </p:grpSpPr>
        <p:pic>
          <p:nvPicPr>
            <p:cNvPr id="12" name="Picture 11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325676" y="711139"/>
              <a:ext cx="7093041" cy="2903329"/>
            </a:xfrm>
            <a:prstGeom prst="rect">
              <a:avLst/>
            </a:prstGeom>
          </p:spPr>
        </p:pic>
        <p:sp>
          <p:nvSpPr>
            <p:cNvPr id="18" name="Rounded Rectangle 6"/>
            <p:cNvSpPr>
              <a:spLocks noChangeArrowheads="1"/>
            </p:cNvSpPr>
            <p:nvPr/>
          </p:nvSpPr>
          <p:spPr bwMode="auto">
            <a:xfrm>
              <a:off x="2074467" y="1746515"/>
              <a:ext cx="4964285" cy="305335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" name="Rounded Rectangle 6"/>
          <p:cNvSpPr>
            <a:spLocks noChangeArrowheads="1"/>
          </p:cNvSpPr>
          <p:nvPr/>
        </p:nvSpPr>
        <p:spPr bwMode="auto">
          <a:xfrm>
            <a:off x="698740" y="2530908"/>
            <a:ext cx="2044459" cy="574601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" name="圆角矩形标注 3"/>
          <p:cNvSpPr/>
          <p:nvPr/>
        </p:nvSpPr>
        <p:spPr>
          <a:xfrm>
            <a:off x="4056529" y="454236"/>
            <a:ext cx="4396566" cy="521072"/>
          </a:xfrm>
          <a:prstGeom prst="wedgeRoundRectCallout">
            <a:avLst>
              <a:gd name="adj1" fmla="val 4102"/>
              <a:gd name="adj2" fmla="val -44987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1003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Milestone 1  limited to  resolve the “reviewing  in MR meeting” issue ,not resolve “  measurable goals set-up “ Issue. </a:t>
            </a:r>
          </a:p>
        </p:txBody>
      </p:sp>
    </p:spTree>
    <p:extLst>
      <p:ext uri="{BB962C8B-B14F-4D97-AF65-F5344CB8AC3E}">
        <p14:creationId xmlns:p14="http://schemas.microsoft.com/office/powerpoint/2010/main" val="338317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eaLnBrk="1" hangingPunct="1"/>
            <a:fld id="{D8F601E0-8679-4233-8D0A-8DA9A66787BC}" type="slidenum">
              <a:rPr lang="en-US"/>
              <a:pPr eaLnBrk="1" hangingPunct="1"/>
              <a:t>7</a:t>
            </a:fld>
            <a:endParaRPr lang="en-US"/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4006" y="96232"/>
            <a:ext cx="8229600" cy="489291"/>
          </a:xfrm>
        </p:spPr>
        <p:txBody>
          <a:bodyPr/>
          <a:lstStyle/>
          <a:p>
            <a:pPr marL="514350" indent="-514350" eaLnBrk="1" hangingPunct="1"/>
            <a:r>
              <a:rPr lang="en-US" sz="2000" dirty="0">
                <a:latin typeface="Arial" charset="0"/>
                <a:cs typeface="Arial" charset="0"/>
              </a:rPr>
              <a:t>CAR No. </a:t>
            </a:r>
            <a:r>
              <a:rPr lang="en-US" sz="2000" dirty="0"/>
              <a:t>143913471 </a:t>
            </a:r>
            <a:r>
              <a:rPr lang="en-US" sz="2000" dirty="0" smtClean="0">
                <a:latin typeface="Arial" charset="0"/>
                <a:cs typeface="Arial" charset="0"/>
              </a:rPr>
              <a:t>(5)_</a:t>
            </a:r>
            <a:r>
              <a:rPr lang="en-US" sz="2000" dirty="0" smtClean="0"/>
              <a:t>(</a:t>
            </a:r>
            <a:r>
              <a:rPr lang="en-US" sz="2000" dirty="0"/>
              <a:t>Milestone </a:t>
            </a:r>
            <a:r>
              <a:rPr lang="en-US" sz="2000" dirty="0" smtClean="0"/>
              <a:t>2)</a:t>
            </a:r>
            <a:endParaRPr lang="en-US" sz="2000" dirty="0">
              <a:latin typeface="Arial" charset="0"/>
              <a:cs typeface="Arial" charset="0"/>
            </a:endParaRPr>
          </a:p>
        </p:txBody>
      </p:sp>
      <p:pic>
        <p:nvPicPr>
          <p:cNvPr id="12" name="Picture 11"/>
          <p:cNvPicPr/>
          <p:nvPr/>
        </p:nvPicPr>
        <p:blipFill>
          <a:blip r:embed="rId3"/>
          <a:stretch>
            <a:fillRect/>
          </a:stretch>
        </p:blipFill>
        <p:spPr>
          <a:xfrm>
            <a:off x="571499" y="906440"/>
            <a:ext cx="6783457" cy="3318680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903496" y="5158421"/>
            <a:ext cx="7141954" cy="100923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  <a:ea typeface="Times New Roman"/>
                <a:cs typeface="Times New Roman"/>
              </a:rPr>
              <a:t>Should</a:t>
            </a:r>
            <a:r>
              <a:rPr lang="en-US" sz="1000" i="1" dirty="0" smtClean="0">
                <a:solidFill>
                  <a:schemeClr val="tx1"/>
                </a:solidFill>
              </a:rPr>
              <a:t> </a:t>
            </a:r>
            <a:r>
              <a:rPr lang="en-US" sz="1000" i="1" dirty="0">
                <a:solidFill>
                  <a:schemeClr val="tx1"/>
                </a:solidFill>
              </a:rPr>
              <a:t>have final milestone for </a:t>
            </a:r>
            <a:r>
              <a:rPr lang="en-US" sz="1000" i="1" u="sng" dirty="0">
                <a:solidFill>
                  <a:schemeClr val="tx1"/>
                </a:solidFill>
              </a:rPr>
              <a:t>owner’s verification </a:t>
            </a:r>
            <a:r>
              <a:rPr lang="en-US" sz="1000" i="1" dirty="0">
                <a:solidFill>
                  <a:schemeClr val="tx1"/>
                </a:solidFill>
              </a:rPr>
              <a:t>of </a:t>
            </a:r>
            <a:r>
              <a:rPr lang="en-US" sz="1000" i="1" dirty="0" smtClean="0">
                <a:solidFill>
                  <a:schemeClr val="tx1"/>
                </a:solidFill>
              </a:rPr>
              <a:t>effectiveness.  </a:t>
            </a:r>
          </a:p>
          <a:p>
            <a:r>
              <a:rPr lang="en-US" sz="10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Expectation could  cover :</a:t>
            </a:r>
          </a:p>
          <a:p>
            <a:r>
              <a:rPr lang="en-US" sz="10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 Verify whether the stakeholders know about the NC raised and current measurable goals/objectives of their functions..</a:t>
            </a:r>
          </a:p>
          <a:p>
            <a:r>
              <a:rPr lang="en-US" sz="10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 Communication timely and effectively of the measurable objectives performance after reviewed in MR.</a:t>
            </a:r>
          </a:p>
          <a:p>
            <a:r>
              <a:rPr lang="en-US" sz="10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 Check any actions items if not met objectives. </a:t>
            </a:r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4814" y="6150350"/>
            <a:ext cx="6340142" cy="276999"/>
          </a:xfrm>
          <a:prstGeom prst="rect">
            <a:avLst/>
          </a:prstGeom>
          <a:solidFill>
            <a:srgbClr val="FFFF00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Wingdings" pitchFamily="2" charset="2"/>
              <a:buChar char="§"/>
              <a:tabLst>
                <a:tab pos="57150" algn="l"/>
              </a:tabLst>
            </a:pPr>
            <a:r>
              <a:rPr lang="en-US" sz="1200" b="1" dirty="0" smtClean="0">
                <a:solidFill>
                  <a:srgbClr val="0000FF"/>
                </a:solidFill>
              </a:rPr>
              <a:t>(C) Milestones completed per milestone expectations – Need Improve</a:t>
            </a:r>
            <a:endParaRPr lang="en-US" sz="1200" b="1" dirty="0">
              <a:solidFill>
                <a:srgbClr val="0000FF"/>
              </a:solidFill>
            </a:endParaRPr>
          </a:p>
        </p:txBody>
      </p:sp>
      <p:sp>
        <p:nvSpPr>
          <p:cNvPr id="9" name="圆角矩形标注 3"/>
          <p:cNvSpPr/>
          <p:nvPr/>
        </p:nvSpPr>
        <p:spPr>
          <a:xfrm>
            <a:off x="903496" y="4313208"/>
            <a:ext cx="6282487" cy="696115"/>
          </a:xfrm>
          <a:prstGeom prst="wedgeRoundRectCallout">
            <a:avLst>
              <a:gd name="adj1" fmla="val 4102"/>
              <a:gd name="adj2" fmla="val -44987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1003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Suggest </a:t>
            </a:r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 improve “Expectation” ,as below</a:t>
            </a:r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- The evidence that addressed  </a:t>
            </a:r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root cause </a:t>
            </a:r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– </a:t>
            </a:r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not understood requirement” issue.</a:t>
            </a:r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- KMS e-mail for the </a:t>
            </a:r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revised and published form adding “discussion of measurable goals” item</a:t>
            </a:r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- Evidence (e-mail, meeting minutes )for training or communication of the </a:t>
            </a:r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updated form.</a:t>
            </a:r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ounded Rectangle 6"/>
          <p:cNvSpPr>
            <a:spLocks noChangeArrowheads="1"/>
          </p:cNvSpPr>
          <p:nvPr/>
        </p:nvSpPr>
        <p:spPr bwMode="auto">
          <a:xfrm>
            <a:off x="1014814" y="3022614"/>
            <a:ext cx="1090031" cy="574601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圆角矩形标注 3"/>
          <p:cNvSpPr/>
          <p:nvPr/>
        </p:nvSpPr>
        <p:spPr>
          <a:xfrm>
            <a:off x="3071004" y="2846717"/>
            <a:ext cx="5719313" cy="750498"/>
          </a:xfrm>
          <a:prstGeom prst="wedgeRoundRectCallout">
            <a:avLst>
              <a:gd name="adj1" fmla="val -74019"/>
              <a:gd name="adj2" fmla="val -14443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attachment 62-LO-F0868 (Laboratory Management Review Report)shows “DISCUSSION OF MEASURABLE GOALS “ were added in item “</a:t>
            </a:r>
            <a:r>
              <a:rPr lang="en-US" sz="1000" dirty="0" smtClean="0">
                <a:solidFill>
                  <a:schemeClr val="tx1"/>
                </a:solidFill>
              </a:rPr>
              <a:t>1.Suitability of policies and procedures”, but other contents are the same as controlled Form 00-LC-F0033. Not clear  why it’s acceptable again since disapproval for 1</a:t>
            </a:r>
            <a:r>
              <a:rPr lang="en-US" sz="1000" baseline="30000" dirty="0" smtClean="0">
                <a:solidFill>
                  <a:schemeClr val="tx1"/>
                </a:solidFill>
              </a:rPr>
              <a:t>st</a:t>
            </a:r>
            <a:r>
              <a:rPr lang="en-US" sz="1000" dirty="0" smtClean="0">
                <a:solidFill>
                  <a:schemeClr val="tx1"/>
                </a:solidFill>
              </a:rPr>
              <a:t> time. </a:t>
            </a:r>
          </a:p>
          <a:p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11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圆角矩形标注 3"/>
          <p:cNvSpPr/>
          <p:nvPr/>
        </p:nvSpPr>
        <p:spPr>
          <a:xfrm>
            <a:off x="2789417" y="645904"/>
            <a:ext cx="4396566" cy="521072"/>
          </a:xfrm>
          <a:prstGeom prst="wedgeRoundRectCallout">
            <a:avLst>
              <a:gd name="adj1" fmla="val 4102"/>
              <a:gd name="adj2" fmla="val -44987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1003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Milestone 2 aims to  resolve the “record incomplete” issue shown in “Category” item.   Not as long term action , but containment action.</a:t>
            </a:r>
          </a:p>
        </p:txBody>
      </p:sp>
      <p:sp>
        <p:nvSpPr>
          <p:cNvPr id="19" name="Rounded Rectangle 6"/>
          <p:cNvSpPr>
            <a:spLocks noChangeArrowheads="1"/>
          </p:cNvSpPr>
          <p:nvPr/>
        </p:nvSpPr>
        <p:spPr bwMode="auto">
          <a:xfrm>
            <a:off x="1100539" y="2004215"/>
            <a:ext cx="3595286" cy="14365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414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eaLnBrk="1" hangingPunct="1"/>
            <a:fld id="{D8F601E0-8679-4233-8D0A-8DA9A66787BC}" type="slidenum">
              <a:rPr lang="en-US"/>
              <a:pPr eaLnBrk="1" hangingPunct="1"/>
              <a:t>8</a:t>
            </a:fld>
            <a:endParaRPr lang="en-US"/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4006" y="96232"/>
            <a:ext cx="8229600" cy="489291"/>
          </a:xfrm>
        </p:spPr>
        <p:txBody>
          <a:bodyPr/>
          <a:lstStyle/>
          <a:p>
            <a:pPr marL="514350" indent="-514350" eaLnBrk="1" hangingPunct="1"/>
            <a:r>
              <a:rPr lang="en-US" sz="2000" dirty="0">
                <a:latin typeface="Arial" charset="0"/>
                <a:cs typeface="Arial" charset="0"/>
              </a:rPr>
              <a:t>CAR No. </a:t>
            </a:r>
            <a:r>
              <a:rPr lang="en-US" sz="2000" dirty="0" smtClean="0"/>
              <a:t>143913471 </a:t>
            </a:r>
            <a:r>
              <a:rPr lang="en-US" sz="2000" dirty="0" smtClean="0">
                <a:latin typeface="Arial" charset="0"/>
                <a:cs typeface="Arial" charset="0"/>
              </a:rPr>
              <a:t>(6)</a:t>
            </a:r>
            <a:endParaRPr lang="en-US" sz="2000" dirty="0">
              <a:latin typeface="Arial" charset="0"/>
              <a:cs typeface="Arial" charset="0"/>
            </a:endParaRPr>
          </a:p>
        </p:txBody>
      </p:sp>
      <p:pic>
        <p:nvPicPr>
          <p:cNvPr id="12" name="Picture 11"/>
          <p:cNvPicPr/>
          <p:nvPr/>
        </p:nvPicPr>
        <p:blipFill>
          <a:blip r:embed="rId3"/>
          <a:stretch>
            <a:fillRect/>
          </a:stretch>
        </p:blipFill>
        <p:spPr>
          <a:xfrm>
            <a:off x="790574" y="391848"/>
            <a:ext cx="5559943" cy="4184015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4"/>
          <a:stretch>
            <a:fillRect/>
          </a:stretch>
        </p:blipFill>
        <p:spPr>
          <a:xfrm>
            <a:off x="864117" y="2267875"/>
            <a:ext cx="5486400" cy="3773170"/>
          </a:xfrm>
          <a:prstGeom prst="rect">
            <a:avLst/>
          </a:prstGeom>
        </p:spPr>
      </p:pic>
      <p:sp>
        <p:nvSpPr>
          <p:cNvPr id="14" name="圆角矩形标注 3"/>
          <p:cNvSpPr/>
          <p:nvPr/>
        </p:nvSpPr>
        <p:spPr>
          <a:xfrm>
            <a:off x="6350517" y="1548612"/>
            <a:ext cx="1859906" cy="812608"/>
          </a:xfrm>
          <a:prstGeom prst="wedgeRoundRectCallout">
            <a:avLst>
              <a:gd name="adj1" fmla="val -78367"/>
              <a:gd name="adj2" fmla="val 28720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96C547">
                <a:alpha val="80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Very clear instructions  for owner to response CAR. Excellent!</a:t>
            </a:r>
            <a:endParaRPr 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3496" y="5968580"/>
            <a:ext cx="6376974" cy="276999"/>
          </a:xfrm>
          <a:prstGeom prst="rect">
            <a:avLst/>
          </a:prstGeom>
          <a:solidFill>
            <a:srgbClr val="FFFF00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Wingdings" pitchFamily="2" charset="2"/>
              <a:buChar char="§"/>
              <a:tabLst>
                <a:tab pos="57150" algn="l"/>
              </a:tabLst>
            </a:pPr>
            <a:r>
              <a:rPr lang="en-US" sz="1200" b="1" dirty="0">
                <a:solidFill>
                  <a:srgbClr val="0000FF"/>
                </a:solidFill>
              </a:rPr>
              <a:t>(L) Referenced communications are attached as </a:t>
            </a:r>
            <a:r>
              <a:rPr lang="en-US" sz="1200" b="1" dirty="0" smtClean="0">
                <a:solidFill>
                  <a:srgbClr val="0000FF"/>
                </a:solidFill>
              </a:rPr>
              <a:t>needed – Excellent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3496" y="6245579"/>
            <a:ext cx="6376974" cy="538609"/>
          </a:xfrm>
          <a:prstGeom prst="rect">
            <a:avLst/>
          </a:prstGeom>
          <a:solidFill>
            <a:srgbClr val="FFFF00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Wingdings" pitchFamily="2" charset="2"/>
              <a:buChar char="§"/>
              <a:tabLst>
                <a:tab pos="57150" algn="l"/>
              </a:tabLst>
            </a:pPr>
            <a:r>
              <a:rPr lang="en-US" sz="1200" b="1" dirty="0">
                <a:solidFill>
                  <a:srgbClr val="0000FF"/>
                </a:solidFill>
              </a:rPr>
              <a:t>(T) Acts on CARs within required timeframe – Excellent</a:t>
            </a:r>
            <a:endParaRPr lang="en-US" sz="1200" b="1" dirty="0" smtClean="0">
              <a:solidFill>
                <a:srgbClr val="0000FF"/>
              </a:solidFill>
            </a:endParaRPr>
          </a:p>
          <a:p>
            <a:pPr marL="171450" indent="-171450">
              <a:spcBef>
                <a:spcPts val="600"/>
              </a:spcBef>
              <a:buFont typeface="Wingdings" pitchFamily="2" charset="2"/>
              <a:buChar char="§"/>
              <a:tabLst>
                <a:tab pos="57150" algn="l"/>
              </a:tabLst>
            </a:pPr>
            <a:r>
              <a:rPr lang="en-US" sz="1200" b="1" dirty="0">
                <a:solidFill>
                  <a:srgbClr val="0000FF"/>
                </a:solidFill>
              </a:rPr>
              <a:t>(C) </a:t>
            </a:r>
            <a:r>
              <a:rPr lang="en-US" sz="1200" b="1" dirty="0" smtClean="0">
                <a:solidFill>
                  <a:srgbClr val="0000FF"/>
                </a:solidFill>
              </a:rPr>
              <a:t>No Extensions, No overdue, No escalated, No </a:t>
            </a:r>
            <a:r>
              <a:rPr lang="en-US" sz="1200" b="1" dirty="0">
                <a:solidFill>
                  <a:srgbClr val="0000FF"/>
                </a:solidFill>
              </a:rPr>
              <a:t>disputed – Excellent</a:t>
            </a:r>
            <a:endParaRPr lang="en-US" sz="1200" b="1" dirty="0" smtClean="0">
              <a:solidFill>
                <a:srgbClr val="0000FF"/>
              </a:solidFill>
            </a:endParaRPr>
          </a:p>
        </p:txBody>
      </p:sp>
      <p:sp>
        <p:nvSpPr>
          <p:cNvPr id="13" name="Rounded Rectangle 6"/>
          <p:cNvSpPr>
            <a:spLocks noChangeArrowheads="1"/>
          </p:cNvSpPr>
          <p:nvPr/>
        </p:nvSpPr>
        <p:spPr bwMode="auto">
          <a:xfrm>
            <a:off x="1112227" y="4782402"/>
            <a:ext cx="4927064" cy="735896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112227" y="1359112"/>
            <a:ext cx="4927064" cy="908763"/>
          </a:xfrm>
          <a:prstGeom prst="roundRect">
            <a:avLst/>
          </a:prstGeom>
          <a:noFill/>
          <a:ln w="19050">
            <a:solidFill>
              <a:srgbClr val="459D2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圆角矩形标注 3"/>
          <p:cNvSpPr/>
          <p:nvPr/>
        </p:nvSpPr>
        <p:spPr>
          <a:xfrm>
            <a:off x="6271404" y="3721352"/>
            <a:ext cx="2807898" cy="1307848"/>
          </a:xfrm>
          <a:prstGeom prst="wedgeRoundRectCallout">
            <a:avLst>
              <a:gd name="adj1" fmla="val -58658"/>
              <a:gd name="adj2" fmla="val 67266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000" i="1" dirty="0">
                <a:solidFill>
                  <a:schemeClr val="tx1"/>
                </a:solidFill>
              </a:rPr>
              <a:t>The 2</a:t>
            </a:r>
            <a:r>
              <a:rPr lang="en-US" sz="1000" i="1" baseline="30000" dirty="0">
                <a:solidFill>
                  <a:schemeClr val="tx1"/>
                </a:solidFill>
              </a:rPr>
              <a:t>nd</a:t>
            </a:r>
            <a:r>
              <a:rPr lang="en-US" sz="1000" i="1" dirty="0">
                <a:solidFill>
                  <a:schemeClr val="tx1"/>
                </a:solidFill>
              </a:rPr>
              <a:t> milestone  evidence was initially disapproved ,as </a:t>
            </a:r>
            <a:r>
              <a:rPr lang="en-US" sz="10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form 62-LO-F0868 was originated from </a:t>
            </a:r>
            <a:r>
              <a:rPr lang="en-US" sz="10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controlled </a:t>
            </a:r>
            <a:r>
              <a:rPr lang="en-US" sz="10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00-LC-F0033 Lab MR </a:t>
            </a:r>
            <a:r>
              <a:rPr lang="en-US" sz="10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report ,just by adding “discussion measurable goals” item</a:t>
            </a:r>
            <a:endParaRPr lang="en-US" sz="1000" i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1000" i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0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Not clear why 2</a:t>
            </a:r>
            <a:r>
              <a:rPr lang="en-US" sz="1000" i="1" baseline="30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nd</a:t>
            </a:r>
            <a:r>
              <a:rPr lang="en-US" sz="10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time it’s </a:t>
            </a:r>
            <a:r>
              <a:rPr lang="en-US" sz="10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acceptable</a:t>
            </a:r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11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445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457200" y="2533650"/>
            <a:ext cx="5843588" cy="1400175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Geneva" charset="0"/>
              </a:rPr>
              <a:t>CAR Review</a:t>
            </a:r>
            <a:endParaRPr lang="en-US" dirty="0">
              <a:latin typeface="Arial" charset="0"/>
              <a:ea typeface="Geneva" charset="0"/>
            </a:endParaRP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>
          <a:xfrm>
            <a:off x="457200" y="3960813"/>
            <a:ext cx="5843588" cy="1774825"/>
          </a:xfrm>
        </p:spPr>
        <p:txBody>
          <a:bodyPr/>
          <a:lstStyle/>
          <a:p>
            <a:pPr eaLnBrk="1" hangingPunct="1"/>
            <a:r>
              <a:rPr lang="es-MX" dirty="0" err="1" smtClean="0">
                <a:latin typeface="Arial" charset="0"/>
                <a:ea typeface="Arial" charset="0"/>
                <a:cs typeface="Arial" charset="0"/>
              </a:rPr>
              <a:t>Team</a:t>
            </a:r>
            <a:r>
              <a:rPr lang="es-MX" dirty="0" smtClean="0">
                <a:latin typeface="Arial" charset="0"/>
                <a:ea typeface="Arial" charset="0"/>
                <a:cs typeface="Arial" charset="0"/>
              </a:rPr>
              <a:t> A:</a:t>
            </a:r>
          </a:p>
          <a:p>
            <a:r>
              <a:rPr lang="es-MX" dirty="0" err="1">
                <a:latin typeface="Arial" charset="0"/>
                <a:ea typeface="Arial" charset="0"/>
                <a:cs typeface="Arial" charset="0"/>
              </a:rPr>
              <a:t>Mel</a:t>
            </a:r>
            <a:r>
              <a:rPr lang="es-MX" dirty="0">
                <a:latin typeface="Arial" charset="0"/>
                <a:ea typeface="Arial" charset="0"/>
                <a:cs typeface="Arial" charset="0"/>
              </a:rPr>
              <a:t> Fehrenbacher, Matthew </a:t>
            </a:r>
            <a:r>
              <a:rPr lang="es-MX" dirty="0" err="1" smtClean="0">
                <a:latin typeface="Arial" charset="0"/>
                <a:ea typeface="Arial" charset="0"/>
                <a:cs typeface="Arial" charset="0"/>
              </a:rPr>
              <a:t>Marotto</a:t>
            </a:r>
            <a:r>
              <a:rPr lang="es-MX" dirty="0" smtClean="0">
                <a:latin typeface="Arial" charset="0"/>
                <a:ea typeface="Arial" charset="0"/>
                <a:cs typeface="Arial" charset="0"/>
              </a:rPr>
              <a:t>, Barbara Scala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15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Rs review 4th 2013">
  <a:themeElements>
    <a:clrScheme name="Custom 4">
      <a:dk1>
        <a:srgbClr val="000000"/>
      </a:dk1>
      <a:lt1>
        <a:sysClr val="window" lastClr="FFFFFF"/>
      </a:lt1>
      <a:dk2>
        <a:srgbClr val="C20632"/>
      </a:dk2>
      <a:lt2>
        <a:srgbClr val="D1C7B6"/>
      </a:lt2>
      <a:accent1>
        <a:srgbClr val="C70932"/>
      </a:accent1>
      <a:accent2>
        <a:srgbClr val="F58517"/>
      </a:accent2>
      <a:accent3>
        <a:srgbClr val="93C94B"/>
      </a:accent3>
      <a:accent4>
        <a:srgbClr val="3E9E33"/>
      </a:accent4>
      <a:accent5>
        <a:srgbClr val="54A4A0"/>
      </a:accent5>
      <a:accent6>
        <a:srgbClr val="0C6E7A"/>
      </a:accent6>
      <a:hlink>
        <a:srgbClr val="C30034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1320</TotalTime>
  <Words>2206</Words>
  <Application>Microsoft Office PowerPoint</Application>
  <PresentationFormat>On-screen Show (4:3)</PresentationFormat>
  <Paragraphs>274</Paragraphs>
  <Slides>30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CARs review 4th 2013</vt:lpstr>
      <vt:lpstr>CAR Calibration Meeting CAR Review</vt:lpstr>
      <vt:lpstr>CAR No. 143913471 (1) _Finding </vt:lpstr>
      <vt:lpstr>CAR No. 143913471 (2)</vt:lpstr>
      <vt:lpstr>CAR No. 143913471 (3)</vt:lpstr>
      <vt:lpstr>CAR No. 143913471 (3)</vt:lpstr>
      <vt:lpstr>CAR No. 143913471 (4)_(Milestone 1 )</vt:lpstr>
      <vt:lpstr>CAR No. 143913471 (5)_(Milestone 2)</vt:lpstr>
      <vt:lpstr>CAR No. 143913471 (6)</vt:lpstr>
      <vt:lpstr>CAR Review</vt:lpstr>
      <vt:lpstr>CAR 143913471</vt:lpstr>
      <vt:lpstr>CAR 143913471</vt:lpstr>
      <vt:lpstr>CAR 143913471</vt:lpstr>
      <vt:lpstr>CAR 143913471</vt:lpstr>
      <vt:lpstr>CAR 143913471 - CBS</vt:lpstr>
      <vt:lpstr>CAR 143913471 - CBS</vt:lpstr>
      <vt:lpstr>CAR 143913094 Exemplary</vt:lpstr>
      <vt:lpstr>PowerPoint Presentation</vt:lpstr>
      <vt:lpstr>PowerPoint Presentation</vt:lpstr>
      <vt:lpstr>PowerPoint Presentation</vt:lpstr>
      <vt:lpstr>Study for CAR# 143913473 by Tony Hsu</vt:lpstr>
      <vt:lpstr>CAR 143913473</vt:lpstr>
      <vt:lpstr>CAR 143913473</vt:lpstr>
      <vt:lpstr>CAR 143913473</vt:lpstr>
      <vt:lpstr>CAR 143913473 – Milestone 1</vt:lpstr>
      <vt:lpstr>CAR 143913473 – Milestone 1</vt:lpstr>
      <vt:lpstr>CAR 143913473 – Milestone 2</vt:lpstr>
      <vt:lpstr>CAR 143913473 – Milestone 3</vt:lpstr>
      <vt:lpstr>CAR 143913473 – History Study 1</vt:lpstr>
      <vt:lpstr>CAR 143913473 – History Study 2</vt:lpstr>
      <vt:lpstr>CAR 143913473 – CBS Check</vt:lpstr>
    </vt:vector>
  </TitlesOfParts>
  <Company>Underwriters Laboratories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Review</dc:title>
  <dc:creator>Rebeca Navarrete</dc:creator>
  <cp:lastModifiedBy>Allison, Cheryl</cp:lastModifiedBy>
  <cp:revision>255</cp:revision>
  <cp:lastPrinted>2014-08-25T07:44:12Z</cp:lastPrinted>
  <dcterms:created xsi:type="dcterms:W3CDTF">2013-11-14T03:16:18Z</dcterms:created>
  <dcterms:modified xsi:type="dcterms:W3CDTF">2014-09-18T18:50:30Z</dcterms:modified>
</cp:coreProperties>
</file>