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39598"/>
    <a:srgbClr val="96C547"/>
    <a:srgbClr val="6EC1BC"/>
    <a:srgbClr val="F18307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46" y="-77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2331B6-21CE-4A8E-B3A9-C5597626935E}" type="datetime1">
              <a:rPr lang="en-US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2FADDF-5048-4556-BB59-39F836AE12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2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461CFA-9F76-4CCB-AD49-B43FD0BA1655}" type="datetime1">
              <a:rPr lang="en-US"/>
              <a:pPr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556B39-D682-421E-A855-638DF96FD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5713413" y="6423025"/>
            <a:ext cx="3238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accent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3CFAB-3059-463B-A554-8E1639D17F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8404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07B90-CA7A-49B7-B205-761BCECD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C99ABC-4951-4B32-8744-B9AEDD28D1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326602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CA2AFA-62FD-41C8-BCAD-71C0518BDA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AAFDBF-BE7E-4ADB-8452-B0247AAB4E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410757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B14AC-4F6C-4AE0-9876-BF6C9B7B9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842B9B-44A8-48AC-A285-8BA57366D2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386129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7FA465-4BF6-4F41-993C-8C5BEA920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EE44D1-8ED0-47CF-9453-8277E0C374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9844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-3294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5713413" y="6423025"/>
            <a:ext cx="3238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9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1FE73-56F1-4F95-93D5-E020DC1274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7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E5AA8-B778-4411-AABF-7ED91D2A23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4063171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02427-64A9-42F8-A5D3-4CAA64936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56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8227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B7EDAA-4403-4F09-B359-D2013E9224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577962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457200" y="6423025"/>
            <a:ext cx="3236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3"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457200" y="6423025"/>
            <a:ext cx="3236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05E9ED-B973-42EF-8E73-CBA859014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D3A8CACE-08C0-4BCE-89AA-BE11DCF1B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E545F-7156-4002-94A2-F3ABF6F31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5D6B1-8066-4EFE-BED6-DD049B4C7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4432300" y="63865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CF40EB-9CC9-4DF1-B0FB-492D51FFCE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UL Advanced Red</a:t>
            </a:r>
          </a:p>
        </p:txBody>
      </p:sp>
    </p:spTree>
    <p:extLst>
      <p:ext uri="{BB962C8B-B14F-4D97-AF65-F5344CB8AC3E}">
        <p14:creationId xmlns:p14="http://schemas.microsoft.com/office/powerpoint/2010/main" val="23912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7E3C0DE-320C-4353-85E7-1E0CA5286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  <p:sldLayoutId id="2147484118" r:id="rId18"/>
    <p:sldLayoutId id="2147484119" r:id="rId19"/>
    <p:sldLayoutId id="2147484120" r:id="rId20"/>
    <p:sldLayoutId id="2147484121" r:id="rId21"/>
    <p:sldLayoutId id="2147484122" r:id="rId22"/>
    <p:sldLayoutId id="2147484123" r:id="rId23"/>
    <p:sldLayoutId id="2147484124" r:id="rId24"/>
    <p:sldLayoutId id="2147484125" r:id="rId2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CAR 133911845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" y="152400"/>
            <a:ext cx="6042173" cy="228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86" y="2468372"/>
            <a:ext cx="5765800" cy="270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" y="5029200"/>
            <a:ext cx="5416077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320933"/>
            <a:ext cx="2614686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Nice summary of the background to support the verification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70188" y="1151930"/>
            <a:ext cx="609600" cy="228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232" y="3938772"/>
            <a:ext cx="32004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Details about the evidence of effectiveness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41776" y="4400437"/>
            <a:ext cx="2048036" cy="228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5410200"/>
            <a:ext cx="3352800" cy="954107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Footnotes provide details on what was found during verification and reasons why the statement was not (yet) provided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3886200" y="5715001"/>
            <a:ext cx="1066800" cy="17225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93"/>
            <a:ext cx="8305800" cy="4031873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Overall, the non-conformance was clearly explained and detailed notes were provided in the analysis to explain how the scope and root cause were determined. 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The quality team interacted with the CAR owner and PDE, including staff who provided guidance from the CAR admin perspective as well as being Owner’s Assistant.  This contributed to a proactive &amp; educational CAR experience for the owner.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Timeline 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Response and CAP were completed in a timely manner, approximately 4 months.  Verification was a bit longer, but understandable based on the lack of samples to use for evidence.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Two overdue notices sent, but no extensions needed.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495800"/>
            <a:ext cx="8305800" cy="2185214"/>
          </a:xfrm>
          <a:prstGeom prst="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Food for thought: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Was there any reason to be concerned about impartiality of the PDE in authorizing continuation of work he began when he was at the customer site? Suggest including a statement regarding impartiality considerations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Based on the analysis, the scope was limited to the individual situation.  Could there be an improvement made to the overall process to better define how the deviations are recorded?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28663"/>
            <a:ext cx="65913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4" y="48006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68" y="1266551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3" y="109047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4" y="9144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68" y="1954758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51" y="1778683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35" y="2306909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35" y="3649659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35" y="3473584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35" y="3062232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07" y="2886157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4" y="4201321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35" y="3835723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07" y="4030751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15" y="5586275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93" y="5410200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01654\AppData\Local\Microsoft\Windows\Temporary Internet Files\Content.IE5\IS3XNT88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51" y="5068277"/>
            <a:ext cx="352151" cy="3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47800"/>
            <a:ext cx="82105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94360"/>
            <a:ext cx="41148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Appropriate reference to the internal document &amp; issue/rev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1240691"/>
            <a:ext cx="990600" cy="89290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200" y="1240691"/>
            <a:ext cx="685800" cy="150250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0"/>
            <a:ext cx="4333875" cy="954107"/>
          </a:xfrm>
          <a:prstGeom prst="rect">
            <a:avLst/>
          </a:prstGeom>
          <a:solidFill>
            <a:srgbClr val="00B0F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Although there is no clause in this client guidance document, suggest including a description of the location in the document to the requirement section.  For instance, “last paragraph of document”.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010400" y="1200329"/>
            <a:ext cx="762000" cy="108567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39000" y="1200329"/>
            <a:ext cx="685800" cy="184767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5562600"/>
            <a:ext cx="41148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Cites specific &amp; traceable references to evidence, including  applicable SR for containment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62000" y="4267200"/>
            <a:ext cx="1447800" cy="1295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V="1">
            <a:off x="1066800" y="4724400"/>
            <a:ext cx="1143000" cy="8382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5758815" y="5623560"/>
            <a:ext cx="2895600" cy="738664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Name used, but included in order to later identify the appropriate owner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33" name="Straight Arrow Connector 1032"/>
          <p:cNvCxnSpPr/>
          <p:nvPr/>
        </p:nvCxnSpPr>
        <p:spPr>
          <a:xfrm flipH="1" flipV="1">
            <a:off x="5758815" y="5410200"/>
            <a:ext cx="641985" cy="213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4480"/>
            <a:ext cx="844261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1480" y="1231314"/>
            <a:ext cx="44958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Includes screen shot from datasheets 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as evidence of the non-compliance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02307" y="1877645"/>
            <a:ext cx="1341293" cy="71315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3000" y="5257800"/>
            <a:ext cx="46482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Appropriate category and owner selected based on objective evidence provided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7100" y="3657600"/>
            <a:ext cx="342900" cy="16002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48000" y="4191000"/>
            <a:ext cx="590550" cy="1066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02307" y="4457700"/>
            <a:ext cx="807893" cy="8001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1044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048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Excerpts from the analysis: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2362200"/>
            <a:ext cx="4405223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Technical justification from the PDE – explains why the actions were ok.  Also used to justify why no </a:t>
            </a:r>
            <a:r>
              <a:rPr lang="en-US" sz="1400" dirty="0" err="1" smtClean="0">
                <a:solidFill>
                  <a:schemeClr val="accent1"/>
                </a:solidFill>
              </a:rPr>
              <a:t>traceback</a:t>
            </a:r>
            <a:r>
              <a:rPr lang="en-US" sz="1400" dirty="0" smtClean="0">
                <a:solidFill>
                  <a:schemeClr val="accent1"/>
                </a:solidFill>
              </a:rPr>
              <a:t> is necessary.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00400" y="2057400"/>
            <a:ext cx="685800" cy="533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5865"/>
            <a:ext cx="8810445" cy="60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3048000"/>
            <a:ext cx="914400" cy="53786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5227320"/>
            <a:ext cx="881044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38600" y="4343168"/>
            <a:ext cx="48768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Following the 5 whys – covered process, staff, and technical explanation, etc.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15449" y="4855349"/>
            <a:ext cx="219887" cy="35364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581400"/>
            <a:ext cx="8741775" cy="294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continued: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38200"/>
            <a:ext cx="87417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7816" y="2667000"/>
            <a:ext cx="2798174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Stakeholders consulted along with explanation on why specific stakeholders were not consulted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99487" y="2886980"/>
            <a:ext cx="1548329" cy="69746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4953000"/>
            <a:ext cx="2462757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Detailed file information from the DAP database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28900" y="4572000"/>
            <a:ext cx="112014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0" y="2590800"/>
            <a:ext cx="3810001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Explanation on why this justification cannot be applied to other customers and why it does not apply to previous testing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114299" y="838200"/>
            <a:ext cx="228599" cy="1676400"/>
          </a:xfrm>
          <a:prstGeom prst="leftBrace">
            <a:avLst>
              <a:gd name="adj1" fmla="val 8333"/>
              <a:gd name="adj2" fmla="val 5054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624" y="1981200"/>
            <a:ext cx="133350" cy="609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43400" y="44678"/>
            <a:ext cx="4495800" cy="738664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Was impartiality considered since the PDE is authorizing work that was done by himself (14 years ago)?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414010"/>
            <a:ext cx="1066800" cy="42419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6536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" y="442436"/>
            <a:ext cx="4550569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Analysis explains that deviations are customized based on the test and test facility, supporting the RC statement &amp; scope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4400" y="1181100"/>
            <a:ext cx="609600" cy="9525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1181100"/>
            <a:ext cx="685800" cy="3429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4800600"/>
            <a:ext cx="81819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9080" y="3552111"/>
            <a:ext cx="3447336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CAP includes basic requirements – containment, action, &amp; verification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2000" y="4075331"/>
            <a:ext cx="152400" cy="64906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1284" y="3592324"/>
            <a:ext cx="4125516" cy="1169551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Suggestion for improvement – expand the corrective action to include developing a process gather and record this type of deviation in the future (for other customers or instances, even if the scope is limited to this specific instance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5" y="1152144"/>
            <a:ext cx="84348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716628"/>
            <a:ext cx="4114800" cy="738664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Containment appropriately shows that the test method was acceptable and that no </a:t>
            </a:r>
            <a:r>
              <a:rPr lang="en-US" sz="1400" dirty="0" err="1" smtClean="0">
                <a:solidFill>
                  <a:schemeClr val="accent1"/>
                </a:solidFill>
              </a:rPr>
              <a:t>traceback</a:t>
            </a:r>
            <a:r>
              <a:rPr lang="en-US" sz="1400" dirty="0" smtClean="0">
                <a:solidFill>
                  <a:schemeClr val="accent1"/>
                </a:solidFill>
              </a:rPr>
              <a:t> was necessary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57600" y="1456730"/>
            <a:ext cx="1905000" cy="12102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81400" y="4876800"/>
            <a:ext cx="46482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Screen shot confirming that the record is indeed where it is said to be in the IOE above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581400" y="4343400"/>
            <a:ext cx="228600" cy="533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7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7720" y="152400"/>
            <a:ext cx="3962400" cy="156966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Communication with customer regarding the issue along with evidence showing that the datasheets being used by the customer have been updated to include the necessary justification for the deviation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53200" y="1722060"/>
            <a:ext cx="779253" cy="109734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5943600"/>
            <a:ext cx="4191000" cy="523220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Includes specifics of who authorized the deviation and when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4953000"/>
            <a:ext cx="533400" cy="990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685800"/>
            <a:ext cx="833967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01276" y="3276600"/>
            <a:ext cx="2895600" cy="1169551"/>
          </a:xfrm>
          <a:prstGeom prst="rect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Since the typical verification evidence was not available, a confirmation of continued understanding of the requirement was included in the evidence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53000" y="3505200"/>
            <a:ext cx="94827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Red_2014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Red_2014</Template>
  <TotalTime>421</TotalTime>
  <Words>580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UL Advanced Red_2014</vt:lpstr>
      <vt:lpstr>Review of CAR 133911845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133912678 Review</dc:title>
  <dc:creator>Oates, James R.</dc:creator>
  <cp:lastModifiedBy>Allison, Cheryl</cp:lastModifiedBy>
  <cp:revision>23</cp:revision>
  <cp:lastPrinted>2014-05-16T19:12:01Z</cp:lastPrinted>
  <dcterms:created xsi:type="dcterms:W3CDTF">2014-05-01T18:16:10Z</dcterms:created>
  <dcterms:modified xsi:type="dcterms:W3CDTF">2014-06-03T16:03:10Z</dcterms:modified>
</cp:coreProperties>
</file>